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8" r:id="rId3"/>
    <p:sldMasterId id="2147483670" r:id="rId4"/>
    <p:sldMasterId id="2147483673" r:id="rId5"/>
  </p:sldMasterIdLst>
  <p:notesMasterIdLst>
    <p:notesMasterId r:id="rId99"/>
  </p:notesMasterIdLst>
  <p:sldIdLst>
    <p:sldId id="335" r:id="rId6"/>
    <p:sldId id="336" r:id="rId7"/>
    <p:sldId id="352" r:id="rId8"/>
    <p:sldId id="285" r:id="rId9"/>
    <p:sldId id="258" r:id="rId10"/>
    <p:sldId id="259" r:id="rId11"/>
    <p:sldId id="260" r:id="rId12"/>
    <p:sldId id="264" r:id="rId13"/>
    <p:sldId id="261" r:id="rId14"/>
    <p:sldId id="289" r:id="rId15"/>
    <p:sldId id="263"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337" r:id="rId35"/>
    <p:sldId id="290" r:id="rId36"/>
    <p:sldId id="291" r:id="rId37"/>
    <p:sldId id="338" r:id="rId38"/>
    <p:sldId id="297" r:id="rId39"/>
    <p:sldId id="298" r:id="rId40"/>
    <p:sldId id="299" r:id="rId41"/>
    <p:sldId id="300" r:id="rId42"/>
    <p:sldId id="339" r:id="rId43"/>
    <p:sldId id="310" r:id="rId44"/>
    <p:sldId id="311" r:id="rId45"/>
    <p:sldId id="312" r:id="rId46"/>
    <p:sldId id="313" r:id="rId47"/>
    <p:sldId id="314" r:id="rId48"/>
    <p:sldId id="340" r:id="rId49"/>
    <p:sldId id="341" r:id="rId50"/>
    <p:sldId id="342" r:id="rId51"/>
    <p:sldId id="332" r:id="rId52"/>
    <p:sldId id="351" r:id="rId53"/>
    <p:sldId id="343" r:id="rId54"/>
    <p:sldId id="353" r:id="rId55"/>
    <p:sldId id="354" r:id="rId56"/>
    <p:sldId id="355" r:id="rId57"/>
    <p:sldId id="356" r:id="rId58"/>
    <p:sldId id="357" r:id="rId59"/>
    <p:sldId id="358" r:id="rId60"/>
    <p:sldId id="359" r:id="rId61"/>
    <p:sldId id="382" r:id="rId62"/>
    <p:sldId id="383" r:id="rId63"/>
    <p:sldId id="384" r:id="rId64"/>
    <p:sldId id="385" r:id="rId65"/>
    <p:sldId id="386" r:id="rId66"/>
    <p:sldId id="372" r:id="rId67"/>
    <p:sldId id="360" r:id="rId68"/>
    <p:sldId id="315" r:id="rId69"/>
    <p:sldId id="362" r:id="rId70"/>
    <p:sldId id="363" r:id="rId71"/>
    <p:sldId id="364" r:id="rId72"/>
    <p:sldId id="365" r:id="rId73"/>
    <p:sldId id="366" r:id="rId74"/>
    <p:sldId id="367" r:id="rId75"/>
    <p:sldId id="368" r:id="rId76"/>
    <p:sldId id="369" r:id="rId77"/>
    <p:sldId id="370" r:id="rId78"/>
    <p:sldId id="371" r:id="rId79"/>
    <p:sldId id="380" r:id="rId80"/>
    <p:sldId id="373" r:id="rId81"/>
    <p:sldId id="374" r:id="rId82"/>
    <p:sldId id="375" r:id="rId83"/>
    <p:sldId id="376" r:id="rId84"/>
    <p:sldId id="377" r:id="rId85"/>
    <p:sldId id="378" r:id="rId86"/>
    <p:sldId id="381" r:id="rId87"/>
    <p:sldId id="344" r:id="rId88"/>
    <p:sldId id="345" r:id="rId89"/>
    <p:sldId id="346" r:id="rId90"/>
    <p:sldId id="304" r:id="rId91"/>
    <p:sldId id="305" r:id="rId92"/>
    <p:sldId id="306" r:id="rId93"/>
    <p:sldId id="347" r:id="rId94"/>
    <p:sldId id="307" r:id="rId95"/>
    <p:sldId id="348" r:id="rId96"/>
    <p:sldId id="349" r:id="rId97"/>
    <p:sldId id="350" r:id="rId9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CIMIT"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1" autoAdjust="0"/>
    <p:restoredTop sz="77674" autoAdjust="0"/>
  </p:normalViewPr>
  <p:slideViewPr>
    <p:cSldViewPr showGuides="1">
      <p:cViewPr>
        <p:scale>
          <a:sx n="58" d="100"/>
          <a:sy n="58" d="100"/>
        </p:scale>
        <p:origin x="-1498" y="-58"/>
      </p:cViewPr>
      <p:guideLst>
        <p:guide orient="horz" pos="2160"/>
        <p:guide pos="2880"/>
      </p:guideLst>
    </p:cSldViewPr>
  </p:slideViewPr>
  <p:notesTextViewPr>
    <p:cViewPr>
      <p:scale>
        <a:sx n="1" d="1"/>
        <a:sy n="1" d="1"/>
      </p:scale>
      <p:origin x="0" y="0"/>
    </p:cViewPr>
  </p:notesTextViewPr>
  <p:sorterViewPr>
    <p:cViewPr>
      <p:scale>
        <a:sx n="100" d="100"/>
        <a:sy n="100" d="100"/>
      </p:scale>
      <p:origin x="0" y="160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Number of Trials</c:v>
                </c:pt>
              </c:strCache>
            </c:strRef>
          </c:tx>
          <c:dPt>
            <c:idx val="0"/>
            <c:bubble3D val="0"/>
            <c:spPr>
              <a:solidFill>
                <a:schemeClr val="tx1"/>
              </a:solidFill>
            </c:spPr>
          </c:dPt>
          <c:dPt>
            <c:idx val="1"/>
            <c:bubble3D val="0"/>
            <c:spPr>
              <a:solidFill>
                <a:srgbClr val="FFC000"/>
              </a:solidFill>
            </c:spPr>
          </c:dPt>
          <c:dPt>
            <c:idx val="2"/>
            <c:bubble3D val="0"/>
            <c:spPr>
              <a:solidFill>
                <a:srgbClr val="FF0000"/>
              </a:solidFill>
            </c:spPr>
          </c:dPt>
          <c:dLbls>
            <c:dLbl>
              <c:idx val="0"/>
              <c:layout>
                <c:manualLayout>
                  <c:x val="-1.333005249343832E-2"/>
                  <c:y val="-1.9997954026579538E-3"/>
                </c:manualLayout>
              </c:layout>
              <c:showLegendKey val="0"/>
              <c:showVal val="1"/>
              <c:showCatName val="0"/>
              <c:showSerName val="0"/>
              <c:showPercent val="0"/>
              <c:showBubbleSize val="0"/>
            </c:dLbl>
            <c:dLbl>
              <c:idx val="1"/>
              <c:layout>
                <c:manualLayout>
                  <c:x val="7.0228200641586473E-4"/>
                  <c:y val="-1.369807928169099E-2"/>
                </c:manualLayout>
              </c:layout>
              <c:showLegendKey val="0"/>
              <c:showVal val="1"/>
              <c:showCatName val="0"/>
              <c:showSerName val="0"/>
              <c:showPercent val="0"/>
              <c:showBubbleSize val="0"/>
            </c:dLbl>
            <c:dLbl>
              <c:idx val="2"/>
              <c:layout>
                <c:manualLayout>
                  <c:x val="4.3768834451249149E-4"/>
                  <c:y val="-2.6131013443989711E-2"/>
                </c:manualLayout>
              </c:layout>
              <c:showLegendKey val="0"/>
              <c:showVal val="1"/>
              <c:showCatName val="0"/>
              <c:showSerName val="0"/>
              <c:showPercent val="0"/>
              <c:showBubbleSize val="0"/>
            </c:dLbl>
            <c:dLbl>
              <c:idx val="3"/>
              <c:layout>
                <c:manualLayout>
                  <c:x val="-1.3092313113638574E-2"/>
                  <c:y val="-6.7570813106514568E-2"/>
                </c:manualLayout>
              </c:layout>
              <c:showLegendKey val="0"/>
              <c:showVal val="1"/>
              <c:showCatName val="0"/>
              <c:showSerName val="0"/>
              <c:showPercent val="0"/>
              <c:showBubbleSize val="0"/>
            </c:dLbl>
            <c:txPr>
              <a:bodyPr/>
              <a:lstStyle/>
              <a:p>
                <a:pPr>
                  <a:defRPr sz="2000" b="1" i="0" baseline="0"/>
                </a:pPr>
                <a:endParaRPr lang="en-US"/>
              </a:p>
            </c:txPr>
            <c:showLegendKey val="0"/>
            <c:showVal val="0"/>
            <c:showCatName val="0"/>
            <c:showSerName val="0"/>
            <c:showPercent val="0"/>
            <c:showBubbleSize val="0"/>
          </c:dLbls>
          <c:cat>
            <c:strRef>
              <c:f>Sheet1!$A$2:$A$5</c:f>
              <c:strCache>
                <c:ptCount val="4"/>
                <c:pt idx="0">
                  <c:v>Acute</c:v>
                </c:pt>
                <c:pt idx="1">
                  <c:v>Prevention</c:v>
                </c:pt>
                <c:pt idx="2">
                  <c:v>Biomarker</c:v>
                </c:pt>
                <c:pt idx="3">
                  <c:v>Recovery and Rehabilitation</c:v>
                </c:pt>
              </c:strCache>
            </c:strRef>
          </c:cat>
          <c:val>
            <c:numRef>
              <c:f>Sheet1!$B$2:$B$5</c:f>
              <c:numCache>
                <c:formatCode>General</c:formatCode>
                <c:ptCount val="4"/>
                <c:pt idx="0">
                  <c:v>33</c:v>
                </c:pt>
                <c:pt idx="1">
                  <c:v>21</c:v>
                </c:pt>
                <c:pt idx="2">
                  <c:v>24</c:v>
                </c:pt>
                <c:pt idx="3">
                  <c:v>167</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b="1"/>
            </a:pPr>
            <a:endParaRPr lang="en-US"/>
          </a:p>
        </c:txPr>
      </c:legendEntry>
      <c:legendEntry>
        <c:idx val="1"/>
        <c:txPr>
          <a:bodyPr/>
          <a:lstStyle/>
          <a:p>
            <a:pPr>
              <a:defRPr sz="2000" b="1" baseline="0"/>
            </a:pPr>
            <a:endParaRPr lang="en-US"/>
          </a:p>
        </c:txPr>
      </c:legendEntry>
      <c:legendEntry>
        <c:idx val="2"/>
        <c:txPr>
          <a:bodyPr/>
          <a:lstStyle/>
          <a:p>
            <a:pPr>
              <a:defRPr b="1"/>
            </a:pPr>
            <a:endParaRPr lang="en-US"/>
          </a:p>
        </c:txPr>
      </c:legendEntry>
      <c:legendEntry>
        <c:idx val="3"/>
        <c:txPr>
          <a:bodyPr/>
          <a:lstStyle/>
          <a:p>
            <a:pPr>
              <a:defRPr b="1"/>
            </a:pPr>
            <a:endParaRPr lang="en-US"/>
          </a:p>
        </c:txPr>
      </c:legendEntry>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Single Center</c:v>
                </c:pt>
              </c:strCache>
            </c:strRef>
          </c:tx>
          <c:spPr>
            <a:solidFill>
              <a:schemeClr val="bg1">
                <a:lumMod val="85000"/>
              </a:schemeClr>
            </a:solidFill>
          </c:spPr>
          <c:invertIfNegative val="0"/>
          <c:cat>
            <c:strRef>
              <c:f>Sheet1!$A$2:$A$5</c:f>
              <c:strCache>
                <c:ptCount val="4"/>
                <c:pt idx="0">
                  <c:v>Acute</c:v>
                </c:pt>
                <c:pt idx="1">
                  <c:v>Prevention</c:v>
                </c:pt>
                <c:pt idx="2">
                  <c:v>Biomarker</c:v>
                </c:pt>
                <c:pt idx="3">
                  <c:v>Recovery and Rehabilitation</c:v>
                </c:pt>
              </c:strCache>
            </c:strRef>
          </c:cat>
          <c:val>
            <c:numRef>
              <c:f>Sheet1!$B$2:$B$5</c:f>
              <c:numCache>
                <c:formatCode>General</c:formatCode>
                <c:ptCount val="4"/>
                <c:pt idx="0">
                  <c:v>10</c:v>
                </c:pt>
                <c:pt idx="1">
                  <c:v>13</c:v>
                </c:pt>
                <c:pt idx="2">
                  <c:v>19</c:v>
                </c:pt>
                <c:pt idx="3">
                  <c:v>163</c:v>
                </c:pt>
              </c:numCache>
            </c:numRef>
          </c:val>
        </c:ser>
        <c:ser>
          <c:idx val="1"/>
          <c:order val="1"/>
          <c:tx>
            <c:strRef>
              <c:f>Sheet1!$C$1</c:f>
              <c:strCache>
                <c:ptCount val="1"/>
                <c:pt idx="0">
                  <c:v>2-10 Centers</c:v>
                </c:pt>
              </c:strCache>
            </c:strRef>
          </c:tx>
          <c:spPr>
            <a:solidFill>
              <a:srgbClr val="FF0000"/>
            </a:solidFill>
          </c:spPr>
          <c:invertIfNegative val="0"/>
          <c:cat>
            <c:strRef>
              <c:f>Sheet1!$A$2:$A$5</c:f>
              <c:strCache>
                <c:ptCount val="4"/>
                <c:pt idx="0">
                  <c:v>Acute</c:v>
                </c:pt>
                <c:pt idx="1">
                  <c:v>Prevention</c:v>
                </c:pt>
                <c:pt idx="2">
                  <c:v>Biomarker</c:v>
                </c:pt>
                <c:pt idx="3">
                  <c:v>Recovery and Rehabilitation</c:v>
                </c:pt>
              </c:strCache>
            </c:strRef>
          </c:cat>
          <c:val>
            <c:numRef>
              <c:f>Sheet1!$C$2:$C$5</c:f>
              <c:numCache>
                <c:formatCode>General</c:formatCode>
                <c:ptCount val="4"/>
                <c:pt idx="0">
                  <c:v>20</c:v>
                </c:pt>
                <c:pt idx="1">
                  <c:v>6</c:v>
                </c:pt>
                <c:pt idx="2">
                  <c:v>5</c:v>
                </c:pt>
                <c:pt idx="3">
                  <c:v>4</c:v>
                </c:pt>
              </c:numCache>
            </c:numRef>
          </c:val>
        </c:ser>
        <c:ser>
          <c:idx val="2"/>
          <c:order val="2"/>
          <c:tx>
            <c:strRef>
              <c:f>Sheet1!$D$1</c:f>
              <c:strCache>
                <c:ptCount val="1"/>
                <c:pt idx="0">
                  <c:v>11 or greater </c:v>
                </c:pt>
              </c:strCache>
            </c:strRef>
          </c:tx>
          <c:spPr>
            <a:solidFill>
              <a:srgbClr val="002060"/>
            </a:solidFill>
          </c:spPr>
          <c:invertIfNegative val="0"/>
          <c:cat>
            <c:strRef>
              <c:f>Sheet1!$A$2:$A$5</c:f>
              <c:strCache>
                <c:ptCount val="4"/>
                <c:pt idx="0">
                  <c:v>Acute</c:v>
                </c:pt>
                <c:pt idx="1">
                  <c:v>Prevention</c:v>
                </c:pt>
                <c:pt idx="2">
                  <c:v>Biomarker</c:v>
                </c:pt>
                <c:pt idx="3">
                  <c:v>Recovery and Rehabilitation</c:v>
                </c:pt>
              </c:strCache>
            </c:strRef>
          </c:cat>
          <c:val>
            <c:numRef>
              <c:f>Sheet1!$D$2:$D$5</c:f>
              <c:numCache>
                <c:formatCode>General</c:formatCode>
                <c:ptCount val="4"/>
                <c:pt idx="0">
                  <c:v>3</c:v>
                </c:pt>
                <c:pt idx="1">
                  <c:v>2</c:v>
                </c:pt>
                <c:pt idx="2">
                  <c:v>0</c:v>
                </c:pt>
                <c:pt idx="3">
                  <c:v>0</c:v>
                </c:pt>
              </c:numCache>
            </c:numRef>
          </c:val>
        </c:ser>
        <c:dLbls>
          <c:showLegendKey val="0"/>
          <c:showVal val="0"/>
          <c:showCatName val="0"/>
          <c:showSerName val="0"/>
          <c:showPercent val="0"/>
          <c:showBubbleSize val="0"/>
        </c:dLbls>
        <c:gapWidth val="150"/>
        <c:overlap val="100"/>
        <c:axId val="137546368"/>
        <c:axId val="137552256"/>
      </c:barChart>
      <c:catAx>
        <c:axId val="137546368"/>
        <c:scaling>
          <c:orientation val="minMax"/>
        </c:scaling>
        <c:delete val="0"/>
        <c:axPos val="b"/>
        <c:majorTickMark val="out"/>
        <c:minorTickMark val="none"/>
        <c:tickLblPos val="nextTo"/>
        <c:crossAx val="137552256"/>
        <c:crosses val="autoZero"/>
        <c:auto val="1"/>
        <c:lblAlgn val="ctr"/>
        <c:lblOffset val="100"/>
        <c:noMultiLvlLbl val="0"/>
      </c:catAx>
      <c:valAx>
        <c:axId val="137552256"/>
        <c:scaling>
          <c:orientation val="minMax"/>
        </c:scaling>
        <c:delete val="0"/>
        <c:axPos val="l"/>
        <c:majorGridlines/>
        <c:numFmt formatCode="General" sourceLinked="1"/>
        <c:majorTickMark val="out"/>
        <c:minorTickMark val="none"/>
        <c:tickLblPos val="nextTo"/>
        <c:crossAx val="1375463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cat>
            <c:strRef>
              <c:f>'MTA Turnaround'!$A$5:$E$18</c:f>
              <c:strCache>
                <c:ptCount val="14"/>
                <c:pt idx="0">
                  <c:v>R18 Regents of the University of Minnesota</c:v>
                </c:pt>
                <c:pt idx="1">
                  <c:v>R14 University of Cincinnati</c:v>
                </c:pt>
                <c:pt idx="2">
                  <c:v>R06 MedStar Health Research Institute</c:v>
                </c:pt>
                <c:pt idx="3">
                  <c:v>R05 Medical University of South Carolina</c:v>
                </c:pt>
                <c:pt idx="4">
                  <c:v>R20 University of Pittsburgh</c:v>
                </c:pt>
                <c:pt idx="5">
                  <c:v>R04 General Hospital Corporation dba Massachusetts General Hospital </c:v>
                </c:pt>
                <c:pt idx="6">
                  <c:v>R15 The University of Iowa</c:v>
                </c:pt>
                <c:pt idx="7">
                  <c:v>R21 The University of Texas Health Science Center at Houston</c:v>
                </c:pt>
                <c:pt idx="8">
                  <c:v>R12 The Regents of the University of California - U.C. San Diego</c:v>
                </c:pt>
                <c:pt idx="9">
                  <c:v>R23 University of Washington</c:v>
                </c:pt>
                <c:pt idx="10">
                  <c:v>R25 Vanderbilt University</c:v>
                </c:pt>
                <c:pt idx="11">
                  <c:v>R17 The Regents of the University of Michigan</c:v>
                </c:pt>
                <c:pt idx="12">
                  <c:v>R08 Northwestern University at Chicago</c:v>
                </c:pt>
                <c:pt idx="13">
                  <c:v>R01 Case Western Reserve University School of Medicine</c:v>
                </c:pt>
              </c:strCache>
            </c:strRef>
          </c:cat>
          <c:val>
            <c:numRef>
              <c:f>'MTA Turnaround'!$F$5:$F$18</c:f>
            </c:numRef>
          </c:val>
          <c:smooth val="0"/>
        </c:ser>
        <c:ser>
          <c:idx val="1"/>
          <c:order val="1"/>
          <c:spPr>
            <a:ln w="63500">
              <a:solidFill>
                <a:schemeClr val="tx2"/>
              </a:solidFill>
            </a:ln>
          </c:spPr>
          <c:marker>
            <c:symbol val="none"/>
          </c:marker>
          <c:dPt>
            <c:idx val="2"/>
            <c:bubble3D val="0"/>
          </c:dPt>
          <c:dLbls>
            <c:dLblPos val="t"/>
            <c:showLegendKey val="0"/>
            <c:showVal val="1"/>
            <c:showCatName val="0"/>
            <c:showSerName val="0"/>
            <c:showPercent val="0"/>
            <c:showBubbleSize val="0"/>
            <c:showLeaderLines val="0"/>
          </c:dLbls>
          <c:cat>
            <c:strRef>
              <c:f>'MTA Turnaround'!$A$5:$E$18</c:f>
              <c:strCache>
                <c:ptCount val="14"/>
                <c:pt idx="0">
                  <c:v>R18 Regents of the University of Minnesota</c:v>
                </c:pt>
                <c:pt idx="1">
                  <c:v>R14 University of Cincinnati</c:v>
                </c:pt>
                <c:pt idx="2">
                  <c:v>R06 MedStar Health Research Institute</c:v>
                </c:pt>
                <c:pt idx="3">
                  <c:v>R05 Medical University of South Carolina</c:v>
                </c:pt>
                <c:pt idx="4">
                  <c:v>R20 University of Pittsburgh</c:v>
                </c:pt>
                <c:pt idx="5">
                  <c:v>R04 General Hospital Corporation dba Massachusetts General Hospital </c:v>
                </c:pt>
                <c:pt idx="6">
                  <c:v>R15 The University of Iowa</c:v>
                </c:pt>
                <c:pt idx="7">
                  <c:v>R21 The University of Texas Health Science Center at Houston</c:v>
                </c:pt>
                <c:pt idx="8">
                  <c:v>R12 The Regents of the University of California - U.C. San Diego</c:v>
                </c:pt>
                <c:pt idx="9">
                  <c:v>R23 University of Washington</c:v>
                </c:pt>
                <c:pt idx="10">
                  <c:v>R25 Vanderbilt University</c:v>
                </c:pt>
                <c:pt idx="11">
                  <c:v>R17 The Regents of the University of Michigan</c:v>
                </c:pt>
                <c:pt idx="12">
                  <c:v>R08 Northwestern University at Chicago</c:v>
                </c:pt>
                <c:pt idx="13">
                  <c:v>R01 Case Western Reserve University School of Medicine</c:v>
                </c:pt>
              </c:strCache>
            </c:strRef>
          </c:cat>
          <c:val>
            <c:numRef>
              <c:f>'MTA Turnaround'!$G$5:$G$18</c:f>
              <c:numCache>
                <c:formatCode>General</c:formatCode>
                <c:ptCount val="14"/>
                <c:pt idx="0">
                  <c:v>4</c:v>
                </c:pt>
                <c:pt idx="1">
                  <c:v>9</c:v>
                </c:pt>
                <c:pt idx="2">
                  <c:v>11</c:v>
                </c:pt>
                <c:pt idx="3">
                  <c:v>11</c:v>
                </c:pt>
                <c:pt idx="4">
                  <c:v>14</c:v>
                </c:pt>
                <c:pt idx="5">
                  <c:v>14</c:v>
                </c:pt>
                <c:pt idx="6">
                  <c:v>17</c:v>
                </c:pt>
                <c:pt idx="7">
                  <c:v>17</c:v>
                </c:pt>
                <c:pt idx="8">
                  <c:v>21</c:v>
                </c:pt>
                <c:pt idx="9">
                  <c:v>21</c:v>
                </c:pt>
                <c:pt idx="10">
                  <c:v>22</c:v>
                </c:pt>
                <c:pt idx="11">
                  <c:v>23</c:v>
                </c:pt>
                <c:pt idx="12">
                  <c:v>24</c:v>
                </c:pt>
                <c:pt idx="13">
                  <c:v>24</c:v>
                </c:pt>
              </c:numCache>
            </c:numRef>
          </c:val>
          <c:smooth val="0"/>
        </c:ser>
        <c:dLbls>
          <c:showLegendKey val="0"/>
          <c:showVal val="0"/>
          <c:showCatName val="0"/>
          <c:showSerName val="0"/>
          <c:showPercent val="0"/>
          <c:showBubbleSize val="0"/>
        </c:dLbls>
        <c:marker val="1"/>
        <c:smooth val="0"/>
        <c:axId val="147172352"/>
        <c:axId val="31400704"/>
      </c:lineChart>
      <c:catAx>
        <c:axId val="147172352"/>
        <c:scaling>
          <c:orientation val="minMax"/>
        </c:scaling>
        <c:delete val="0"/>
        <c:axPos val="b"/>
        <c:majorTickMark val="out"/>
        <c:minorTickMark val="none"/>
        <c:tickLblPos val="nextTo"/>
        <c:crossAx val="31400704"/>
        <c:crosses val="autoZero"/>
        <c:auto val="1"/>
        <c:lblAlgn val="ctr"/>
        <c:lblOffset val="100"/>
        <c:noMultiLvlLbl val="0"/>
      </c:catAx>
      <c:valAx>
        <c:axId val="31400704"/>
        <c:scaling>
          <c:orientation val="minMax"/>
        </c:scaling>
        <c:delete val="0"/>
        <c:axPos val="l"/>
        <c:majorGridlines/>
        <c:title>
          <c:tx>
            <c:rich>
              <a:bodyPr rot="-5400000" vert="horz"/>
              <a:lstStyle/>
              <a:p>
                <a:pPr>
                  <a:defRPr sz="1200"/>
                </a:pPr>
                <a:r>
                  <a:rPr lang="en-US" sz="1600" dirty="0" smtClean="0"/>
                  <a:t>Days from </a:t>
                </a:r>
                <a:r>
                  <a:rPr lang="en-US" sz="1600" baseline="0" dirty="0" smtClean="0"/>
                  <a:t>request  </a:t>
                </a:r>
              </a:p>
              <a:p>
                <a:pPr>
                  <a:defRPr sz="1200"/>
                </a:pPr>
                <a:r>
                  <a:rPr lang="en-US" sz="1600" baseline="0" dirty="0" smtClean="0"/>
                  <a:t>to return</a:t>
                </a:r>
              </a:p>
            </c:rich>
          </c:tx>
          <c:layout/>
          <c:overlay val="0"/>
        </c:title>
        <c:numFmt formatCode="General" sourceLinked="0"/>
        <c:majorTickMark val="out"/>
        <c:minorTickMark val="none"/>
        <c:tickLblPos val="nextTo"/>
        <c:crossAx val="147172352"/>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Lbls>
            <c:dLbl>
              <c:idx val="0"/>
              <c:layout>
                <c:manualLayout>
                  <c:x val="2.9320987654320986E-2"/>
                  <c:y val="8.4180998426411895E-3"/>
                </c:manualLayout>
              </c:layout>
              <c:tx>
                <c:rich>
                  <a:bodyPr/>
                  <a:lstStyle/>
                  <a:p>
                    <a:r>
                      <a:rPr lang="en-US" dirty="0" smtClean="0"/>
                      <a:t>10 (8%)</a:t>
                    </a:r>
                    <a:endParaRPr lang="en-US" dirty="0"/>
                  </a:p>
                </c:rich>
              </c:tx>
              <c:dLblPos val="bestFit"/>
              <c:showLegendKey val="0"/>
              <c:showVal val="1"/>
              <c:showCatName val="0"/>
              <c:showSerName val="0"/>
              <c:showPercent val="1"/>
              <c:showBubbleSize val="0"/>
            </c:dLbl>
            <c:dLbl>
              <c:idx val="1"/>
              <c:layout/>
              <c:tx>
                <c:rich>
                  <a:bodyPr/>
                  <a:lstStyle/>
                  <a:p>
                    <a:r>
                      <a:rPr lang="en-US" dirty="0" smtClean="0"/>
                      <a:t>41</a:t>
                    </a:r>
                  </a:p>
                  <a:p>
                    <a:r>
                      <a:rPr lang="en-US" dirty="0" smtClean="0"/>
                      <a:t>(33%)</a:t>
                    </a:r>
                    <a:endParaRPr lang="en-US" dirty="0"/>
                  </a:p>
                </c:rich>
              </c:tx>
              <c:dLblPos val="outEnd"/>
              <c:showLegendKey val="0"/>
              <c:showVal val="1"/>
              <c:showCatName val="0"/>
              <c:showSerName val="0"/>
              <c:showPercent val="1"/>
              <c:showBubbleSize val="0"/>
            </c:dLbl>
            <c:dLbl>
              <c:idx val="2"/>
              <c:layout/>
              <c:tx>
                <c:rich>
                  <a:bodyPr/>
                  <a:lstStyle/>
                  <a:p>
                    <a:r>
                      <a:rPr lang="en-US" dirty="0" smtClean="0"/>
                      <a:t>25 (20%)</a:t>
                    </a:r>
                    <a:endParaRPr lang="en-US" dirty="0"/>
                  </a:p>
                </c:rich>
              </c:tx>
              <c:dLblPos val="outEnd"/>
              <c:showLegendKey val="0"/>
              <c:showVal val="1"/>
              <c:showCatName val="0"/>
              <c:showSerName val="0"/>
              <c:showPercent val="1"/>
              <c:showBubbleSize val="0"/>
            </c:dLbl>
            <c:dLbl>
              <c:idx val="3"/>
              <c:layout/>
              <c:tx>
                <c:rich>
                  <a:bodyPr/>
                  <a:lstStyle/>
                  <a:p>
                    <a:r>
                      <a:rPr lang="en-US" dirty="0" smtClean="0"/>
                      <a:t>24 (20%)</a:t>
                    </a:r>
                    <a:endParaRPr lang="en-US" dirty="0"/>
                  </a:p>
                </c:rich>
              </c:tx>
              <c:dLblPos val="outEnd"/>
              <c:showLegendKey val="0"/>
              <c:showVal val="1"/>
              <c:showCatName val="0"/>
              <c:showSerName val="0"/>
              <c:showPercent val="1"/>
              <c:showBubbleSize val="0"/>
            </c:dLbl>
            <c:dLbl>
              <c:idx val="4"/>
              <c:layout/>
              <c:tx>
                <c:rich>
                  <a:bodyPr/>
                  <a:lstStyle/>
                  <a:p>
                    <a:r>
                      <a:rPr lang="en-US" dirty="0" smtClean="0"/>
                      <a:t>24 </a:t>
                    </a:r>
                  </a:p>
                  <a:p>
                    <a:r>
                      <a:rPr lang="en-US" dirty="0" smtClean="0"/>
                      <a:t>(19%)</a:t>
                    </a:r>
                    <a:endParaRPr lang="en-US" dirty="0"/>
                  </a:p>
                </c:rich>
              </c:tx>
              <c:dLblPos val="outEnd"/>
              <c:showLegendKey val="0"/>
              <c:showVal val="1"/>
              <c:showCatName val="0"/>
              <c:showSerName val="0"/>
              <c:showPercent val="1"/>
              <c:showBubbleSize val="0"/>
            </c:dLbl>
            <c:dLblPos val="outEnd"/>
            <c:showLegendKey val="0"/>
            <c:showVal val="0"/>
            <c:showCatName val="0"/>
            <c:showSerName val="0"/>
            <c:showPercent val="1"/>
            <c:showBubbleSize val="0"/>
            <c:showLeaderLines val="0"/>
          </c:dLbls>
          <c:cat>
            <c:strRef>
              <c:f>Sheet1!$A$2:$A$6</c:f>
              <c:strCache>
                <c:ptCount val="5"/>
                <c:pt idx="0">
                  <c:v>Co-Pis</c:v>
                </c:pt>
                <c:pt idx="1">
                  <c:v>IRB Reps</c:v>
                </c:pt>
                <c:pt idx="2">
                  <c:v>Pis</c:v>
                </c:pt>
                <c:pt idx="3">
                  <c:v>Coordinator/Managers</c:v>
                </c:pt>
                <c:pt idx="4">
                  <c:v>Other</c:v>
                </c:pt>
              </c:strCache>
            </c:strRef>
          </c:cat>
          <c:val>
            <c:numRef>
              <c:f>Sheet1!$B$2:$B$6</c:f>
              <c:numCache>
                <c:formatCode>General</c:formatCode>
                <c:ptCount val="5"/>
                <c:pt idx="0">
                  <c:v>10</c:v>
                </c:pt>
                <c:pt idx="1">
                  <c:v>41</c:v>
                </c:pt>
                <c:pt idx="2">
                  <c:v>25</c:v>
                </c:pt>
                <c:pt idx="3">
                  <c:v>24</c:v>
                </c:pt>
                <c:pt idx="4">
                  <c:v>24</c:v>
                </c:pt>
              </c:numCache>
            </c:numRef>
          </c:val>
        </c:ser>
        <c:ser>
          <c:idx val="1"/>
          <c:order val="1"/>
          <c:tx>
            <c:strRef>
              <c:f>Sheet1!$C$1</c:f>
              <c:strCache>
                <c:ptCount val="1"/>
                <c:pt idx="0">
                  <c:v>Column2</c:v>
                </c:pt>
              </c:strCache>
            </c:strRef>
          </c:tx>
          <c:cat>
            <c:strRef>
              <c:f>Sheet1!$A$2:$A$6</c:f>
              <c:strCache>
                <c:ptCount val="5"/>
                <c:pt idx="0">
                  <c:v>Co-Pis</c:v>
                </c:pt>
                <c:pt idx="1">
                  <c:v>IRB Reps</c:v>
                </c:pt>
                <c:pt idx="2">
                  <c:v>Pis</c:v>
                </c:pt>
                <c:pt idx="3">
                  <c:v>Coordinator/Managers</c:v>
                </c:pt>
                <c:pt idx="4">
                  <c:v>Other</c:v>
                </c:pt>
              </c:strCache>
            </c:strRef>
          </c:cat>
          <c:val>
            <c:numRef>
              <c:f>Sheet1!$C$2:$C$6</c:f>
              <c:numCache>
                <c:formatCode>0.00%</c:formatCode>
                <c:ptCount val="5"/>
                <c:pt idx="0">
                  <c:v>8.1000000000000003E-2</c:v>
                </c:pt>
                <c:pt idx="1">
                  <c:v>0.33100000000000002</c:v>
                </c:pt>
                <c:pt idx="2">
                  <c:v>0.20200000000000001</c:v>
                </c:pt>
                <c:pt idx="3">
                  <c:v>0.19400000000000001</c:v>
                </c:pt>
                <c:pt idx="4">
                  <c:v>0.19400000000000001</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7438271604938271"/>
          <c:y val="0.17133661307805942"/>
          <c:w val="0.31635802469135804"/>
          <c:h val="0.77572723765687823"/>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93317-A5D4-6949-96D4-0C00D3E2011F}" type="doc">
      <dgm:prSet loTypeId="urn:microsoft.com/office/officeart/2005/8/layout/pyramid3" loCatId="" qsTypeId="urn:microsoft.com/office/officeart/2005/8/quickstyle/3D2" qsCatId="3D" csTypeId="urn:microsoft.com/office/officeart/2005/8/colors/colorful4" csCatId="colorful" phldr="1"/>
      <dgm:spPr/>
    </dgm:pt>
    <dgm:pt modelId="{0EC70CAE-2ECD-DC40-99D2-46C0BA3A12EF}">
      <dgm:prSet phldrT="[Text]"/>
      <dgm:spPr>
        <a:solidFill>
          <a:srgbClr val="C00000"/>
        </a:solidFill>
      </dgm:spPr>
      <dgm:t>
        <a:bodyPr/>
        <a:lstStyle/>
        <a:p>
          <a:r>
            <a:rPr lang="en-US" b="1" dirty="0" smtClean="0">
              <a:solidFill>
                <a:schemeClr val="bg1"/>
              </a:solidFill>
            </a:rPr>
            <a:t>12,152  </a:t>
          </a:r>
        </a:p>
        <a:p>
          <a:r>
            <a:rPr lang="en-US" b="1" dirty="0" smtClean="0">
              <a:solidFill>
                <a:schemeClr val="bg1"/>
              </a:solidFill>
            </a:rPr>
            <a:t>IV/IA Trial Eligible</a:t>
          </a:r>
        </a:p>
        <a:p>
          <a:r>
            <a:rPr lang="en-US" b="1" dirty="0" smtClean="0">
              <a:solidFill>
                <a:schemeClr val="bg1"/>
              </a:solidFill>
            </a:rPr>
            <a:t>(most inclusive design)</a:t>
          </a:r>
          <a:endParaRPr lang="en-US" b="1" dirty="0">
            <a:solidFill>
              <a:schemeClr val="bg1"/>
            </a:solidFill>
          </a:endParaRPr>
        </a:p>
      </dgm:t>
    </dgm:pt>
    <dgm:pt modelId="{53E3F422-8AB8-0244-8CB1-DFD21F80136B}" type="parTrans" cxnId="{0FD288F1-3D78-594F-81D7-6ACDD9EEA31C}">
      <dgm:prSet/>
      <dgm:spPr/>
      <dgm:t>
        <a:bodyPr/>
        <a:lstStyle/>
        <a:p>
          <a:endParaRPr lang="en-US" b="1">
            <a:solidFill>
              <a:srgbClr val="000000"/>
            </a:solidFill>
          </a:endParaRPr>
        </a:p>
      </dgm:t>
    </dgm:pt>
    <dgm:pt modelId="{8BD43F05-130E-1C4C-A242-3F8A7F7EB651}" type="sibTrans" cxnId="{0FD288F1-3D78-594F-81D7-6ACDD9EEA31C}">
      <dgm:prSet/>
      <dgm:spPr/>
      <dgm:t>
        <a:bodyPr/>
        <a:lstStyle/>
        <a:p>
          <a:endParaRPr lang="en-US" b="1">
            <a:solidFill>
              <a:srgbClr val="000000"/>
            </a:solidFill>
          </a:endParaRPr>
        </a:p>
      </dgm:t>
    </dgm:pt>
    <dgm:pt modelId="{0451ACC8-B6DC-7746-9871-20238889BF36}">
      <dgm:prSet phldrT="[Text]"/>
      <dgm:spPr>
        <a:solidFill>
          <a:srgbClr val="C00000"/>
        </a:solidFill>
      </dgm:spPr>
      <dgm:t>
        <a:bodyPr/>
        <a:lstStyle/>
        <a:p>
          <a:r>
            <a:rPr lang="en-US" b="1" dirty="0" smtClean="0">
              <a:solidFill>
                <a:schemeClr val="bg1"/>
              </a:solidFill>
            </a:rPr>
            <a:t>1003-2430</a:t>
          </a:r>
        </a:p>
        <a:p>
          <a:r>
            <a:rPr lang="en-US" b="1" dirty="0" smtClean="0">
              <a:solidFill>
                <a:schemeClr val="bg1"/>
              </a:solidFill>
            </a:rPr>
            <a:t>Eligible for Proposed Patient Selection Schemes</a:t>
          </a:r>
          <a:endParaRPr lang="en-US" b="1" dirty="0">
            <a:solidFill>
              <a:schemeClr val="bg1"/>
            </a:solidFill>
          </a:endParaRPr>
        </a:p>
      </dgm:t>
    </dgm:pt>
    <dgm:pt modelId="{4FFEEC8F-FC64-3A43-8E31-67B48693CF85}" type="parTrans" cxnId="{305613BB-8D1F-D649-90DE-A588FD38E54C}">
      <dgm:prSet/>
      <dgm:spPr/>
      <dgm:t>
        <a:bodyPr/>
        <a:lstStyle/>
        <a:p>
          <a:endParaRPr lang="en-US" b="1">
            <a:solidFill>
              <a:srgbClr val="000000"/>
            </a:solidFill>
          </a:endParaRPr>
        </a:p>
      </dgm:t>
    </dgm:pt>
    <dgm:pt modelId="{7BFE0ACD-7942-1548-886C-37B239F92CCD}" type="sibTrans" cxnId="{305613BB-8D1F-D649-90DE-A588FD38E54C}">
      <dgm:prSet/>
      <dgm:spPr/>
      <dgm:t>
        <a:bodyPr/>
        <a:lstStyle/>
        <a:p>
          <a:endParaRPr lang="en-US" b="1">
            <a:solidFill>
              <a:srgbClr val="000000"/>
            </a:solidFill>
          </a:endParaRPr>
        </a:p>
      </dgm:t>
    </dgm:pt>
    <dgm:pt modelId="{1C8229F0-4E9B-9646-9EAD-CE047622A203}">
      <dgm:prSet phldrT="[Text]"/>
      <dgm:spPr>
        <a:solidFill>
          <a:srgbClr val="C00000"/>
        </a:solidFill>
      </dgm:spPr>
      <dgm:t>
        <a:bodyPr/>
        <a:lstStyle/>
        <a:p>
          <a:r>
            <a:rPr lang="en-US" b="1" dirty="0" smtClean="0">
              <a:solidFill>
                <a:schemeClr val="bg1"/>
              </a:solidFill>
            </a:rPr>
            <a:t>??</a:t>
          </a:r>
          <a:endParaRPr lang="en-US" b="1" dirty="0">
            <a:solidFill>
              <a:schemeClr val="bg1"/>
            </a:solidFill>
          </a:endParaRPr>
        </a:p>
      </dgm:t>
    </dgm:pt>
    <dgm:pt modelId="{52A3CE96-B790-BE4E-8CB9-95F98A3E8AFA}" type="parTrans" cxnId="{0E916E72-9216-E247-AF48-7A067C6D2E2E}">
      <dgm:prSet/>
      <dgm:spPr/>
      <dgm:t>
        <a:bodyPr/>
        <a:lstStyle/>
        <a:p>
          <a:endParaRPr lang="en-US" b="1">
            <a:solidFill>
              <a:srgbClr val="000000"/>
            </a:solidFill>
          </a:endParaRPr>
        </a:p>
      </dgm:t>
    </dgm:pt>
    <dgm:pt modelId="{DBB7C610-2476-E34E-B74A-E9DCD73F0792}" type="sibTrans" cxnId="{0E916E72-9216-E247-AF48-7A067C6D2E2E}">
      <dgm:prSet/>
      <dgm:spPr/>
      <dgm:t>
        <a:bodyPr/>
        <a:lstStyle/>
        <a:p>
          <a:endParaRPr lang="en-US" b="1">
            <a:solidFill>
              <a:srgbClr val="000000"/>
            </a:solidFill>
          </a:endParaRPr>
        </a:p>
      </dgm:t>
    </dgm:pt>
    <dgm:pt modelId="{A7DE1601-4324-4D4E-9F25-194407CB724A}">
      <dgm:prSet phldrT="[Text]"/>
      <dgm:spPr>
        <a:solidFill>
          <a:srgbClr val="C00000"/>
        </a:solidFill>
      </dgm:spPr>
      <dgm:t>
        <a:bodyPr/>
        <a:lstStyle/>
        <a:p>
          <a:r>
            <a:rPr lang="en-US" b="1" dirty="0" smtClean="0">
              <a:solidFill>
                <a:schemeClr val="bg1"/>
              </a:solidFill>
            </a:rPr>
            <a:t>?150-365? </a:t>
          </a:r>
        </a:p>
        <a:p>
          <a:r>
            <a:rPr lang="en-US" b="1" dirty="0" smtClean="0">
              <a:solidFill>
                <a:schemeClr val="bg1"/>
              </a:solidFill>
            </a:rPr>
            <a:t>Pt Consent and Site Participation</a:t>
          </a:r>
          <a:endParaRPr lang="en-US" b="1" dirty="0">
            <a:solidFill>
              <a:schemeClr val="bg1"/>
            </a:solidFill>
          </a:endParaRPr>
        </a:p>
      </dgm:t>
    </dgm:pt>
    <dgm:pt modelId="{5D6B5E6B-F31F-3541-B8D3-FD084E103881}" type="parTrans" cxnId="{11B9A693-8356-B644-8F70-796ECFF56569}">
      <dgm:prSet/>
      <dgm:spPr/>
      <dgm:t>
        <a:bodyPr/>
        <a:lstStyle/>
        <a:p>
          <a:endParaRPr lang="en-US" b="1">
            <a:solidFill>
              <a:srgbClr val="000000"/>
            </a:solidFill>
          </a:endParaRPr>
        </a:p>
      </dgm:t>
    </dgm:pt>
    <dgm:pt modelId="{C6452642-CEBE-8749-8DAD-0CB879095F21}" type="sibTrans" cxnId="{11B9A693-8356-B644-8F70-796ECFF56569}">
      <dgm:prSet/>
      <dgm:spPr/>
      <dgm:t>
        <a:bodyPr/>
        <a:lstStyle/>
        <a:p>
          <a:endParaRPr lang="en-US" b="1">
            <a:solidFill>
              <a:srgbClr val="000000"/>
            </a:solidFill>
          </a:endParaRPr>
        </a:p>
      </dgm:t>
    </dgm:pt>
    <dgm:pt modelId="{8ACF23EC-54C7-2C4E-8170-1A1E7F8D2CD6}">
      <dgm:prSet phldrT="[Text]" custT="1"/>
      <dgm:spPr>
        <a:solidFill>
          <a:srgbClr val="0000FF">
            <a:alpha val="90000"/>
          </a:srgbClr>
        </a:solidFill>
      </dgm:spPr>
      <dgm:t>
        <a:bodyPr/>
        <a:lstStyle/>
        <a:p>
          <a:r>
            <a:rPr lang="en-US" sz="1600" b="0" dirty="0" smtClean="0">
              <a:solidFill>
                <a:schemeClr val="bg1"/>
              </a:solidFill>
            </a:rPr>
            <a:t>NIHSS 8+</a:t>
          </a:r>
          <a:endParaRPr lang="en-US" sz="1600" b="0" dirty="0">
            <a:solidFill>
              <a:schemeClr val="bg1"/>
            </a:solidFill>
          </a:endParaRPr>
        </a:p>
      </dgm:t>
    </dgm:pt>
    <dgm:pt modelId="{8E01F483-3334-CD4F-B9B0-28A48C00FAFF}" type="parTrans" cxnId="{EF41E124-A7AF-DC40-9395-4E3372395589}">
      <dgm:prSet/>
      <dgm:spPr/>
      <dgm:t>
        <a:bodyPr/>
        <a:lstStyle/>
        <a:p>
          <a:endParaRPr lang="en-US" b="1">
            <a:solidFill>
              <a:srgbClr val="000000"/>
            </a:solidFill>
          </a:endParaRPr>
        </a:p>
      </dgm:t>
    </dgm:pt>
    <dgm:pt modelId="{59C6FFC6-FA4F-7C4A-8FBB-025DF63515F6}" type="sibTrans" cxnId="{EF41E124-A7AF-DC40-9395-4E3372395589}">
      <dgm:prSet/>
      <dgm:spPr/>
      <dgm:t>
        <a:bodyPr/>
        <a:lstStyle/>
        <a:p>
          <a:endParaRPr lang="en-US" b="1">
            <a:solidFill>
              <a:srgbClr val="000000"/>
            </a:solidFill>
          </a:endParaRPr>
        </a:p>
      </dgm:t>
    </dgm:pt>
    <dgm:pt modelId="{DD28BDBA-B387-4044-8A72-FC084068250C}">
      <dgm:prSet phldrT="[Text]" custT="1"/>
      <dgm:spPr>
        <a:solidFill>
          <a:srgbClr val="0000FF">
            <a:alpha val="90000"/>
          </a:srgbClr>
        </a:solidFill>
      </dgm:spPr>
      <dgm:t>
        <a:bodyPr/>
        <a:lstStyle/>
        <a:p>
          <a:r>
            <a:rPr lang="en-US" sz="1600" b="0" dirty="0" smtClean="0">
              <a:solidFill>
                <a:schemeClr val="bg1"/>
              </a:solidFill>
            </a:rPr>
            <a:t>mRS 0-1</a:t>
          </a:r>
          <a:endParaRPr lang="en-US" sz="1600" b="0" dirty="0">
            <a:solidFill>
              <a:schemeClr val="bg1"/>
            </a:solidFill>
          </a:endParaRPr>
        </a:p>
      </dgm:t>
    </dgm:pt>
    <dgm:pt modelId="{D73C0CB6-9B1D-9948-B13E-A689268953D2}" type="parTrans" cxnId="{A553977B-F620-D44A-AA2F-AB7CE17E4B5D}">
      <dgm:prSet/>
      <dgm:spPr/>
      <dgm:t>
        <a:bodyPr/>
        <a:lstStyle/>
        <a:p>
          <a:endParaRPr lang="en-US" b="1">
            <a:solidFill>
              <a:srgbClr val="000000"/>
            </a:solidFill>
          </a:endParaRPr>
        </a:p>
      </dgm:t>
    </dgm:pt>
    <dgm:pt modelId="{E391E5E9-AFE9-0F49-9A4A-67AA75D52D98}" type="sibTrans" cxnId="{A553977B-F620-D44A-AA2F-AB7CE17E4B5D}">
      <dgm:prSet/>
      <dgm:spPr/>
      <dgm:t>
        <a:bodyPr/>
        <a:lstStyle/>
        <a:p>
          <a:endParaRPr lang="en-US" b="1">
            <a:solidFill>
              <a:srgbClr val="000000"/>
            </a:solidFill>
          </a:endParaRPr>
        </a:p>
      </dgm:t>
    </dgm:pt>
    <dgm:pt modelId="{E8BEF322-0701-E747-BC44-88CBE90FDBE3}">
      <dgm:prSet phldrT="[Text]" custT="1"/>
      <dgm:spPr>
        <a:solidFill>
          <a:srgbClr val="0000FF">
            <a:alpha val="90000"/>
          </a:srgbClr>
        </a:solidFill>
      </dgm:spPr>
      <dgm:t>
        <a:bodyPr/>
        <a:lstStyle/>
        <a:p>
          <a:r>
            <a:rPr lang="en-US" sz="1600" b="0" dirty="0" smtClean="0">
              <a:solidFill>
                <a:schemeClr val="bg1"/>
              </a:solidFill>
            </a:rPr>
            <a:t>Arrival &lt; 6 hours</a:t>
          </a:r>
          <a:endParaRPr lang="en-US" sz="1600" b="0" dirty="0">
            <a:solidFill>
              <a:schemeClr val="bg1"/>
            </a:solidFill>
          </a:endParaRPr>
        </a:p>
      </dgm:t>
    </dgm:pt>
    <dgm:pt modelId="{BF1FC7D6-0234-A849-98B7-12BD053C4BBD}" type="parTrans" cxnId="{9FC52007-F884-2943-B34F-D60C3431D908}">
      <dgm:prSet/>
      <dgm:spPr/>
      <dgm:t>
        <a:bodyPr/>
        <a:lstStyle/>
        <a:p>
          <a:endParaRPr lang="en-US" b="1">
            <a:solidFill>
              <a:srgbClr val="000000"/>
            </a:solidFill>
          </a:endParaRPr>
        </a:p>
      </dgm:t>
    </dgm:pt>
    <dgm:pt modelId="{C5D3F296-E810-1848-B65E-CCC7D1570C87}" type="sibTrans" cxnId="{9FC52007-F884-2943-B34F-D60C3431D908}">
      <dgm:prSet/>
      <dgm:spPr/>
      <dgm:t>
        <a:bodyPr/>
        <a:lstStyle/>
        <a:p>
          <a:endParaRPr lang="en-US" b="1">
            <a:solidFill>
              <a:srgbClr val="000000"/>
            </a:solidFill>
          </a:endParaRPr>
        </a:p>
      </dgm:t>
    </dgm:pt>
    <dgm:pt modelId="{41309E17-7705-9E49-A2B6-77AC003D4064}">
      <dgm:prSet phldrT="[Text]" custT="1"/>
      <dgm:spPr>
        <a:solidFill>
          <a:srgbClr val="0000FF">
            <a:alpha val="90000"/>
          </a:srgbClr>
        </a:solidFill>
      </dgm:spPr>
      <dgm:t>
        <a:bodyPr/>
        <a:lstStyle/>
        <a:p>
          <a:r>
            <a:rPr lang="en-US" sz="1600" b="0" dirty="0" smtClean="0">
              <a:solidFill>
                <a:schemeClr val="bg1"/>
              </a:solidFill>
            </a:rPr>
            <a:t>Age 18-85</a:t>
          </a:r>
          <a:endParaRPr lang="en-US" sz="1600" b="0" dirty="0">
            <a:solidFill>
              <a:schemeClr val="bg1"/>
            </a:solidFill>
          </a:endParaRPr>
        </a:p>
      </dgm:t>
    </dgm:pt>
    <dgm:pt modelId="{84FD5EBE-59CF-E04E-9B60-0AB2F99273E4}" type="parTrans" cxnId="{326A7F71-ECE8-7F49-8775-8EDC87ECEA7A}">
      <dgm:prSet/>
      <dgm:spPr/>
      <dgm:t>
        <a:bodyPr/>
        <a:lstStyle/>
        <a:p>
          <a:endParaRPr lang="en-US" b="1">
            <a:solidFill>
              <a:srgbClr val="000000"/>
            </a:solidFill>
          </a:endParaRPr>
        </a:p>
      </dgm:t>
    </dgm:pt>
    <dgm:pt modelId="{C5F39FC0-9B5A-9C4B-8ECE-D0B2FC52DE15}" type="sibTrans" cxnId="{326A7F71-ECE8-7F49-8775-8EDC87ECEA7A}">
      <dgm:prSet/>
      <dgm:spPr/>
      <dgm:t>
        <a:bodyPr/>
        <a:lstStyle/>
        <a:p>
          <a:endParaRPr lang="en-US" b="1">
            <a:solidFill>
              <a:srgbClr val="000000"/>
            </a:solidFill>
          </a:endParaRPr>
        </a:p>
      </dgm:t>
    </dgm:pt>
    <dgm:pt modelId="{1C23B7E1-5710-7A4F-B3B5-4A99409A00EB}">
      <dgm:prSet phldrT="[Text]" custT="1"/>
      <dgm:spPr>
        <a:solidFill>
          <a:srgbClr val="0000FF">
            <a:alpha val="90000"/>
          </a:srgbClr>
        </a:solidFill>
      </dgm:spPr>
      <dgm:t>
        <a:bodyPr/>
        <a:lstStyle/>
        <a:p>
          <a:r>
            <a:rPr lang="en-US" sz="1600" b="0" dirty="0" smtClean="0">
              <a:solidFill>
                <a:schemeClr val="bg1"/>
              </a:solidFill>
            </a:rPr>
            <a:t>Proximal thrombus</a:t>
          </a:r>
          <a:endParaRPr lang="en-US" sz="1600" b="0" dirty="0">
            <a:solidFill>
              <a:schemeClr val="bg1"/>
            </a:solidFill>
          </a:endParaRPr>
        </a:p>
      </dgm:t>
    </dgm:pt>
    <dgm:pt modelId="{A3147371-CE04-2748-80BB-BD55C8F94747}" type="parTrans" cxnId="{9E487593-0649-4449-B7DA-050D10223311}">
      <dgm:prSet/>
      <dgm:spPr/>
      <dgm:t>
        <a:bodyPr/>
        <a:lstStyle/>
        <a:p>
          <a:endParaRPr lang="en-US" b="1">
            <a:solidFill>
              <a:srgbClr val="000000"/>
            </a:solidFill>
          </a:endParaRPr>
        </a:p>
      </dgm:t>
    </dgm:pt>
    <dgm:pt modelId="{09D7AE54-FF59-7941-B08B-A37CBB58D68A}" type="sibTrans" cxnId="{9E487593-0649-4449-B7DA-050D10223311}">
      <dgm:prSet/>
      <dgm:spPr/>
      <dgm:t>
        <a:bodyPr/>
        <a:lstStyle/>
        <a:p>
          <a:endParaRPr lang="en-US" b="1">
            <a:solidFill>
              <a:srgbClr val="000000"/>
            </a:solidFill>
          </a:endParaRPr>
        </a:p>
      </dgm:t>
    </dgm:pt>
    <dgm:pt modelId="{1BECF9E0-AB03-E243-B36E-A9EEA09C99F8}">
      <dgm:prSet custT="1"/>
      <dgm:spPr>
        <a:solidFill>
          <a:srgbClr val="0000FF">
            <a:alpha val="90000"/>
          </a:srgbClr>
        </a:solidFill>
      </dgm:spPr>
      <dgm:t>
        <a:bodyPr/>
        <a:lstStyle/>
        <a:p>
          <a:r>
            <a:rPr lang="en-US" sz="1600" b="0" dirty="0" smtClean="0">
              <a:solidFill>
                <a:schemeClr val="bg1"/>
              </a:solidFill>
            </a:rPr>
            <a:t>and ASPECTS &gt;4  </a:t>
          </a:r>
        </a:p>
      </dgm:t>
    </dgm:pt>
    <dgm:pt modelId="{BEDC4E86-DCBD-C64D-A3F1-4D34AD82828B}" type="parTrans" cxnId="{AC02E703-F869-1049-8B1F-E58425DCF969}">
      <dgm:prSet/>
      <dgm:spPr/>
      <dgm:t>
        <a:bodyPr/>
        <a:lstStyle/>
        <a:p>
          <a:endParaRPr lang="en-US" b="1">
            <a:solidFill>
              <a:srgbClr val="000000"/>
            </a:solidFill>
          </a:endParaRPr>
        </a:p>
      </dgm:t>
    </dgm:pt>
    <dgm:pt modelId="{718FF014-7D13-7942-B3BC-307EC25CBAF7}" type="sibTrans" cxnId="{AC02E703-F869-1049-8B1F-E58425DCF969}">
      <dgm:prSet/>
      <dgm:spPr/>
      <dgm:t>
        <a:bodyPr/>
        <a:lstStyle/>
        <a:p>
          <a:endParaRPr lang="en-US" b="1">
            <a:solidFill>
              <a:srgbClr val="000000"/>
            </a:solidFill>
          </a:endParaRPr>
        </a:p>
      </dgm:t>
    </dgm:pt>
    <dgm:pt modelId="{D61CA166-18DA-E040-A97F-B4D31B0F85BE}">
      <dgm:prSet phldrT="[Text]" custT="1"/>
      <dgm:spPr>
        <a:solidFill>
          <a:srgbClr val="0000FF">
            <a:alpha val="90000"/>
          </a:srgbClr>
        </a:solidFill>
      </dgm:spPr>
      <dgm:t>
        <a:bodyPr/>
        <a:lstStyle/>
        <a:p>
          <a:r>
            <a:rPr lang="en-US" sz="1600" b="0" dirty="0" smtClean="0">
              <a:solidFill>
                <a:schemeClr val="bg1"/>
              </a:solidFill>
            </a:rPr>
            <a:t>60% consent rate?</a:t>
          </a:r>
          <a:endParaRPr lang="en-US" sz="1600" b="0" dirty="0">
            <a:solidFill>
              <a:schemeClr val="bg1"/>
            </a:solidFill>
          </a:endParaRPr>
        </a:p>
      </dgm:t>
    </dgm:pt>
    <dgm:pt modelId="{B358EABB-EC0E-764B-88E9-FFF8A0705BDF}" type="parTrans" cxnId="{CE872108-5776-1546-B0B4-48FF54452ED7}">
      <dgm:prSet/>
      <dgm:spPr/>
      <dgm:t>
        <a:bodyPr/>
        <a:lstStyle/>
        <a:p>
          <a:endParaRPr lang="en-US" b="1">
            <a:solidFill>
              <a:srgbClr val="000000"/>
            </a:solidFill>
          </a:endParaRPr>
        </a:p>
      </dgm:t>
    </dgm:pt>
    <dgm:pt modelId="{2DBC2BDE-1DF6-AD4C-AA33-E7953060B245}" type="sibTrans" cxnId="{CE872108-5776-1546-B0B4-48FF54452ED7}">
      <dgm:prSet/>
      <dgm:spPr/>
      <dgm:t>
        <a:bodyPr/>
        <a:lstStyle/>
        <a:p>
          <a:endParaRPr lang="en-US" b="1">
            <a:solidFill>
              <a:srgbClr val="000000"/>
            </a:solidFill>
          </a:endParaRPr>
        </a:p>
      </dgm:t>
    </dgm:pt>
    <dgm:pt modelId="{AD38C1C3-DCB8-DD46-A301-1423C89C9782}">
      <dgm:prSet phldrT="[Text]" custT="1"/>
      <dgm:spPr>
        <a:solidFill>
          <a:srgbClr val="0000FF">
            <a:alpha val="90000"/>
          </a:srgbClr>
        </a:solidFill>
      </dgm:spPr>
      <dgm:t>
        <a:bodyPr/>
        <a:lstStyle/>
        <a:p>
          <a:r>
            <a:rPr lang="en-US" sz="1600" b="0" dirty="0" smtClean="0">
              <a:solidFill>
                <a:schemeClr val="bg1"/>
              </a:solidFill>
            </a:rPr>
            <a:t>25% at participating clinical site</a:t>
          </a:r>
          <a:endParaRPr lang="en-US" sz="1600" b="0" dirty="0">
            <a:solidFill>
              <a:schemeClr val="bg1"/>
            </a:solidFill>
          </a:endParaRPr>
        </a:p>
      </dgm:t>
    </dgm:pt>
    <dgm:pt modelId="{BA0707BF-B226-954E-8E10-ED41AE4E2BD9}" type="parTrans" cxnId="{70E1950F-6AFA-274A-A707-4E2B61024FDE}">
      <dgm:prSet/>
      <dgm:spPr/>
      <dgm:t>
        <a:bodyPr/>
        <a:lstStyle/>
        <a:p>
          <a:endParaRPr lang="en-US" b="1">
            <a:solidFill>
              <a:srgbClr val="000000"/>
            </a:solidFill>
          </a:endParaRPr>
        </a:p>
      </dgm:t>
    </dgm:pt>
    <dgm:pt modelId="{F397D50B-32A3-4C4D-9A9A-5E340A192983}" type="sibTrans" cxnId="{70E1950F-6AFA-274A-A707-4E2B61024FDE}">
      <dgm:prSet/>
      <dgm:spPr/>
      <dgm:t>
        <a:bodyPr/>
        <a:lstStyle/>
        <a:p>
          <a:endParaRPr lang="en-US" b="1">
            <a:solidFill>
              <a:srgbClr val="000000"/>
            </a:solidFill>
          </a:endParaRPr>
        </a:p>
      </dgm:t>
    </dgm:pt>
    <dgm:pt modelId="{FA604AE1-B560-584E-AF21-8364DD0C98F2}">
      <dgm:prSet phldrT="[Text]" custT="1"/>
      <dgm:spPr>
        <a:solidFill>
          <a:srgbClr val="0000FF">
            <a:alpha val="90000"/>
          </a:srgbClr>
        </a:solidFill>
      </dgm:spPr>
      <dgm:t>
        <a:bodyPr/>
        <a:lstStyle/>
        <a:p>
          <a:r>
            <a:rPr lang="en-US" sz="1600" b="0" dirty="0" smtClean="0">
              <a:solidFill>
                <a:schemeClr val="bg1"/>
              </a:solidFill>
            </a:rPr>
            <a:t>Not treated outside of trial</a:t>
          </a:r>
          <a:endParaRPr lang="en-US" sz="1600" b="0" dirty="0">
            <a:solidFill>
              <a:schemeClr val="bg1"/>
            </a:solidFill>
          </a:endParaRPr>
        </a:p>
      </dgm:t>
    </dgm:pt>
    <dgm:pt modelId="{5DF21BDE-C479-B34E-BADA-8BE59B55590C}" type="parTrans" cxnId="{EF93D032-144E-7949-AFED-8734792E321F}">
      <dgm:prSet/>
      <dgm:spPr/>
      <dgm:t>
        <a:bodyPr/>
        <a:lstStyle/>
        <a:p>
          <a:endParaRPr lang="en-US" b="1">
            <a:solidFill>
              <a:srgbClr val="000000"/>
            </a:solidFill>
          </a:endParaRPr>
        </a:p>
      </dgm:t>
    </dgm:pt>
    <dgm:pt modelId="{B08D9E41-A73B-F14B-AC94-7C32FC341360}" type="sibTrans" cxnId="{EF93D032-144E-7949-AFED-8734792E321F}">
      <dgm:prSet/>
      <dgm:spPr/>
      <dgm:t>
        <a:bodyPr/>
        <a:lstStyle/>
        <a:p>
          <a:endParaRPr lang="en-US" b="1">
            <a:solidFill>
              <a:srgbClr val="000000"/>
            </a:solidFill>
          </a:endParaRPr>
        </a:p>
      </dgm:t>
    </dgm:pt>
    <dgm:pt modelId="{7D67C2F5-63EC-204F-A951-CE9B3B8868B0}">
      <dgm:prSet phldrT="[Text]" custT="1"/>
      <dgm:spPr>
        <a:solidFill>
          <a:srgbClr val="0000FF">
            <a:alpha val="90000"/>
          </a:srgbClr>
        </a:solidFill>
      </dgm:spPr>
      <dgm:t>
        <a:bodyPr/>
        <a:lstStyle/>
        <a:p>
          <a:r>
            <a:rPr lang="en-US" sz="1600" b="0" dirty="0" smtClean="0">
              <a:solidFill>
                <a:schemeClr val="bg1"/>
              </a:solidFill>
            </a:rPr>
            <a:t>Not enrolled in competing trial</a:t>
          </a:r>
          <a:endParaRPr lang="en-US" sz="1600" b="0" dirty="0">
            <a:solidFill>
              <a:schemeClr val="bg1"/>
            </a:solidFill>
          </a:endParaRPr>
        </a:p>
      </dgm:t>
    </dgm:pt>
    <dgm:pt modelId="{9731A2FD-AC58-164B-8B86-AE4CDF485630}" type="parTrans" cxnId="{15509908-0495-7C43-B05E-4476CF484DE7}">
      <dgm:prSet/>
      <dgm:spPr/>
      <dgm:t>
        <a:bodyPr/>
        <a:lstStyle/>
        <a:p>
          <a:endParaRPr lang="en-US" b="1">
            <a:solidFill>
              <a:srgbClr val="000000"/>
            </a:solidFill>
          </a:endParaRPr>
        </a:p>
      </dgm:t>
    </dgm:pt>
    <dgm:pt modelId="{66297179-6ED3-BD43-B430-774EDA75E3B8}" type="sibTrans" cxnId="{15509908-0495-7C43-B05E-4476CF484DE7}">
      <dgm:prSet/>
      <dgm:spPr/>
      <dgm:t>
        <a:bodyPr/>
        <a:lstStyle/>
        <a:p>
          <a:endParaRPr lang="en-US" b="1">
            <a:solidFill>
              <a:srgbClr val="000000"/>
            </a:solidFill>
          </a:endParaRPr>
        </a:p>
      </dgm:t>
    </dgm:pt>
    <dgm:pt modelId="{06F23D08-901E-CE4F-98DC-D9F027182343}">
      <dgm:prSet phldrT="[Text]" custT="1"/>
      <dgm:spPr>
        <a:solidFill>
          <a:srgbClr val="0000FF">
            <a:alpha val="90000"/>
          </a:srgbClr>
        </a:solidFill>
      </dgm:spPr>
      <dgm:t>
        <a:bodyPr/>
        <a:lstStyle/>
        <a:p>
          <a:r>
            <a:rPr lang="en-US" sz="1600" b="0" dirty="0" smtClean="0">
              <a:solidFill>
                <a:schemeClr val="bg1"/>
              </a:solidFill>
            </a:rPr>
            <a:t>Arrival during “on-hours “ at hospitals</a:t>
          </a:r>
          <a:endParaRPr lang="en-US" sz="1600" b="0" dirty="0">
            <a:solidFill>
              <a:schemeClr val="bg1"/>
            </a:solidFill>
          </a:endParaRPr>
        </a:p>
      </dgm:t>
    </dgm:pt>
    <dgm:pt modelId="{CC63B448-DCD0-CD44-A96E-4BD891B376D5}" type="parTrans" cxnId="{F141BD16-282E-6849-89D1-138B54C33F95}">
      <dgm:prSet/>
      <dgm:spPr/>
      <dgm:t>
        <a:bodyPr/>
        <a:lstStyle/>
        <a:p>
          <a:endParaRPr lang="en-US" b="1">
            <a:solidFill>
              <a:srgbClr val="000000"/>
            </a:solidFill>
          </a:endParaRPr>
        </a:p>
      </dgm:t>
    </dgm:pt>
    <dgm:pt modelId="{3027D517-F887-AE42-8C2C-2995AB18AE04}" type="sibTrans" cxnId="{F141BD16-282E-6849-89D1-138B54C33F95}">
      <dgm:prSet/>
      <dgm:spPr/>
      <dgm:t>
        <a:bodyPr/>
        <a:lstStyle/>
        <a:p>
          <a:endParaRPr lang="en-US" b="1">
            <a:solidFill>
              <a:srgbClr val="000000"/>
            </a:solidFill>
          </a:endParaRPr>
        </a:p>
      </dgm:t>
    </dgm:pt>
    <dgm:pt modelId="{B233FD49-7519-7649-B7D8-55E845B563A3}">
      <dgm:prSet phldrT="[Text]" custT="1"/>
      <dgm:spPr>
        <a:solidFill>
          <a:srgbClr val="0000FF">
            <a:alpha val="90000"/>
          </a:srgbClr>
        </a:solidFill>
      </dgm:spPr>
      <dgm:t>
        <a:bodyPr/>
        <a:lstStyle/>
        <a:p>
          <a:r>
            <a:rPr lang="en-US" sz="1600" b="0" dirty="0" smtClean="0">
              <a:solidFill>
                <a:schemeClr val="bg1"/>
              </a:solidFill>
            </a:rPr>
            <a:t>and severe stroke OR</a:t>
          </a:r>
          <a:endParaRPr lang="en-US" sz="1600" b="0" dirty="0">
            <a:solidFill>
              <a:schemeClr val="bg1"/>
            </a:solidFill>
          </a:endParaRPr>
        </a:p>
      </dgm:t>
    </dgm:pt>
    <dgm:pt modelId="{FBE92FEF-E859-BF47-AC6F-6C8431A25D8F}" type="parTrans" cxnId="{B9B47D15-9C0A-FD46-B4F4-91DCDBB5ACA5}">
      <dgm:prSet/>
      <dgm:spPr/>
      <dgm:t>
        <a:bodyPr/>
        <a:lstStyle/>
        <a:p>
          <a:endParaRPr lang="en-US"/>
        </a:p>
      </dgm:t>
    </dgm:pt>
    <dgm:pt modelId="{C1E6A809-4FC5-8141-B554-F1741A714403}" type="sibTrans" cxnId="{B9B47D15-9C0A-FD46-B4F4-91DCDBB5ACA5}">
      <dgm:prSet/>
      <dgm:spPr/>
      <dgm:t>
        <a:bodyPr/>
        <a:lstStyle/>
        <a:p>
          <a:endParaRPr lang="en-US"/>
        </a:p>
      </dgm:t>
    </dgm:pt>
    <dgm:pt modelId="{91E9C88B-F444-5A4F-BFB9-74D13016413B}">
      <dgm:prSet phldrT="[Text]" custT="1"/>
      <dgm:spPr>
        <a:solidFill>
          <a:srgbClr val="0000FF">
            <a:alpha val="90000"/>
          </a:srgbClr>
        </a:solidFill>
      </dgm:spPr>
      <dgm:t>
        <a:bodyPr/>
        <a:lstStyle/>
        <a:p>
          <a:r>
            <a:rPr lang="en-US" sz="1600" b="0" dirty="0" smtClean="0">
              <a:solidFill>
                <a:schemeClr val="bg1"/>
              </a:solidFill>
            </a:rPr>
            <a:t>and length ≥8 mm OR</a:t>
          </a:r>
          <a:endParaRPr lang="en-US" sz="1600" b="0" dirty="0">
            <a:solidFill>
              <a:schemeClr val="bg1"/>
            </a:solidFill>
          </a:endParaRPr>
        </a:p>
      </dgm:t>
    </dgm:pt>
    <dgm:pt modelId="{0ECB0EEB-46B1-7D40-983C-CC5C4EB5188B}" type="parTrans" cxnId="{A1BC7D2D-D67D-9542-ACDA-09D37C0D3617}">
      <dgm:prSet/>
      <dgm:spPr/>
      <dgm:t>
        <a:bodyPr/>
        <a:lstStyle/>
        <a:p>
          <a:endParaRPr lang="en-US"/>
        </a:p>
      </dgm:t>
    </dgm:pt>
    <dgm:pt modelId="{72B7C308-97B1-164F-9BCC-219E83A1B853}" type="sibTrans" cxnId="{A1BC7D2D-D67D-9542-ACDA-09D37C0D3617}">
      <dgm:prSet/>
      <dgm:spPr/>
      <dgm:t>
        <a:bodyPr/>
        <a:lstStyle/>
        <a:p>
          <a:endParaRPr lang="en-US"/>
        </a:p>
      </dgm:t>
    </dgm:pt>
    <dgm:pt modelId="{3BD0BFA9-27E6-3443-B0FA-38479B6977B9}">
      <dgm:prSet custT="1"/>
      <dgm:spPr>
        <a:solidFill>
          <a:srgbClr val="0000FF">
            <a:alpha val="90000"/>
          </a:srgbClr>
        </a:solidFill>
      </dgm:spPr>
      <dgm:t>
        <a:bodyPr/>
        <a:lstStyle/>
        <a:p>
          <a:r>
            <a:rPr lang="en-US" sz="1600" b="0" dirty="0" smtClean="0">
              <a:solidFill>
                <a:schemeClr val="bg1"/>
              </a:solidFill>
            </a:rPr>
            <a:t>and penumbra OR</a:t>
          </a:r>
        </a:p>
      </dgm:t>
    </dgm:pt>
    <dgm:pt modelId="{23AE8828-7D45-5840-83C5-97B63A556834}" type="sibTrans" cxnId="{1C3F9FFD-78A5-3447-95BA-22370F64D743}">
      <dgm:prSet/>
      <dgm:spPr/>
      <dgm:t>
        <a:bodyPr/>
        <a:lstStyle/>
        <a:p>
          <a:endParaRPr lang="en-US" b="1">
            <a:solidFill>
              <a:srgbClr val="000000"/>
            </a:solidFill>
          </a:endParaRPr>
        </a:p>
      </dgm:t>
    </dgm:pt>
    <dgm:pt modelId="{912FF7B8-3B79-B341-99E7-05039C19AA10}" type="parTrans" cxnId="{1C3F9FFD-78A5-3447-95BA-22370F64D743}">
      <dgm:prSet/>
      <dgm:spPr/>
      <dgm:t>
        <a:bodyPr/>
        <a:lstStyle/>
        <a:p>
          <a:endParaRPr lang="en-US" b="1">
            <a:solidFill>
              <a:srgbClr val="000000"/>
            </a:solidFill>
          </a:endParaRPr>
        </a:p>
      </dgm:t>
    </dgm:pt>
    <dgm:pt modelId="{CAA46B4C-A61B-3749-AE4E-EB3A53296FA1}" type="pres">
      <dgm:prSet presAssocID="{D7593317-A5D4-6949-96D4-0C00D3E2011F}" presName="Name0" presStyleCnt="0">
        <dgm:presLayoutVars>
          <dgm:dir/>
          <dgm:animLvl val="lvl"/>
          <dgm:resizeHandles val="exact"/>
        </dgm:presLayoutVars>
      </dgm:prSet>
      <dgm:spPr/>
    </dgm:pt>
    <dgm:pt modelId="{8083BFDF-8C0B-6141-A4D1-5A7E6BFFA45E}" type="pres">
      <dgm:prSet presAssocID="{0EC70CAE-2ECD-DC40-99D2-46C0BA3A12EF}" presName="Name8" presStyleCnt="0"/>
      <dgm:spPr/>
    </dgm:pt>
    <dgm:pt modelId="{D32A918F-ABD7-5B41-9021-5DDAEB968338}" type="pres">
      <dgm:prSet presAssocID="{0EC70CAE-2ECD-DC40-99D2-46C0BA3A12EF}" presName="acctBkgd" presStyleLbl="alignAcc1" presStyleIdx="0" presStyleCnt="4"/>
      <dgm:spPr/>
      <dgm:t>
        <a:bodyPr/>
        <a:lstStyle/>
        <a:p>
          <a:endParaRPr lang="en-US"/>
        </a:p>
      </dgm:t>
    </dgm:pt>
    <dgm:pt modelId="{8F1E2A7A-6631-BE4D-B105-FE6E98275331}" type="pres">
      <dgm:prSet presAssocID="{0EC70CAE-2ECD-DC40-99D2-46C0BA3A12EF}" presName="acctTx" presStyleLbl="alignAcc1" presStyleIdx="0" presStyleCnt="4">
        <dgm:presLayoutVars>
          <dgm:bulletEnabled val="1"/>
        </dgm:presLayoutVars>
      </dgm:prSet>
      <dgm:spPr/>
      <dgm:t>
        <a:bodyPr/>
        <a:lstStyle/>
        <a:p>
          <a:endParaRPr lang="en-US"/>
        </a:p>
      </dgm:t>
    </dgm:pt>
    <dgm:pt modelId="{F1E74676-80B7-844D-8961-A706331C5BDA}" type="pres">
      <dgm:prSet presAssocID="{0EC70CAE-2ECD-DC40-99D2-46C0BA3A12EF}" presName="level" presStyleLbl="node1" presStyleIdx="0" presStyleCnt="4" custLinFactNeighborX="-720" custLinFactNeighborY="3714">
        <dgm:presLayoutVars>
          <dgm:chMax val="1"/>
          <dgm:bulletEnabled val="1"/>
        </dgm:presLayoutVars>
      </dgm:prSet>
      <dgm:spPr/>
      <dgm:t>
        <a:bodyPr/>
        <a:lstStyle/>
        <a:p>
          <a:endParaRPr lang="en-US"/>
        </a:p>
      </dgm:t>
    </dgm:pt>
    <dgm:pt modelId="{2231DDC2-4DD9-A244-B4D0-68C64697CD3D}" type="pres">
      <dgm:prSet presAssocID="{0EC70CAE-2ECD-DC40-99D2-46C0BA3A12EF}" presName="levelTx" presStyleLbl="revTx" presStyleIdx="0" presStyleCnt="0">
        <dgm:presLayoutVars>
          <dgm:chMax val="1"/>
          <dgm:bulletEnabled val="1"/>
        </dgm:presLayoutVars>
      </dgm:prSet>
      <dgm:spPr/>
      <dgm:t>
        <a:bodyPr/>
        <a:lstStyle/>
        <a:p>
          <a:endParaRPr lang="en-US"/>
        </a:p>
      </dgm:t>
    </dgm:pt>
    <dgm:pt modelId="{43021E05-DF76-C140-B254-17E320A91309}" type="pres">
      <dgm:prSet presAssocID="{0451ACC8-B6DC-7746-9871-20238889BF36}" presName="Name8" presStyleCnt="0"/>
      <dgm:spPr/>
    </dgm:pt>
    <dgm:pt modelId="{28CF65E0-8245-5B42-8785-AF7FD2CB22AA}" type="pres">
      <dgm:prSet presAssocID="{0451ACC8-B6DC-7746-9871-20238889BF36}" presName="acctBkgd" presStyleLbl="alignAcc1" presStyleIdx="1" presStyleCnt="4"/>
      <dgm:spPr/>
      <dgm:t>
        <a:bodyPr/>
        <a:lstStyle/>
        <a:p>
          <a:endParaRPr lang="en-US"/>
        </a:p>
      </dgm:t>
    </dgm:pt>
    <dgm:pt modelId="{1E784787-A82B-7C45-92B0-A971518AB7FB}" type="pres">
      <dgm:prSet presAssocID="{0451ACC8-B6DC-7746-9871-20238889BF36}" presName="acctTx" presStyleLbl="alignAcc1" presStyleIdx="1" presStyleCnt="4">
        <dgm:presLayoutVars>
          <dgm:bulletEnabled val="1"/>
        </dgm:presLayoutVars>
      </dgm:prSet>
      <dgm:spPr/>
      <dgm:t>
        <a:bodyPr/>
        <a:lstStyle/>
        <a:p>
          <a:endParaRPr lang="en-US"/>
        </a:p>
      </dgm:t>
    </dgm:pt>
    <dgm:pt modelId="{0DA5B090-61A2-D043-8467-46F4FA72AFD4}" type="pres">
      <dgm:prSet presAssocID="{0451ACC8-B6DC-7746-9871-20238889BF36}" presName="level" presStyleLbl="node1" presStyleIdx="1" presStyleCnt="4">
        <dgm:presLayoutVars>
          <dgm:chMax val="1"/>
          <dgm:bulletEnabled val="1"/>
        </dgm:presLayoutVars>
      </dgm:prSet>
      <dgm:spPr/>
      <dgm:t>
        <a:bodyPr/>
        <a:lstStyle/>
        <a:p>
          <a:endParaRPr lang="en-US"/>
        </a:p>
      </dgm:t>
    </dgm:pt>
    <dgm:pt modelId="{1A66A02B-56B2-C247-B7F0-599EAEB10C1B}" type="pres">
      <dgm:prSet presAssocID="{0451ACC8-B6DC-7746-9871-20238889BF36}" presName="levelTx" presStyleLbl="revTx" presStyleIdx="0" presStyleCnt="0">
        <dgm:presLayoutVars>
          <dgm:chMax val="1"/>
          <dgm:bulletEnabled val="1"/>
        </dgm:presLayoutVars>
      </dgm:prSet>
      <dgm:spPr/>
      <dgm:t>
        <a:bodyPr/>
        <a:lstStyle/>
        <a:p>
          <a:endParaRPr lang="en-US"/>
        </a:p>
      </dgm:t>
    </dgm:pt>
    <dgm:pt modelId="{5A8D4632-AD81-954E-97E3-1BD3F842ADEF}" type="pres">
      <dgm:prSet presAssocID="{A7DE1601-4324-4D4E-9F25-194407CB724A}" presName="Name8" presStyleCnt="0"/>
      <dgm:spPr/>
    </dgm:pt>
    <dgm:pt modelId="{68180C58-C450-BD45-9F60-117E2A523FD8}" type="pres">
      <dgm:prSet presAssocID="{A7DE1601-4324-4D4E-9F25-194407CB724A}" presName="acctBkgd" presStyleLbl="alignAcc1" presStyleIdx="2" presStyleCnt="4"/>
      <dgm:spPr/>
      <dgm:t>
        <a:bodyPr/>
        <a:lstStyle/>
        <a:p>
          <a:endParaRPr lang="en-US"/>
        </a:p>
      </dgm:t>
    </dgm:pt>
    <dgm:pt modelId="{2C585ED6-2FA5-1F4B-91D3-790AACB8D37B}" type="pres">
      <dgm:prSet presAssocID="{A7DE1601-4324-4D4E-9F25-194407CB724A}" presName="acctTx" presStyleLbl="alignAcc1" presStyleIdx="2" presStyleCnt="4">
        <dgm:presLayoutVars>
          <dgm:bulletEnabled val="1"/>
        </dgm:presLayoutVars>
      </dgm:prSet>
      <dgm:spPr/>
      <dgm:t>
        <a:bodyPr/>
        <a:lstStyle/>
        <a:p>
          <a:endParaRPr lang="en-US"/>
        </a:p>
      </dgm:t>
    </dgm:pt>
    <dgm:pt modelId="{D48C5260-ADAD-5146-A972-2095930B0319}" type="pres">
      <dgm:prSet presAssocID="{A7DE1601-4324-4D4E-9F25-194407CB724A}" presName="level" presStyleLbl="node1" presStyleIdx="2" presStyleCnt="4">
        <dgm:presLayoutVars>
          <dgm:chMax val="1"/>
          <dgm:bulletEnabled val="1"/>
        </dgm:presLayoutVars>
      </dgm:prSet>
      <dgm:spPr/>
      <dgm:t>
        <a:bodyPr/>
        <a:lstStyle/>
        <a:p>
          <a:endParaRPr lang="en-US"/>
        </a:p>
      </dgm:t>
    </dgm:pt>
    <dgm:pt modelId="{1F2B94AD-0DA1-D846-AD01-9D95E35D0D95}" type="pres">
      <dgm:prSet presAssocID="{A7DE1601-4324-4D4E-9F25-194407CB724A}" presName="levelTx" presStyleLbl="revTx" presStyleIdx="0" presStyleCnt="0">
        <dgm:presLayoutVars>
          <dgm:chMax val="1"/>
          <dgm:bulletEnabled val="1"/>
        </dgm:presLayoutVars>
      </dgm:prSet>
      <dgm:spPr/>
      <dgm:t>
        <a:bodyPr/>
        <a:lstStyle/>
        <a:p>
          <a:endParaRPr lang="en-US"/>
        </a:p>
      </dgm:t>
    </dgm:pt>
    <dgm:pt modelId="{505E6325-95A5-5649-9A43-0BD0D78C97D6}" type="pres">
      <dgm:prSet presAssocID="{1C8229F0-4E9B-9646-9EAD-CE047622A203}" presName="Name8" presStyleCnt="0"/>
      <dgm:spPr/>
    </dgm:pt>
    <dgm:pt modelId="{FD29B386-5DFE-3F4B-A109-9FCA459FC93C}" type="pres">
      <dgm:prSet presAssocID="{1C8229F0-4E9B-9646-9EAD-CE047622A203}" presName="acctBkgd" presStyleLbl="alignAcc1" presStyleIdx="3" presStyleCnt="4"/>
      <dgm:spPr/>
      <dgm:t>
        <a:bodyPr/>
        <a:lstStyle/>
        <a:p>
          <a:endParaRPr lang="en-US"/>
        </a:p>
      </dgm:t>
    </dgm:pt>
    <dgm:pt modelId="{CAEC7515-16DB-2D41-BC78-1BE7825715CE}" type="pres">
      <dgm:prSet presAssocID="{1C8229F0-4E9B-9646-9EAD-CE047622A203}" presName="acctTx" presStyleLbl="alignAcc1" presStyleIdx="3" presStyleCnt="4">
        <dgm:presLayoutVars>
          <dgm:bulletEnabled val="1"/>
        </dgm:presLayoutVars>
      </dgm:prSet>
      <dgm:spPr/>
      <dgm:t>
        <a:bodyPr/>
        <a:lstStyle/>
        <a:p>
          <a:endParaRPr lang="en-US"/>
        </a:p>
      </dgm:t>
    </dgm:pt>
    <dgm:pt modelId="{A29A0971-2875-1F4D-A3D2-728A31628A1A}" type="pres">
      <dgm:prSet presAssocID="{1C8229F0-4E9B-9646-9EAD-CE047622A203}" presName="level" presStyleLbl="node1" presStyleIdx="3" presStyleCnt="4">
        <dgm:presLayoutVars>
          <dgm:chMax val="1"/>
          <dgm:bulletEnabled val="1"/>
        </dgm:presLayoutVars>
      </dgm:prSet>
      <dgm:spPr/>
      <dgm:t>
        <a:bodyPr/>
        <a:lstStyle/>
        <a:p>
          <a:endParaRPr lang="en-US"/>
        </a:p>
      </dgm:t>
    </dgm:pt>
    <dgm:pt modelId="{EBE7182F-AB1B-AF49-827B-7432288D9E16}" type="pres">
      <dgm:prSet presAssocID="{1C8229F0-4E9B-9646-9EAD-CE047622A203}" presName="levelTx" presStyleLbl="revTx" presStyleIdx="0" presStyleCnt="0">
        <dgm:presLayoutVars>
          <dgm:chMax val="1"/>
          <dgm:bulletEnabled val="1"/>
        </dgm:presLayoutVars>
      </dgm:prSet>
      <dgm:spPr/>
      <dgm:t>
        <a:bodyPr/>
        <a:lstStyle/>
        <a:p>
          <a:endParaRPr lang="en-US"/>
        </a:p>
      </dgm:t>
    </dgm:pt>
  </dgm:ptLst>
  <dgm:cxnLst>
    <dgm:cxn modelId="{DE2D77E4-C3AC-46CE-8F5C-575F6835C29B}" type="presOf" srcId="{06F23D08-901E-CE4F-98DC-D9F027182343}" destId="{CAEC7515-16DB-2D41-BC78-1BE7825715CE}" srcOrd="1" destOrd="2" presId="urn:microsoft.com/office/officeart/2005/8/layout/pyramid3"/>
    <dgm:cxn modelId="{70E1950F-6AFA-274A-A707-4E2B61024FDE}" srcId="{A7DE1601-4324-4D4E-9F25-194407CB724A}" destId="{AD38C1C3-DCB8-DD46-A301-1423C89C9782}" srcOrd="1" destOrd="0" parTransId="{BA0707BF-B226-954E-8E10-ED41AE4E2BD9}" sibTransId="{F397D50B-32A3-4C4D-9A9A-5E340A192983}"/>
    <dgm:cxn modelId="{A1BC7D2D-D67D-9542-ACDA-09D37C0D3617}" srcId="{1C23B7E1-5710-7A4F-B3B5-4A99409A00EB}" destId="{91E9C88B-F444-5A4F-BFB9-74D13016413B}" srcOrd="1" destOrd="0" parTransId="{0ECB0EEB-46B1-7D40-983C-CC5C4EB5188B}" sibTransId="{72B7C308-97B1-164F-9BCC-219E83A1B853}"/>
    <dgm:cxn modelId="{96EB97CC-B410-4D76-982E-06B2D22385AB}" type="presOf" srcId="{06F23D08-901E-CE4F-98DC-D9F027182343}" destId="{FD29B386-5DFE-3F4B-A109-9FCA459FC93C}" srcOrd="0" destOrd="2" presId="urn:microsoft.com/office/officeart/2005/8/layout/pyramid3"/>
    <dgm:cxn modelId="{F141BD16-282E-6849-89D1-138B54C33F95}" srcId="{1C8229F0-4E9B-9646-9EAD-CE047622A203}" destId="{06F23D08-901E-CE4F-98DC-D9F027182343}" srcOrd="2" destOrd="0" parTransId="{CC63B448-DCD0-CD44-A96E-4BD891B376D5}" sibTransId="{3027D517-F887-AE42-8C2C-2995AB18AE04}"/>
    <dgm:cxn modelId="{CA967301-1E67-43F5-BF6B-4A9E8D046A1A}" type="presOf" srcId="{7D67C2F5-63EC-204F-A951-CE9B3B8868B0}" destId="{FD29B386-5DFE-3F4B-A109-9FCA459FC93C}" srcOrd="0" destOrd="1" presId="urn:microsoft.com/office/officeart/2005/8/layout/pyramid3"/>
    <dgm:cxn modelId="{54BB8251-A841-4E50-8BD3-AFD4E1BBF078}" type="presOf" srcId="{3BD0BFA9-27E6-3443-B0FA-38479B6977B9}" destId="{1E784787-A82B-7C45-92B0-A971518AB7FB}" srcOrd="1" destOrd="3" presId="urn:microsoft.com/office/officeart/2005/8/layout/pyramid3"/>
    <dgm:cxn modelId="{4FD6F894-2992-4AC1-9244-AEB2C352A532}" type="presOf" srcId="{FA604AE1-B560-584E-AF21-8364DD0C98F2}" destId="{FD29B386-5DFE-3F4B-A109-9FCA459FC93C}" srcOrd="0" destOrd="0" presId="urn:microsoft.com/office/officeart/2005/8/layout/pyramid3"/>
    <dgm:cxn modelId="{9A936E89-11FA-4B90-A2E9-3636D6C7383A}" type="presOf" srcId="{8ACF23EC-54C7-2C4E-8170-1A1E7F8D2CD6}" destId="{D32A918F-ABD7-5B41-9021-5DDAEB968338}" srcOrd="0" destOrd="0" presId="urn:microsoft.com/office/officeart/2005/8/layout/pyramid3"/>
    <dgm:cxn modelId="{C8CEE6AC-61AE-43AE-9527-A1BFBF54B819}" type="presOf" srcId="{91E9C88B-F444-5A4F-BFB9-74D13016413B}" destId="{1E784787-A82B-7C45-92B0-A971518AB7FB}" srcOrd="1" destOrd="2" presId="urn:microsoft.com/office/officeart/2005/8/layout/pyramid3"/>
    <dgm:cxn modelId="{24EA1FA7-5CAE-4751-8388-4403FD197D57}" type="presOf" srcId="{B233FD49-7519-7649-B7D8-55E845B563A3}" destId="{28CF65E0-8245-5B42-8785-AF7FD2CB22AA}" srcOrd="0" destOrd="1" presId="urn:microsoft.com/office/officeart/2005/8/layout/pyramid3"/>
    <dgm:cxn modelId="{9E487593-0649-4449-B7DA-050D10223311}" srcId="{0451ACC8-B6DC-7746-9871-20238889BF36}" destId="{1C23B7E1-5710-7A4F-B3B5-4A99409A00EB}" srcOrd="0" destOrd="0" parTransId="{A3147371-CE04-2748-80BB-BD55C8F94747}" sibTransId="{09D7AE54-FF59-7941-B08B-A37CBB58D68A}"/>
    <dgm:cxn modelId="{945032CD-A85C-4C33-994E-34BA70515201}" type="presOf" srcId="{41309E17-7705-9E49-A2B6-77AC003D4064}" destId="{D32A918F-ABD7-5B41-9021-5DDAEB968338}" srcOrd="0" destOrd="1" presId="urn:microsoft.com/office/officeart/2005/8/layout/pyramid3"/>
    <dgm:cxn modelId="{77CF0F60-CBDA-4999-8FC0-E1350C6D4A7D}" type="presOf" srcId="{8ACF23EC-54C7-2C4E-8170-1A1E7F8D2CD6}" destId="{8F1E2A7A-6631-BE4D-B105-FE6E98275331}" srcOrd="1" destOrd="0" presId="urn:microsoft.com/office/officeart/2005/8/layout/pyramid3"/>
    <dgm:cxn modelId="{F875E03C-0179-4375-998B-5CB68CAA6313}" type="presOf" srcId="{DD28BDBA-B387-4044-8A72-FC084068250C}" destId="{D32A918F-ABD7-5B41-9021-5DDAEB968338}" srcOrd="0" destOrd="2" presId="urn:microsoft.com/office/officeart/2005/8/layout/pyramid3"/>
    <dgm:cxn modelId="{59D9BA88-2D9E-4B88-9FA7-FF5D3D5EBD7D}" type="presOf" srcId="{AD38C1C3-DCB8-DD46-A301-1423C89C9782}" destId="{2C585ED6-2FA5-1F4B-91D3-790AACB8D37B}" srcOrd="1" destOrd="1" presId="urn:microsoft.com/office/officeart/2005/8/layout/pyramid3"/>
    <dgm:cxn modelId="{CE872108-5776-1546-B0B4-48FF54452ED7}" srcId="{A7DE1601-4324-4D4E-9F25-194407CB724A}" destId="{D61CA166-18DA-E040-A97F-B4D31B0F85BE}" srcOrd="0" destOrd="0" parTransId="{B358EABB-EC0E-764B-88E9-FFF8A0705BDF}" sibTransId="{2DBC2BDE-1DF6-AD4C-AA33-E7953060B245}"/>
    <dgm:cxn modelId="{BACE25F0-8FF8-4D3A-9376-6CB8B6776BAE}" type="presOf" srcId="{1C8229F0-4E9B-9646-9EAD-CE047622A203}" destId="{EBE7182F-AB1B-AF49-827B-7432288D9E16}" srcOrd="1" destOrd="0" presId="urn:microsoft.com/office/officeart/2005/8/layout/pyramid3"/>
    <dgm:cxn modelId="{AC02E703-F869-1049-8B1F-E58425DCF969}" srcId="{1C23B7E1-5710-7A4F-B3B5-4A99409A00EB}" destId="{1BECF9E0-AB03-E243-B36E-A9EEA09C99F8}" srcOrd="3" destOrd="0" parTransId="{BEDC4E86-DCBD-C64D-A3F1-4D34AD82828B}" sibTransId="{718FF014-7D13-7942-B3BC-307EC25CBAF7}"/>
    <dgm:cxn modelId="{220431F2-79D9-49D1-B191-CF999504F42A}" type="presOf" srcId="{3BD0BFA9-27E6-3443-B0FA-38479B6977B9}" destId="{28CF65E0-8245-5B42-8785-AF7FD2CB22AA}" srcOrd="0" destOrd="3" presId="urn:microsoft.com/office/officeart/2005/8/layout/pyramid3"/>
    <dgm:cxn modelId="{11B9A693-8356-B644-8F70-796ECFF56569}" srcId="{D7593317-A5D4-6949-96D4-0C00D3E2011F}" destId="{A7DE1601-4324-4D4E-9F25-194407CB724A}" srcOrd="2" destOrd="0" parTransId="{5D6B5E6B-F31F-3541-B8D3-FD084E103881}" sibTransId="{C6452642-CEBE-8749-8DAD-0CB879095F21}"/>
    <dgm:cxn modelId="{0E916E72-9216-E247-AF48-7A067C6D2E2E}" srcId="{D7593317-A5D4-6949-96D4-0C00D3E2011F}" destId="{1C8229F0-4E9B-9646-9EAD-CE047622A203}" srcOrd="3" destOrd="0" parTransId="{52A3CE96-B790-BE4E-8CB9-95F98A3E8AFA}" sibTransId="{DBB7C610-2476-E34E-B74A-E9DCD73F0792}"/>
    <dgm:cxn modelId="{48582681-B154-4F9D-8463-6AE07B93853F}" type="presOf" srcId="{0EC70CAE-2ECD-DC40-99D2-46C0BA3A12EF}" destId="{2231DDC2-4DD9-A244-B4D0-68C64697CD3D}" srcOrd="1" destOrd="0" presId="urn:microsoft.com/office/officeart/2005/8/layout/pyramid3"/>
    <dgm:cxn modelId="{25A61815-E446-446F-BE18-EEF01E20C03B}" type="presOf" srcId="{0451ACC8-B6DC-7746-9871-20238889BF36}" destId="{0DA5B090-61A2-D043-8467-46F4FA72AFD4}" srcOrd="0" destOrd="0" presId="urn:microsoft.com/office/officeart/2005/8/layout/pyramid3"/>
    <dgm:cxn modelId="{EF41E124-A7AF-DC40-9395-4E3372395589}" srcId="{0EC70CAE-2ECD-DC40-99D2-46C0BA3A12EF}" destId="{8ACF23EC-54C7-2C4E-8170-1A1E7F8D2CD6}" srcOrd="0" destOrd="0" parTransId="{8E01F483-3334-CD4F-B9B0-28A48C00FAFF}" sibTransId="{59C6FFC6-FA4F-7C4A-8FBB-025DF63515F6}"/>
    <dgm:cxn modelId="{32238769-ACFF-4371-8113-DB99FC31237B}" type="presOf" srcId="{1C8229F0-4E9B-9646-9EAD-CE047622A203}" destId="{A29A0971-2875-1F4D-A3D2-728A31628A1A}" srcOrd="0" destOrd="0" presId="urn:microsoft.com/office/officeart/2005/8/layout/pyramid3"/>
    <dgm:cxn modelId="{E211E889-B775-49FD-BD43-AF6550EEB75A}" type="presOf" srcId="{A7DE1601-4324-4D4E-9F25-194407CB724A}" destId="{1F2B94AD-0DA1-D846-AD01-9D95E35D0D95}" srcOrd="1" destOrd="0" presId="urn:microsoft.com/office/officeart/2005/8/layout/pyramid3"/>
    <dgm:cxn modelId="{86CB7635-BE41-4333-BEFE-278C0B0A36B4}" type="presOf" srcId="{FA604AE1-B560-584E-AF21-8364DD0C98F2}" destId="{CAEC7515-16DB-2D41-BC78-1BE7825715CE}" srcOrd="1" destOrd="0" presId="urn:microsoft.com/office/officeart/2005/8/layout/pyramid3"/>
    <dgm:cxn modelId="{6D1D59BB-AD16-488B-9A6E-ACDA968C2E32}" type="presOf" srcId="{7D67C2F5-63EC-204F-A951-CE9B3B8868B0}" destId="{CAEC7515-16DB-2D41-BC78-1BE7825715CE}" srcOrd="1" destOrd="1" presId="urn:microsoft.com/office/officeart/2005/8/layout/pyramid3"/>
    <dgm:cxn modelId="{A553977B-F620-D44A-AA2F-AB7CE17E4B5D}" srcId="{0EC70CAE-2ECD-DC40-99D2-46C0BA3A12EF}" destId="{DD28BDBA-B387-4044-8A72-FC084068250C}" srcOrd="2" destOrd="0" parTransId="{D73C0CB6-9B1D-9948-B13E-A689268953D2}" sibTransId="{E391E5E9-AFE9-0F49-9A4A-67AA75D52D98}"/>
    <dgm:cxn modelId="{D3D4BD43-9A18-4AE3-A2F6-7851C69C0A17}" type="presOf" srcId="{E8BEF322-0701-E747-BC44-88CBE90FDBE3}" destId="{D32A918F-ABD7-5B41-9021-5DDAEB968338}" srcOrd="0" destOrd="3" presId="urn:microsoft.com/office/officeart/2005/8/layout/pyramid3"/>
    <dgm:cxn modelId="{DBCE4956-D024-4612-9C22-C98CA0982D81}" type="presOf" srcId="{E8BEF322-0701-E747-BC44-88CBE90FDBE3}" destId="{8F1E2A7A-6631-BE4D-B105-FE6E98275331}" srcOrd="1" destOrd="3" presId="urn:microsoft.com/office/officeart/2005/8/layout/pyramid3"/>
    <dgm:cxn modelId="{495F9A6A-5942-4CE6-B0A2-25D5A74053D7}" type="presOf" srcId="{1BECF9E0-AB03-E243-B36E-A9EEA09C99F8}" destId="{1E784787-A82B-7C45-92B0-A971518AB7FB}" srcOrd="1" destOrd="4" presId="urn:microsoft.com/office/officeart/2005/8/layout/pyramid3"/>
    <dgm:cxn modelId="{B5561C2D-80DB-4820-949E-8D9462BEBDD1}" type="presOf" srcId="{D7593317-A5D4-6949-96D4-0C00D3E2011F}" destId="{CAA46B4C-A61B-3749-AE4E-EB3A53296FA1}" srcOrd="0" destOrd="0" presId="urn:microsoft.com/office/officeart/2005/8/layout/pyramid3"/>
    <dgm:cxn modelId="{15509908-0495-7C43-B05E-4476CF484DE7}" srcId="{1C8229F0-4E9B-9646-9EAD-CE047622A203}" destId="{7D67C2F5-63EC-204F-A951-CE9B3B8868B0}" srcOrd="1" destOrd="0" parTransId="{9731A2FD-AC58-164B-8B86-AE4CDF485630}" sibTransId="{66297179-6ED3-BD43-B430-774EDA75E3B8}"/>
    <dgm:cxn modelId="{71076655-0C7B-4A16-B3CD-DFDB695D1877}" type="presOf" srcId="{0EC70CAE-2ECD-DC40-99D2-46C0BA3A12EF}" destId="{F1E74676-80B7-844D-8961-A706331C5BDA}" srcOrd="0" destOrd="0" presId="urn:microsoft.com/office/officeart/2005/8/layout/pyramid3"/>
    <dgm:cxn modelId="{A0CF800A-29E1-4BDD-9688-9C9B8AC69781}" type="presOf" srcId="{1BECF9E0-AB03-E243-B36E-A9EEA09C99F8}" destId="{28CF65E0-8245-5B42-8785-AF7FD2CB22AA}" srcOrd="0" destOrd="4" presId="urn:microsoft.com/office/officeart/2005/8/layout/pyramid3"/>
    <dgm:cxn modelId="{3CF8A980-06B4-4066-940E-B6CBEDA9F9EF}" type="presOf" srcId="{DD28BDBA-B387-4044-8A72-FC084068250C}" destId="{8F1E2A7A-6631-BE4D-B105-FE6E98275331}" srcOrd="1" destOrd="2" presId="urn:microsoft.com/office/officeart/2005/8/layout/pyramid3"/>
    <dgm:cxn modelId="{9F110221-9064-4D0D-8DEB-AD8EBB214CCC}" type="presOf" srcId="{AD38C1C3-DCB8-DD46-A301-1423C89C9782}" destId="{68180C58-C450-BD45-9F60-117E2A523FD8}" srcOrd="0" destOrd="1" presId="urn:microsoft.com/office/officeart/2005/8/layout/pyramid3"/>
    <dgm:cxn modelId="{305613BB-8D1F-D649-90DE-A588FD38E54C}" srcId="{D7593317-A5D4-6949-96D4-0C00D3E2011F}" destId="{0451ACC8-B6DC-7746-9871-20238889BF36}" srcOrd="1" destOrd="0" parTransId="{4FFEEC8F-FC64-3A43-8E31-67B48693CF85}" sibTransId="{7BFE0ACD-7942-1548-886C-37B239F92CCD}"/>
    <dgm:cxn modelId="{9FC52007-F884-2943-B34F-D60C3431D908}" srcId="{0EC70CAE-2ECD-DC40-99D2-46C0BA3A12EF}" destId="{E8BEF322-0701-E747-BC44-88CBE90FDBE3}" srcOrd="3" destOrd="0" parTransId="{BF1FC7D6-0234-A849-98B7-12BD053C4BBD}" sibTransId="{C5D3F296-E810-1848-B65E-CCC7D1570C87}"/>
    <dgm:cxn modelId="{65C5CB56-CA9E-4C93-A2D5-7DD4FF56DFF4}" type="presOf" srcId="{A7DE1601-4324-4D4E-9F25-194407CB724A}" destId="{D48C5260-ADAD-5146-A972-2095930B0319}" srcOrd="0" destOrd="0" presId="urn:microsoft.com/office/officeart/2005/8/layout/pyramid3"/>
    <dgm:cxn modelId="{38AE2B22-7A52-44C2-903D-8A9EC5213563}" type="presOf" srcId="{D61CA166-18DA-E040-A97F-B4D31B0F85BE}" destId="{2C585ED6-2FA5-1F4B-91D3-790AACB8D37B}" srcOrd="1" destOrd="0" presId="urn:microsoft.com/office/officeart/2005/8/layout/pyramid3"/>
    <dgm:cxn modelId="{6D5E6182-E9AF-48BF-B441-2EDAF1BE7F63}" type="presOf" srcId="{D61CA166-18DA-E040-A97F-B4D31B0F85BE}" destId="{68180C58-C450-BD45-9F60-117E2A523FD8}" srcOrd="0" destOrd="0" presId="urn:microsoft.com/office/officeart/2005/8/layout/pyramid3"/>
    <dgm:cxn modelId="{BAAFEA2C-D8AD-46FD-9A5D-20475D42B027}" type="presOf" srcId="{1C23B7E1-5710-7A4F-B3B5-4A99409A00EB}" destId="{1E784787-A82B-7C45-92B0-A971518AB7FB}" srcOrd="1" destOrd="0" presId="urn:microsoft.com/office/officeart/2005/8/layout/pyramid3"/>
    <dgm:cxn modelId="{1C4D2526-9FF6-42BC-A08F-E0982529FF71}" type="presOf" srcId="{41309E17-7705-9E49-A2B6-77AC003D4064}" destId="{8F1E2A7A-6631-BE4D-B105-FE6E98275331}" srcOrd="1" destOrd="1" presId="urn:microsoft.com/office/officeart/2005/8/layout/pyramid3"/>
    <dgm:cxn modelId="{B9B47D15-9C0A-FD46-B4F4-91DCDBB5ACA5}" srcId="{1C23B7E1-5710-7A4F-B3B5-4A99409A00EB}" destId="{B233FD49-7519-7649-B7D8-55E845B563A3}" srcOrd="0" destOrd="0" parTransId="{FBE92FEF-E859-BF47-AC6F-6C8431A25D8F}" sibTransId="{C1E6A809-4FC5-8141-B554-F1741A714403}"/>
    <dgm:cxn modelId="{EF93D032-144E-7949-AFED-8734792E321F}" srcId="{1C8229F0-4E9B-9646-9EAD-CE047622A203}" destId="{FA604AE1-B560-584E-AF21-8364DD0C98F2}" srcOrd="0" destOrd="0" parTransId="{5DF21BDE-C479-B34E-BADA-8BE59B55590C}" sibTransId="{B08D9E41-A73B-F14B-AC94-7C32FC341360}"/>
    <dgm:cxn modelId="{0FD288F1-3D78-594F-81D7-6ACDD9EEA31C}" srcId="{D7593317-A5D4-6949-96D4-0C00D3E2011F}" destId="{0EC70CAE-2ECD-DC40-99D2-46C0BA3A12EF}" srcOrd="0" destOrd="0" parTransId="{53E3F422-8AB8-0244-8CB1-DFD21F80136B}" sibTransId="{8BD43F05-130E-1C4C-A242-3F8A7F7EB651}"/>
    <dgm:cxn modelId="{A24BD0E7-D09E-425C-A4DD-9E062CE5BFE2}" type="presOf" srcId="{1C23B7E1-5710-7A4F-B3B5-4A99409A00EB}" destId="{28CF65E0-8245-5B42-8785-AF7FD2CB22AA}" srcOrd="0" destOrd="0" presId="urn:microsoft.com/office/officeart/2005/8/layout/pyramid3"/>
    <dgm:cxn modelId="{BBA0F5DE-8887-4A09-8D4C-4D3DEA1F4C1D}" type="presOf" srcId="{91E9C88B-F444-5A4F-BFB9-74D13016413B}" destId="{28CF65E0-8245-5B42-8785-AF7FD2CB22AA}" srcOrd="0" destOrd="2" presId="urn:microsoft.com/office/officeart/2005/8/layout/pyramid3"/>
    <dgm:cxn modelId="{1C3F9FFD-78A5-3447-95BA-22370F64D743}" srcId="{1C23B7E1-5710-7A4F-B3B5-4A99409A00EB}" destId="{3BD0BFA9-27E6-3443-B0FA-38479B6977B9}" srcOrd="2" destOrd="0" parTransId="{912FF7B8-3B79-B341-99E7-05039C19AA10}" sibTransId="{23AE8828-7D45-5840-83C5-97B63A556834}"/>
    <dgm:cxn modelId="{187D66F4-586D-4C72-94BD-4AF2BD68CF4A}" type="presOf" srcId="{B233FD49-7519-7649-B7D8-55E845B563A3}" destId="{1E784787-A82B-7C45-92B0-A971518AB7FB}" srcOrd="1" destOrd="1" presId="urn:microsoft.com/office/officeart/2005/8/layout/pyramid3"/>
    <dgm:cxn modelId="{080F542B-84EF-4622-9D60-F2EA88EA30C5}" type="presOf" srcId="{0451ACC8-B6DC-7746-9871-20238889BF36}" destId="{1A66A02B-56B2-C247-B7F0-599EAEB10C1B}" srcOrd="1" destOrd="0" presId="urn:microsoft.com/office/officeart/2005/8/layout/pyramid3"/>
    <dgm:cxn modelId="{326A7F71-ECE8-7F49-8775-8EDC87ECEA7A}" srcId="{0EC70CAE-2ECD-DC40-99D2-46C0BA3A12EF}" destId="{41309E17-7705-9E49-A2B6-77AC003D4064}" srcOrd="1" destOrd="0" parTransId="{84FD5EBE-59CF-E04E-9B60-0AB2F99273E4}" sibTransId="{C5F39FC0-9B5A-9C4B-8ECE-D0B2FC52DE15}"/>
    <dgm:cxn modelId="{7EC9597F-E3A5-459E-9944-BD3B8E52AF04}" type="presParOf" srcId="{CAA46B4C-A61B-3749-AE4E-EB3A53296FA1}" destId="{8083BFDF-8C0B-6141-A4D1-5A7E6BFFA45E}" srcOrd="0" destOrd="0" presId="urn:microsoft.com/office/officeart/2005/8/layout/pyramid3"/>
    <dgm:cxn modelId="{6EC41408-DE52-4407-A6CE-951B75F9AD87}" type="presParOf" srcId="{8083BFDF-8C0B-6141-A4D1-5A7E6BFFA45E}" destId="{D32A918F-ABD7-5B41-9021-5DDAEB968338}" srcOrd="0" destOrd="0" presId="urn:microsoft.com/office/officeart/2005/8/layout/pyramid3"/>
    <dgm:cxn modelId="{AE2B9E54-350E-4857-AA47-A2495B8230FB}" type="presParOf" srcId="{8083BFDF-8C0B-6141-A4D1-5A7E6BFFA45E}" destId="{8F1E2A7A-6631-BE4D-B105-FE6E98275331}" srcOrd="1" destOrd="0" presId="urn:microsoft.com/office/officeart/2005/8/layout/pyramid3"/>
    <dgm:cxn modelId="{4F3EAAC7-4DFC-4711-AB74-CC3BAA6EA5DD}" type="presParOf" srcId="{8083BFDF-8C0B-6141-A4D1-5A7E6BFFA45E}" destId="{F1E74676-80B7-844D-8961-A706331C5BDA}" srcOrd="2" destOrd="0" presId="urn:microsoft.com/office/officeart/2005/8/layout/pyramid3"/>
    <dgm:cxn modelId="{1A4EE219-14B0-4800-BA4A-6ED2363A1811}" type="presParOf" srcId="{8083BFDF-8C0B-6141-A4D1-5A7E6BFFA45E}" destId="{2231DDC2-4DD9-A244-B4D0-68C64697CD3D}" srcOrd="3" destOrd="0" presId="urn:microsoft.com/office/officeart/2005/8/layout/pyramid3"/>
    <dgm:cxn modelId="{FFF5296E-953F-4319-8BBF-4AA302E8F9B9}" type="presParOf" srcId="{CAA46B4C-A61B-3749-AE4E-EB3A53296FA1}" destId="{43021E05-DF76-C140-B254-17E320A91309}" srcOrd="1" destOrd="0" presId="urn:microsoft.com/office/officeart/2005/8/layout/pyramid3"/>
    <dgm:cxn modelId="{4AB42EB6-6694-4B35-A9C0-5B377D7D5DC7}" type="presParOf" srcId="{43021E05-DF76-C140-B254-17E320A91309}" destId="{28CF65E0-8245-5B42-8785-AF7FD2CB22AA}" srcOrd="0" destOrd="0" presId="urn:microsoft.com/office/officeart/2005/8/layout/pyramid3"/>
    <dgm:cxn modelId="{1F94948F-CF2B-4CFC-A63F-FFF3B779AB88}" type="presParOf" srcId="{43021E05-DF76-C140-B254-17E320A91309}" destId="{1E784787-A82B-7C45-92B0-A971518AB7FB}" srcOrd="1" destOrd="0" presId="urn:microsoft.com/office/officeart/2005/8/layout/pyramid3"/>
    <dgm:cxn modelId="{B1AA6F8C-180E-44A5-911C-A2A56F2D62CE}" type="presParOf" srcId="{43021E05-DF76-C140-B254-17E320A91309}" destId="{0DA5B090-61A2-D043-8467-46F4FA72AFD4}" srcOrd="2" destOrd="0" presId="urn:microsoft.com/office/officeart/2005/8/layout/pyramid3"/>
    <dgm:cxn modelId="{BA09CBD1-DF69-4EDC-9FB7-5DEEDC0813E4}" type="presParOf" srcId="{43021E05-DF76-C140-B254-17E320A91309}" destId="{1A66A02B-56B2-C247-B7F0-599EAEB10C1B}" srcOrd="3" destOrd="0" presId="urn:microsoft.com/office/officeart/2005/8/layout/pyramid3"/>
    <dgm:cxn modelId="{EB80D9A3-BCC6-4B9C-8626-3D8A0A3FFDF7}" type="presParOf" srcId="{CAA46B4C-A61B-3749-AE4E-EB3A53296FA1}" destId="{5A8D4632-AD81-954E-97E3-1BD3F842ADEF}" srcOrd="2" destOrd="0" presId="urn:microsoft.com/office/officeart/2005/8/layout/pyramid3"/>
    <dgm:cxn modelId="{A6FE54ED-0E3F-4369-ABE3-801F49494B4D}" type="presParOf" srcId="{5A8D4632-AD81-954E-97E3-1BD3F842ADEF}" destId="{68180C58-C450-BD45-9F60-117E2A523FD8}" srcOrd="0" destOrd="0" presId="urn:microsoft.com/office/officeart/2005/8/layout/pyramid3"/>
    <dgm:cxn modelId="{BF1BA558-01BA-4A53-91AE-1341DAF1549A}" type="presParOf" srcId="{5A8D4632-AD81-954E-97E3-1BD3F842ADEF}" destId="{2C585ED6-2FA5-1F4B-91D3-790AACB8D37B}" srcOrd="1" destOrd="0" presId="urn:microsoft.com/office/officeart/2005/8/layout/pyramid3"/>
    <dgm:cxn modelId="{BCF002F4-A909-4486-A4CD-E3A742D3462C}" type="presParOf" srcId="{5A8D4632-AD81-954E-97E3-1BD3F842ADEF}" destId="{D48C5260-ADAD-5146-A972-2095930B0319}" srcOrd="2" destOrd="0" presId="urn:microsoft.com/office/officeart/2005/8/layout/pyramid3"/>
    <dgm:cxn modelId="{64DF53BD-0D8F-442B-BE84-3B2F252D9212}" type="presParOf" srcId="{5A8D4632-AD81-954E-97E3-1BD3F842ADEF}" destId="{1F2B94AD-0DA1-D846-AD01-9D95E35D0D95}" srcOrd="3" destOrd="0" presId="urn:microsoft.com/office/officeart/2005/8/layout/pyramid3"/>
    <dgm:cxn modelId="{50CF3973-F4C1-4866-B1BC-931AFBE0D199}" type="presParOf" srcId="{CAA46B4C-A61B-3749-AE4E-EB3A53296FA1}" destId="{505E6325-95A5-5649-9A43-0BD0D78C97D6}" srcOrd="3" destOrd="0" presId="urn:microsoft.com/office/officeart/2005/8/layout/pyramid3"/>
    <dgm:cxn modelId="{98257010-2B85-44EF-AD6C-FD17EE174006}" type="presParOf" srcId="{505E6325-95A5-5649-9A43-0BD0D78C97D6}" destId="{FD29B386-5DFE-3F4B-A109-9FCA459FC93C}" srcOrd="0" destOrd="0" presId="urn:microsoft.com/office/officeart/2005/8/layout/pyramid3"/>
    <dgm:cxn modelId="{5F9B2386-6B5F-46E3-8824-BB608B69F25A}" type="presParOf" srcId="{505E6325-95A5-5649-9A43-0BD0D78C97D6}" destId="{CAEC7515-16DB-2D41-BC78-1BE7825715CE}" srcOrd="1" destOrd="0" presId="urn:microsoft.com/office/officeart/2005/8/layout/pyramid3"/>
    <dgm:cxn modelId="{B54A4B82-797C-4594-AEA7-CAF0420B46DA}" type="presParOf" srcId="{505E6325-95A5-5649-9A43-0BD0D78C97D6}" destId="{A29A0971-2875-1F4D-A3D2-728A31628A1A}" srcOrd="2" destOrd="0" presId="urn:microsoft.com/office/officeart/2005/8/layout/pyramid3"/>
    <dgm:cxn modelId="{5902357B-5A62-463F-94E0-01712921B41E}" type="presParOf" srcId="{505E6325-95A5-5649-9A43-0BD0D78C97D6}" destId="{EBE7182F-AB1B-AF49-827B-7432288D9E16}" srcOrd="3"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918F-ABD7-5B41-9021-5DDAEB968338}">
      <dsp:nvSpPr>
        <dsp:cNvPr id="0" name=""/>
        <dsp:cNvSpPr/>
      </dsp:nvSpPr>
      <dsp:spPr>
        <a:xfrm>
          <a:off x="4804808" y="0"/>
          <a:ext cx="3270499" cy="1198738"/>
        </a:xfrm>
        <a:prstGeom prst="nonIsoscelesTrapezoid">
          <a:avLst>
            <a:gd name="adj1" fmla="val 57260"/>
            <a:gd name="adj2" fmla="val 0"/>
          </a:avLst>
        </a:prstGeom>
        <a:solidFill>
          <a:srgbClr val="0000FF">
            <a:alpha val="90000"/>
          </a:srgbClr>
        </a:soli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smtClean="0">
              <a:solidFill>
                <a:schemeClr val="bg1"/>
              </a:solidFill>
            </a:rPr>
            <a:t>NIHSS 8+</a:t>
          </a:r>
          <a:endParaRPr lang="en-US" sz="1600" b="0" kern="1200" dirty="0">
            <a:solidFill>
              <a:schemeClr val="bg1"/>
            </a:solidFill>
          </a:endParaRPr>
        </a:p>
        <a:p>
          <a:pPr marL="171450" lvl="1" indent="-171450" algn="l" defTabSz="711200">
            <a:lnSpc>
              <a:spcPct val="90000"/>
            </a:lnSpc>
            <a:spcBef>
              <a:spcPct val="0"/>
            </a:spcBef>
            <a:spcAft>
              <a:spcPct val="15000"/>
            </a:spcAft>
            <a:buChar char="••"/>
          </a:pPr>
          <a:r>
            <a:rPr lang="en-US" sz="1600" b="0" kern="1200" dirty="0" smtClean="0">
              <a:solidFill>
                <a:schemeClr val="bg1"/>
              </a:solidFill>
            </a:rPr>
            <a:t>Age 18-85</a:t>
          </a:r>
          <a:endParaRPr lang="en-US" sz="1600" b="0" kern="1200" dirty="0">
            <a:solidFill>
              <a:schemeClr val="bg1"/>
            </a:solidFill>
          </a:endParaRPr>
        </a:p>
        <a:p>
          <a:pPr marL="171450" lvl="1" indent="-171450" algn="l" defTabSz="711200">
            <a:lnSpc>
              <a:spcPct val="90000"/>
            </a:lnSpc>
            <a:spcBef>
              <a:spcPct val="0"/>
            </a:spcBef>
            <a:spcAft>
              <a:spcPct val="15000"/>
            </a:spcAft>
            <a:buChar char="••"/>
          </a:pPr>
          <a:r>
            <a:rPr lang="en-US" sz="1600" b="0" kern="1200" dirty="0" smtClean="0">
              <a:solidFill>
                <a:schemeClr val="bg1"/>
              </a:solidFill>
            </a:rPr>
            <a:t>mRS 0-1</a:t>
          </a:r>
          <a:endParaRPr lang="en-US" sz="1600" b="0" kern="1200" dirty="0">
            <a:solidFill>
              <a:schemeClr val="bg1"/>
            </a:solidFill>
          </a:endParaRPr>
        </a:p>
        <a:p>
          <a:pPr marL="171450" lvl="1" indent="-171450" algn="l" defTabSz="711200">
            <a:lnSpc>
              <a:spcPct val="90000"/>
            </a:lnSpc>
            <a:spcBef>
              <a:spcPct val="0"/>
            </a:spcBef>
            <a:spcAft>
              <a:spcPct val="15000"/>
            </a:spcAft>
            <a:buChar char="••"/>
          </a:pPr>
          <a:r>
            <a:rPr lang="en-US" sz="1600" b="0" kern="1200" dirty="0" smtClean="0">
              <a:solidFill>
                <a:schemeClr val="bg1"/>
              </a:solidFill>
            </a:rPr>
            <a:t>Arrival &lt; 6 hours</a:t>
          </a:r>
          <a:endParaRPr lang="en-US" sz="1600" b="0" kern="1200" dirty="0">
            <a:solidFill>
              <a:schemeClr val="bg1"/>
            </a:solidFill>
          </a:endParaRPr>
        </a:p>
      </dsp:txBody>
      <dsp:txXfrm>
        <a:off x="5491209" y="0"/>
        <a:ext cx="2584098" cy="1198738"/>
      </dsp:txXfrm>
    </dsp:sp>
    <dsp:sp modelId="{F1E74676-80B7-844D-8961-A706331C5BDA}">
      <dsp:nvSpPr>
        <dsp:cNvPr id="0" name=""/>
        <dsp:cNvSpPr/>
      </dsp:nvSpPr>
      <dsp:spPr>
        <a:xfrm rot="10800000">
          <a:off x="0" y="44521"/>
          <a:ext cx="5491209" cy="1198738"/>
        </a:xfrm>
        <a:prstGeom prst="trapezoid">
          <a:avLst>
            <a:gd name="adj" fmla="val 57260"/>
          </a:avLst>
        </a:prstGeom>
        <a:solidFill>
          <a:srgbClr val="C0000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12,152  </a:t>
          </a:r>
        </a:p>
        <a:p>
          <a:pPr lvl="0" algn="ctr" defTabSz="711200">
            <a:lnSpc>
              <a:spcPct val="90000"/>
            </a:lnSpc>
            <a:spcBef>
              <a:spcPct val="0"/>
            </a:spcBef>
            <a:spcAft>
              <a:spcPct val="35000"/>
            </a:spcAft>
          </a:pPr>
          <a:r>
            <a:rPr lang="en-US" sz="1600" b="1" kern="1200" dirty="0" smtClean="0">
              <a:solidFill>
                <a:schemeClr val="bg1"/>
              </a:solidFill>
            </a:rPr>
            <a:t>IV/IA Trial Eligible</a:t>
          </a:r>
        </a:p>
        <a:p>
          <a:pPr lvl="0" algn="ctr" defTabSz="711200">
            <a:lnSpc>
              <a:spcPct val="90000"/>
            </a:lnSpc>
            <a:spcBef>
              <a:spcPct val="0"/>
            </a:spcBef>
            <a:spcAft>
              <a:spcPct val="35000"/>
            </a:spcAft>
          </a:pPr>
          <a:r>
            <a:rPr lang="en-US" sz="1600" b="1" kern="1200" dirty="0" smtClean="0">
              <a:solidFill>
                <a:schemeClr val="bg1"/>
              </a:solidFill>
            </a:rPr>
            <a:t>(most inclusive design)</a:t>
          </a:r>
          <a:endParaRPr lang="en-US" sz="1600" b="1" kern="1200" dirty="0">
            <a:solidFill>
              <a:schemeClr val="bg1"/>
            </a:solidFill>
          </a:endParaRPr>
        </a:p>
      </dsp:txBody>
      <dsp:txXfrm rot="-10800000">
        <a:off x="960961" y="44521"/>
        <a:ext cx="3569286" cy="1198738"/>
      </dsp:txXfrm>
    </dsp:sp>
    <dsp:sp modelId="{28CF65E0-8245-5B42-8785-AF7FD2CB22AA}">
      <dsp:nvSpPr>
        <dsp:cNvPr id="0" name=""/>
        <dsp:cNvSpPr/>
      </dsp:nvSpPr>
      <dsp:spPr>
        <a:xfrm>
          <a:off x="4118407" y="1198738"/>
          <a:ext cx="3956900" cy="1198738"/>
        </a:xfrm>
        <a:prstGeom prst="nonIsoscelesTrapezoid">
          <a:avLst>
            <a:gd name="adj1" fmla="val 57260"/>
            <a:gd name="adj2" fmla="val 0"/>
          </a:avLst>
        </a:prstGeom>
        <a:solidFill>
          <a:srgbClr val="0000FF">
            <a:alpha val="90000"/>
          </a:srgbClr>
        </a:solidFill>
        <a:ln w="9525" cap="flat" cmpd="sng" algn="ctr">
          <a:solidFill>
            <a:schemeClr val="accent4">
              <a:hueOff val="-4334388"/>
              <a:satOff val="20563"/>
              <a:lumOff val="-4444"/>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smtClean="0">
              <a:solidFill>
                <a:schemeClr val="bg1"/>
              </a:solidFill>
            </a:rPr>
            <a:t>Proximal thrombus</a:t>
          </a:r>
          <a:endParaRPr lang="en-US" sz="1600" b="0" kern="1200" dirty="0">
            <a:solidFill>
              <a:schemeClr val="bg1"/>
            </a:solidFill>
          </a:endParaRPr>
        </a:p>
        <a:p>
          <a:pPr marL="342900" lvl="2" indent="-171450" algn="l" defTabSz="711200">
            <a:lnSpc>
              <a:spcPct val="90000"/>
            </a:lnSpc>
            <a:spcBef>
              <a:spcPct val="0"/>
            </a:spcBef>
            <a:spcAft>
              <a:spcPct val="15000"/>
            </a:spcAft>
            <a:buChar char="••"/>
          </a:pPr>
          <a:r>
            <a:rPr lang="en-US" sz="1600" b="0" kern="1200" dirty="0" smtClean="0">
              <a:solidFill>
                <a:schemeClr val="bg1"/>
              </a:solidFill>
            </a:rPr>
            <a:t>and severe stroke OR</a:t>
          </a:r>
          <a:endParaRPr lang="en-US" sz="1600" b="0" kern="1200" dirty="0">
            <a:solidFill>
              <a:schemeClr val="bg1"/>
            </a:solidFill>
          </a:endParaRPr>
        </a:p>
        <a:p>
          <a:pPr marL="342900" lvl="2" indent="-171450" algn="l" defTabSz="711200">
            <a:lnSpc>
              <a:spcPct val="90000"/>
            </a:lnSpc>
            <a:spcBef>
              <a:spcPct val="0"/>
            </a:spcBef>
            <a:spcAft>
              <a:spcPct val="15000"/>
            </a:spcAft>
            <a:buChar char="••"/>
          </a:pPr>
          <a:r>
            <a:rPr lang="en-US" sz="1600" b="0" kern="1200" dirty="0" smtClean="0">
              <a:solidFill>
                <a:schemeClr val="bg1"/>
              </a:solidFill>
            </a:rPr>
            <a:t>and length ≥8 mm OR</a:t>
          </a:r>
          <a:endParaRPr lang="en-US" sz="1600" b="0" kern="1200" dirty="0">
            <a:solidFill>
              <a:schemeClr val="bg1"/>
            </a:solidFill>
          </a:endParaRPr>
        </a:p>
        <a:p>
          <a:pPr marL="342900" lvl="2" indent="-171450" algn="l" defTabSz="711200">
            <a:lnSpc>
              <a:spcPct val="90000"/>
            </a:lnSpc>
            <a:spcBef>
              <a:spcPct val="0"/>
            </a:spcBef>
            <a:spcAft>
              <a:spcPct val="15000"/>
            </a:spcAft>
            <a:buChar char="••"/>
          </a:pPr>
          <a:r>
            <a:rPr lang="en-US" sz="1600" b="0" kern="1200" dirty="0" smtClean="0">
              <a:solidFill>
                <a:schemeClr val="bg1"/>
              </a:solidFill>
            </a:rPr>
            <a:t>and penumbra OR</a:t>
          </a:r>
        </a:p>
        <a:p>
          <a:pPr marL="342900" lvl="2" indent="-171450" algn="l" defTabSz="711200">
            <a:lnSpc>
              <a:spcPct val="90000"/>
            </a:lnSpc>
            <a:spcBef>
              <a:spcPct val="0"/>
            </a:spcBef>
            <a:spcAft>
              <a:spcPct val="15000"/>
            </a:spcAft>
            <a:buChar char="••"/>
          </a:pPr>
          <a:r>
            <a:rPr lang="en-US" sz="1600" b="0" kern="1200" dirty="0" smtClean="0">
              <a:solidFill>
                <a:schemeClr val="bg1"/>
              </a:solidFill>
            </a:rPr>
            <a:t>and ASPECTS &gt;4  </a:t>
          </a:r>
        </a:p>
      </dsp:txBody>
      <dsp:txXfrm>
        <a:off x="4804808" y="1198738"/>
        <a:ext cx="3270499" cy="1198738"/>
      </dsp:txXfrm>
    </dsp:sp>
    <dsp:sp modelId="{0DA5B090-61A2-D043-8467-46F4FA72AFD4}">
      <dsp:nvSpPr>
        <dsp:cNvPr id="0" name=""/>
        <dsp:cNvSpPr/>
      </dsp:nvSpPr>
      <dsp:spPr>
        <a:xfrm rot="10800000">
          <a:off x="686401" y="1198738"/>
          <a:ext cx="4118407" cy="1198738"/>
        </a:xfrm>
        <a:prstGeom prst="trapezoid">
          <a:avLst>
            <a:gd name="adj" fmla="val 57260"/>
          </a:avLst>
        </a:prstGeom>
        <a:solidFill>
          <a:srgbClr val="C0000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1003-2430</a:t>
          </a:r>
        </a:p>
        <a:p>
          <a:pPr lvl="0" algn="ctr" defTabSz="711200">
            <a:lnSpc>
              <a:spcPct val="90000"/>
            </a:lnSpc>
            <a:spcBef>
              <a:spcPct val="0"/>
            </a:spcBef>
            <a:spcAft>
              <a:spcPct val="35000"/>
            </a:spcAft>
          </a:pPr>
          <a:r>
            <a:rPr lang="en-US" sz="1600" b="1" kern="1200" dirty="0" smtClean="0">
              <a:solidFill>
                <a:schemeClr val="bg1"/>
              </a:solidFill>
            </a:rPr>
            <a:t>Eligible for Proposed Patient Selection Schemes</a:t>
          </a:r>
          <a:endParaRPr lang="en-US" sz="1600" b="1" kern="1200" dirty="0">
            <a:solidFill>
              <a:schemeClr val="bg1"/>
            </a:solidFill>
          </a:endParaRPr>
        </a:p>
      </dsp:txBody>
      <dsp:txXfrm rot="-10800000">
        <a:off x="1407122" y="1198738"/>
        <a:ext cx="2676964" cy="1198738"/>
      </dsp:txXfrm>
    </dsp:sp>
    <dsp:sp modelId="{68180C58-C450-BD45-9F60-117E2A523FD8}">
      <dsp:nvSpPr>
        <dsp:cNvPr id="0" name=""/>
        <dsp:cNvSpPr/>
      </dsp:nvSpPr>
      <dsp:spPr>
        <a:xfrm>
          <a:off x="3432005" y="2397477"/>
          <a:ext cx="4643302" cy="1198738"/>
        </a:xfrm>
        <a:prstGeom prst="nonIsoscelesTrapezoid">
          <a:avLst>
            <a:gd name="adj1" fmla="val 57260"/>
            <a:gd name="adj2" fmla="val 0"/>
          </a:avLst>
        </a:prstGeom>
        <a:solidFill>
          <a:srgbClr val="0000FF">
            <a:alpha val="90000"/>
          </a:srgbClr>
        </a:solidFill>
        <a:ln w="9525" cap="flat" cmpd="sng" algn="ctr">
          <a:solidFill>
            <a:schemeClr val="accent4">
              <a:hueOff val="-8668775"/>
              <a:satOff val="41126"/>
              <a:lumOff val="-8889"/>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smtClean="0">
              <a:solidFill>
                <a:schemeClr val="bg1"/>
              </a:solidFill>
            </a:rPr>
            <a:t>60% consent rate?</a:t>
          </a:r>
          <a:endParaRPr lang="en-US" sz="1600" b="0" kern="1200" dirty="0">
            <a:solidFill>
              <a:schemeClr val="bg1"/>
            </a:solidFill>
          </a:endParaRPr>
        </a:p>
        <a:p>
          <a:pPr marL="171450" lvl="1" indent="-171450" algn="l" defTabSz="711200">
            <a:lnSpc>
              <a:spcPct val="90000"/>
            </a:lnSpc>
            <a:spcBef>
              <a:spcPct val="0"/>
            </a:spcBef>
            <a:spcAft>
              <a:spcPct val="15000"/>
            </a:spcAft>
            <a:buChar char="••"/>
          </a:pPr>
          <a:r>
            <a:rPr lang="en-US" sz="1600" b="0" kern="1200" dirty="0" smtClean="0">
              <a:solidFill>
                <a:schemeClr val="bg1"/>
              </a:solidFill>
            </a:rPr>
            <a:t>25% at participating clinical site</a:t>
          </a:r>
          <a:endParaRPr lang="en-US" sz="1600" b="0" kern="1200" dirty="0">
            <a:solidFill>
              <a:schemeClr val="bg1"/>
            </a:solidFill>
          </a:endParaRPr>
        </a:p>
      </dsp:txBody>
      <dsp:txXfrm>
        <a:off x="4118407" y="2397477"/>
        <a:ext cx="3956900" cy="1198738"/>
      </dsp:txXfrm>
    </dsp:sp>
    <dsp:sp modelId="{D48C5260-ADAD-5146-A972-2095930B0319}">
      <dsp:nvSpPr>
        <dsp:cNvPr id="0" name=""/>
        <dsp:cNvSpPr/>
      </dsp:nvSpPr>
      <dsp:spPr>
        <a:xfrm rot="10800000">
          <a:off x="1372802" y="2397477"/>
          <a:ext cx="2745604" cy="1198738"/>
        </a:xfrm>
        <a:prstGeom prst="trapezoid">
          <a:avLst>
            <a:gd name="adj" fmla="val 57260"/>
          </a:avLst>
        </a:prstGeom>
        <a:solidFill>
          <a:srgbClr val="C0000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?150-365? </a:t>
          </a:r>
        </a:p>
        <a:p>
          <a:pPr lvl="0" algn="ctr" defTabSz="711200">
            <a:lnSpc>
              <a:spcPct val="90000"/>
            </a:lnSpc>
            <a:spcBef>
              <a:spcPct val="0"/>
            </a:spcBef>
            <a:spcAft>
              <a:spcPct val="35000"/>
            </a:spcAft>
          </a:pPr>
          <a:r>
            <a:rPr lang="en-US" sz="1600" b="1" kern="1200" dirty="0" smtClean="0">
              <a:solidFill>
                <a:schemeClr val="bg1"/>
              </a:solidFill>
            </a:rPr>
            <a:t>Pt Consent and Site Participation</a:t>
          </a:r>
          <a:endParaRPr lang="en-US" sz="1600" b="1" kern="1200" dirty="0">
            <a:solidFill>
              <a:schemeClr val="bg1"/>
            </a:solidFill>
          </a:endParaRPr>
        </a:p>
      </dsp:txBody>
      <dsp:txXfrm rot="-10800000">
        <a:off x="1853283" y="2397477"/>
        <a:ext cx="1784643" cy="1198738"/>
      </dsp:txXfrm>
    </dsp:sp>
    <dsp:sp modelId="{FD29B386-5DFE-3F4B-A109-9FCA459FC93C}">
      <dsp:nvSpPr>
        <dsp:cNvPr id="0" name=""/>
        <dsp:cNvSpPr/>
      </dsp:nvSpPr>
      <dsp:spPr>
        <a:xfrm>
          <a:off x="2745604" y="3596216"/>
          <a:ext cx="5329703" cy="1198738"/>
        </a:xfrm>
        <a:prstGeom prst="nonIsoscelesTrapezoid">
          <a:avLst>
            <a:gd name="adj1" fmla="val 57260"/>
            <a:gd name="adj2" fmla="val 0"/>
          </a:avLst>
        </a:prstGeom>
        <a:solidFill>
          <a:srgbClr val="0000FF">
            <a:alpha val="90000"/>
          </a:srgbClr>
        </a:solidFill>
        <a:ln w="9525" cap="flat" cmpd="sng" algn="ctr">
          <a:solidFill>
            <a:schemeClr val="accent4">
              <a:hueOff val="-13003162"/>
              <a:satOff val="61689"/>
              <a:lumOff val="-13333"/>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smtClean="0">
              <a:solidFill>
                <a:schemeClr val="bg1"/>
              </a:solidFill>
            </a:rPr>
            <a:t>Not treated outside of trial</a:t>
          </a:r>
          <a:endParaRPr lang="en-US" sz="1600" b="0" kern="1200" dirty="0">
            <a:solidFill>
              <a:schemeClr val="bg1"/>
            </a:solidFill>
          </a:endParaRPr>
        </a:p>
        <a:p>
          <a:pPr marL="171450" lvl="1" indent="-171450" algn="l" defTabSz="711200">
            <a:lnSpc>
              <a:spcPct val="90000"/>
            </a:lnSpc>
            <a:spcBef>
              <a:spcPct val="0"/>
            </a:spcBef>
            <a:spcAft>
              <a:spcPct val="15000"/>
            </a:spcAft>
            <a:buChar char="••"/>
          </a:pPr>
          <a:r>
            <a:rPr lang="en-US" sz="1600" b="0" kern="1200" dirty="0" smtClean="0">
              <a:solidFill>
                <a:schemeClr val="bg1"/>
              </a:solidFill>
            </a:rPr>
            <a:t>Not enrolled in competing trial</a:t>
          </a:r>
          <a:endParaRPr lang="en-US" sz="1600" b="0" kern="1200" dirty="0">
            <a:solidFill>
              <a:schemeClr val="bg1"/>
            </a:solidFill>
          </a:endParaRPr>
        </a:p>
        <a:p>
          <a:pPr marL="171450" lvl="1" indent="-171450" algn="l" defTabSz="711200">
            <a:lnSpc>
              <a:spcPct val="90000"/>
            </a:lnSpc>
            <a:spcBef>
              <a:spcPct val="0"/>
            </a:spcBef>
            <a:spcAft>
              <a:spcPct val="15000"/>
            </a:spcAft>
            <a:buChar char="••"/>
          </a:pPr>
          <a:r>
            <a:rPr lang="en-US" sz="1600" b="0" kern="1200" dirty="0" smtClean="0">
              <a:solidFill>
                <a:schemeClr val="bg1"/>
              </a:solidFill>
            </a:rPr>
            <a:t>Arrival during “on-hours “ at hospitals</a:t>
          </a:r>
          <a:endParaRPr lang="en-US" sz="1600" b="0" kern="1200" dirty="0">
            <a:solidFill>
              <a:schemeClr val="bg1"/>
            </a:solidFill>
          </a:endParaRPr>
        </a:p>
      </dsp:txBody>
      <dsp:txXfrm>
        <a:off x="3432005" y="3596216"/>
        <a:ext cx="4643302" cy="1198738"/>
      </dsp:txXfrm>
    </dsp:sp>
    <dsp:sp modelId="{A29A0971-2875-1F4D-A3D2-728A31628A1A}">
      <dsp:nvSpPr>
        <dsp:cNvPr id="0" name=""/>
        <dsp:cNvSpPr/>
      </dsp:nvSpPr>
      <dsp:spPr>
        <a:xfrm rot="10800000">
          <a:off x="2059203" y="3596216"/>
          <a:ext cx="1372802" cy="1198738"/>
        </a:xfrm>
        <a:prstGeom prst="trapezoid">
          <a:avLst>
            <a:gd name="adj" fmla="val 57260"/>
          </a:avLst>
        </a:prstGeom>
        <a:solidFill>
          <a:srgbClr val="C0000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a:t>
          </a:r>
          <a:endParaRPr lang="en-US" sz="1600" b="1" kern="1200" dirty="0">
            <a:solidFill>
              <a:schemeClr val="bg1"/>
            </a:solidFill>
          </a:endParaRPr>
        </a:p>
      </dsp:txBody>
      <dsp:txXfrm rot="-10800000">
        <a:off x="2059203" y="3596216"/>
        <a:ext cx="1372802" cy="11987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0.74074</cdr:x>
      <cdr:y>0.42923</cdr:y>
    </cdr:from>
    <cdr:to>
      <cdr:x>0.89815</cdr:x>
      <cdr:y>0.51804</cdr:y>
    </cdr:to>
    <cdr:sp macro="" textlink="">
      <cdr:nvSpPr>
        <cdr:cNvPr id="2" name="TextBox 1"/>
        <cdr:cNvSpPr txBox="1"/>
      </cdr:nvSpPr>
      <cdr:spPr>
        <a:xfrm xmlns:a="http://schemas.openxmlformats.org/drawingml/2006/main">
          <a:off x="6096000" y="2209800"/>
          <a:ext cx="1295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latin typeface="Arial" panose="020B0604020202020204" pitchFamily="34" charset="0"/>
              <a:cs typeface="Arial" panose="020B0604020202020204" pitchFamily="34" charset="0"/>
            </a:rPr>
            <a:t>N=14 out of 25</a:t>
          </a:r>
          <a:endParaRPr lang="en-US" sz="1200" b="1"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3FC0AB64-287B-473F-885B-C023A7510AB1}" type="datetimeFigureOut">
              <a:rPr lang="en-US" smtClean="0"/>
              <a:t>2/11/2014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5478E31F-0CFA-4AF7-9865-AE93BF94C80D}" type="slidenum">
              <a:rPr lang="en-US" smtClean="0"/>
              <a:t>‹#›</a:t>
            </a:fld>
            <a:endParaRPr lang="en-US" dirty="0"/>
          </a:p>
        </p:txBody>
      </p:sp>
    </p:spTree>
    <p:extLst>
      <p:ext uri="{BB962C8B-B14F-4D97-AF65-F5344CB8AC3E}">
        <p14:creationId xmlns:p14="http://schemas.microsoft.com/office/powerpoint/2010/main" val="162006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Walter</a:t>
            </a:r>
            <a:r>
              <a:rPr lang="en-US" sz="1200" u="sng" kern="1200" baseline="0" dirty="0" smtClean="0">
                <a:solidFill>
                  <a:schemeClr val="tx1"/>
                </a:solidFill>
                <a:effectLst/>
                <a:latin typeface="+mn-lt"/>
                <a:ea typeface="+mn-ea"/>
                <a:cs typeface="+mn-cs"/>
              </a:rPr>
              <a:t> to speak and announce DMC </a:t>
            </a:r>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347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8E31F-0CFA-4AF7-9865-AE93BF94C80D}" type="slidenum">
              <a:rPr lang="en-US" smtClean="0"/>
              <a:t>29</a:t>
            </a:fld>
            <a:endParaRPr lang="en-US" dirty="0"/>
          </a:p>
        </p:txBody>
      </p:sp>
    </p:spTree>
    <p:extLst>
      <p:ext uri="{BB962C8B-B14F-4D97-AF65-F5344CB8AC3E}">
        <p14:creationId xmlns:p14="http://schemas.microsoft.com/office/powerpoint/2010/main" val="1005971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8E31F-0CFA-4AF7-9865-AE93BF94C80D}" type="slidenum">
              <a:rPr lang="en-US" smtClean="0"/>
              <a:t>38</a:t>
            </a:fld>
            <a:endParaRPr lang="en-US" dirty="0"/>
          </a:p>
        </p:txBody>
      </p:sp>
    </p:spTree>
    <p:extLst>
      <p:ext uri="{BB962C8B-B14F-4D97-AF65-F5344CB8AC3E}">
        <p14:creationId xmlns:p14="http://schemas.microsoft.com/office/powerpoint/2010/main" val="1777150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9D09FA4-C0CB-4A24-A233-11C704BE593F}" type="slidenum">
              <a:rPr lang="en-US" smtClean="0"/>
              <a:pPr>
                <a:defRPr/>
              </a:pPr>
              <a:t>40</a:t>
            </a:fld>
            <a:endParaRPr lang="en-US" dirty="0"/>
          </a:p>
        </p:txBody>
      </p:sp>
    </p:spTree>
    <p:extLst>
      <p:ext uri="{BB962C8B-B14F-4D97-AF65-F5344CB8AC3E}">
        <p14:creationId xmlns:p14="http://schemas.microsoft.com/office/powerpoint/2010/main" val="807269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7DF4E-CE86-422D-943B-4D9C991E20BD}"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836305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7DF4E-CE86-422D-943B-4D9C991E20BD}"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836305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7DF4E-CE86-422D-943B-4D9C991E20BD}"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83630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7DF4E-CE86-422D-943B-4D9C991E20BD}"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836305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Steering Committee Calls 3</a:t>
            </a:r>
            <a:r>
              <a:rPr lang="en-US" baseline="0" dirty="0" smtClean="0"/>
              <a:t> to date with 100% participation from RCCs</a:t>
            </a:r>
          </a:p>
          <a:p>
            <a:endParaRPr lang="en-US" baseline="0" dirty="0" smtClean="0"/>
          </a:p>
          <a:p>
            <a:r>
              <a:rPr lang="en-US" baseline="0" dirty="0" smtClean="0"/>
              <a:t>We plan to have a calendar of network events on the website detailing networks events that we will be measuring attendance for as part of the RCCs performance matrix.</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A7DF4E-CE86-422D-943B-4D9C991E20BD}"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836305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88 attended live webinar 43 have reviewed the</a:t>
            </a:r>
            <a:r>
              <a:rPr lang="en-US" baseline="0" dirty="0" smtClean="0"/>
              <a:t> recording as of 2/6/2014</a:t>
            </a:r>
            <a:endParaRPr lang="en-US" dirty="0"/>
          </a:p>
        </p:txBody>
      </p:sp>
      <p:sp>
        <p:nvSpPr>
          <p:cNvPr id="4" name="Slide Number Placeholder 3"/>
          <p:cNvSpPr>
            <a:spLocks noGrp="1"/>
          </p:cNvSpPr>
          <p:nvPr>
            <p:ph type="sldNum" sz="quarter" idx="10"/>
          </p:nvPr>
        </p:nvSpPr>
        <p:spPr/>
        <p:txBody>
          <a:bodyPr/>
          <a:lstStyle/>
          <a:p>
            <a:fld id="{61A7DF4E-CE86-422D-943B-4D9C991E20BD}"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836305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7DF4E-CE86-422D-943B-4D9C991E20BD}"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83630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8E31F-0CFA-4AF7-9865-AE93BF94C80D}" type="slidenum">
              <a:rPr lang="en-US" smtClean="0"/>
              <a:t>2</a:t>
            </a:fld>
            <a:endParaRPr lang="en-US" dirty="0"/>
          </a:p>
        </p:txBody>
      </p:sp>
    </p:spTree>
    <p:extLst>
      <p:ext uri="{BB962C8B-B14F-4D97-AF65-F5344CB8AC3E}">
        <p14:creationId xmlns:p14="http://schemas.microsoft.com/office/powerpoint/2010/main" val="356914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83475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472859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NeuroNEXT </a:t>
            </a:r>
          </a:p>
          <a:p>
            <a:pPr lvl="1"/>
            <a:r>
              <a:rPr lang="en-US" sz="1900" dirty="0"/>
              <a:t>Network of academic institutions established by NINDS </a:t>
            </a:r>
          </a:p>
          <a:p>
            <a:pPr lvl="1"/>
            <a:r>
              <a:rPr lang="en-US" sz="1900" dirty="0"/>
              <a:t>Facilitate rapid development and implementation of protocols in neurological disorders affecting adult and/or pediatric populations.  </a:t>
            </a:r>
          </a:p>
          <a:p>
            <a:pPr lvl="1"/>
            <a:endParaRPr lang="en-US" sz="1900" dirty="0"/>
          </a:p>
          <a:p>
            <a:r>
              <a:rPr lang="en-US" sz="1900" b="1" dirty="0"/>
              <a:t>MGH</a:t>
            </a:r>
            <a:r>
              <a:rPr lang="en-US" sz="1900" dirty="0"/>
              <a:t> is the Clinical Coordinating Center for NeuroNEXT (the “NeuroNEXT CCC”). </a:t>
            </a:r>
          </a:p>
          <a:p>
            <a:endParaRPr lang="en-US" sz="1900" dirty="0"/>
          </a:p>
          <a:p>
            <a:r>
              <a:rPr lang="en-US" sz="1900" b="1" dirty="0"/>
              <a:t>“Partners Human Research Committee”</a:t>
            </a:r>
            <a:r>
              <a:rPr lang="en-US" sz="1900" dirty="0"/>
              <a:t> is the Central IRB for NeuroNEXT</a:t>
            </a:r>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The University of Cincinnati is part of</a:t>
            </a:r>
            <a:r>
              <a:rPr lang="en-US" baseline="0" dirty="0" smtClean="0"/>
              <a:t> the HRPP at University of Cincinnati which also houses an IND/IDE assistance program and a post-approval monitoring program</a:t>
            </a:r>
          </a:p>
          <a:p>
            <a:pPr defTabSz="966529">
              <a:defRPr/>
            </a:pPr>
            <a:endParaRPr lang="en-US" baseline="0" dirty="0" smtClean="0"/>
          </a:p>
          <a:p>
            <a:pPr defTabSz="966529">
              <a:defRPr/>
            </a:pPr>
            <a:r>
              <a:rPr lang="en-US" baseline="0" dirty="0" smtClean="0"/>
              <a:t>The UC IRB is fully accredited.</a:t>
            </a:r>
          </a:p>
          <a:p>
            <a:pPr defTabSz="966529">
              <a:defRPr/>
            </a:pPr>
            <a:endParaRPr lang="en-US" dirty="0" smtClean="0"/>
          </a:p>
          <a:p>
            <a:r>
              <a:rPr lang="en-US" dirty="0" smtClean="0"/>
              <a:t>Maintains one IRB </a:t>
            </a:r>
          </a:p>
          <a:p>
            <a:pPr lvl="1"/>
            <a:r>
              <a:rPr lang="en-US" dirty="0" smtClean="0"/>
              <a:t>- meets weekly</a:t>
            </a:r>
          </a:p>
          <a:p>
            <a:pPr lvl="1"/>
            <a:r>
              <a:rPr lang="en-US" dirty="0" smtClean="0"/>
              <a:t>- registered with OHRP </a:t>
            </a:r>
          </a:p>
          <a:p>
            <a:pPr marL="664488" lvl="1" indent="-181225">
              <a:buFontTx/>
              <a:buChar char="-"/>
            </a:pPr>
            <a:r>
              <a:rPr lang="en-US" dirty="0" smtClean="0"/>
              <a:t>in compliance with both HHS and FDA regulations</a:t>
            </a:r>
          </a:p>
          <a:p>
            <a:pPr marL="664488" lvl="1" indent="-181225">
              <a:buFontTx/>
              <a:buChar char="-"/>
            </a:pPr>
            <a:r>
              <a:rPr lang="en-US" dirty="0" smtClean="0"/>
              <a:t>accredited since 2007</a:t>
            </a:r>
          </a:p>
          <a:p>
            <a:pPr marL="664488" lvl="1" indent="-181225">
              <a:buFontTx/>
              <a:buChar char="-"/>
            </a:pPr>
            <a:r>
              <a:rPr lang="en-US" dirty="0" smtClean="0"/>
              <a:t>uses an electronic web-based system to automate the process of submission, review, approval and ongoing oversight of all research activities. </a:t>
            </a:r>
          </a:p>
          <a:p>
            <a:pPr defTabSz="966529">
              <a:defRPr/>
            </a:pPr>
            <a:endParaRPr lang="en-US" dirty="0" smtClean="0"/>
          </a:p>
          <a:p>
            <a:r>
              <a:rPr lang="en-US" dirty="0" smtClean="0"/>
              <a:t>Recent metrics</a:t>
            </a:r>
          </a:p>
          <a:p>
            <a:endParaRPr lang="en-US" dirty="0" smtClean="0"/>
          </a:p>
          <a:p>
            <a:pPr marL="181225" indent="-181225">
              <a:buFontTx/>
              <a:buChar char="-"/>
            </a:pPr>
            <a:r>
              <a:rPr lang="en-US" dirty="0" smtClean="0"/>
              <a:t>Over 1200 open studies</a:t>
            </a:r>
          </a:p>
          <a:p>
            <a:pPr marL="181225" indent="-181225">
              <a:buFontTx/>
              <a:buChar char="-"/>
            </a:pPr>
            <a:r>
              <a:rPr lang="en-US" dirty="0" smtClean="0"/>
              <a:t>Full Board Reviews 350</a:t>
            </a:r>
          </a:p>
          <a:p>
            <a:pPr marL="181225" indent="-181225">
              <a:buFontTx/>
              <a:buChar char="-"/>
            </a:pPr>
            <a:r>
              <a:rPr lang="en-US" dirty="0" smtClean="0"/>
              <a:t>Expedited Reviews 695</a:t>
            </a:r>
          </a:p>
          <a:p>
            <a:pPr marL="181225" indent="-181225">
              <a:buFontTx/>
              <a:buChar char="-"/>
            </a:pPr>
            <a:r>
              <a:rPr lang="en-US" dirty="0" smtClean="0"/>
              <a:t>Exempt 79</a:t>
            </a:r>
          </a:p>
          <a:p>
            <a:pPr marL="181225" indent="-181225">
              <a:buFontTx/>
              <a:buChar char="-"/>
            </a:pPr>
            <a:r>
              <a:rPr lang="en-US" dirty="0" smtClean="0"/>
              <a:t>Reliance 111</a:t>
            </a:r>
          </a:p>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responsibilities, including those dictated by law, regulation and institutional policy, that lie outside of those covered by the CIRB review must be handled locally as required. The CIRB is not responsible for those activities and requirements not within the review requirements stipulated in the RA.</a:t>
            </a:r>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tools</a:t>
            </a:r>
            <a:r>
              <a:rPr lang="en-US" baseline="0" dirty="0" smtClean="0"/>
              <a:t> will also be based on the “parent protocol / Child protocol” paradigm. As you can see this model is fluid and now based on further discussion of best practices the “webinar” step now appears in the process. </a:t>
            </a:r>
          </a:p>
          <a:p>
            <a:endParaRPr lang="en-US" dirty="0" smtClean="0"/>
          </a:p>
          <a:p>
            <a:r>
              <a:rPr lang="en-US" dirty="0" smtClean="0"/>
              <a:t>The initial review is to make</a:t>
            </a:r>
            <a:r>
              <a:rPr lang="en-US" baseline="0" dirty="0" smtClean="0"/>
              <a:t> sure that if there are any concerns with a standard of care stipulated under a protocol or any other study procedures are considered for incorporation in to the parent protocol. Any local requirements, such as ancillary reviews, take place during the development of your child protocol, that is, after the approval of the parent protocol.</a:t>
            </a:r>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Finalizing</a:t>
            </a:r>
            <a:r>
              <a:rPr lang="en-US" baseline="0" dirty="0" smtClean="0"/>
              <a:t> the RA with the intent that there be a master document</a:t>
            </a:r>
          </a:p>
          <a:p>
            <a:r>
              <a:rPr lang="en-US" baseline="0" dirty="0" smtClean="0"/>
              <a:t>SOPs will be distributed as finalized and approved</a:t>
            </a:r>
          </a:p>
          <a:p>
            <a:r>
              <a:rPr lang="en-US" baseline="0" dirty="0" smtClean="0"/>
              <a:t>The information sheet is in the early stages of development and this is the format for sending your local information to the CIRB via the CIRB Liaison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395272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43"/>
            <a:r>
              <a:rPr lang="en-US" dirty="0"/>
              <a:t>In September 2013, the National Institutes of Health funded the stroke trials network,  NIH </a:t>
            </a:r>
            <a:r>
              <a:rPr lang="en-US" dirty="0" smtClean="0"/>
              <a:t>StrokeNet. </a:t>
            </a:r>
            <a:r>
              <a:rPr lang="en-US" dirty="0"/>
              <a:t>The </a:t>
            </a:r>
            <a:r>
              <a:rPr lang="en-US" dirty="0" smtClean="0"/>
              <a:t>StrokeNet </a:t>
            </a:r>
            <a:r>
              <a:rPr lang="en-US" dirty="0"/>
              <a:t>infrastructure consists of 25 regional coordinating centers across the US, a national coordinating center at the University of Cincinnati, and a national data management center (TBN). The primary goal of this network is to maximize efficiencies to develop, promote and conduct high-quality, multi-site clinical trials focused on key interventions in stroke prevention, treatment and recovery.</a:t>
            </a:r>
          </a:p>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t>4</a:t>
            </a:fld>
            <a:endParaRPr lang="en-US" dirty="0"/>
          </a:p>
        </p:txBody>
      </p:sp>
    </p:spTree>
    <p:extLst>
      <p:ext uri="{BB962C8B-B14F-4D97-AF65-F5344CB8AC3E}">
        <p14:creationId xmlns:p14="http://schemas.microsoft.com/office/powerpoint/2010/main" val="1996519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Chair</a:t>
            </a:r>
            <a:r>
              <a:rPr lang="en-US" baseline="0" dirty="0" smtClean="0"/>
              <a:t> and co-chair, a DMC member, a RCC coordinator, and 9 RCC representatives</a:t>
            </a:r>
            <a:endParaRPr lang="en-US" dirty="0"/>
          </a:p>
        </p:txBody>
      </p:sp>
      <p:sp>
        <p:nvSpPr>
          <p:cNvPr id="4" name="Slide Number Placeholder 3"/>
          <p:cNvSpPr>
            <a:spLocks noGrp="1"/>
          </p:cNvSpPr>
          <p:nvPr>
            <p:ph type="sldNum" sz="quarter" idx="10"/>
          </p:nvPr>
        </p:nvSpPr>
        <p:spPr/>
        <p:txBody>
          <a:bodyPr/>
          <a:lstStyle/>
          <a:p>
            <a:pPr>
              <a:defRPr/>
            </a:pPr>
            <a:fld id="{AE00BE3E-9949-4E8F-8DED-47E9CBE60B6D}" type="slidenum">
              <a:rPr lang="en-US" smtClean="0"/>
              <a:pPr>
                <a:defRPr/>
              </a:pPr>
              <a:t>90</a:t>
            </a:fld>
            <a:endParaRPr lang="en-US" dirty="0"/>
          </a:p>
        </p:txBody>
      </p:sp>
    </p:spTree>
    <p:extLst>
      <p:ext uri="{BB962C8B-B14F-4D97-AF65-F5344CB8AC3E}">
        <p14:creationId xmlns:p14="http://schemas.microsoft.com/office/powerpoint/2010/main" val="93391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Send 1/14/14 for approval LRS</a:t>
            </a:r>
            <a:endParaRPr lang="en-US" dirty="0"/>
          </a:p>
        </p:txBody>
      </p:sp>
      <p:sp>
        <p:nvSpPr>
          <p:cNvPr id="4" name="Slide Number Placeholder 3"/>
          <p:cNvSpPr>
            <a:spLocks noGrp="1"/>
          </p:cNvSpPr>
          <p:nvPr>
            <p:ph type="sldNum" sz="quarter" idx="10"/>
          </p:nvPr>
        </p:nvSpPr>
        <p:spPr/>
        <p:txBody>
          <a:bodyPr/>
          <a:lstStyle/>
          <a:p>
            <a:fld id="{5478E31F-0CFA-4AF7-9865-AE93BF94C80D}" type="slidenum">
              <a:rPr lang="en-US" smtClean="0"/>
              <a:t>5</a:t>
            </a:fld>
            <a:endParaRPr lang="en-US" dirty="0"/>
          </a:p>
        </p:txBody>
      </p:sp>
    </p:spTree>
    <p:extLst>
      <p:ext uri="{BB962C8B-B14F-4D97-AF65-F5344CB8AC3E}">
        <p14:creationId xmlns:p14="http://schemas.microsoft.com/office/powerpoint/2010/main" val="133417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8E31F-0CFA-4AF7-9865-AE93BF94C80D}" type="slidenum">
              <a:rPr lang="en-US" smtClean="0"/>
              <a:t>6</a:t>
            </a:fld>
            <a:endParaRPr lang="en-US" dirty="0"/>
          </a:p>
        </p:txBody>
      </p:sp>
    </p:spTree>
    <p:extLst>
      <p:ext uri="{BB962C8B-B14F-4D97-AF65-F5344CB8AC3E}">
        <p14:creationId xmlns:p14="http://schemas.microsoft.com/office/powerpoint/2010/main" val="151588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Proof sent 1/14/11-LRS</a:t>
            </a:r>
            <a:endParaRPr lang="en-US" dirty="0"/>
          </a:p>
        </p:txBody>
      </p:sp>
      <p:sp>
        <p:nvSpPr>
          <p:cNvPr id="4" name="Slide Number Placeholder 3"/>
          <p:cNvSpPr>
            <a:spLocks noGrp="1"/>
          </p:cNvSpPr>
          <p:nvPr>
            <p:ph type="sldNum" sz="quarter" idx="10"/>
          </p:nvPr>
        </p:nvSpPr>
        <p:spPr/>
        <p:txBody>
          <a:bodyPr/>
          <a:lstStyle/>
          <a:p>
            <a:fld id="{5478E31F-0CFA-4AF7-9865-AE93BF94C80D}" type="slidenum">
              <a:rPr lang="en-US" smtClean="0"/>
              <a:t>7</a:t>
            </a:fld>
            <a:endParaRPr lang="en-US" dirty="0"/>
          </a:p>
        </p:txBody>
      </p:sp>
    </p:spTree>
    <p:extLst>
      <p:ext uri="{BB962C8B-B14F-4D97-AF65-F5344CB8AC3E}">
        <p14:creationId xmlns:p14="http://schemas.microsoft.com/office/powerpoint/2010/main" val="403448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Proof sent 1/14/14</a:t>
            </a:r>
            <a:endParaRPr lang="en-US" dirty="0"/>
          </a:p>
        </p:txBody>
      </p:sp>
      <p:sp>
        <p:nvSpPr>
          <p:cNvPr id="4" name="Slide Number Placeholder 3"/>
          <p:cNvSpPr>
            <a:spLocks noGrp="1"/>
          </p:cNvSpPr>
          <p:nvPr>
            <p:ph type="sldNum" sz="quarter" idx="10"/>
          </p:nvPr>
        </p:nvSpPr>
        <p:spPr/>
        <p:txBody>
          <a:bodyPr/>
          <a:lstStyle/>
          <a:p>
            <a:fld id="{5478E31F-0CFA-4AF7-9865-AE93BF94C80D}" type="slidenum">
              <a:rPr lang="en-US" smtClean="0"/>
              <a:t>8</a:t>
            </a:fld>
            <a:endParaRPr lang="en-US" dirty="0"/>
          </a:p>
        </p:txBody>
      </p:sp>
    </p:spTree>
    <p:extLst>
      <p:ext uri="{BB962C8B-B14F-4D97-AF65-F5344CB8AC3E}">
        <p14:creationId xmlns:p14="http://schemas.microsoft.com/office/powerpoint/2010/main" val="225039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Send to USMC for approval 1/14/14-LRS</a:t>
            </a:r>
            <a:endParaRPr lang="en-US" dirty="0"/>
          </a:p>
        </p:txBody>
      </p:sp>
      <p:sp>
        <p:nvSpPr>
          <p:cNvPr id="4" name="Slide Number Placeholder 3"/>
          <p:cNvSpPr>
            <a:spLocks noGrp="1"/>
          </p:cNvSpPr>
          <p:nvPr>
            <p:ph type="sldNum" sz="quarter" idx="10"/>
          </p:nvPr>
        </p:nvSpPr>
        <p:spPr/>
        <p:txBody>
          <a:bodyPr/>
          <a:lstStyle/>
          <a:p>
            <a:fld id="{5478E31F-0CFA-4AF7-9865-AE93BF94C80D}" type="slidenum">
              <a:rPr lang="en-US" smtClean="0"/>
              <a:t>9</a:t>
            </a:fld>
            <a:endParaRPr lang="en-US" dirty="0"/>
          </a:p>
        </p:txBody>
      </p:sp>
    </p:spTree>
    <p:extLst>
      <p:ext uri="{BB962C8B-B14F-4D97-AF65-F5344CB8AC3E}">
        <p14:creationId xmlns:p14="http://schemas.microsoft.com/office/powerpoint/2010/main" val="219560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Sent proof 1/14/14</a:t>
            </a:r>
            <a:endParaRPr lang="en-US" dirty="0"/>
          </a:p>
        </p:txBody>
      </p:sp>
      <p:sp>
        <p:nvSpPr>
          <p:cNvPr id="4" name="Slide Number Placeholder 3"/>
          <p:cNvSpPr>
            <a:spLocks noGrp="1"/>
          </p:cNvSpPr>
          <p:nvPr>
            <p:ph type="sldNum" sz="quarter" idx="10"/>
          </p:nvPr>
        </p:nvSpPr>
        <p:spPr/>
        <p:txBody>
          <a:bodyPr/>
          <a:lstStyle/>
          <a:p>
            <a:fld id="{5478E31F-0CFA-4AF7-9865-AE93BF94C80D}" type="slidenum">
              <a:rPr lang="en-US" smtClean="0"/>
              <a:t>10</a:t>
            </a:fld>
            <a:endParaRPr lang="en-US" dirty="0"/>
          </a:p>
        </p:txBody>
      </p:sp>
    </p:spTree>
    <p:extLst>
      <p:ext uri="{BB962C8B-B14F-4D97-AF65-F5344CB8AC3E}">
        <p14:creationId xmlns:p14="http://schemas.microsoft.com/office/powerpoint/2010/main" val="281989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2CB032-005A-49E3-856A-4988D28EA455}" type="datetimeFigureOut">
              <a:rPr lang="en-US" smtClean="0">
                <a:solidFill>
                  <a:srgbClr val="000000"/>
                </a:solidFill>
              </a:rPr>
              <a:pPr/>
              <a:t>2/11/2014</a:t>
            </a:fld>
            <a:endParaRPr lang="en-US" dirty="0">
              <a:solidFill>
                <a:srgbClr val="000000"/>
              </a:solidFill>
            </a:endParaRPr>
          </a:p>
        </p:txBody>
      </p:sp>
      <p:sp>
        <p:nvSpPr>
          <p:cNvPr id="5" name="Footer Placeholder 4"/>
          <p:cNvSpPr>
            <a:spLocks noGrp="1"/>
          </p:cNvSpPr>
          <p:nvPr>
            <p:ph type="ftr" sz="quarter" idx="11"/>
          </p:nvPr>
        </p:nvSpPr>
        <p:spPr/>
        <p:txBody>
          <a:bodyPr/>
          <a:lstStyle>
            <a:extLst/>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extLst/>
          </a:lstStyle>
          <a:p>
            <a:fld id="{8FEA016A-E4DE-484B-A93C-1124307EA923}" type="slidenum">
              <a:rPr lang="en-US" smtClean="0">
                <a:solidFill>
                  <a:srgbClr val="000000"/>
                </a:solidFill>
              </a:rPr>
              <a:pPr/>
              <a:t>‹#›</a:t>
            </a:fld>
            <a:endParaRPr lang="en-US" dirty="0">
              <a:solidFill>
                <a:srgbClr val="000000"/>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72CB032-005A-49E3-856A-4988D28EA455}" type="datetimeFigureOut">
              <a:rPr lang="en-US" smtClean="0"/>
              <a:t>2/11/2014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FEA016A-E4DE-484B-A93C-1124307EA92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214813"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4413" y="1371600"/>
            <a:ext cx="4214812"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193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FFFFFF"/>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srgbClr val="000000"/>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srgbClr val="000000"/>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srgbClr val="FFFFFF"/>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2CB032-005A-49E3-856A-4988D28EA455}" type="datetimeFigureOut">
              <a:rPr lang="en-US" smtClean="0"/>
              <a:pPr/>
              <a:t>2/11/2014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7A7A7A">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FEA016A-E4DE-484B-A93C-1124307EA92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srgbClr val="FFFFFF"/>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srgbClr val="000000"/>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srgbClr val="000000"/>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srgbClr val="FFFFFF"/>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2CB032-005A-49E3-856A-4988D28EA455}" type="datetimeFigureOut">
              <a:rPr lang="en-US" smtClean="0"/>
              <a:pPr/>
              <a:t>2/11/2014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7A7A7A">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FEA016A-E4DE-484B-A93C-1124307EA923}" type="slidenum">
              <a:rPr lang="en-US" smtClean="0"/>
              <a:pPr/>
              <a:t>‹#›</a:t>
            </a:fld>
            <a:endParaRPr lang="en-US" dirty="0"/>
          </a:p>
        </p:txBody>
      </p:sp>
    </p:spTree>
    <p:extLst>
      <p:ext uri="{BB962C8B-B14F-4D97-AF65-F5344CB8AC3E}">
        <p14:creationId xmlns:p14="http://schemas.microsoft.com/office/powerpoint/2010/main" val="334009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2CB032-005A-49E3-856A-4988D28EA455}" type="datetimeFigureOut">
              <a:rPr lang="en-US" smtClean="0">
                <a:solidFill>
                  <a:srgbClr val="000000"/>
                </a:solidFill>
              </a:rPr>
              <a:pPr/>
              <a:t>2/11/2014</a:t>
            </a:fld>
            <a:endParaRPr lang="en-US" dirty="0">
              <a:solidFill>
                <a:srgbClr val="000000"/>
              </a:solidFill>
            </a:endParaRPr>
          </a:p>
        </p:txBody>
      </p:sp>
      <p:sp>
        <p:nvSpPr>
          <p:cNvPr id="5" name="Footer Placeholder 4"/>
          <p:cNvSpPr>
            <a:spLocks noGrp="1"/>
          </p:cNvSpPr>
          <p:nvPr>
            <p:ph type="ftr" sz="quarter" idx="11"/>
          </p:nvPr>
        </p:nvSpPr>
        <p:spPr/>
        <p:txBody>
          <a:bodyPr/>
          <a:lstStyle>
            <a:extLst/>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extLst/>
          </a:lstStyle>
          <a:p>
            <a:fld id="{8FEA016A-E4DE-484B-A93C-1124307EA923}" type="slidenum">
              <a:rPr lang="en-US" smtClean="0">
                <a:solidFill>
                  <a:srgbClr val="000000"/>
                </a:solidFill>
              </a:rPr>
              <a:pPr/>
              <a:t>‹#›</a:t>
            </a:fld>
            <a:endParaRPr lang="en-US" dirty="0">
              <a:solidFill>
                <a:srgbClr val="000000"/>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7999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A8BF0-66F7-4052-963C-B3BF459CD1A4}" type="datetimeFigureOut">
              <a:rPr lang="en-US" smtClean="0">
                <a:solidFill>
                  <a:prstClr val="black">
                    <a:tint val="75000"/>
                  </a:prstClr>
                </a:solidFill>
              </a:rPr>
              <a:pPr/>
              <a:t>2/11/2014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E24B931-2DB9-4132-9CE8-4DE1B22DCF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645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6E9D7D-487D-46FB-82FC-26B738A775A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2CB032-005A-49E3-856A-4988D28EA455}" type="datetimeFigureOut">
              <a:rPr lang="en-US" smtClean="0">
                <a:solidFill>
                  <a:srgbClr val="000000"/>
                </a:solidFill>
              </a:rPr>
              <a:pPr/>
              <a:t>2/11/2014</a:t>
            </a:fld>
            <a:endParaRPr lang="en-US" dirty="0">
              <a:solidFill>
                <a:srgbClr val="000000"/>
              </a:solidFill>
            </a:endParaRPr>
          </a:p>
        </p:txBody>
      </p:sp>
      <p:sp>
        <p:nvSpPr>
          <p:cNvPr id="5" name="Footer Placeholder 4"/>
          <p:cNvSpPr>
            <a:spLocks noGrp="1"/>
          </p:cNvSpPr>
          <p:nvPr>
            <p:ph type="ftr" sz="quarter" idx="11"/>
          </p:nvPr>
        </p:nvSpPr>
        <p:spPr/>
        <p:txBody>
          <a:bodyPr/>
          <a:lstStyle>
            <a:extLst/>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extLst/>
          </a:lstStyle>
          <a:p>
            <a:fld id="{8FEA016A-E4DE-484B-A93C-1124307EA923}" type="slidenum">
              <a:rPr lang="en-US" smtClean="0">
                <a:solidFill>
                  <a:srgbClr val="000000"/>
                </a:solidFill>
              </a:rPr>
              <a:pPr/>
              <a:t>‹#›</a:t>
            </a:fld>
            <a:endParaRPr lang="en-US" dirty="0">
              <a:solidFill>
                <a:srgbClr val="000000"/>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srgbClr val="000000"/>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srgbClr val="000000"/>
              </a:solidFill>
            </a:endParaRPr>
          </a:p>
        </p:txBody>
      </p:sp>
      <p:sp>
        <p:nvSpPr>
          <p:cNvPr id="14" name="Right Triangle 13"/>
          <p:cNvSpPr>
            <a:spLocks/>
          </p:cNvSpPr>
          <p:nvPr/>
        </p:nvSpPr>
        <p:spPr bwMode="auto">
          <a:xfrm>
            <a:off x="-6042" y="5791253"/>
            <a:ext cx="3402314" cy="1080868"/>
          </a:xfrm>
          <a:prstGeom prst="rtTriangle">
            <a:avLst/>
          </a:prstGeom>
          <a:blipFill>
            <a:blip r:embed="rId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72CB032-005A-49E3-856A-4988D28EA455}" type="datetimeFigureOut">
              <a:rPr lang="en-US" smtClean="0">
                <a:solidFill>
                  <a:srgbClr val="000000"/>
                </a:solidFill>
              </a:rPr>
              <a:pPr/>
              <a:t>2/11/2014</a:t>
            </a:fld>
            <a:endParaRPr lang="en-US" dirty="0">
              <a:solidFill>
                <a:srgbClr val="000000"/>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srgbClr val="000000"/>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FEA016A-E4DE-484B-A93C-1124307EA923}" type="slidenum">
              <a:rPr lang="en-US" smtClean="0">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2" r:id="rId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srgbClr val="000000"/>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srgbClr val="000000"/>
              </a:solidFill>
            </a:endParaRPr>
          </a:p>
        </p:txBody>
      </p:sp>
      <p:sp>
        <p:nvSpPr>
          <p:cNvPr id="14" name="Right Triangle 13"/>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72CB032-005A-49E3-856A-4988D28EA455}" type="datetimeFigureOut">
              <a:rPr lang="en-US" smtClean="0">
                <a:solidFill>
                  <a:srgbClr val="000000"/>
                </a:solidFill>
              </a:rPr>
              <a:pPr/>
              <a:t>2/11/2014</a:t>
            </a:fld>
            <a:endParaRPr lang="en-US" dirty="0">
              <a:solidFill>
                <a:srgbClr val="000000"/>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srgbClr val="000000"/>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87947243"/>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A8BF0-66F7-4052-963C-B3BF459CD1A4}" type="datetimeFigureOut">
              <a:rPr lang="en-US" smtClean="0">
                <a:solidFill>
                  <a:prstClr val="black">
                    <a:tint val="75000"/>
                  </a:prstClr>
                </a:solidFill>
              </a:rPr>
              <a:pPr/>
              <a:t>2/11/2014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4B931-2DB9-4132-9CE8-4DE1B22DCF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4859815"/>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457200" fontAlgn="base">
              <a:spcBef>
                <a:spcPct val="0"/>
              </a:spcBef>
              <a:spcAft>
                <a:spcPct val="0"/>
              </a:spcAft>
              <a:defRPr/>
            </a:pPr>
            <a:endParaRPr lang="en-US" dirty="0">
              <a:solidFill>
                <a:srgbClr val="000000"/>
              </a:solidFill>
              <a:ea typeface="ＭＳ Ｐゴシック" pitchFamily="-109" charset="-128"/>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457200" fontAlgn="base">
              <a:spcBef>
                <a:spcPct val="0"/>
              </a:spcBef>
              <a:spcAft>
                <a:spcPct val="0"/>
              </a:spcAft>
              <a:defRPr/>
            </a:pPr>
            <a:endParaRPr lang="en-US" dirty="0">
              <a:solidFill>
                <a:srgbClr val="000000"/>
              </a:solidFill>
              <a:ea typeface="ＭＳ Ｐゴシック" pitchFamily="-109" charset="-128"/>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457200" fontAlgn="base">
              <a:spcBef>
                <a:spcPct val="0"/>
              </a:spcBef>
              <a:spcAft>
                <a:spcPct val="0"/>
              </a:spcAft>
              <a:defRPr/>
            </a:pPr>
            <a:fld id="{214A68EB-8523-4C53-957C-199776D858BB}" type="slidenum">
              <a:rPr lang="en-US">
                <a:solidFill>
                  <a:srgbClr val="000000"/>
                </a:solidFill>
                <a:ea typeface="ＭＳ Ｐゴシック" pitchFamily="-109" charset="-128"/>
              </a:rPr>
              <a:pPr defTabSz="457200" fontAlgn="base">
                <a:spcBef>
                  <a:spcPct val="0"/>
                </a:spcBef>
                <a:spcAft>
                  <a:spcPct val="0"/>
                </a:spcAft>
                <a:defRPr/>
              </a:pPr>
              <a:t>‹#›</a:t>
            </a:fld>
            <a:endParaRPr lang="en-US" dirty="0">
              <a:solidFill>
                <a:srgbClr val="000000"/>
              </a:solidFill>
              <a:ea typeface="ＭＳ Ｐゴシック" pitchFamily="-109" charset="-128"/>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srgbClr val="000000"/>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srgbClr val="000000"/>
              </a:solidFill>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72CB032-005A-49E3-856A-4988D28EA455}" type="datetimeFigureOut">
              <a:rPr lang="en-US" smtClean="0">
                <a:solidFill>
                  <a:srgbClr val="000000"/>
                </a:solidFill>
              </a:rPr>
              <a:pPr/>
              <a:t>2/11/2014</a:t>
            </a:fld>
            <a:endParaRPr lang="en-US" dirty="0">
              <a:solidFill>
                <a:srgbClr val="000000"/>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srgbClr val="000000"/>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FEA016A-E4DE-484B-A93C-1124307EA923}" type="slidenum">
              <a:rPr lang="en-US" smtClean="0">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g"/><Relationship Id="rId1" Type="http://schemas.openxmlformats.org/officeDocument/2006/relationships/slideLayout" Target="../slideLayouts/slideLayout1.xml"/><Relationship Id="rId5" Type="http://schemas.openxmlformats.org/officeDocument/2006/relationships/image" Target="../media/image68.jpg"/><Relationship Id="rId4" Type="http://schemas.openxmlformats.org/officeDocument/2006/relationships/image" Target="../media/image67.jpeg"/></Relationships>
</file>

<file path=ppt/slides/_rels/slide1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71.jpeg"/></Relationships>
</file>

<file path=ppt/slides/_rels/slide1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g"/><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1.xml"/><Relationship Id="rId4" Type="http://schemas.openxmlformats.org/officeDocument/2006/relationships/image" Target="../media/image84.jpeg"/></Relationships>
</file>

<file path=ppt/slides/_rels/slide2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1.xml"/><Relationship Id="rId4" Type="http://schemas.openxmlformats.org/officeDocument/2006/relationships/image" Target="../media/image89.jpeg"/></Relationships>
</file>

<file path=ppt/slides/_rels/slide2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g"/><Relationship Id="rId1" Type="http://schemas.openxmlformats.org/officeDocument/2006/relationships/slideLayout" Target="../slideLayouts/slideLayout1.xml"/><Relationship Id="rId4" Type="http://schemas.openxmlformats.org/officeDocument/2006/relationships/image" Target="../media/image95.jpg"/></Relationships>
</file>

<file path=ppt/slides/_rels/slide28.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96.jpeg"/><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jpeg"/></Relationships>
</file>

<file path=ppt/slides/_rels/slide2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2.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www.gcnkss.com/"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eg"/></Relationships>
</file>

<file path=ppt/slides/_rels/slide6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15.jpeg"/></Relationships>
</file>

<file path=ppt/slides/_rels/slide69.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7.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ohrp.cit.nih.gov/search/IrbDtl.aspx" TargetMode="External"/><Relationship Id="rId5" Type="http://schemas.openxmlformats.org/officeDocument/2006/relationships/image" Target="../media/image116.png"/><Relationship Id="rId4" Type="http://schemas.openxmlformats.org/officeDocument/2006/relationships/hyperlink" Target="http://researchcompliance.uc.edu/HSR/IRB/Overview.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7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19.png"/></Relationships>
</file>

<file path=ppt/slides/_rels/slide74.xml.rels><?xml version="1.0" encoding="UTF-8" standalone="yes"?>
<Relationships xmlns="http://schemas.openxmlformats.org/package/2006/relationships"><Relationship Id="rId3" Type="http://schemas.openxmlformats.org/officeDocument/2006/relationships/hyperlink" Target="mailto:sarah.morabito@uc.edu"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114.png"/><Relationship Id="rId4" Type="http://schemas.openxmlformats.org/officeDocument/2006/relationships/hyperlink" Target="mailto:michael.linke@va.gov"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2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2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171" y="5669582"/>
            <a:ext cx="2360629" cy="1334664"/>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58" y="4191000"/>
            <a:ext cx="87423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W:\NIH StrokeNet NCC\Diagram, flow charts and letterhead\Stroke Net logo\Visio-SN Logo-new name-no NCC Text- no and or comm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58" y="914400"/>
            <a:ext cx="8534400" cy="260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01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7047"/>
            <a:ext cx="8229600" cy="4525963"/>
          </a:xfrm>
        </p:spPr>
        <p:txBody>
          <a:bodyPr/>
          <a:lstStyle/>
          <a:p>
            <a:pPr marL="109728" indent="0">
              <a:buNone/>
            </a:pPr>
            <a:r>
              <a:rPr lang="en-US" dirty="0" smtClean="0">
                <a:latin typeface="Arial" panose="020B0604020202020204" pitchFamily="34" charset="0"/>
                <a:cs typeface="Arial" panose="020B0604020202020204" pitchFamily="34" charset="0"/>
              </a:rPr>
              <a:t>MedStar Research Institute RCC (SCANR)</a:t>
            </a:r>
          </a:p>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Alexander </a:t>
            </a:r>
            <a:r>
              <a:rPr lang="en-US" sz="1400" b="1" dirty="0">
                <a:latin typeface="Arial" panose="020B0604020202020204" pitchFamily="34" charset="0"/>
                <a:cs typeface="Arial" panose="020B0604020202020204" pitchFamily="34" charset="0"/>
              </a:rPr>
              <a:t>Dromerick, MD (PI) </a:t>
            </a:r>
            <a:r>
              <a:rPr lang="en-US" sz="1400" b="1" dirty="0" smtClean="0">
                <a:latin typeface="Arial" panose="020B0604020202020204" pitchFamily="34" charset="0"/>
                <a:cs typeface="Arial" panose="020B0604020202020204" pitchFamily="34" charset="0"/>
              </a:rPr>
              <a:t>	       Amie </a:t>
            </a:r>
            <a:r>
              <a:rPr lang="en-US" sz="1400" b="1" dirty="0">
                <a:latin typeface="Arial" panose="020B0604020202020204" pitchFamily="34" charset="0"/>
                <a:cs typeface="Arial" panose="020B0604020202020204" pitchFamily="34" charset="0"/>
              </a:rPr>
              <a:t>Hsia, MD, (CO-PI</a:t>
            </a:r>
            <a:r>
              <a:rPr lang="en-US" sz="1400" b="1" dirty="0" smtClean="0">
                <a:latin typeface="Arial" panose="020B0604020202020204" pitchFamily="34" charset="0"/>
                <a:cs typeface="Arial" panose="020B0604020202020204" pitchFamily="34" charset="0"/>
              </a:rPr>
              <a:t>)                   Preethy Feit, MS                      						        Program Manager</a:t>
            </a:r>
            <a:endParaRPr lang="en-US" sz="1400"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81010" y="304800"/>
            <a:ext cx="82296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R06)</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MedStar Research Institute</a:t>
            </a:r>
            <a:endParaRPr lang="en-US" sz="3200" dirty="0">
              <a:solidFill>
                <a:srgbClr val="002060"/>
              </a:solidFill>
              <a:effectLst/>
            </a:endParaRPr>
          </a:p>
        </p:txBody>
      </p:sp>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943600"/>
            <a:ext cx="18780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675" y="2667000"/>
            <a:ext cx="1364273" cy="18669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622" y="2695575"/>
            <a:ext cx="1476375" cy="185039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7825" y="2667000"/>
            <a:ext cx="1497549" cy="1836075"/>
          </a:xfrm>
          <a:prstGeom prst="rect">
            <a:avLst/>
          </a:prstGeom>
        </p:spPr>
      </p:pic>
    </p:spTree>
    <p:extLst>
      <p:ext uri="{BB962C8B-B14F-4D97-AF65-F5344CB8AC3E}">
        <p14:creationId xmlns:p14="http://schemas.microsoft.com/office/powerpoint/2010/main" val="2864176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59" y="2113391"/>
            <a:ext cx="9279955" cy="3296810"/>
          </a:xfrm>
        </p:spPr>
        <p:txBody>
          <a:bodyPr>
            <a:normAutofit/>
          </a:bodyPr>
          <a:lstStyle/>
          <a:p>
            <a:pPr marL="109728" indent="0">
              <a:buNone/>
            </a:pPr>
            <a:r>
              <a:rPr lang="en-US" sz="2200" dirty="0" smtClean="0">
                <a:latin typeface="Arial" panose="020B0604020202020204" pitchFamily="34" charset="0"/>
                <a:cs typeface="Arial" panose="020B0604020202020204" pitchFamily="34" charset="0"/>
              </a:rPr>
              <a:t>The New York City Collaborative Regional Coordinating Stroke Center</a:t>
            </a: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Bernadette</a:t>
            </a: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Laura </a:t>
            </a:r>
            <a:r>
              <a:rPr lang="en-US" sz="1400" b="1" dirty="0">
                <a:latin typeface="Arial" panose="020B0604020202020204" pitchFamily="34" charset="0"/>
                <a:cs typeface="Arial" panose="020B0604020202020204" pitchFamily="34" charset="0"/>
              </a:rPr>
              <a:t>Balcer </a:t>
            </a:r>
            <a:r>
              <a:rPr lang="en-US" sz="1400" b="1" dirty="0" smtClean="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Mark Mehler </a:t>
            </a:r>
            <a:r>
              <a:rPr lang="en-US" sz="1400" b="1" dirty="0" smtClean="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Stanley </a:t>
            </a:r>
            <a:r>
              <a:rPr lang="en-US" sz="1400" b="1" dirty="0">
                <a:latin typeface="Arial" panose="020B0604020202020204" pitchFamily="34" charset="0"/>
                <a:cs typeface="Arial" panose="020B0604020202020204" pitchFamily="34" charset="0"/>
              </a:rPr>
              <a:t>Tuhrim 	</a:t>
            </a:r>
            <a:r>
              <a:rPr lang="en-US" sz="1400" b="1" dirty="0" smtClean="0">
                <a:latin typeface="Arial" panose="020B0604020202020204" pitchFamily="34" charset="0"/>
                <a:cs typeface="Arial" panose="020B0604020202020204" pitchFamily="34" charset="0"/>
              </a:rPr>
              <a:t>Leigh </a:t>
            </a:r>
            <a:r>
              <a:rPr lang="en-US" sz="1400" b="1" dirty="0">
                <a:latin typeface="Arial" panose="020B0604020202020204" pitchFamily="34" charset="0"/>
                <a:cs typeface="Arial" panose="020B0604020202020204" pitchFamily="34" charset="0"/>
              </a:rPr>
              <a:t>Quarles, </a:t>
            </a: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Boden-Albala 	           						Coordinator</a:t>
            </a:r>
            <a:endParaRPr lang="en-US" sz="1400"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457200"/>
            <a:ext cx="82296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R07)</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Mount Sinai School of Medicine, Albert Einstein School of Medicine, New York University</a:t>
            </a:r>
            <a:endParaRPr lang="en-US" sz="3200" dirty="0">
              <a:solidFill>
                <a:srgbClr val="002060"/>
              </a:solidFill>
              <a:effectLst/>
            </a:endParaRPr>
          </a:p>
        </p:txBody>
      </p:sp>
      <p:pic>
        <p:nvPicPr>
          <p:cNvPr id="19458" name="Picture 2" descr="E:\Laura Bal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548" y="2858262"/>
            <a:ext cx="1071563"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E:\mark_meh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687" y="2895600"/>
            <a:ext cx="1106556" cy="139141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E:\Stanley Tuhri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777" y="2895600"/>
            <a:ext cx="1066569" cy="13947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57120"/>
            <a:ext cx="143827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2800" y="5867400"/>
            <a:ext cx="1830330" cy="74326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130" y="6081849"/>
            <a:ext cx="1959864" cy="699951"/>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9194" y="6158566"/>
            <a:ext cx="1848606" cy="318434"/>
          </a:xfrm>
          <a:prstGeom prst="rect">
            <a:avLst/>
          </a:prstGeom>
        </p:spPr>
      </p:pic>
    </p:spTree>
    <p:extLst>
      <p:ext uri="{BB962C8B-B14F-4D97-AF65-F5344CB8AC3E}">
        <p14:creationId xmlns:p14="http://schemas.microsoft.com/office/powerpoint/2010/main" val="3430742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19306"/>
            <a:ext cx="8229600" cy="4525963"/>
          </a:xfrm>
        </p:spPr>
        <p:txBody>
          <a:bodyPr/>
          <a:lstStyle/>
          <a:p>
            <a:pPr marL="109728" indent="0" algn="ctr">
              <a:buNone/>
            </a:pPr>
            <a:r>
              <a:rPr lang="en-US" dirty="0" smtClean="0">
                <a:latin typeface="Arial" panose="020B0604020202020204" pitchFamily="34" charset="0"/>
                <a:cs typeface="Arial" panose="020B0604020202020204" pitchFamily="34" charset="0"/>
              </a:rPr>
              <a:t>Chicago Stroke Trials Consortium</a:t>
            </a:r>
            <a:endParaRPr lang="en-US" dirty="0">
              <a:latin typeface="Arial" panose="020B0604020202020204" pitchFamily="34" charset="0"/>
              <a:cs typeface="Arial" panose="020B0604020202020204" pitchFamily="34" charset="0"/>
            </a:endParaRPr>
          </a:p>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Shyam </a:t>
            </a:r>
            <a:r>
              <a:rPr lang="en-US" sz="1400" b="1" dirty="0">
                <a:latin typeface="Arial" panose="020B0604020202020204" pitchFamily="34" charset="0"/>
                <a:cs typeface="Arial" panose="020B0604020202020204" pitchFamily="34" charset="0"/>
              </a:rPr>
              <a:t>Prabhakaran, MD (PI</a:t>
            </a:r>
            <a:r>
              <a:rPr lang="en-US" sz="1400" b="1" dirty="0" smtClean="0">
                <a:latin typeface="Arial" panose="020B0604020202020204" pitchFamily="34" charset="0"/>
                <a:cs typeface="Arial" panose="020B0604020202020204" pitchFamily="34" charset="0"/>
              </a:rPr>
              <a:t>)	   </a:t>
            </a:r>
            <a:r>
              <a:rPr lang="de-DE" sz="1400" b="1" dirty="0" smtClean="0">
                <a:latin typeface="Arial" panose="020B0604020202020204" pitchFamily="34" charset="0"/>
                <a:cs typeface="Arial" panose="020B0604020202020204" pitchFamily="34" charset="0"/>
              </a:rPr>
              <a:t>Richard </a:t>
            </a:r>
            <a:r>
              <a:rPr lang="de-DE" sz="1400" b="1" dirty="0">
                <a:latin typeface="Arial" panose="020B0604020202020204" pitchFamily="34" charset="0"/>
                <a:cs typeface="Arial" panose="020B0604020202020204" pitchFamily="34" charset="0"/>
              </a:rPr>
              <a:t>Bernstein, MD, PhD (Site PI</a:t>
            </a:r>
            <a:r>
              <a:rPr lang="de-DE" sz="1400" b="1"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Jillian Lux	, CCRC						                   Study </a:t>
            </a:r>
            <a:r>
              <a:rPr lang="en-US" sz="1400" b="1" dirty="0">
                <a:latin typeface="Arial" panose="020B0604020202020204" pitchFamily="34" charset="0"/>
                <a:cs typeface="Arial" panose="020B0604020202020204" pitchFamily="34" charset="0"/>
              </a:rPr>
              <a:t>Coordinator</a:t>
            </a:r>
          </a:p>
        </p:txBody>
      </p:sp>
      <p:sp>
        <p:nvSpPr>
          <p:cNvPr id="3" name="Title 2"/>
          <p:cNvSpPr>
            <a:spLocks noGrp="1"/>
          </p:cNvSpPr>
          <p:nvPr>
            <p:ph type="title"/>
          </p:nvPr>
        </p:nvSpPr>
        <p:spPr>
          <a:xfrm>
            <a:off x="381000" y="381000"/>
            <a:ext cx="82296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R08)</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Northwestern University at Chicago</a:t>
            </a:r>
            <a:endParaRPr lang="en-US" sz="3200" dirty="0">
              <a:solidFill>
                <a:srgbClr val="002060"/>
              </a:solidFill>
              <a:effectLst/>
            </a:endParaRPr>
          </a:p>
        </p:txBody>
      </p:sp>
      <p:pic>
        <p:nvPicPr>
          <p:cNvPr id="17409" name="Picture 1" descr="E:\Shyam Prabhaka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577" y="2895600"/>
            <a:ext cx="1567688" cy="1567688"/>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E:\Richard Bern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962" y="2869819"/>
            <a:ext cx="1378551"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3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8637"/>
            <a:ext cx="8229600" cy="4525963"/>
          </a:xfrm>
        </p:spPr>
        <p:txBody>
          <a:bodyPr/>
          <a:lstStyle/>
          <a:p>
            <a:pPr marL="109728" indent="0" algn="ctr">
              <a:buNone/>
            </a:pPr>
            <a:r>
              <a:rPr lang="en-US" dirty="0" smtClean="0">
                <a:latin typeface="Arial" panose="020B0604020202020204" pitchFamily="34" charset="0"/>
                <a:cs typeface="Arial" panose="020B0604020202020204" pitchFamily="34" charset="0"/>
              </a:rPr>
              <a:t>Ohio State University Wexner Medical Center RCC</a:t>
            </a:r>
          </a:p>
          <a:p>
            <a:pPr marL="109728" indent="0" algn="ctr">
              <a:buNone/>
            </a:pPr>
            <a:endParaRPr lang="en-US" dirty="0" smtClean="0">
              <a:latin typeface="Arial" panose="020B0604020202020204" pitchFamily="34" charset="0"/>
              <a:cs typeface="Arial" panose="020B0604020202020204" pitchFamily="34" charset="0"/>
            </a:endParaRPr>
          </a:p>
          <a:p>
            <a:pPr marL="109728" indent="0" algn="ctr">
              <a:buNone/>
            </a:pPr>
            <a:endParaRPr lang="en-US" sz="1400" b="1" dirty="0" smtClean="0">
              <a:latin typeface="Arial" panose="020B0604020202020204" pitchFamily="34" charset="0"/>
              <a:cs typeface="Arial" panose="020B0604020202020204" pitchFamily="34" charset="0"/>
            </a:endParaRPr>
          </a:p>
          <a:p>
            <a:pPr marL="109728" indent="0" algn="ctr">
              <a:buNone/>
            </a:pPr>
            <a:endParaRPr lang="en-US" sz="1400" b="1" dirty="0">
              <a:latin typeface="Arial" panose="020B0604020202020204" pitchFamily="34" charset="0"/>
              <a:cs typeface="Arial" panose="020B0604020202020204" pitchFamily="34" charset="0"/>
            </a:endParaRPr>
          </a:p>
          <a:p>
            <a:pPr marL="109728" indent="0" algn="ctr">
              <a:buNone/>
            </a:pPr>
            <a:endParaRPr lang="en-US" sz="1400" b="1" dirty="0" smtClean="0">
              <a:latin typeface="Arial" panose="020B0604020202020204" pitchFamily="34" charset="0"/>
              <a:cs typeface="Arial" panose="020B0604020202020204" pitchFamily="34" charset="0"/>
            </a:endParaRPr>
          </a:p>
          <a:p>
            <a:pPr marL="109728" indent="0" algn="ctr">
              <a:buNone/>
            </a:pPr>
            <a:endParaRPr lang="en-US" sz="1400" b="1" dirty="0">
              <a:latin typeface="Arial" panose="020B0604020202020204" pitchFamily="34" charset="0"/>
              <a:cs typeface="Arial" panose="020B0604020202020204" pitchFamily="34" charset="0"/>
            </a:endParaRPr>
          </a:p>
          <a:p>
            <a:pPr marL="109728" indent="0" algn="ctr">
              <a:buNone/>
            </a:pPr>
            <a:endParaRPr lang="en-US" sz="1400" b="1" dirty="0" smtClean="0">
              <a:latin typeface="Arial" panose="020B0604020202020204" pitchFamily="34" charset="0"/>
              <a:cs typeface="Arial" panose="020B0604020202020204" pitchFamily="34" charset="0"/>
            </a:endParaRPr>
          </a:p>
          <a:p>
            <a:pPr marL="109728" indent="0" algn="ctr">
              <a:buNone/>
            </a:pPr>
            <a:endParaRPr lang="en-US" sz="1400" b="1" dirty="0">
              <a:latin typeface="Arial" panose="020B0604020202020204" pitchFamily="34" charset="0"/>
              <a:cs typeface="Arial" panose="020B0604020202020204" pitchFamily="34" charset="0"/>
            </a:endParaRPr>
          </a:p>
          <a:p>
            <a:pPr marL="109728" indent="0" algn="ctr">
              <a:buNone/>
            </a:pPr>
            <a:endParaRPr lang="en-US" sz="1400" b="1" dirty="0" smtClean="0">
              <a:latin typeface="Arial" panose="020B0604020202020204" pitchFamily="34" charset="0"/>
              <a:cs typeface="Arial" panose="020B0604020202020204" pitchFamily="34" charset="0"/>
            </a:endParaRPr>
          </a:p>
          <a:p>
            <a:pPr marL="109728" indent="0" algn="ctr">
              <a:buNone/>
            </a:pPr>
            <a:endParaRPr lang="en-US" sz="1400" b="1" dirty="0">
              <a:latin typeface="Arial" panose="020B0604020202020204" pitchFamily="34" charset="0"/>
              <a:cs typeface="Arial" panose="020B0604020202020204" pitchFamily="34" charset="0"/>
            </a:endParaRPr>
          </a:p>
          <a:p>
            <a:pPr marL="109728" indent="0" algn="ctr">
              <a:buNone/>
            </a:pPr>
            <a:endParaRPr lang="en-US" sz="1400" b="1" dirty="0" smtClean="0">
              <a:latin typeface="Arial" panose="020B0604020202020204" pitchFamily="34" charset="0"/>
              <a:cs typeface="Arial" panose="020B0604020202020204" pitchFamily="34" charset="0"/>
            </a:endParaRPr>
          </a:p>
          <a:p>
            <a:pPr marL="109728" indent="0" algn="ctr">
              <a:buNone/>
            </a:pPr>
            <a:r>
              <a:rPr lang="en-US" sz="1400" b="1" dirty="0" smtClean="0">
                <a:latin typeface="Arial" panose="020B0604020202020204" pitchFamily="34" charset="0"/>
                <a:cs typeface="Arial" panose="020B0604020202020204" pitchFamily="34" charset="0"/>
              </a:rPr>
              <a:t>Michel </a:t>
            </a:r>
            <a:r>
              <a:rPr lang="en-US" sz="1400" b="1" dirty="0">
                <a:latin typeface="Arial" panose="020B0604020202020204" pitchFamily="34" charset="0"/>
                <a:cs typeface="Arial" panose="020B0604020202020204" pitchFamily="34" charset="0"/>
              </a:rPr>
              <a:t>Torbey, MD (PI-OSU</a:t>
            </a:r>
            <a:r>
              <a:rPr lang="en-US" sz="1400" b="1" dirty="0" smtClean="0">
                <a:latin typeface="Arial" panose="020B0604020202020204" pitchFamily="34" charset="0"/>
                <a:cs typeface="Arial" panose="020B0604020202020204" pitchFamily="34" charset="0"/>
              </a:rPr>
              <a:t>)          April </a:t>
            </a:r>
            <a:r>
              <a:rPr lang="en-US" sz="1400" b="1" dirty="0">
                <a:latin typeface="Arial" panose="020B0604020202020204" pitchFamily="34" charset="0"/>
                <a:cs typeface="Arial" panose="020B0604020202020204" pitchFamily="34" charset="0"/>
              </a:rPr>
              <a:t>Green, Study Coordinator</a:t>
            </a:r>
          </a:p>
        </p:txBody>
      </p:sp>
      <p:sp>
        <p:nvSpPr>
          <p:cNvPr id="3" name="Title 2"/>
          <p:cNvSpPr>
            <a:spLocks noGrp="1"/>
          </p:cNvSpPr>
          <p:nvPr>
            <p:ph type="title"/>
          </p:nvPr>
        </p:nvSpPr>
        <p:spPr>
          <a:xfrm>
            <a:off x="304800" y="304800"/>
            <a:ext cx="85344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R09)</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Ohio State University</a:t>
            </a:r>
            <a:endParaRPr lang="en-US" sz="3200" dirty="0">
              <a:solidFill>
                <a:srgbClr val="002060"/>
              </a:solidFill>
              <a:effectLst/>
            </a:endParaRPr>
          </a:p>
        </p:txBody>
      </p:sp>
      <p:pic>
        <p:nvPicPr>
          <p:cNvPr id="16385" name="Picture 1" descr="C:\Users\sauerblr.NEURO\Desktop\Website\OSU-WexMedCtr-HorizK-RGBH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324600"/>
            <a:ext cx="3048000" cy="43703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Y:\NIH StrokeNet NCC\NCC Working Groups\Working Group Info by Domain\Acute\Acute Photos\Torbey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956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889" y="2843032"/>
            <a:ext cx="1413720" cy="207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03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5963"/>
          </a:xfrm>
        </p:spPr>
        <p:txBody>
          <a:bodyPr/>
          <a:lstStyle/>
          <a:p>
            <a:pPr marL="109728" indent="0" algn="ctr">
              <a:buNone/>
            </a:pPr>
            <a:r>
              <a:rPr lang="en-US" dirty="0" smtClean="0">
                <a:latin typeface="Arial" panose="020B0604020202020204" pitchFamily="34" charset="0"/>
                <a:cs typeface="Arial" panose="020B0604020202020204" pitchFamily="34" charset="0"/>
              </a:rPr>
              <a:t>Stanford Stroke Center</a:t>
            </a:r>
          </a:p>
          <a:p>
            <a:pPr marL="109728" indent="0" algn="ctr">
              <a:buNone/>
            </a:pPr>
            <a:endParaRPr lang="en-US"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Gregory </a:t>
            </a:r>
            <a:r>
              <a:rPr lang="en-US" sz="1400" b="1" dirty="0">
                <a:latin typeface="Arial" panose="020B0604020202020204" pitchFamily="34" charset="0"/>
                <a:cs typeface="Arial" panose="020B0604020202020204" pitchFamily="34" charset="0"/>
              </a:rPr>
              <a:t>Albers, MD (PI</a:t>
            </a:r>
            <a:r>
              <a:rPr lang="en-US" sz="1400" b="1" dirty="0" smtClean="0">
                <a:latin typeface="Arial" panose="020B0604020202020204" pitchFamily="34" charset="0"/>
                <a:cs typeface="Arial" panose="020B0604020202020204" pitchFamily="34" charset="0"/>
              </a:rPr>
              <a:t>)         Maarten </a:t>
            </a:r>
            <a:r>
              <a:rPr lang="en-US" sz="1400" b="1" dirty="0">
                <a:latin typeface="Arial" panose="020B0604020202020204" pitchFamily="34" charset="0"/>
                <a:cs typeface="Arial" panose="020B0604020202020204" pitchFamily="34" charset="0"/>
              </a:rPr>
              <a:t>Lansberg, MD (Co-PI</a:t>
            </a:r>
            <a:r>
              <a:rPr lang="en-US" sz="1400" b="1" dirty="0" smtClean="0">
                <a:latin typeface="Arial" panose="020B0604020202020204" pitchFamily="34" charset="0"/>
                <a:cs typeface="Arial" panose="020B0604020202020204" pitchFamily="34" charset="0"/>
              </a:rPr>
              <a:t>) 	Stephanie Kemp                                 					                  Program Manager</a:t>
            </a:r>
            <a:endParaRPr lang="en-US" sz="1400"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457200"/>
            <a:ext cx="8229600" cy="1143000"/>
          </a:xfrm>
        </p:spPr>
        <p:txBody>
          <a:bodyPr>
            <a:norm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R10)</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Stanford University</a:t>
            </a:r>
            <a:endParaRPr lang="en-US" sz="3200" dirty="0">
              <a:solidFill>
                <a:srgbClr val="002060"/>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56" y="2971800"/>
            <a:ext cx="1333500" cy="17145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698" y="2971800"/>
            <a:ext cx="13430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2" descr="JJ Baumann, RN, MS, C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971800"/>
            <a:ext cx="1333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5700" y="5531019"/>
            <a:ext cx="1181100" cy="1152229"/>
          </a:xfrm>
          <a:prstGeom prst="rect">
            <a:avLst/>
          </a:prstGeom>
        </p:spPr>
      </p:pic>
    </p:spTree>
    <p:extLst>
      <p:ext uri="{BB962C8B-B14F-4D97-AF65-F5344CB8AC3E}">
        <p14:creationId xmlns:p14="http://schemas.microsoft.com/office/powerpoint/2010/main" val="4045515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rmAutofit lnSpcReduction="10000"/>
          </a:bodyPr>
          <a:lstStyle/>
          <a:p>
            <a:pPr marL="109728" indent="0">
              <a:buNone/>
            </a:pP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Los Angeles-Southern California Regional NIH StrokeNet  			      (LASC-RSN) </a:t>
            </a:r>
          </a:p>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Jeff Saver, MD </a:t>
            </a:r>
            <a:r>
              <a:rPr lang="en-US" sz="1400" b="1" dirty="0">
                <a:latin typeface="Arial" panose="020B0604020202020204" pitchFamily="34" charset="0"/>
                <a:cs typeface="Arial" panose="020B0604020202020204" pitchFamily="34" charset="0"/>
              </a:rPr>
              <a:t>PI </a:t>
            </a:r>
            <a:r>
              <a:rPr lang="en-US" sz="1400" b="1" dirty="0" smtClean="0">
                <a:latin typeface="Arial" panose="020B0604020202020204" pitchFamily="34" charset="0"/>
                <a:cs typeface="Arial" panose="020B0604020202020204" pitchFamily="34" charset="0"/>
              </a:rPr>
              <a:t>UCLA 		    Gene Sung, MD PI USC</a:t>
            </a: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Ileana Grunberg, RN SC UCLA 	    Clare Binley, RN </a:t>
            </a:r>
            <a:r>
              <a:rPr lang="en-US" sz="1400" b="1" dirty="0">
                <a:latin typeface="Arial" panose="020B0604020202020204" pitchFamily="34" charset="0"/>
                <a:cs typeface="Arial" panose="020B0604020202020204" pitchFamily="34" charset="0"/>
              </a:rPr>
              <a:t>SC USC</a:t>
            </a:r>
          </a:p>
        </p:txBody>
      </p:sp>
      <p:sp>
        <p:nvSpPr>
          <p:cNvPr id="3" name="Title 2"/>
          <p:cNvSpPr>
            <a:spLocks noGrp="1"/>
          </p:cNvSpPr>
          <p:nvPr>
            <p:ph type="title"/>
          </p:nvPr>
        </p:nvSpPr>
        <p:spPr>
          <a:xfrm>
            <a:off x="457200" y="457200"/>
            <a:ext cx="82296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R11)</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California Los Angeles</a:t>
            </a:r>
            <a:endParaRPr lang="en-US" sz="3200" dirty="0">
              <a:solidFill>
                <a:srgbClr val="002060"/>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783" y="2628901"/>
            <a:ext cx="990600" cy="1485899"/>
          </a:xfrm>
          <a:prstGeom prst="rect">
            <a:avLst/>
          </a:prstGeom>
        </p:spPr>
      </p:pic>
      <p:pic>
        <p:nvPicPr>
          <p:cNvPr id="14337" name="Picture 1" descr="E:\Gene S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873" y="2565561"/>
            <a:ext cx="12700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sauerblr.NEURO\AppData\Local\Microsoft\Windows\Temporary Internet Files\Content.Outlook\LIWG6TRR\UCLA_HealthSystem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6171631"/>
            <a:ext cx="2133600" cy="4480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auerblr.NEURO\AppData\Local\Microsoft\Windows\Temporary Internet Files\Content.Outlook\LIWG6TRR\Binle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046" y="4397416"/>
            <a:ext cx="1081087" cy="14487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auerblr.NEURO\AppData\Local\Microsoft\Windows\Temporary Internet Files\Content.Outlook\LIWG6TRR\Keck School of Medicine Logo (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6152320"/>
            <a:ext cx="1752600" cy="55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847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229600" cy="4405300"/>
          </a:xfrm>
        </p:spPr>
        <p:txBody>
          <a:bodyPr/>
          <a:lstStyle/>
          <a:p>
            <a:pPr marL="109728" indent="0" algn="ctr">
              <a:buNone/>
            </a:pPr>
            <a:r>
              <a:rPr lang="en-US" dirty="0" smtClean="0">
                <a:latin typeface="Arial" panose="020B0604020202020204" pitchFamily="34" charset="0"/>
                <a:cs typeface="Arial" panose="020B0604020202020204" pitchFamily="34" charset="0"/>
              </a:rPr>
              <a:t>          University of California San Diego			</a:t>
            </a:r>
          </a:p>
          <a:p>
            <a:pPr marL="109728" indent="0">
              <a:buNone/>
            </a:pP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dirty="0">
              <a:latin typeface="Arial" panose="020B0604020202020204" pitchFamily="34" charset="0"/>
              <a:cs typeface="Arial" panose="020B0604020202020204" pitchFamily="34" charset="0"/>
            </a:endParaRPr>
          </a:p>
          <a:p>
            <a:pPr marL="109728" indent="0">
              <a:buNone/>
            </a:pPr>
            <a:r>
              <a:rPr lang="en-US" dirty="0" smtClean="0">
                <a:latin typeface="Arial" panose="020B0604020202020204" pitchFamily="34" charset="0"/>
                <a:cs typeface="Arial" panose="020B0604020202020204" pitchFamily="34" charset="0"/>
              </a:rPr>
              <a:t>					</a:t>
            </a:r>
          </a:p>
          <a:p>
            <a:pPr marL="109728" indent="0">
              <a:buNone/>
            </a:pPr>
            <a:r>
              <a:rPr lang="en-US" dirty="0">
                <a:latin typeface="Arial" panose="020B0604020202020204" pitchFamily="34" charset="0"/>
                <a:cs typeface="Arial" panose="020B0604020202020204" pitchFamily="34" charset="0"/>
              </a:rPr>
              <a:t>	</a:t>
            </a:r>
            <a:r>
              <a:rPr lang="nb-NO" dirty="0" smtClean="0">
                <a:latin typeface="Arial" panose="020B0604020202020204" pitchFamily="34" charset="0"/>
                <a:cs typeface="Arial" panose="020B0604020202020204" pitchFamily="34" charset="0"/>
              </a:rPr>
              <a:t> </a:t>
            </a:r>
            <a:r>
              <a:rPr lang="nb-NO" sz="1400" b="1" dirty="0">
                <a:latin typeface="Arial" panose="020B0604020202020204" pitchFamily="34" charset="0"/>
                <a:cs typeface="Arial" panose="020B0604020202020204" pitchFamily="34" charset="0"/>
              </a:rPr>
              <a:t>Brett C. Meyer, MD, </a:t>
            </a:r>
            <a:r>
              <a:rPr lang="nb-NO" sz="1400" b="1" dirty="0" smtClean="0">
                <a:latin typeface="Arial" panose="020B0604020202020204" pitchFamily="34" charset="0"/>
                <a:cs typeface="Arial" panose="020B0604020202020204" pitchFamily="34" charset="0"/>
              </a:rPr>
              <a:t>PI </a:t>
            </a:r>
            <a:r>
              <a:rPr lang="en-US" sz="1400" b="1" dirty="0" smtClean="0">
                <a:latin typeface="Arial" panose="020B0604020202020204" pitchFamily="34" charset="0"/>
                <a:cs typeface="Arial" panose="020B0604020202020204" pitchFamily="34" charset="0"/>
              </a:rPr>
              <a:t>	Kristin </a:t>
            </a:r>
            <a:r>
              <a:rPr lang="en-US" sz="1400" b="1" dirty="0">
                <a:latin typeface="Arial" panose="020B0604020202020204" pitchFamily="34" charset="0"/>
                <a:cs typeface="Arial" panose="020B0604020202020204" pitchFamily="34" charset="0"/>
              </a:rPr>
              <a:t>Woods, Study Coordinator</a:t>
            </a:r>
          </a:p>
        </p:txBody>
      </p:sp>
      <p:sp>
        <p:nvSpPr>
          <p:cNvPr id="3" name="Title 2"/>
          <p:cNvSpPr>
            <a:spLocks noGrp="1"/>
          </p:cNvSpPr>
          <p:nvPr>
            <p:ph type="title"/>
          </p:nvPr>
        </p:nvSpPr>
        <p:spPr>
          <a:xfrm>
            <a:off x="152400" y="381000"/>
            <a:ext cx="88392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R12)</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California San Diego</a:t>
            </a:r>
            <a:endParaRPr lang="en-US" sz="3200" dirty="0">
              <a:solidFill>
                <a:srgbClr val="002060"/>
              </a:solidFill>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667000"/>
            <a:ext cx="1447800" cy="2108358"/>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867400"/>
            <a:ext cx="1905000" cy="88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261" y="2667000"/>
            <a:ext cx="1447800" cy="20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15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lstStyle/>
          <a:p>
            <a:pPr marL="109728" indent="0" algn="ctr">
              <a:buNone/>
            </a:pPr>
            <a:r>
              <a:rPr lang="en-US" dirty="0" smtClean="0">
                <a:latin typeface="Arial" panose="020B0604020202020204" pitchFamily="34" charset="0"/>
                <a:cs typeface="Arial" panose="020B0604020202020204" pitchFamily="34" charset="0"/>
              </a:rPr>
              <a:t>        NorCal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Research Coordinating Center		</a:t>
            </a: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Wade Smith, MD, PhD (PI) </a:t>
            </a:r>
            <a:r>
              <a:rPr lang="en-US" sz="1400" b="1" dirty="0" smtClean="0">
                <a:latin typeface="Arial" panose="020B0604020202020204" pitchFamily="34" charset="0"/>
                <a:cs typeface="Arial" panose="020B0604020202020204" pitchFamily="34" charset="0"/>
              </a:rPr>
              <a:t> 	</a:t>
            </a:r>
            <a:r>
              <a:rPr lang="pl-PL" sz="1400" b="1" dirty="0" smtClean="0">
                <a:latin typeface="Arial" panose="020B0604020202020204" pitchFamily="34" charset="0"/>
                <a:cs typeface="Arial" panose="020B0604020202020204" pitchFamily="34" charset="0"/>
              </a:rPr>
              <a:t>Anthony </a:t>
            </a:r>
            <a:r>
              <a:rPr lang="pl-PL" sz="1400" b="1" dirty="0">
                <a:latin typeface="Arial" panose="020B0604020202020204" pitchFamily="34" charset="0"/>
                <a:cs typeface="Arial" panose="020B0604020202020204" pitchFamily="34" charset="0"/>
              </a:rPr>
              <a:t>S. Kim, MD, MAS (Co-PI</a:t>
            </a:r>
            <a:r>
              <a:rPr lang="pl-PL" sz="1400" b="1" dirty="0" smtClean="0">
                <a:latin typeface="Arial" panose="020B0604020202020204" pitchFamily="34" charset="0"/>
                <a:cs typeface="Arial" panose="020B0604020202020204" pitchFamily="34" charset="0"/>
              </a:rPr>
              <a:t>)</a:t>
            </a:r>
            <a:r>
              <a:rPr lang="en-US" sz="1400" b="1" dirty="0" smtClean="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Michele Meeker, RN, BSN	     					               Study </a:t>
            </a:r>
            <a:r>
              <a:rPr lang="en-US" sz="1400" b="1" dirty="0">
                <a:latin typeface="Arial" panose="020B0604020202020204" pitchFamily="34" charset="0"/>
                <a:cs typeface="Arial" panose="020B0604020202020204" pitchFamily="34" charset="0"/>
              </a:rPr>
              <a:t>Coordinator</a:t>
            </a:r>
          </a:p>
        </p:txBody>
      </p:sp>
      <p:sp>
        <p:nvSpPr>
          <p:cNvPr id="3" name="Title 2"/>
          <p:cNvSpPr>
            <a:spLocks noGrp="1"/>
          </p:cNvSpPr>
          <p:nvPr>
            <p:ph type="title"/>
          </p:nvPr>
        </p:nvSpPr>
        <p:spPr>
          <a:xfrm>
            <a:off x="457200" y="457200"/>
            <a:ext cx="82296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R13)</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California San Francisco</a:t>
            </a:r>
            <a:endParaRPr lang="en-US" sz="3200" dirty="0">
              <a:solidFill>
                <a:srgbClr val="002060"/>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48000"/>
            <a:ext cx="1600200" cy="2286000"/>
          </a:xfrm>
          <a:prstGeom prst="rect">
            <a:avLst/>
          </a:prstGeom>
        </p:spPr>
      </p:pic>
      <p:pic>
        <p:nvPicPr>
          <p:cNvPr id="12289" name="Picture 1" descr="E:\Anthony S. Ki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199" y="3028648"/>
            <a:ext cx="1578665" cy="23053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auerblr.NEURO\AppData\Local\Microsoft\Windows\Temporary Internet Files\Content.Outlook\LIWG6TRR\Enamont_11-09-08_8766-3bw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814" y="3016109"/>
            <a:ext cx="1524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6096000"/>
            <a:ext cx="1346121" cy="661416"/>
          </a:xfrm>
          <a:prstGeom prst="rect">
            <a:avLst/>
          </a:prstGeom>
        </p:spPr>
      </p:pic>
    </p:spTree>
    <p:extLst>
      <p:ext uri="{BB962C8B-B14F-4D97-AF65-F5344CB8AC3E}">
        <p14:creationId xmlns:p14="http://schemas.microsoft.com/office/powerpoint/2010/main" val="2371003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2883" y="1681648"/>
            <a:ext cx="8229600" cy="4525963"/>
          </a:xfrm>
        </p:spPr>
        <p:txBody>
          <a:bodyPr/>
          <a:lstStyle/>
          <a:p>
            <a:pPr marL="109728" indent="0">
              <a:buNone/>
            </a:pPr>
            <a:r>
              <a:rPr lang="en-US" dirty="0" smtClean="0">
                <a:latin typeface="Arial" panose="020B0604020202020204" pitchFamily="34" charset="0"/>
                <a:cs typeface="Arial" panose="020B0604020202020204" pitchFamily="34" charset="0"/>
              </a:rPr>
              <a:t>		</a:t>
            </a:r>
          </a:p>
          <a:p>
            <a:pPr marL="109728" indent="0" algn="ctr">
              <a:buNone/>
            </a:pPr>
            <a:r>
              <a:rPr lang="en-US" dirty="0" smtClean="0">
                <a:latin typeface="Arial" panose="020B0604020202020204" pitchFamily="34" charset="0"/>
                <a:cs typeface="Arial" panose="020B0604020202020204" pitchFamily="34" charset="0"/>
              </a:rPr>
              <a:t>University of Cincinnati RCC </a:t>
            </a: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a:p>
            <a:pPr marL="109728" indent="0">
              <a:buNone/>
            </a:pP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Pooja Khatri, </a:t>
            </a:r>
            <a:r>
              <a:rPr lang="en-US" sz="1400" b="1" dirty="0" smtClean="0">
                <a:latin typeface="Arial" panose="020B0604020202020204" pitchFamily="34" charset="0"/>
                <a:cs typeface="Arial" panose="020B0604020202020204" pitchFamily="34" charset="0"/>
              </a:rPr>
              <a:t>MD PI                 Dawn </a:t>
            </a:r>
            <a:r>
              <a:rPr lang="en-US" sz="1400" b="1" dirty="0">
                <a:latin typeface="Arial" panose="020B0604020202020204" pitchFamily="34" charset="0"/>
                <a:cs typeface="Arial" panose="020B0604020202020204" pitchFamily="34" charset="0"/>
              </a:rPr>
              <a:t>Kleindorfer, </a:t>
            </a:r>
            <a:r>
              <a:rPr lang="en-US" sz="1400" b="1" dirty="0" smtClean="0">
                <a:latin typeface="Arial" panose="020B0604020202020204" pitchFamily="34" charset="0"/>
                <a:cs typeface="Arial" panose="020B0604020202020204" pitchFamily="34" charset="0"/>
              </a:rPr>
              <a:t>MD Co-PI 	             Emily Goodall 						          Study Coordinator</a:t>
            </a:r>
            <a:endParaRPr lang="en-US" sz="1400"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457200"/>
            <a:ext cx="82296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R14)</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Cincinnati</a:t>
            </a:r>
            <a:endParaRPr lang="en-US" sz="3200" dirty="0">
              <a:solidFill>
                <a:srgbClr val="002060"/>
              </a:solidFill>
              <a:effectLst/>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686" y="2812555"/>
            <a:ext cx="1413483" cy="175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sauerblr.NEURO\AppData\Local\Microsoft\Windows\Temporary Internet Files\Content.Outlook\LIWG6TRR\UC Health t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943600"/>
            <a:ext cx="2327883" cy="52802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auerblr.NEURO\AppData\Local\Microsoft\Windows\Temporary Internet Files\Content.Outlook\LIWG6TRR\Kleindorfer_Dawn_Neurology_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129" y="2789496"/>
            <a:ext cx="1333611" cy="1867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815" y="2783980"/>
            <a:ext cx="1558524" cy="1872572"/>
          </a:xfrm>
          <a:prstGeom prst="rect">
            <a:avLst/>
          </a:prstGeom>
        </p:spPr>
      </p:pic>
    </p:spTree>
    <p:extLst>
      <p:ext uri="{BB962C8B-B14F-4D97-AF65-F5344CB8AC3E}">
        <p14:creationId xmlns:p14="http://schemas.microsoft.com/office/powerpoint/2010/main" val="736785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684"/>
            <a:ext cx="8229600" cy="4525963"/>
          </a:xfrm>
        </p:spPr>
        <p:txBody>
          <a:bodyPr>
            <a:normAutofit lnSpcReduction="10000"/>
          </a:bodyPr>
          <a:lstStyle/>
          <a:p>
            <a:pPr marL="109728" indent="0">
              <a:buNone/>
            </a:pPr>
            <a:r>
              <a:rPr lang="en-US" dirty="0" smtClean="0">
                <a:latin typeface="Arial" panose="020B0604020202020204" pitchFamily="34" charset="0"/>
                <a:cs typeface="Arial" panose="020B0604020202020204" pitchFamily="34" charset="0"/>
              </a:rPr>
              <a:t>University of Iowa Regional Coordinating Center </a:t>
            </a:r>
          </a:p>
          <a:p>
            <a:pPr marL="109728" indent="0">
              <a:buNone/>
            </a:pPr>
            <a:r>
              <a:rPr lang="en-US" dirty="0" smtClean="0">
                <a:latin typeface="Arial" panose="020B0604020202020204" pitchFamily="34" charset="0"/>
                <a:cs typeface="Arial" panose="020B0604020202020204" pitchFamily="34" charset="0"/>
              </a:rPr>
              <a:t>		</a:t>
            </a:r>
          </a:p>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dirty="0">
              <a:latin typeface="Arial" panose="020B0604020202020204" pitchFamily="34" charset="0"/>
              <a:cs typeface="Arial" panose="020B0604020202020204" pitchFamily="34" charset="0"/>
            </a:endParaRPr>
          </a:p>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dirty="0">
              <a:latin typeface="Arial" panose="020B0604020202020204" pitchFamily="34" charset="0"/>
              <a:cs typeface="Arial" panose="020B0604020202020204" pitchFamily="34" charset="0"/>
            </a:endParaRPr>
          </a:p>
          <a:p>
            <a:pPr marL="109728" indent="0">
              <a:buNone/>
            </a:pPr>
            <a:r>
              <a:rPr lang="pt-BR" sz="1500" b="1" dirty="0">
                <a:latin typeface="Arial" panose="020B0604020202020204" pitchFamily="34" charset="0"/>
                <a:cs typeface="Arial" panose="020B0604020202020204" pitchFamily="34" charset="0"/>
              </a:rPr>
              <a:t>Enrique Leira, MD, MS, (PI) 	</a:t>
            </a:r>
            <a:r>
              <a:rPr lang="pt-BR" sz="1500" b="1" dirty="0" smtClean="0">
                <a:latin typeface="Arial" panose="020B0604020202020204" pitchFamily="34" charset="0"/>
                <a:cs typeface="Arial" panose="020B0604020202020204" pitchFamily="34" charset="0"/>
              </a:rPr>
              <a:t>   </a:t>
            </a:r>
            <a:r>
              <a:rPr lang="en-US" sz="1500" b="1" dirty="0" smtClean="0">
                <a:latin typeface="Arial" panose="020B0604020202020204" pitchFamily="34" charset="0"/>
                <a:cs typeface="Arial" panose="020B0604020202020204" pitchFamily="34" charset="0"/>
              </a:rPr>
              <a:t>Harold </a:t>
            </a:r>
            <a:r>
              <a:rPr lang="en-US" sz="1500" b="1" dirty="0">
                <a:latin typeface="Arial" panose="020B0604020202020204" pitchFamily="34" charset="0"/>
                <a:cs typeface="Arial" panose="020B0604020202020204" pitchFamily="34" charset="0"/>
              </a:rPr>
              <a:t>Adams, MD, (Co-PI</a:t>
            </a:r>
            <a:r>
              <a:rPr lang="en-US" sz="1500" b="1" dirty="0" smtClean="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Heena Olalde, RN, MSN                  						      Study Coordinator</a:t>
            </a:r>
          </a:p>
          <a:p>
            <a:pPr marL="109728" indent="0">
              <a:buNone/>
            </a:pPr>
            <a:r>
              <a:rPr lang="en-US" sz="1500" dirty="0">
                <a:latin typeface="Arial" panose="020B0604020202020204" pitchFamily="34" charset="0"/>
                <a:cs typeface="Arial" panose="020B0604020202020204" pitchFamily="34" charset="0"/>
              </a:rPr>
              <a:t>		</a:t>
            </a:r>
          </a:p>
          <a:p>
            <a:pPr marL="109728"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304800"/>
            <a:ext cx="8229600" cy="1143000"/>
          </a:xfrm>
        </p:spPr>
        <p:txBody>
          <a:bodyPr>
            <a:norm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(R15)</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Iowa</a:t>
            </a:r>
            <a:endParaRPr lang="en-US" sz="3200" dirty="0">
              <a:solidFill>
                <a:srgbClr val="002060"/>
              </a:solidFill>
              <a:effectLst/>
            </a:endParaRPr>
          </a:p>
        </p:txBody>
      </p:sp>
      <p:pic>
        <p:nvPicPr>
          <p:cNvPr id="10241" name="Picture 1" descr="Y:\NIH StrokeNet NCC\NCC Working Groups\Working Group Info by Domain\Prevention\Prevention Photos\Leira-picture 201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156" y="2438400"/>
            <a:ext cx="1371264" cy="205841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E:\Harold Ada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7724" y="2438400"/>
            <a:ext cx="1368552" cy="205676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E:\heena-olalde-rn-ms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842" y="2590161"/>
            <a:ext cx="1524476"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562600"/>
            <a:ext cx="1878013" cy="112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7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idx="1"/>
          </p:nvPr>
        </p:nvSpPr>
        <p:spPr>
          <a:xfrm>
            <a:off x="228600" y="1905000"/>
            <a:ext cx="8229600" cy="1795272"/>
          </a:xfrm>
        </p:spPr>
        <p:txBody>
          <a:bodyPr>
            <a:normAutofit/>
          </a:bodyPr>
          <a:lstStyle/>
          <a:p>
            <a:pPr marL="109728" indent="0" algn="ctr">
              <a:buNone/>
            </a:pPr>
            <a:r>
              <a:rPr lang="en-US" sz="4800" b="1" dirty="0">
                <a:solidFill>
                  <a:srgbClr val="002060"/>
                </a:solidFill>
              </a:rPr>
              <a:t>Welcome </a:t>
            </a:r>
            <a:r>
              <a:rPr lang="en-US" sz="4800" b="1" dirty="0" smtClean="0">
                <a:solidFill>
                  <a:srgbClr val="002060"/>
                </a:solidFill>
              </a:rPr>
              <a:t>and NINDS Comments</a:t>
            </a:r>
            <a:endParaRPr lang="en-US" sz="4800" b="1" dirty="0">
              <a:solidFill>
                <a:srgbClr val="00206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722" y="606922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330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rmAutofit/>
          </a:bodyPr>
          <a:lstStyle/>
          <a:p>
            <a:pPr marL="109728" indent="0" algn="ctr">
              <a:buNone/>
            </a:pPr>
            <a:r>
              <a:rPr lang="en-US" dirty="0" smtClean="0">
                <a:latin typeface="Arial" panose="020B0604020202020204" pitchFamily="34" charset="0"/>
                <a:cs typeface="Arial" panose="020B0604020202020204" pitchFamily="34" charset="0"/>
              </a:rPr>
              <a:t>	Miami Regional Coordinating Center </a:t>
            </a:r>
          </a:p>
          <a:p>
            <a:pPr marL="109728" indent="0">
              <a:buNone/>
            </a:pPr>
            <a:r>
              <a:rPr lang="en-US" dirty="0" smtClean="0">
                <a:latin typeface="Arial" panose="020B0604020202020204" pitchFamily="34" charset="0"/>
                <a:cs typeface="Arial" panose="020B0604020202020204" pitchFamily="34" charset="0"/>
              </a:rPr>
              <a:t>			</a:t>
            </a: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Jose </a:t>
            </a:r>
            <a:r>
              <a:rPr lang="en-US" sz="1400" b="1" dirty="0">
                <a:latin typeface="Arial" panose="020B0604020202020204" pitchFamily="34" charset="0"/>
                <a:cs typeface="Arial" panose="020B0604020202020204" pitchFamily="34" charset="0"/>
              </a:rPr>
              <a:t>G. Romano, MD				Ralph L. Sacco, </a:t>
            </a:r>
            <a:r>
              <a:rPr lang="en-US" sz="1400" b="1" dirty="0" smtClean="0">
                <a:latin typeface="Arial" panose="020B0604020202020204" pitchFamily="34" charset="0"/>
                <a:cs typeface="Arial" panose="020B0604020202020204" pitchFamily="34" charset="0"/>
              </a:rPr>
              <a:t>MD             </a:t>
            </a:r>
            <a:r>
              <a:rPr lang="en-US" sz="1400" b="1" dirty="0">
                <a:latin typeface="Arial" panose="020B0604020202020204" pitchFamily="34" charset="0"/>
                <a:cs typeface="Arial" panose="020B0604020202020204" pitchFamily="34" charset="0"/>
              </a:rPr>
              <a:t>(Multiple Principal Investigators - MPI</a:t>
            </a:r>
            <a:r>
              <a:rPr lang="en-US" sz="1400" b="1" dirty="0" smtClean="0">
                <a:latin typeface="Arial" panose="020B0604020202020204" pitchFamily="34" charset="0"/>
                <a:cs typeface="Arial" panose="020B0604020202020204" pitchFamily="34" charset="0"/>
              </a:rPr>
              <a:t>)                           (Multiple </a:t>
            </a:r>
            <a:r>
              <a:rPr lang="en-US" sz="1400" b="1" dirty="0">
                <a:latin typeface="Arial" panose="020B0604020202020204" pitchFamily="34" charset="0"/>
                <a:cs typeface="Arial" panose="020B0604020202020204" pitchFamily="34" charset="0"/>
              </a:rPr>
              <a:t>Principal Investigators - MPI</a:t>
            </a:r>
            <a:r>
              <a:rPr lang="en-US" sz="1400" b="1" dirty="0" smtClean="0">
                <a:latin typeface="Arial" panose="020B0604020202020204" pitchFamily="34" charset="0"/>
                <a:cs typeface="Arial" panose="020B0604020202020204" pitchFamily="34" charset="0"/>
              </a:rPr>
              <a:t>)</a:t>
            </a: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Iszet Campo Bustillo, MD, MPH, CCRP</a:t>
            </a:r>
            <a:endParaRPr lang="en-US" sz="1400"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457200"/>
            <a:ext cx="8229600" cy="1143000"/>
          </a:xfrm>
        </p:spPr>
        <p:txBody>
          <a:bodyPr>
            <a:normAutofit fontScale="90000"/>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R16)</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Miami School of Medicine</a:t>
            </a:r>
            <a:endParaRPr lang="en-US" sz="3200" dirty="0">
              <a:solidFill>
                <a:srgbClr val="002060"/>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514600"/>
            <a:ext cx="1155700" cy="1600200"/>
          </a:xfrm>
          <a:prstGeom prst="rect">
            <a:avLst/>
          </a:prstGeom>
        </p:spPr>
      </p:pic>
      <p:pic>
        <p:nvPicPr>
          <p:cNvPr id="9217" name="Picture 1" descr="Y:\NIH StrokeNet NCC\NCC Working Groups\Working Group Info by Domain\Prevention\Prevention Photos\Dr Ralph Sacco pic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618" y="2514600"/>
            <a:ext cx="114314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auerblr.NEURO\AppData\Local\Microsoft\Windows\Temporary Internet Files\Content.Outlook\LIWG6TRR\image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019800"/>
            <a:ext cx="2304762" cy="71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319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latin typeface="Arial" panose="020B0604020202020204" pitchFamily="34" charset="0"/>
                <a:cs typeface="Arial" panose="020B0604020202020204" pitchFamily="34" charset="0"/>
              </a:rPr>
              <a:t> 		    Michigan StrokeNet </a:t>
            </a:r>
          </a:p>
          <a:p>
            <a:pPr marL="109728" indent="0">
              <a:buNone/>
            </a:pP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109728" indent="0">
              <a:buNone/>
            </a:pPr>
            <a:endParaRPr lang="en-US" dirty="0">
              <a:latin typeface="Arial" panose="020B0604020202020204" pitchFamily="34" charset="0"/>
              <a:cs typeface="Arial" panose="020B0604020202020204" pitchFamily="34" charset="0"/>
            </a:endParaRPr>
          </a:p>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dirty="0">
              <a:latin typeface="Arial" panose="020B0604020202020204" pitchFamily="34" charset="0"/>
              <a:cs typeface="Arial" panose="020B0604020202020204" pitchFamily="34" charset="0"/>
            </a:endParaRPr>
          </a:p>
          <a:p>
            <a:pPr marL="109728" indent="0">
              <a:buNone/>
            </a:pPr>
            <a:r>
              <a:rPr lang="en-US" dirty="0" smtClean="0">
                <a:latin typeface="Arial" panose="020B0604020202020204" pitchFamily="34" charset="0"/>
                <a:cs typeface="Arial" panose="020B0604020202020204" pitchFamily="34" charset="0"/>
              </a:rPr>
              <a:t>					</a:t>
            </a:r>
          </a:p>
          <a:p>
            <a:pPr marL="109728" indent="0">
              <a:buNone/>
            </a:pPr>
            <a:endParaRPr lang="en-US" dirty="0">
              <a:latin typeface="Arial" panose="020B0604020202020204" pitchFamily="34" charset="0"/>
              <a:cs typeface="Arial" panose="020B0604020202020204" pitchFamily="34" charset="0"/>
            </a:endParaRPr>
          </a:p>
          <a:p>
            <a:pPr marL="109728" indent="0">
              <a:buNone/>
            </a:pPr>
            <a:r>
              <a:rPr lang="en-US" dirty="0" smtClean="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Phillip A. Scott, MD </a:t>
            </a:r>
            <a:r>
              <a:rPr lang="en-US" sz="1400" b="1" dirty="0" smtClean="0">
                <a:latin typeface="Arial" panose="020B0604020202020204" pitchFamily="34" charset="0"/>
                <a:cs typeface="Arial" panose="020B0604020202020204" pitchFamily="34" charset="0"/>
              </a:rPr>
              <a:t>		                 Devin </a:t>
            </a:r>
            <a:r>
              <a:rPr lang="en-US" sz="1400" b="1" dirty="0">
                <a:latin typeface="Arial" panose="020B0604020202020204" pitchFamily="34" charset="0"/>
                <a:cs typeface="Arial" panose="020B0604020202020204" pitchFamily="34" charset="0"/>
              </a:rPr>
              <a:t>L. Brown, MD </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228600" y="304800"/>
            <a:ext cx="87630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R17)</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Michigan</a:t>
            </a:r>
            <a:endParaRPr lang="en-US" sz="3200" dirty="0">
              <a:solidFill>
                <a:srgbClr val="002060"/>
              </a:solidFill>
              <a:effectLst/>
            </a:endParaRPr>
          </a:p>
        </p:txBody>
      </p:sp>
      <p:pic>
        <p:nvPicPr>
          <p:cNvPr id="8193" name="Picture 1" descr="E:\Phillip Sco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14600"/>
            <a:ext cx="14859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E:\Devin br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92" y="2590799"/>
            <a:ext cx="1729694"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22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184" y="1646237"/>
            <a:ext cx="8229600" cy="4525963"/>
          </a:xfrm>
        </p:spPr>
        <p:txBody>
          <a:bodyPr/>
          <a:lstStyle/>
          <a:p>
            <a:pPr marL="109728" indent="0">
              <a:buNone/>
            </a:pPr>
            <a:r>
              <a:rPr lang="en-US" dirty="0" smtClean="0">
                <a:latin typeface="Arial" panose="020B0604020202020204" pitchFamily="34" charset="0"/>
                <a:cs typeface="Arial" panose="020B0604020202020204" pitchFamily="34" charset="0"/>
              </a:rPr>
              <a:t>University of Minnesota Regional Coordinating Ctr </a:t>
            </a:r>
          </a:p>
          <a:p>
            <a:pPr marL="109728" indent="0">
              <a:buNone/>
            </a:pPr>
            <a:r>
              <a:rPr lang="en-US" dirty="0" smtClean="0">
                <a:latin typeface="Arial" panose="020B0604020202020204" pitchFamily="34" charset="0"/>
                <a:cs typeface="Arial" panose="020B0604020202020204" pitchFamily="34" charset="0"/>
              </a:rPr>
              <a:t>			</a:t>
            </a: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Mustapha </a:t>
            </a:r>
            <a:r>
              <a:rPr lang="en-US" sz="1400" b="1" dirty="0">
                <a:latin typeface="Arial" panose="020B0604020202020204" pitchFamily="34" charset="0"/>
                <a:cs typeface="Arial" panose="020B0604020202020204" pitchFamily="34" charset="0"/>
              </a:rPr>
              <a:t>Ezzeddine, MD </a:t>
            </a:r>
            <a:r>
              <a:rPr lang="en-US" sz="1400" b="1" dirty="0" smtClean="0">
                <a:latin typeface="Arial" panose="020B0604020202020204" pitchFamily="34" charset="0"/>
                <a:cs typeface="Arial" panose="020B0604020202020204" pitchFamily="34" charset="0"/>
              </a:rPr>
              <a:t>PI 	Michelle </a:t>
            </a:r>
            <a:r>
              <a:rPr lang="en-US" sz="1400" b="1" dirty="0">
                <a:latin typeface="Arial" panose="020B0604020202020204" pitchFamily="34" charset="0"/>
                <a:cs typeface="Arial" panose="020B0604020202020204" pitchFamily="34" charset="0"/>
              </a:rPr>
              <a:t>Biros, MD </a:t>
            </a:r>
            <a:r>
              <a:rPr lang="en-US" sz="1400" b="1" dirty="0" smtClean="0">
                <a:latin typeface="Arial" panose="020B0604020202020204" pitchFamily="34" charset="0"/>
                <a:cs typeface="Arial" panose="020B0604020202020204" pitchFamily="34" charset="0"/>
              </a:rPr>
              <a:t>CO-PI     Kathleen </a:t>
            </a:r>
            <a:r>
              <a:rPr lang="en-US" sz="1400" b="1" dirty="0">
                <a:latin typeface="Arial" panose="020B0604020202020204" pitchFamily="34" charset="0"/>
                <a:cs typeface="Arial" panose="020B0604020202020204" pitchFamily="34" charset="0"/>
              </a:rPr>
              <a:t>Miller, BSN, </a:t>
            </a:r>
            <a:r>
              <a:rPr lang="en-US" sz="1400" b="1" dirty="0" smtClean="0">
                <a:latin typeface="Arial" panose="020B0604020202020204" pitchFamily="34" charset="0"/>
                <a:cs typeface="Arial" panose="020B0604020202020204" pitchFamily="34" charset="0"/>
              </a:rPr>
              <a:t>CCRC   						Study </a:t>
            </a:r>
            <a:r>
              <a:rPr lang="en-US" sz="1400" b="1" dirty="0">
                <a:latin typeface="Arial" panose="020B0604020202020204" pitchFamily="34" charset="0"/>
                <a:cs typeface="Arial" panose="020B0604020202020204" pitchFamily="34" charset="0"/>
              </a:rPr>
              <a:t>Coordinator</a:t>
            </a:r>
          </a:p>
        </p:txBody>
      </p:sp>
      <p:sp>
        <p:nvSpPr>
          <p:cNvPr id="3" name="Title 2"/>
          <p:cNvSpPr>
            <a:spLocks noGrp="1"/>
          </p:cNvSpPr>
          <p:nvPr>
            <p:ph type="title"/>
          </p:nvPr>
        </p:nvSpPr>
        <p:spPr>
          <a:xfrm>
            <a:off x="152400" y="457200"/>
            <a:ext cx="88392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R18)</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Minnesota</a:t>
            </a:r>
            <a:endParaRPr lang="en-US" sz="3200" dirty="0">
              <a:solidFill>
                <a:srgbClr val="002060"/>
              </a:solidFill>
              <a:effectLst/>
            </a:endParaRPr>
          </a:p>
        </p:txBody>
      </p:sp>
      <p:pic>
        <p:nvPicPr>
          <p:cNvPr id="7170" name="Picture 2" descr="E:\Michelle Bir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43200"/>
            <a:ext cx="1590675" cy="20451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172200"/>
            <a:ext cx="20113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2646513"/>
            <a:ext cx="1418969" cy="2141840"/>
          </a:xfrm>
          <a:prstGeom prst="rect">
            <a:avLst/>
          </a:prstGeom>
        </p:spPr>
      </p:pic>
    </p:spTree>
    <p:extLst>
      <p:ext uri="{BB962C8B-B14F-4D97-AF65-F5344CB8AC3E}">
        <p14:creationId xmlns:p14="http://schemas.microsoft.com/office/powerpoint/2010/main" val="3212627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5353"/>
            <a:ext cx="8229600" cy="4525963"/>
          </a:xfrm>
        </p:spPr>
        <p:txBody>
          <a:bodyPr>
            <a:normAutofit/>
          </a:bodyPr>
          <a:lstStyle/>
          <a:p>
            <a:pPr marL="109728" indent="0">
              <a:buNone/>
            </a:pPr>
            <a:r>
              <a:rPr lang="en-US" dirty="0" smtClean="0">
                <a:latin typeface="Arial" panose="020B0604020202020204" pitchFamily="34" charset="0"/>
                <a:cs typeface="Arial" panose="020B0604020202020204" pitchFamily="34" charset="0"/>
              </a:rPr>
              <a:t>The Greater Philadelphia NIH StrokeNet (GPNSN)			</a:t>
            </a:r>
          </a:p>
          <a:p>
            <a:pPr marL="109728"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r>
              <a:rPr lang="en-US" sz="1400" b="1"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r>
              <a:rPr lang="en-US" sz="1400" b="1" dirty="0">
                <a:latin typeface="Arial" panose="020B0604020202020204" pitchFamily="34" charset="0"/>
                <a:cs typeface="Arial" panose="020B0604020202020204" pitchFamily="34" charset="0"/>
              </a:rPr>
              <a:t>	</a:t>
            </a: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spcBef>
                <a:spcPts val="0"/>
              </a:spcBef>
              <a:buNone/>
            </a:pPr>
            <a:r>
              <a:rPr lang="en-US" sz="1400" b="1" dirty="0" smtClean="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Scott Kasner, MD (PI) </a:t>
            </a:r>
            <a:r>
              <a:rPr lang="en-US" sz="1400" b="1" dirty="0" smtClean="0">
                <a:latin typeface="Arial" panose="020B0604020202020204" pitchFamily="34" charset="0"/>
                <a:cs typeface="Arial" panose="020B0604020202020204" pitchFamily="34" charset="0"/>
              </a:rPr>
              <a:t>           Nichole Gallatti, CCRP 	         Melissa Kruszewski, CCRP	    </a:t>
            </a:r>
          </a:p>
          <a:p>
            <a:pPr marL="109728" indent="0">
              <a:spcBef>
                <a:spcPts val="0"/>
              </a:spcBef>
              <a:buNone/>
            </a:pPr>
            <a:r>
              <a:rPr lang="en-US" sz="1400" b="1" dirty="0" smtClean="0">
                <a:latin typeface="Arial" panose="020B0604020202020204" pitchFamily="34" charset="0"/>
                <a:cs typeface="Arial" panose="020B0604020202020204" pitchFamily="34" charset="0"/>
              </a:rPr>
              <a:t>			Study Coordinator </a:t>
            </a:r>
            <a:r>
              <a:rPr lang="en-US"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Co-Study Coordinator</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2400" y="457200"/>
            <a:ext cx="89916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R19)</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Pennsylvania</a:t>
            </a:r>
            <a:endParaRPr lang="en-US" sz="3200" dirty="0">
              <a:solidFill>
                <a:srgbClr val="002060"/>
              </a:solidFill>
              <a:effectLst/>
            </a:endParaRPr>
          </a:p>
        </p:txBody>
      </p:sp>
      <p:pic>
        <p:nvPicPr>
          <p:cNvPr id="3074" name="Picture 2" descr="C:\Users\sauerblr.NEURO\AppData\Local\Microsoft\Windows\Temporary Internet Files\Content.Outlook\LIWG6TRR\1383385_10151781851443577_1655342027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286000"/>
            <a:ext cx="39116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1" descr="pennmed_2in_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019800"/>
            <a:ext cx="1828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0" y="6324600"/>
            <a:ext cx="4572000" cy="461665"/>
          </a:xfrm>
          <a:prstGeom prst="rect">
            <a:avLst/>
          </a:prstGeom>
        </p:spPr>
        <p:txBody>
          <a:bodyPr>
            <a:spAutoFit/>
          </a:bodyPr>
          <a:lstStyle/>
          <a:p>
            <a:r>
              <a:rPr lang="en-US" sz="800" dirty="0" smtClean="0"/>
              <a:t>© Copyright 2011 by the Trustees of the University of Pennsylvania. All rights reserved. No part of this publication may be reproduced without permission in writing from the Trustees of the University of Pennsylvania</a:t>
            </a:r>
            <a:endParaRPr lang="en-US" sz="800" dirty="0"/>
          </a:p>
        </p:txBody>
      </p:sp>
    </p:spTree>
    <p:extLst>
      <p:ext uri="{BB962C8B-B14F-4D97-AF65-F5344CB8AC3E}">
        <p14:creationId xmlns:p14="http://schemas.microsoft.com/office/powerpoint/2010/main" val="1457120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93453"/>
            <a:ext cx="8229600" cy="4525963"/>
          </a:xfrm>
        </p:spPr>
        <p:txBody>
          <a:bodyPr/>
          <a:lstStyle/>
          <a:p>
            <a:pPr marL="109728" indent="0">
              <a:buNone/>
            </a:pPr>
            <a:r>
              <a:rPr lang="en-US" dirty="0" smtClean="0">
                <a:latin typeface="Arial" panose="020B0604020202020204" pitchFamily="34" charset="0"/>
                <a:cs typeface="Arial" panose="020B0604020202020204" pitchFamily="34" charset="0"/>
              </a:rPr>
              <a:t>		UPMC Stroke Institute RCC			</a:t>
            </a: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Lawrence </a:t>
            </a:r>
            <a:r>
              <a:rPr lang="en-US" sz="1400" b="1" dirty="0">
                <a:latin typeface="Arial" panose="020B0604020202020204" pitchFamily="34" charset="0"/>
                <a:cs typeface="Arial" panose="020B0604020202020204" pitchFamily="34" charset="0"/>
              </a:rPr>
              <a:t>R. Wechsler, MD (PI</a:t>
            </a:r>
            <a:r>
              <a:rPr lang="en-US" sz="1400" b="1" dirty="0" smtClean="0">
                <a:latin typeface="Arial" panose="020B0604020202020204" pitchFamily="34" charset="0"/>
                <a:cs typeface="Arial" panose="020B0604020202020204" pitchFamily="34" charset="0"/>
              </a:rPr>
              <a:t>) 			 Tudor Jovin, MD (CO-PI) </a:t>
            </a:r>
          </a:p>
          <a:p>
            <a:pPr marL="109728" indent="0">
              <a:buNone/>
            </a:pP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Carlynn </a:t>
            </a:r>
            <a:r>
              <a:rPr lang="en-US" sz="1400" b="1" dirty="0">
                <a:latin typeface="Arial" panose="020B0604020202020204" pitchFamily="34" charset="0"/>
                <a:cs typeface="Arial" panose="020B0604020202020204" pitchFamily="34" charset="0"/>
              </a:rPr>
              <a:t>R. Jackson Graves, BS, </a:t>
            </a:r>
            <a:r>
              <a:rPr lang="en-US" sz="1400" b="1" dirty="0" smtClean="0">
                <a:latin typeface="Arial" panose="020B0604020202020204" pitchFamily="34" charset="0"/>
                <a:cs typeface="Arial" panose="020B0604020202020204" pitchFamily="34" charset="0"/>
              </a:rPr>
              <a:t>CCRC 						Study </a:t>
            </a:r>
            <a:r>
              <a:rPr lang="en-US" sz="1400" b="1" dirty="0">
                <a:latin typeface="Arial" panose="020B0604020202020204" pitchFamily="34" charset="0"/>
                <a:cs typeface="Arial" panose="020B0604020202020204" pitchFamily="34" charset="0"/>
              </a:rPr>
              <a:t>Coordinator</a:t>
            </a:r>
          </a:p>
        </p:txBody>
      </p:sp>
      <p:sp>
        <p:nvSpPr>
          <p:cNvPr id="3" name="Title 2"/>
          <p:cNvSpPr>
            <a:spLocks noGrp="1"/>
          </p:cNvSpPr>
          <p:nvPr>
            <p:ph type="title"/>
          </p:nvPr>
        </p:nvSpPr>
        <p:spPr>
          <a:xfrm>
            <a:off x="0" y="304800"/>
            <a:ext cx="89916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R20)</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Pittsburgh at Pittsburgh</a:t>
            </a:r>
            <a:endParaRPr lang="en-US" sz="3200" dirty="0">
              <a:solidFill>
                <a:srgbClr val="002060"/>
              </a:solidFill>
              <a:effectLst/>
            </a:endParaRPr>
          </a:p>
        </p:txBody>
      </p:sp>
      <p:pic>
        <p:nvPicPr>
          <p:cNvPr id="5121" name="Picture 1" descr="Y:\NIH StrokeNet NCC\NCC Working Groups\Working Group Info by Domain\Recovery\Recovery WG Photos\WECHSLER_LAWRENCE_MD_N_20130131_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743200"/>
            <a:ext cx="1752600" cy="21980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6019800"/>
            <a:ext cx="16097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T:\NIH StrokeNet NCC\Tud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870" y="2508738"/>
            <a:ext cx="1608992" cy="241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381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5963"/>
          </a:xfrm>
        </p:spPr>
        <p:txBody>
          <a:bodyPr/>
          <a:lstStyle/>
          <a:p>
            <a:pPr marL="109728" indent="0">
              <a:buNone/>
            </a:pPr>
            <a:r>
              <a:rPr lang="en-US" dirty="0" smtClean="0">
                <a:latin typeface="Arial" panose="020B0604020202020204" pitchFamily="34" charset="0"/>
                <a:cs typeface="Arial" panose="020B0604020202020204" pitchFamily="34" charset="0"/>
              </a:rPr>
              <a:t>	Gulf Regional Area Stroke Programs (GRASP)			</a:t>
            </a: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Sean </a:t>
            </a:r>
            <a:r>
              <a:rPr lang="en-US" sz="1400" b="1" dirty="0">
                <a:latin typeface="Arial" panose="020B0604020202020204" pitchFamily="34" charset="0"/>
                <a:cs typeface="Arial" panose="020B0604020202020204" pitchFamily="34" charset="0"/>
              </a:rPr>
              <a:t>I. Savitz, (PI</a:t>
            </a:r>
            <a:r>
              <a:rPr lang="en-US" sz="1400" b="1" dirty="0" smtClean="0">
                <a:latin typeface="Arial" panose="020B0604020202020204" pitchFamily="34" charset="0"/>
                <a:cs typeface="Arial" panose="020B0604020202020204" pitchFamily="34" charset="0"/>
              </a:rPr>
              <a:t>)			Kirk </a:t>
            </a:r>
            <a:r>
              <a:rPr lang="en-US" sz="1400" b="1" dirty="0">
                <a:latin typeface="Arial" panose="020B0604020202020204" pitchFamily="34" charset="0"/>
                <a:cs typeface="Arial" panose="020B0604020202020204" pitchFamily="34" charset="0"/>
              </a:rPr>
              <a:t>Hamilton, Study Coordinator</a:t>
            </a:r>
          </a:p>
        </p:txBody>
      </p:sp>
      <p:sp>
        <p:nvSpPr>
          <p:cNvPr id="3" name="Title 2"/>
          <p:cNvSpPr>
            <a:spLocks noGrp="1"/>
          </p:cNvSpPr>
          <p:nvPr>
            <p:ph type="title"/>
          </p:nvPr>
        </p:nvSpPr>
        <p:spPr>
          <a:xfrm>
            <a:off x="228600" y="457200"/>
            <a:ext cx="84582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R21</a:t>
            </a:r>
            <a:r>
              <a:rPr lang="en-US" sz="3200" dirty="0">
                <a:solidFill>
                  <a:srgbClr val="002060"/>
                </a:solidFill>
                <a:effectLst/>
                <a:latin typeface="Arial" panose="020B0604020202020204" pitchFamily="34" charset="0"/>
                <a:cs typeface="Arial" panose="020B0604020202020204" pitchFamily="34" charset="0"/>
              </a:rPr>
              <a:t>)</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Texas Health Science Center Houston</a:t>
            </a:r>
            <a:endParaRPr lang="en-US" sz="3200" dirty="0">
              <a:solidFill>
                <a:srgbClr val="002060"/>
              </a:solidFill>
              <a:effectLst/>
            </a:endParaRPr>
          </a:p>
        </p:txBody>
      </p:sp>
      <p:pic>
        <p:nvPicPr>
          <p:cNvPr id="4097" name="Picture 1" descr="Y:\NIH StrokeNet NCC\NCC Working Groups\Working Group Info by Domain\Recovery\Recovery WG Photos\Savitz 2012 headsh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667000"/>
            <a:ext cx="1828800" cy="2366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213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3412"/>
            <a:ext cx="8229600" cy="4525963"/>
          </a:xfrm>
        </p:spPr>
        <p:txBody>
          <a:bodyPr/>
          <a:lstStyle/>
          <a:p>
            <a:pPr marL="109728" indent="0" algn="ctr">
              <a:buNone/>
            </a:pP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University of Utah StrokeNet</a:t>
            </a:r>
            <a:r>
              <a:rPr lang="en-US" dirty="0" smtClean="0">
                <a:latin typeface="Arial" panose="020B0604020202020204" pitchFamily="34" charset="0"/>
                <a:cs typeface="Arial" panose="020B0604020202020204" pitchFamily="34" charset="0"/>
              </a:rPr>
              <a:t>	                    </a:t>
            </a:r>
          </a:p>
          <a:p>
            <a:pPr marL="109728" indent="0" algn="ctr">
              <a:buNone/>
            </a:pPr>
            <a:r>
              <a:rPr lang="en-US" sz="1400" b="1" dirty="0" smtClean="0">
                <a:latin typeface="Arial" panose="020B0604020202020204" pitchFamily="34" charset="0"/>
                <a:cs typeface="Arial" panose="020B0604020202020204" pitchFamily="34" charset="0"/>
              </a:rPr>
              <a:t>Jennifer </a:t>
            </a:r>
            <a:r>
              <a:rPr lang="en-US" sz="1400" b="1" dirty="0">
                <a:latin typeface="Arial" panose="020B0604020202020204" pitchFamily="34" charset="0"/>
                <a:cs typeface="Arial" panose="020B0604020202020204" pitchFamily="34" charset="0"/>
              </a:rPr>
              <a:t>Majersik, MD, MS (PI)</a:t>
            </a:r>
          </a:p>
          <a:p>
            <a:pPr marL="109728" indent="0">
              <a:buNone/>
            </a:pPr>
            <a:endParaRPr lang="en-US" dirty="0" smtClean="0">
              <a:latin typeface="Arial" panose="020B0604020202020204" pitchFamily="34" charset="0"/>
              <a:cs typeface="Arial" panose="020B0604020202020204" pitchFamily="34" charset="0"/>
            </a:endParaRPr>
          </a:p>
          <a:p>
            <a:pPr marL="109728" indent="0">
              <a:buNone/>
            </a:pPr>
            <a:r>
              <a:rPr lang="en-US" dirty="0" smtClean="0">
                <a:latin typeface="Arial" panose="020B0604020202020204" pitchFamily="34" charset="0"/>
                <a:cs typeface="Arial" panose="020B0604020202020204" pitchFamily="34" charset="0"/>
              </a:rPr>
              <a:t>	</a:t>
            </a:r>
          </a:p>
          <a:p>
            <a:pPr marL="109728" indent="0">
              <a:buNone/>
            </a:pPr>
            <a:endParaRPr lang="en-US" dirty="0">
              <a:latin typeface="Arial" panose="020B0604020202020204" pitchFamily="34" charset="0"/>
              <a:cs typeface="Arial" panose="020B0604020202020204" pitchFamily="34" charset="0"/>
            </a:endParaRPr>
          </a:p>
          <a:p>
            <a:pPr marL="109728" indent="0">
              <a:buNone/>
            </a:pPr>
            <a:r>
              <a:rPr lang="en-US" dirty="0" smtClean="0">
                <a:latin typeface="Arial" panose="020B0604020202020204" pitchFamily="34" charset="0"/>
                <a:cs typeface="Arial" panose="020B0604020202020204" pitchFamily="34" charset="0"/>
              </a:rPr>
              <a:t>				</a:t>
            </a:r>
          </a:p>
          <a:p>
            <a:pPr marL="109728"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457200"/>
            <a:ext cx="8229600" cy="1143000"/>
          </a:xfrm>
        </p:spPr>
        <p:txBody>
          <a:bodyPr>
            <a:norm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R22)</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Utah</a:t>
            </a:r>
            <a:endParaRPr lang="en-US" sz="3200" dirty="0">
              <a:solidFill>
                <a:srgbClr val="002060"/>
              </a:solidFill>
              <a:effectLst/>
            </a:endParaRP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010275"/>
            <a:ext cx="23622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9131"/>
          <a:stretch/>
        </p:blipFill>
        <p:spPr>
          <a:xfrm>
            <a:off x="2071386" y="2590800"/>
            <a:ext cx="5410200" cy="3284316"/>
          </a:xfrm>
          <a:prstGeom prst="rect">
            <a:avLst/>
          </a:prstGeom>
        </p:spPr>
      </p:pic>
    </p:spTree>
    <p:extLst>
      <p:ext uri="{BB962C8B-B14F-4D97-AF65-F5344CB8AC3E}">
        <p14:creationId xmlns:p14="http://schemas.microsoft.com/office/powerpoint/2010/main" val="934635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284" y="1742526"/>
            <a:ext cx="8229600" cy="4525963"/>
          </a:xfrm>
        </p:spPr>
        <p:txBody>
          <a:bodyPr>
            <a:normAutofit fontScale="77500" lnSpcReduction="20000"/>
          </a:bodyPr>
          <a:lstStyle/>
          <a:p>
            <a:pPr marL="109728" indent="0" algn="ctr">
              <a:buNone/>
            </a:pPr>
            <a:r>
              <a:rPr lang="en-US" sz="3200" dirty="0" smtClean="0">
                <a:latin typeface="Arial" panose="020B0604020202020204" pitchFamily="34" charset="0"/>
                <a:cs typeface="Arial" panose="020B0604020202020204" pitchFamily="34" charset="0"/>
              </a:rPr>
              <a:t>UW Medicine/Harborview Medical Center RCC </a:t>
            </a:r>
          </a:p>
          <a:p>
            <a:pPr marL="109728" indent="0">
              <a:buNone/>
            </a:pPr>
            <a:endParaRPr lang="en-US"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r>
              <a:rPr lang="en-US" sz="1400" b="1" dirty="0" smtClean="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r>
              <a:rPr lang="en-US" sz="1600" b="1" dirty="0" smtClean="0">
                <a:latin typeface="Arial" panose="020B0604020202020204" pitchFamily="34" charset="0"/>
                <a:cs typeface="Arial" panose="020B0604020202020204" pitchFamily="34" charset="0"/>
              </a:rPr>
              <a:t>            </a:t>
            </a:r>
          </a:p>
          <a:p>
            <a:pPr marL="109728" indent="0">
              <a:buNone/>
            </a:pPr>
            <a:endParaRPr lang="en-US" sz="1600" b="1" dirty="0">
              <a:latin typeface="Arial" panose="020B0604020202020204" pitchFamily="34" charset="0"/>
              <a:cs typeface="Arial" panose="020B0604020202020204" pitchFamily="34" charset="0"/>
            </a:endParaRPr>
          </a:p>
          <a:p>
            <a:pPr marL="109728" indent="0">
              <a:buNone/>
            </a:pPr>
            <a:r>
              <a:rPr lang="en-US" sz="1600" b="1" dirty="0" smtClean="0">
                <a:latin typeface="Arial" panose="020B0604020202020204" pitchFamily="34" charset="0"/>
                <a:cs typeface="Arial" panose="020B0604020202020204" pitchFamily="34" charset="0"/>
              </a:rPr>
              <a:t>					</a:t>
            </a:r>
          </a:p>
          <a:p>
            <a:pPr marL="109728" indent="0">
              <a:buNone/>
            </a:pPr>
            <a:endParaRPr lang="en-US" sz="1600" b="1" dirty="0">
              <a:latin typeface="Arial" panose="020B0604020202020204" pitchFamily="34" charset="0"/>
              <a:cs typeface="Arial" panose="020B0604020202020204" pitchFamily="34" charset="0"/>
            </a:endParaRPr>
          </a:p>
          <a:p>
            <a:pPr marL="109728" indent="0">
              <a:buNone/>
            </a:pPr>
            <a:endParaRPr lang="en-US" sz="1600" b="1" dirty="0" smtClean="0">
              <a:latin typeface="Arial" panose="020B0604020202020204" pitchFamily="34" charset="0"/>
              <a:cs typeface="Arial" panose="020B0604020202020204" pitchFamily="34" charset="0"/>
            </a:endParaRPr>
          </a:p>
          <a:p>
            <a:pPr marL="109728" indent="0">
              <a:buNone/>
            </a:pPr>
            <a:endParaRPr lang="en-US" sz="1600" b="1" dirty="0">
              <a:latin typeface="Arial" panose="020B0604020202020204" pitchFamily="34" charset="0"/>
              <a:cs typeface="Arial" panose="020B0604020202020204" pitchFamily="34" charset="0"/>
            </a:endParaRPr>
          </a:p>
          <a:p>
            <a:pPr marL="109728" indent="0">
              <a:buNone/>
            </a:pPr>
            <a:r>
              <a:rPr lang="en-US" sz="1600" b="1" dirty="0" smtClean="0">
                <a:latin typeface="Arial" panose="020B0604020202020204" pitchFamily="34" charset="0"/>
                <a:cs typeface="Arial" panose="020B0604020202020204" pitchFamily="34" charset="0"/>
              </a:rPr>
              <a:t>	 </a:t>
            </a:r>
          </a:p>
          <a:p>
            <a:pPr marL="109728" indent="0">
              <a:buNone/>
            </a:pP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David Tirschwell , MD ( </a:t>
            </a:r>
            <a:r>
              <a:rPr lang="en-US" sz="1600" b="1" dirty="0">
                <a:latin typeface="Arial" panose="020B0604020202020204" pitchFamily="34" charset="0"/>
                <a:cs typeface="Arial" panose="020B0604020202020204" pitchFamily="34" charset="0"/>
              </a:rPr>
              <a:t>PI) </a:t>
            </a:r>
            <a:r>
              <a:rPr lang="en-US" sz="1600" b="1" dirty="0" smtClean="0">
                <a:latin typeface="Arial" panose="020B0604020202020204" pitchFamily="34" charset="0"/>
                <a:cs typeface="Arial" panose="020B0604020202020204" pitchFamily="34" charset="0"/>
              </a:rPr>
              <a:t>	                   Kyra Becker, MD (</a:t>
            </a:r>
            <a:r>
              <a:rPr lang="en-US" sz="1600" b="1" dirty="0">
                <a:latin typeface="Arial" panose="020B0604020202020204" pitchFamily="34" charset="0"/>
                <a:cs typeface="Arial" panose="020B0604020202020204" pitchFamily="34" charset="0"/>
              </a:rPr>
              <a:t>Co-PI) </a:t>
            </a:r>
            <a:endParaRPr lang="en-US" sz="1600" b="1" dirty="0" smtClean="0">
              <a:latin typeface="Arial" panose="020B0604020202020204" pitchFamily="34" charset="0"/>
              <a:cs typeface="Arial" panose="020B0604020202020204" pitchFamily="34" charset="0"/>
            </a:endParaRPr>
          </a:p>
          <a:p>
            <a:pPr marL="109728" indent="0">
              <a:buNone/>
            </a:pPr>
            <a:endParaRPr lang="en-US" sz="1600" b="1" dirty="0">
              <a:latin typeface="Arial" panose="020B0604020202020204" pitchFamily="34" charset="0"/>
              <a:cs typeface="Arial" panose="020B0604020202020204" pitchFamily="34" charset="0"/>
            </a:endParaRPr>
          </a:p>
          <a:p>
            <a:pPr marL="109728" indent="0">
              <a:buNone/>
            </a:pPr>
            <a:endParaRPr lang="en-US" sz="1600" b="1" dirty="0" smtClean="0">
              <a:latin typeface="Arial" panose="020B0604020202020204" pitchFamily="34" charset="0"/>
              <a:cs typeface="Arial" panose="020B0604020202020204" pitchFamily="34" charset="0"/>
            </a:endParaRPr>
          </a:p>
          <a:p>
            <a:pPr marL="109728" indent="0">
              <a:buNone/>
            </a:pPr>
            <a:endParaRPr lang="en-US" sz="1600" b="1" dirty="0" smtClean="0">
              <a:latin typeface="Arial" panose="020B0604020202020204" pitchFamily="34" charset="0"/>
              <a:cs typeface="Arial" panose="020B0604020202020204" pitchFamily="34" charset="0"/>
            </a:endParaRPr>
          </a:p>
          <a:p>
            <a:pPr marL="109728" indent="0">
              <a:buNone/>
            </a:pPr>
            <a:r>
              <a:rPr lang="en-US" sz="1600" b="1" dirty="0" smtClean="0">
                <a:latin typeface="Arial" panose="020B0604020202020204" pitchFamily="34" charset="0"/>
                <a:cs typeface="Arial" panose="020B0604020202020204" pitchFamily="34" charset="0"/>
              </a:rPr>
              <a:t>     	 Glenn </a:t>
            </a:r>
            <a:r>
              <a:rPr lang="en-US" sz="1600" b="1" dirty="0">
                <a:latin typeface="Arial" panose="020B0604020202020204" pitchFamily="34" charset="0"/>
                <a:cs typeface="Arial" panose="020B0604020202020204" pitchFamily="34" charset="0"/>
              </a:rPr>
              <a:t>Schubert, </a:t>
            </a:r>
            <a:r>
              <a:rPr lang="en-US" sz="1600" b="1" dirty="0" smtClean="0">
                <a:latin typeface="Arial" panose="020B0604020202020204" pitchFamily="34" charset="0"/>
                <a:cs typeface="Arial" panose="020B0604020202020204" pitchFamily="34" charset="0"/>
              </a:rPr>
              <a:t>MPH Study </a:t>
            </a:r>
            <a:r>
              <a:rPr lang="en-US" sz="1600" b="1" dirty="0">
                <a:latin typeface="Arial" panose="020B0604020202020204" pitchFamily="34" charset="0"/>
                <a:cs typeface="Arial" panose="020B0604020202020204" pitchFamily="34" charset="0"/>
              </a:rPr>
              <a:t>Coordinator </a:t>
            </a:r>
            <a:r>
              <a:rPr lang="en-US" sz="1600" b="1" dirty="0" smtClean="0">
                <a:latin typeface="Arial" panose="020B0604020202020204" pitchFamily="34" charset="0"/>
                <a:cs typeface="Arial" panose="020B0604020202020204" pitchFamily="34" charset="0"/>
              </a:rPr>
              <a:t>             Pat </a:t>
            </a:r>
            <a:r>
              <a:rPr lang="en-US" sz="1600" b="1" dirty="0">
                <a:latin typeface="Arial" panose="020B0604020202020204" pitchFamily="34" charset="0"/>
                <a:cs typeface="Arial" panose="020B0604020202020204" pitchFamily="34" charset="0"/>
              </a:rPr>
              <a:t>Tanzi</a:t>
            </a:r>
            <a:r>
              <a:rPr lang="en-US" sz="1600" b="1" dirty="0" smtClean="0">
                <a:latin typeface="Arial" panose="020B0604020202020204" pitchFamily="34" charset="0"/>
                <a:cs typeface="Arial" panose="020B0604020202020204" pitchFamily="34" charset="0"/>
              </a:rPr>
              <a:t>, RN </a:t>
            </a:r>
            <a:r>
              <a:rPr lang="en-US" sz="1600" b="1" dirty="0">
                <a:latin typeface="Arial" panose="020B0604020202020204" pitchFamily="34" charset="0"/>
                <a:cs typeface="Arial" panose="020B0604020202020204" pitchFamily="34" charset="0"/>
              </a:rPr>
              <a:t>Study Coordinator </a:t>
            </a:r>
            <a:r>
              <a:rPr lang="en-US" sz="1600"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p>
          <a:p>
            <a:pPr marL="109728"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8327" y="304800"/>
            <a:ext cx="89154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R23)</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Washington</a:t>
            </a:r>
            <a:endParaRPr lang="en-US" sz="3200" dirty="0">
              <a:solidFill>
                <a:srgbClr val="002060"/>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699" y="2438400"/>
            <a:ext cx="1162051" cy="1905000"/>
          </a:xfrm>
          <a:prstGeom prst="rect">
            <a:avLst/>
          </a:prstGeom>
        </p:spPr>
      </p:pic>
      <p:pic>
        <p:nvPicPr>
          <p:cNvPr id="2049" name="Picture 1" descr="E:\Kyra beck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506" y="2328965"/>
            <a:ext cx="1563094" cy="1938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5867400"/>
            <a:ext cx="3287684" cy="802178"/>
          </a:xfrm>
          <a:prstGeom prst="rect">
            <a:avLst/>
          </a:prstGeom>
        </p:spPr>
      </p:pic>
    </p:spTree>
    <p:extLst>
      <p:ext uri="{BB962C8B-B14F-4D97-AF65-F5344CB8AC3E}">
        <p14:creationId xmlns:p14="http://schemas.microsoft.com/office/powerpoint/2010/main" val="662725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5880"/>
            <a:ext cx="8229600" cy="4843272"/>
          </a:xfrm>
        </p:spPr>
        <p:txBody>
          <a:bodyPr>
            <a:normAutofit/>
          </a:bodyPr>
          <a:lstStyle/>
          <a:p>
            <a:pPr marL="109728" indent="0" algn="ctr">
              <a:buNone/>
            </a:pPr>
            <a:r>
              <a:rPr lang="en-US" sz="3200" dirty="0" smtClean="0">
                <a:latin typeface="Arial" panose="020B0604020202020204" pitchFamily="34" charset="0"/>
                <a:cs typeface="Arial" panose="020B0604020202020204" pitchFamily="34" charset="0"/>
              </a:rPr>
              <a:t>University of Wisconsin Regional Coordinating Center </a:t>
            </a:r>
          </a:p>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Robert </a:t>
            </a:r>
            <a:r>
              <a:rPr lang="en-US" sz="1400" b="1" dirty="0">
                <a:latin typeface="Arial" panose="020B0604020202020204" pitchFamily="34" charset="0"/>
                <a:cs typeface="Arial" panose="020B0604020202020204" pitchFamily="34" charset="0"/>
              </a:rPr>
              <a:t>J. Dempsey, MD, (PI</a:t>
            </a:r>
            <a:r>
              <a:rPr lang="en-US" sz="1400" b="1" dirty="0" smtClean="0">
                <a:latin typeface="Arial" panose="020B0604020202020204" pitchFamily="34" charset="0"/>
                <a:cs typeface="Arial" panose="020B0604020202020204" pitchFamily="34" charset="0"/>
              </a:rPr>
              <a:t>) 	</a:t>
            </a:r>
            <a:r>
              <a:rPr lang="pl-PL" sz="1400" b="1" dirty="0" smtClean="0">
                <a:latin typeface="Arial" panose="020B0604020202020204" pitchFamily="34" charset="0"/>
                <a:cs typeface="Arial" panose="020B0604020202020204" pitchFamily="34" charset="0"/>
              </a:rPr>
              <a:t>Azam </a:t>
            </a:r>
            <a:r>
              <a:rPr lang="pl-PL" sz="1400" b="1" dirty="0">
                <a:latin typeface="Arial" panose="020B0604020202020204" pitchFamily="34" charset="0"/>
                <a:cs typeface="Arial" panose="020B0604020202020204" pitchFamily="34" charset="0"/>
              </a:rPr>
              <a:t>S. Ahmed, MD, (Co-PI</a:t>
            </a:r>
            <a:r>
              <a:rPr lang="pl-PL" sz="1400" b="1" dirty="0" smtClean="0">
                <a:latin typeface="Arial" panose="020B0604020202020204" pitchFamily="34" charset="0"/>
                <a:cs typeface="Arial" panose="020B0604020202020204" pitchFamily="34" charset="0"/>
              </a:rPr>
              <a:t>)</a:t>
            </a:r>
            <a:r>
              <a:rPr lang="en-US" sz="1400" b="1" dirty="0" smtClean="0">
                <a:latin typeface="Arial" panose="020B0604020202020204" pitchFamily="34" charset="0"/>
                <a:cs typeface="Arial" panose="020B0604020202020204" pitchFamily="34" charset="0"/>
              </a:rPr>
              <a:t> 	Stephanie Wilbrand</a:t>
            </a: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PhD 						     Study </a:t>
            </a:r>
            <a:r>
              <a:rPr lang="en-US" sz="1400" b="1" dirty="0">
                <a:latin typeface="Arial" panose="020B0604020202020204" pitchFamily="34" charset="0"/>
                <a:cs typeface="Arial" panose="020B0604020202020204" pitchFamily="34" charset="0"/>
              </a:rPr>
              <a:t>Coordinator</a:t>
            </a:r>
            <a:endParaRPr lang="en-US" sz="1400" b="1" dirty="0" smtClean="0">
              <a:latin typeface="Arial" panose="020B0604020202020204" pitchFamily="34" charset="0"/>
              <a:cs typeface="Arial" panose="020B0604020202020204" pitchFamily="34" charset="0"/>
            </a:endParaRPr>
          </a:p>
          <a:p>
            <a:pPr marL="109728" indent="0">
              <a:buNone/>
            </a:pPr>
            <a:r>
              <a:rPr lang="en-US" dirty="0" smtClean="0">
                <a:latin typeface="Arial" panose="020B0604020202020204" pitchFamily="34" charset="0"/>
                <a:cs typeface="Arial" panose="020B0604020202020204" pitchFamily="34" charset="0"/>
              </a:rPr>
              <a:t>			</a:t>
            </a:r>
          </a:p>
          <a:p>
            <a:pPr marL="109728"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52400" y="304800"/>
            <a:ext cx="8817428"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R24)</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University of Wisconsin Madison</a:t>
            </a:r>
            <a:endParaRPr lang="en-US" sz="3200" dirty="0">
              <a:solidFill>
                <a:srgbClr val="002060"/>
              </a:solidFill>
              <a:effectLst/>
            </a:endParaRPr>
          </a:p>
        </p:txBody>
      </p:sp>
      <p:pic>
        <p:nvPicPr>
          <p:cNvPr id="24578" name="Picture 2" descr="Y:\NIH StrokeNet NCC\NCC Working Groups\Working Group Info by Domain\Acute\Acute Photos\Ahmed_Azam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7704" y="2987040"/>
            <a:ext cx="1404257" cy="1965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566" y="3124200"/>
            <a:ext cx="1728216"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799" y="2966783"/>
            <a:ext cx="1404257" cy="1965961"/>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687" y="6165848"/>
            <a:ext cx="2170113"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0285" y="6121524"/>
            <a:ext cx="2329543" cy="73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215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25963"/>
          </a:xfrm>
        </p:spPr>
        <p:txBody>
          <a:bodyPr>
            <a:normAutofit fontScale="92500" lnSpcReduction="20000"/>
          </a:bodyPr>
          <a:lstStyle/>
          <a:p>
            <a:pPr marL="109728" indent="0" algn="ctr">
              <a:buNone/>
            </a:pPr>
            <a:r>
              <a:rPr lang="en-US" sz="3200" dirty="0" smtClean="0">
                <a:latin typeface="Arial" panose="020B0604020202020204" pitchFamily="34" charset="0"/>
                <a:cs typeface="Arial" panose="020B0604020202020204" pitchFamily="34" charset="0"/>
              </a:rPr>
              <a:t>Vanderbilt University Regional Coordinating Center </a:t>
            </a:r>
          </a:p>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dirty="0">
              <a:latin typeface="Arial" panose="020B0604020202020204" pitchFamily="34" charset="0"/>
              <a:cs typeface="Arial" panose="020B0604020202020204" pitchFamily="34" charset="0"/>
            </a:endParaRPr>
          </a:p>
          <a:p>
            <a:pPr marL="109728" indent="0">
              <a:buNone/>
            </a:pPr>
            <a:r>
              <a:rPr lang="en-US" dirty="0" smtClean="0">
                <a:latin typeface="Arial" panose="020B0604020202020204" pitchFamily="34" charset="0"/>
                <a:cs typeface="Arial" panose="020B0604020202020204" pitchFamily="34" charset="0"/>
              </a:rPr>
              <a:t>				</a:t>
            </a:r>
          </a:p>
          <a:p>
            <a:pPr marL="109728" indent="0">
              <a:buNone/>
            </a:pPr>
            <a:endParaRPr lang="en-US" dirty="0">
              <a:latin typeface="Arial" panose="020B0604020202020204" pitchFamily="34" charset="0"/>
              <a:cs typeface="Arial" panose="020B0604020202020204" pitchFamily="34" charset="0"/>
            </a:endParaRPr>
          </a:p>
          <a:p>
            <a:pPr marL="109728" indent="0">
              <a:buNone/>
            </a:pPr>
            <a:r>
              <a:rPr lang="en-US" dirty="0" smtClean="0">
                <a:latin typeface="Arial" panose="020B0604020202020204" pitchFamily="34" charset="0"/>
                <a:cs typeface="Arial" panose="020B0604020202020204" pitchFamily="34" charset="0"/>
              </a:rPr>
              <a:t>			</a:t>
            </a:r>
          </a:p>
          <a:p>
            <a:pPr marL="109728" indent="0">
              <a:buNone/>
            </a:pPr>
            <a:endParaRPr lang="it-IT" dirty="0" smtClean="0">
              <a:latin typeface="Arial" panose="020B0604020202020204" pitchFamily="34" charset="0"/>
              <a:cs typeface="Arial" panose="020B0604020202020204" pitchFamily="34" charset="0"/>
            </a:endParaRPr>
          </a:p>
          <a:p>
            <a:pPr marL="109728" indent="0">
              <a:buNone/>
            </a:pPr>
            <a:r>
              <a:rPr lang="it-IT" sz="1600" b="1" dirty="0" smtClean="0">
                <a:latin typeface="Arial" panose="020B0604020202020204" pitchFamily="34" charset="0"/>
                <a:cs typeface="Arial" panose="020B0604020202020204" pitchFamily="34" charset="0"/>
              </a:rPr>
              <a:t>               Michael </a:t>
            </a:r>
            <a:r>
              <a:rPr lang="it-IT" sz="1600" b="1" dirty="0">
                <a:latin typeface="Arial" panose="020B0604020202020204" pitchFamily="34" charset="0"/>
                <a:cs typeface="Arial" panose="020B0604020202020204" pitchFamily="34" charset="0"/>
              </a:rPr>
              <a:t>Froehler</a:t>
            </a:r>
            <a:r>
              <a:rPr lang="it-IT" sz="1600" b="1" dirty="0" smtClean="0">
                <a:latin typeface="Arial" panose="020B0604020202020204" pitchFamily="34" charset="0"/>
                <a:cs typeface="Arial" panose="020B0604020202020204" pitchFamily="34" charset="0"/>
              </a:rPr>
              <a:t>, MD (Co-PI</a:t>
            </a:r>
            <a:r>
              <a:rPr lang="it-IT"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	 	J Mocco, MD (</a:t>
            </a:r>
            <a:r>
              <a:rPr lang="en-US" sz="1600" b="1" dirty="0">
                <a:latin typeface="Arial" panose="020B0604020202020204" pitchFamily="34" charset="0"/>
                <a:cs typeface="Arial" panose="020B0604020202020204" pitchFamily="34" charset="0"/>
              </a:rPr>
              <a:t>Co-PI) </a:t>
            </a:r>
            <a:r>
              <a:rPr lang="en-US" sz="1600" b="1"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600" b="1" dirty="0" smtClean="0">
                <a:latin typeface="Arial" panose="020B0604020202020204" pitchFamily="34" charset="0"/>
                <a:cs typeface="Arial" panose="020B0604020202020204" pitchFamily="34" charset="0"/>
              </a:rPr>
              <a:t>	       Stephanie </a:t>
            </a:r>
            <a:r>
              <a:rPr lang="en-US" sz="1600" b="1" dirty="0">
                <a:latin typeface="Arial" panose="020B0604020202020204" pitchFamily="34" charset="0"/>
                <a:cs typeface="Arial" panose="020B0604020202020204" pitchFamily="34" charset="0"/>
              </a:rPr>
              <a:t>A. </a:t>
            </a:r>
            <a:r>
              <a:rPr lang="en-US" sz="1600" b="1" dirty="0" smtClean="0">
                <a:latin typeface="Arial" panose="020B0604020202020204" pitchFamily="34" charset="0"/>
                <a:cs typeface="Arial" panose="020B0604020202020204" pitchFamily="34" charset="0"/>
              </a:rPr>
              <a:t>Smith		 Bree Burks                                                    	       Study Coordinator		 Study </a:t>
            </a:r>
            <a:r>
              <a:rPr lang="en-US" sz="1600" b="1" dirty="0">
                <a:latin typeface="Arial" panose="020B0604020202020204" pitchFamily="34" charset="0"/>
                <a:cs typeface="Arial" panose="020B0604020202020204" pitchFamily="34" charset="0"/>
              </a:rPr>
              <a:t>Coordinator </a:t>
            </a:r>
            <a:r>
              <a:rPr lang="en-US" sz="1600" dirty="0" smtClean="0">
                <a:latin typeface="Arial" panose="020B0604020202020204" pitchFamily="34" charset="0"/>
                <a:cs typeface="Arial" panose="020B0604020202020204" pitchFamily="34" charset="0"/>
              </a:rPr>
              <a:t>	</a:t>
            </a:r>
          </a:p>
          <a:p>
            <a:pPr marL="109728"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381000"/>
            <a:ext cx="82296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R25)</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Vanderbilt University Medical Center</a:t>
            </a:r>
            <a:endParaRPr lang="en-US" sz="3200" dirty="0">
              <a:solidFill>
                <a:srgbClr val="002060"/>
              </a:solidFill>
              <a:effectLst/>
            </a:endParaRPr>
          </a:p>
        </p:txBody>
      </p:sp>
      <p:pic>
        <p:nvPicPr>
          <p:cNvPr id="25602" name="Picture 2" descr="Y:\NIH StrokeNet NCC\NCC Working Groups\Working Group Info by Domain\Acute\Acute Photos\Mocco 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855" y="2530412"/>
            <a:ext cx="1404825" cy="19684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auerblr.NEURO\AppData\Local\Microsoft\Windows\Temporary Internet Files\Content.Outlook\LIWG6TRR\Froeh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462997"/>
            <a:ext cx="1357235" cy="203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99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0"/>
          <p:cNvPicPr>
            <a:picLocks noChangeAspect="1" noChangeArrowheads="1"/>
          </p:cNvPicPr>
          <p:nvPr/>
        </p:nvPicPr>
        <p:blipFill>
          <a:blip r:embed="rId2"/>
          <a:srcRect/>
          <a:stretch>
            <a:fillRect/>
          </a:stretch>
        </p:blipFill>
        <p:spPr bwMode="auto">
          <a:xfrm>
            <a:off x="-55563" y="5692775"/>
            <a:ext cx="9255126" cy="1165225"/>
          </a:xfrm>
          <a:prstGeom prst="rect">
            <a:avLst/>
          </a:prstGeom>
          <a:noFill/>
          <a:ln w="9525">
            <a:noFill/>
            <a:miter lim="800000"/>
            <a:headEnd/>
            <a:tailEnd/>
          </a:ln>
        </p:spPr>
      </p:pic>
      <p:pic>
        <p:nvPicPr>
          <p:cNvPr id="8195" name="Picture 10"/>
          <p:cNvPicPr>
            <a:picLocks noChangeAspect="1" noChangeArrowheads="1"/>
          </p:cNvPicPr>
          <p:nvPr/>
        </p:nvPicPr>
        <p:blipFill>
          <a:blip r:embed="rId3"/>
          <a:srcRect/>
          <a:stretch>
            <a:fillRect/>
          </a:stretch>
        </p:blipFill>
        <p:spPr bwMode="auto">
          <a:xfrm>
            <a:off x="609600" y="3154363"/>
            <a:ext cx="744538" cy="549275"/>
          </a:xfrm>
          <a:prstGeom prst="rect">
            <a:avLst/>
          </a:prstGeom>
          <a:noFill/>
          <a:ln w="9525">
            <a:noFill/>
            <a:miter lim="800000"/>
            <a:headEnd/>
            <a:tailEnd/>
          </a:ln>
        </p:spPr>
      </p:pic>
      <p:pic>
        <p:nvPicPr>
          <p:cNvPr id="8196" name="Picture 13"/>
          <p:cNvPicPr>
            <a:picLocks noChangeAspect="1" noChangeArrowheads="1"/>
          </p:cNvPicPr>
          <p:nvPr/>
        </p:nvPicPr>
        <p:blipFill>
          <a:blip r:embed="rId3"/>
          <a:srcRect/>
          <a:stretch>
            <a:fillRect/>
          </a:stretch>
        </p:blipFill>
        <p:spPr bwMode="auto">
          <a:xfrm>
            <a:off x="1295400" y="3154363"/>
            <a:ext cx="744538" cy="549275"/>
          </a:xfrm>
          <a:prstGeom prst="rect">
            <a:avLst/>
          </a:prstGeom>
          <a:noFill/>
          <a:ln w="9525">
            <a:noFill/>
            <a:miter lim="800000"/>
            <a:headEnd/>
            <a:tailEnd/>
          </a:ln>
        </p:spPr>
      </p:pic>
      <p:pic>
        <p:nvPicPr>
          <p:cNvPr id="8197" name="Picture 14"/>
          <p:cNvPicPr>
            <a:picLocks noChangeAspect="1" noChangeArrowheads="1"/>
          </p:cNvPicPr>
          <p:nvPr/>
        </p:nvPicPr>
        <p:blipFill>
          <a:blip r:embed="rId3"/>
          <a:srcRect/>
          <a:stretch>
            <a:fillRect/>
          </a:stretch>
        </p:blipFill>
        <p:spPr bwMode="auto">
          <a:xfrm>
            <a:off x="1981200" y="3154363"/>
            <a:ext cx="744538" cy="549275"/>
          </a:xfrm>
          <a:prstGeom prst="rect">
            <a:avLst/>
          </a:prstGeom>
          <a:noFill/>
          <a:ln w="9525">
            <a:noFill/>
            <a:miter lim="800000"/>
            <a:headEnd/>
            <a:tailEnd/>
          </a:ln>
        </p:spPr>
      </p:pic>
      <p:pic>
        <p:nvPicPr>
          <p:cNvPr id="8198" name="Picture 15"/>
          <p:cNvPicPr>
            <a:picLocks noChangeAspect="1" noChangeArrowheads="1"/>
          </p:cNvPicPr>
          <p:nvPr/>
        </p:nvPicPr>
        <p:blipFill>
          <a:blip r:embed="rId3"/>
          <a:srcRect/>
          <a:stretch>
            <a:fillRect/>
          </a:stretch>
        </p:blipFill>
        <p:spPr bwMode="auto">
          <a:xfrm>
            <a:off x="2667000" y="3154363"/>
            <a:ext cx="744538" cy="549275"/>
          </a:xfrm>
          <a:prstGeom prst="rect">
            <a:avLst/>
          </a:prstGeom>
          <a:noFill/>
          <a:ln w="9525">
            <a:noFill/>
            <a:miter lim="800000"/>
            <a:headEnd/>
            <a:tailEnd/>
          </a:ln>
        </p:spPr>
      </p:pic>
      <p:pic>
        <p:nvPicPr>
          <p:cNvPr id="8199" name="Picture 16"/>
          <p:cNvPicPr>
            <a:picLocks noChangeAspect="1" noChangeArrowheads="1"/>
          </p:cNvPicPr>
          <p:nvPr/>
        </p:nvPicPr>
        <p:blipFill>
          <a:blip r:embed="rId3"/>
          <a:srcRect/>
          <a:stretch>
            <a:fillRect/>
          </a:stretch>
        </p:blipFill>
        <p:spPr bwMode="auto">
          <a:xfrm>
            <a:off x="3352800" y="3154363"/>
            <a:ext cx="744538" cy="549275"/>
          </a:xfrm>
          <a:prstGeom prst="rect">
            <a:avLst/>
          </a:prstGeom>
          <a:noFill/>
          <a:ln w="9525">
            <a:noFill/>
            <a:miter lim="800000"/>
            <a:headEnd/>
            <a:tailEnd/>
          </a:ln>
        </p:spPr>
      </p:pic>
      <p:pic>
        <p:nvPicPr>
          <p:cNvPr id="8200" name="Picture 17"/>
          <p:cNvPicPr>
            <a:picLocks noChangeAspect="1" noChangeArrowheads="1"/>
          </p:cNvPicPr>
          <p:nvPr/>
        </p:nvPicPr>
        <p:blipFill>
          <a:blip r:embed="rId3"/>
          <a:srcRect/>
          <a:stretch>
            <a:fillRect/>
          </a:stretch>
        </p:blipFill>
        <p:spPr bwMode="auto">
          <a:xfrm>
            <a:off x="4038600" y="3154363"/>
            <a:ext cx="744538" cy="549275"/>
          </a:xfrm>
          <a:prstGeom prst="rect">
            <a:avLst/>
          </a:prstGeom>
          <a:noFill/>
          <a:ln w="9525">
            <a:noFill/>
            <a:miter lim="800000"/>
            <a:headEnd/>
            <a:tailEnd/>
          </a:ln>
        </p:spPr>
      </p:pic>
      <p:pic>
        <p:nvPicPr>
          <p:cNvPr id="8201" name="Picture 18"/>
          <p:cNvPicPr>
            <a:picLocks noChangeAspect="1" noChangeArrowheads="1"/>
          </p:cNvPicPr>
          <p:nvPr/>
        </p:nvPicPr>
        <p:blipFill>
          <a:blip r:embed="rId3"/>
          <a:srcRect/>
          <a:stretch>
            <a:fillRect/>
          </a:stretch>
        </p:blipFill>
        <p:spPr bwMode="auto">
          <a:xfrm>
            <a:off x="4724400" y="3154363"/>
            <a:ext cx="744538" cy="549275"/>
          </a:xfrm>
          <a:prstGeom prst="rect">
            <a:avLst/>
          </a:prstGeom>
          <a:noFill/>
          <a:ln w="9525">
            <a:noFill/>
            <a:miter lim="800000"/>
            <a:headEnd/>
            <a:tailEnd/>
          </a:ln>
        </p:spPr>
      </p:pic>
      <p:pic>
        <p:nvPicPr>
          <p:cNvPr id="8202" name="Picture 19"/>
          <p:cNvPicPr>
            <a:picLocks noChangeAspect="1" noChangeArrowheads="1"/>
          </p:cNvPicPr>
          <p:nvPr/>
        </p:nvPicPr>
        <p:blipFill>
          <a:blip r:embed="rId3"/>
          <a:srcRect/>
          <a:stretch>
            <a:fillRect/>
          </a:stretch>
        </p:blipFill>
        <p:spPr bwMode="auto">
          <a:xfrm>
            <a:off x="5410200" y="3154363"/>
            <a:ext cx="744538" cy="549275"/>
          </a:xfrm>
          <a:prstGeom prst="rect">
            <a:avLst/>
          </a:prstGeom>
          <a:noFill/>
          <a:ln w="9525">
            <a:noFill/>
            <a:miter lim="800000"/>
            <a:headEnd/>
            <a:tailEnd/>
          </a:ln>
        </p:spPr>
      </p:pic>
      <p:pic>
        <p:nvPicPr>
          <p:cNvPr id="8203" name="Picture 20"/>
          <p:cNvPicPr>
            <a:picLocks noChangeAspect="1" noChangeArrowheads="1"/>
          </p:cNvPicPr>
          <p:nvPr/>
        </p:nvPicPr>
        <p:blipFill>
          <a:blip r:embed="rId3"/>
          <a:srcRect/>
          <a:stretch>
            <a:fillRect/>
          </a:stretch>
        </p:blipFill>
        <p:spPr bwMode="auto">
          <a:xfrm>
            <a:off x="6123967" y="3154363"/>
            <a:ext cx="744538" cy="549275"/>
          </a:xfrm>
          <a:prstGeom prst="rect">
            <a:avLst/>
          </a:prstGeom>
          <a:noFill/>
          <a:ln w="9525">
            <a:noFill/>
            <a:miter lim="800000"/>
            <a:headEnd/>
            <a:tailEnd/>
          </a:ln>
        </p:spPr>
      </p:pic>
      <p:pic>
        <p:nvPicPr>
          <p:cNvPr id="8204" name="Picture 21"/>
          <p:cNvPicPr>
            <a:picLocks noChangeAspect="1" noChangeArrowheads="1"/>
          </p:cNvPicPr>
          <p:nvPr/>
        </p:nvPicPr>
        <p:blipFill>
          <a:blip r:embed="rId3"/>
          <a:srcRect/>
          <a:stretch>
            <a:fillRect/>
          </a:stretch>
        </p:blipFill>
        <p:spPr bwMode="auto">
          <a:xfrm>
            <a:off x="6781800" y="3154363"/>
            <a:ext cx="744538" cy="549275"/>
          </a:xfrm>
          <a:prstGeom prst="rect">
            <a:avLst/>
          </a:prstGeom>
          <a:noFill/>
          <a:ln w="9525">
            <a:noFill/>
            <a:miter lim="800000"/>
            <a:headEnd/>
            <a:tailEnd/>
          </a:ln>
        </p:spPr>
      </p:pic>
      <p:pic>
        <p:nvPicPr>
          <p:cNvPr id="8205" name="Picture 22"/>
          <p:cNvPicPr>
            <a:picLocks noChangeAspect="1" noChangeArrowheads="1"/>
          </p:cNvPicPr>
          <p:nvPr/>
        </p:nvPicPr>
        <p:blipFill>
          <a:blip r:embed="rId3"/>
          <a:srcRect/>
          <a:stretch>
            <a:fillRect/>
          </a:stretch>
        </p:blipFill>
        <p:spPr bwMode="auto">
          <a:xfrm>
            <a:off x="7467600" y="3154363"/>
            <a:ext cx="744538" cy="549275"/>
          </a:xfrm>
          <a:prstGeom prst="rect">
            <a:avLst/>
          </a:prstGeom>
          <a:noFill/>
          <a:ln w="9525">
            <a:noFill/>
            <a:miter lim="800000"/>
            <a:headEnd/>
            <a:tailEnd/>
          </a:ln>
        </p:spPr>
      </p:pic>
      <p:pic>
        <p:nvPicPr>
          <p:cNvPr id="8206" name="Picture 24"/>
          <p:cNvPicPr>
            <a:picLocks noChangeAspect="1" noChangeArrowheads="1"/>
          </p:cNvPicPr>
          <p:nvPr/>
        </p:nvPicPr>
        <p:blipFill>
          <a:blip r:embed="rId4"/>
          <a:srcRect/>
          <a:stretch>
            <a:fillRect/>
          </a:stretch>
        </p:blipFill>
        <p:spPr bwMode="auto">
          <a:xfrm>
            <a:off x="8153400" y="3154363"/>
            <a:ext cx="744538" cy="549275"/>
          </a:xfrm>
          <a:prstGeom prst="rect">
            <a:avLst/>
          </a:prstGeom>
          <a:noFill/>
          <a:ln w="9525">
            <a:noFill/>
            <a:miter lim="800000"/>
            <a:headEnd/>
            <a:tailEnd/>
          </a:ln>
        </p:spPr>
      </p:pic>
      <p:sp>
        <p:nvSpPr>
          <p:cNvPr id="8207" name="Text Box 37"/>
          <p:cNvSpPr txBox="1">
            <a:spLocks noChangeArrowheads="1"/>
          </p:cNvSpPr>
          <p:nvPr/>
        </p:nvSpPr>
        <p:spPr bwMode="auto">
          <a:xfrm>
            <a:off x="784225" y="3265488"/>
            <a:ext cx="822661" cy="261610"/>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Oct 2013</a:t>
            </a:r>
            <a:endParaRPr lang="en-US" sz="1100" b="1"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08" name="Text Box 38"/>
          <p:cNvSpPr txBox="1">
            <a:spLocks noChangeArrowheads="1"/>
          </p:cNvSpPr>
          <p:nvPr/>
        </p:nvSpPr>
        <p:spPr bwMode="auto">
          <a:xfrm>
            <a:off x="1642459" y="3252886"/>
            <a:ext cx="853119" cy="261610"/>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Nov 2013</a:t>
            </a:r>
            <a:endParaRPr lang="en-US" sz="1100" b="1"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10" name="Text Box 44"/>
          <p:cNvSpPr txBox="1">
            <a:spLocks noChangeArrowheads="1"/>
          </p:cNvSpPr>
          <p:nvPr/>
        </p:nvSpPr>
        <p:spPr bwMode="auto">
          <a:xfrm>
            <a:off x="2529054" y="3265488"/>
            <a:ext cx="1659566" cy="261610"/>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             Dec 2013</a:t>
            </a:r>
            <a:endParaRPr lang="en-US" sz="1100" b="1"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14" name="Text Box 48"/>
          <p:cNvSpPr txBox="1">
            <a:spLocks noChangeArrowheads="1"/>
          </p:cNvSpPr>
          <p:nvPr/>
        </p:nvSpPr>
        <p:spPr bwMode="auto">
          <a:xfrm>
            <a:off x="5063789" y="3252886"/>
            <a:ext cx="830677" cy="261610"/>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Feb 2014</a:t>
            </a:r>
            <a:endParaRPr lang="en-US" sz="1100" b="1"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15" name="Text Box 49"/>
          <p:cNvSpPr txBox="1">
            <a:spLocks noChangeArrowheads="1"/>
          </p:cNvSpPr>
          <p:nvPr/>
        </p:nvSpPr>
        <p:spPr bwMode="auto">
          <a:xfrm>
            <a:off x="5830920" y="3252886"/>
            <a:ext cx="915635" cy="261610"/>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Early 2014</a:t>
            </a:r>
            <a:endParaRPr lang="en-US" sz="1100" b="1"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16" name="Text Box 50"/>
          <p:cNvSpPr txBox="1">
            <a:spLocks noChangeArrowheads="1"/>
          </p:cNvSpPr>
          <p:nvPr/>
        </p:nvSpPr>
        <p:spPr bwMode="auto">
          <a:xfrm>
            <a:off x="7010400" y="3265488"/>
            <a:ext cx="838691" cy="261610"/>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Mid 2014</a:t>
            </a:r>
            <a:endParaRPr lang="en-US" sz="1100" b="1"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18" name="Text Box 52"/>
          <p:cNvSpPr txBox="1">
            <a:spLocks noChangeArrowheads="1"/>
          </p:cNvSpPr>
          <p:nvPr/>
        </p:nvSpPr>
        <p:spPr bwMode="auto">
          <a:xfrm>
            <a:off x="8305800" y="3265488"/>
            <a:ext cx="588623" cy="261610"/>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1100" b="1" dirty="0" smtClean="0">
                <a:solidFill>
                  <a:srgbClr val="FFFFFF"/>
                </a:solidFill>
                <a:latin typeface="Lucida Sans Unicode" panose="020B0602030504020204" pitchFamily="34" charset="0"/>
                <a:ea typeface="ＭＳ Ｐゴシック" pitchFamily="-109" charset="-128"/>
                <a:cs typeface="Lucida Sans Unicode" panose="020B0602030504020204" pitchFamily="34" charset="0"/>
              </a:rPr>
              <a:t>2015</a:t>
            </a:r>
            <a:r>
              <a:rPr lang="en-US" sz="1100" dirty="0" smtClean="0">
                <a:solidFill>
                  <a:srgbClr val="FFFFFF"/>
                </a:solidFill>
                <a:latin typeface="Lucida Sans Unicode" panose="020B0602030504020204" pitchFamily="34" charset="0"/>
                <a:ea typeface="ＭＳ Ｐゴシック" pitchFamily="-109" charset="-128"/>
                <a:cs typeface="Lucida Sans Unicode" panose="020B0602030504020204" pitchFamily="34" charset="0"/>
              </a:rPr>
              <a:t> </a:t>
            </a:r>
            <a:endParaRPr lang="en-US" sz="1100" dirty="0">
              <a:solidFill>
                <a:srgbClr val="FFFFFF"/>
              </a:solidFill>
              <a:latin typeface="Lucida Sans Unicode" panose="020B0602030504020204" pitchFamily="34" charset="0"/>
              <a:ea typeface="ＭＳ Ｐゴシック" pitchFamily="-109" charset="-128"/>
              <a:cs typeface="Lucida Sans Unicode" panose="020B0602030504020204" pitchFamily="34" charset="0"/>
            </a:endParaRPr>
          </a:p>
        </p:txBody>
      </p:sp>
      <p:pic>
        <p:nvPicPr>
          <p:cNvPr id="8219" name="Picture 54"/>
          <p:cNvPicPr>
            <a:picLocks noChangeAspect="1" noChangeArrowheads="1"/>
          </p:cNvPicPr>
          <p:nvPr/>
        </p:nvPicPr>
        <p:blipFill>
          <a:blip r:embed="rId5"/>
          <a:srcRect/>
          <a:stretch>
            <a:fillRect/>
          </a:stretch>
        </p:blipFill>
        <p:spPr bwMode="auto">
          <a:xfrm>
            <a:off x="454988" y="2715035"/>
            <a:ext cx="427038" cy="665162"/>
          </a:xfrm>
          <a:prstGeom prst="rect">
            <a:avLst/>
          </a:prstGeom>
          <a:noFill/>
          <a:ln w="9525">
            <a:noFill/>
            <a:miter lim="800000"/>
            <a:headEnd/>
            <a:tailEnd/>
          </a:ln>
        </p:spPr>
      </p:pic>
      <p:pic>
        <p:nvPicPr>
          <p:cNvPr id="8220" name="Picture 55"/>
          <p:cNvPicPr>
            <a:picLocks noChangeAspect="1" noChangeArrowheads="1"/>
          </p:cNvPicPr>
          <p:nvPr/>
        </p:nvPicPr>
        <p:blipFill>
          <a:blip r:embed="rId5"/>
          <a:srcRect/>
          <a:stretch>
            <a:fillRect/>
          </a:stretch>
        </p:blipFill>
        <p:spPr bwMode="auto">
          <a:xfrm>
            <a:off x="1751082" y="2718003"/>
            <a:ext cx="427038" cy="665162"/>
          </a:xfrm>
          <a:prstGeom prst="rect">
            <a:avLst/>
          </a:prstGeom>
          <a:noFill/>
          <a:ln w="9525">
            <a:noFill/>
            <a:miter lim="800000"/>
            <a:headEnd/>
            <a:tailEnd/>
          </a:ln>
        </p:spPr>
      </p:pic>
      <p:pic>
        <p:nvPicPr>
          <p:cNvPr id="8221" name="Picture 56"/>
          <p:cNvPicPr>
            <a:picLocks noChangeAspect="1" noChangeArrowheads="1"/>
          </p:cNvPicPr>
          <p:nvPr/>
        </p:nvPicPr>
        <p:blipFill>
          <a:blip r:embed="rId5"/>
          <a:srcRect/>
          <a:stretch>
            <a:fillRect/>
          </a:stretch>
        </p:blipFill>
        <p:spPr bwMode="auto">
          <a:xfrm>
            <a:off x="2825750" y="2741613"/>
            <a:ext cx="427038" cy="665162"/>
          </a:xfrm>
          <a:prstGeom prst="rect">
            <a:avLst/>
          </a:prstGeom>
          <a:noFill/>
          <a:ln w="9525">
            <a:noFill/>
            <a:miter lim="800000"/>
            <a:headEnd/>
            <a:tailEnd/>
          </a:ln>
        </p:spPr>
      </p:pic>
      <p:pic>
        <p:nvPicPr>
          <p:cNvPr id="8222" name="Picture 57"/>
          <p:cNvPicPr>
            <a:picLocks noChangeAspect="1" noChangeArrowheads="1"/>
          </p:cNvPicPr>
          <p:nvPr/>
        </p:nvPicPr>
        <p:blipFill>
          <a:blip r:embed="rId5"/>
          <a:srcRect/>
          <a:stretch>
            <a:fillRect/>
          </a:stretch>
        </p:blipFill>
        <p:spPr bwMode="auto">
          <a:xfrm>
            <a:off x="3975100" y="2729477"/>
            <a:ext cx="427038" cy="665162"/>
          </a:xfrm>
          <a:prstGeom prst="rect">
            <a:avLst/>
          </a:prstGeom>
          <a:noFill/>
          <a:ln w="9525">
            <a:noFill/>
            <a:miter lim="800000"/>
            <a:headEnd/>
            <a:tailEnd/>
          </a:ln>
        </p:spPr>
      </p:pic>
      <p:pic>
        <p:nvPicPr>
          <p:cNvPr id="8223" name="Picture 58"/>
          <p:cNvPicPr>
            <a:picLocks noChangeAspect="1" noChangeArrowheads="1"/>
          </p:cNvPicPr>
          <p:nvPr/>
        </p:nvPicPr>
        <p:blipFill>
          <a:blip r:embed="rId5"/>
          <a:srcRect/>
          <a:stretch>
            <a:fillRect/>
          </a:stretch>
        </p:blipFill>
        <p:spPr bwMode="auto">
          <a:xfrm>
            <a:off x="6154738" y="2741613"/>
            <a:ext cx="427038" cy="665162"/>
          </a:xfrm>
          <a:prstGeom prst="rect">
            <a:avLst/>
          </a:prstGeom>
          <a:noFill/>
          <a:ln w="9525">
            <a:noFill/>
            <a:miter lim="800000"/>
            <a:headEnd/>
            <a:tailEnd/>
          </a:ln>
        </p:spPr>
      </p:pic>
      <p:pic>
        <p:nvPicPr>
          <p:cNvPr id="8224" name="Picture 59"/>
          <p:cNvPicPr>
            <a:picLocks noChangeAspect="1" noChangeArrowheads="1"/>
          </p:cNvPicPr>
          <p:nvPr/>
        </p:nvPicPr>
        <p:blipFill>
          <a:blip r:embed="rId5"/>
          <a:srcRect/>
          <a:stretch>
            <a:fillRect/>
          </a:stretch>
        </p:blipFill>
        <p:spPr bwMode="auto">
          <a:xfrm>
            <a:off x="7956457" y="2729477"/>
            <a:ext cx="427038" cy="665162"/>
          </a:xfrm>
          <a:prstGeom prst="rect">
            <a:avLst/>
          </a:prstGeom>
          <a:noFill/>
          <a:ln w="9525">
            <a:noFill/>
            <a:miter lim="800000"/>
            <a:headEnd/>
            <a:tailEnd/>
          </a:ln>
        </p:spPr>
      </p:pic>
      <p:pic>
        <p:nvPicPr>
          <p:cNvPr id="8225" name="Picture 60"/>
          <p:cNvPicPr>
            <a:picLocks noChangeAspect="1" noChangeArrowheads="1"/>
          </p:cNvPicPr>
          <p:nvPr/>
        </p:nvPicPr>
        <p:blipFill>
          <a:blip r:embed="rId6"/>
          <a:srcRect/>
          <a:stretch>
            <a:fillRect/>
          </a:stretch>
        </p:blipFill>
        <p:spPr bwMode="auto">
          <a:xfrm>
            <a:off x="1441553" y="3477125"/>
            <a:ext cx="427038" cy="652462"/>
          </a:xfrm>
          <a:prstGeom prst="rect">
            <a:avLst/>
          </a:prstGeom>
          <a:noFill/>
          <a:ln w="9525">
            <a:noFill/>
            <a:miter lim="800000"/>
            <a:headEnd/>
            <a:tailEnd/>
          </a:ln>
        </p:spPr>
      </p:pic>
      <p:pic>
        <p:nvPicPr>
          <p:cNvPr id="8226" name="Picture 61"/>
          <p:cNvPicPr>
            <a:picLocks noChangeAspect="1" noChangeArrowheads="1"/>
          </p:cNvPicPr>
          <p:nvPr/>
        </p:nvPicPr>
        <p:blipFill>
          <a:blip r:embed="rId6"/>
          <a:srcRect/>
          <a:stretch>
            <a:fillRect/>
          </a:stretch>
        </p:blipFill>
        <p:spPr bwMode="auto">
          <a:xfrm>
            <a:off x="2096624" y="3491397"/>
            <a:ext cx="427038" cy="652462"/>
          </a:xfrm>
          <a:prstGeom prst="rect">
            <a:avLst/>
          </a:prstGeom>
          <a:noFill/>
          <a:ln w="9525">
            <a:noFill/>
            <a:miter lim="800000"/>
            <a:headEnd/>
            <a:tailEnd/>
          </a:ln>
        </p:spPr>
      </p:pic>
      <p:pic>
        <p:nvPicPr>
          <p:cNvPr id="8227" name="Picture 62"/>
          <p:cNvPicPr>
            <a:picLocks noChangeAspect="1" noChangeArrowheads="1"/>
          </p:cNvPicPr>
          <p:nvPr/>
        </p:nvPicPr>
        <p:blipFill>
          <a:blip r:embed="rId6"/>
          <a:srcRect/>
          <a:stretch>
            <a:fillRect/>
          </a:stretch>
        </p:blipFill>
        <p:spPr bwMode="auto">
          <a:xfrm>
            <a:off x="3214686" y="3477125"/>
            <a:ext cx="427038" cy="652462"/>
          </a:xfrm>
          <a:prstGeom prst="rect">
            <a:avLst/>
          </a:prstGeom>
          <a:noFill/>
          <a:ln w="9525">
            <a:noFill/>
            <a:miter lim="800000"/>
            <a:headEnd/>
            <a:tailEnd/>
          </a:ln>
        </p:spPr>
      </p:pic>
      <p:pic>
        <p:nvPicPr>
          <p:cNvPr id="8228" name="Picture 63"/>
          <p:cNvPicPr>
            <a:picLocks noChangeAspect="1" noChangeArrowheads="1"/>
          </p:cNvPicPr>
          <p:nvPr/>
        </p:nvPicPr>
        <p:blipFill>
          <a:blip r:embed="rId6"/>
          <a:srcRect/>
          <a:stretch>
            <a:fillRect/>
          </a:stretch>
        </p:blipFill>
        <p:spPr bwMode="auto">
          <a:xfrm>
            <a:off x="5241256" y="3477125"/>
            <a:ext cx="427038" cy="652462"/>
          </a:xfrm>
          <a:prstGeom prst="rect">
            <a:avLst/>
          </a:prstGeom>
          <a:noFill/>
          <a:ln w="9525">
            <a:noFill/>
            <a:miter lim="800000"/>
            <a:headEnd/>
            <a:tailEnd/>
          </a:ln>
        </p:spPr>
      </p:pic>
      <p:pic>
        <p:nvPicPr>
          <p:cNvPr id="8229" name="Picture 64"/>
          <p:cNvPicPr>
            <a:picLocks noChangeAspect="1" noChangeArrowheads="1"/>
          </p:cNvPicPr>
          <p:nvPr/>
        </p:nvPicPr>
        <p:blipFill>
          <a:blip r:embed="rId6"/>
          <a:srcRect/>
          <a:stretch>
            <a:fillRect/>
          </a:stretch>
        </p:blipFill>
        <p:spPr bwMode="auto">
          <a:xfrm>
            <a:off x="7099300" y="3477125"/>
            <a:ext cx="427038" cy="652462"/>
          </a:xfrm>
          <a:prstGeom prst="rect">
            <a:avLst/>
          </a:prstGeom>
          <a:noFill/>
          <a:ln w="9525">
            <a:noFill/>
            <a:miter lim="800000"/>
            <a:headEnd/>
            <a:tailEnd/>
          </a:ln>
        </p:spPr>
      </p:pic>
      <p:sp>
        <p:nvSpPr>
          <p:cNvPr id="8231" name="Text Box 66"/>
          <p:cNvSpPr txBox="1">
            <a:spLocks noChangeArrowheads="1"/>
          </p:cNvSpPr>
          <p:nvPr/>
        </p:nvSpPr>
        <p:spPr bwMode="auto">
          <a:xfrm>
            <a:off x="222672" y="1794252"/>
            <a:ext cx="773855" cy="600164"/>
          </a:xfrm>
          <a:prstGeom prst="rect">
            <a:avLst/>
          </a:prstGeom>
          <a:noFill/>
          <a:ln w="9525">
            <a:noFill/>
            <a:miter lim="800000"/>
            <a:headEnd/>
            <a:tailEnd/>
          </a:ln>
        </p:spPr>
        <p:txBody>
          <a:bodyPr wrap="square">
            <a:spAutoFit/>
          </a:bodyPr>
          <a:lstStyle/>
          <a:p>
            <a:pPr defTabSz="457200" fontAlgn="base">
              <a:spcBef>
                <a:spcPct val="0"/>
              </a:spcBef>
              <a:spcAft>
                <a:spcPct val="0"/>
              </a:spcAft>
            </a:pPr>
            <a:endParaRPr lang="en-US" sz="1100"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9/30/13</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NOA.</a:t>
            </a:r>
            <a:endParaRPr lang="en-US" sz="1100" b="1"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32" name="Text Box 67"/>
          <p:cNvSpPr txBox="1">
            <a:spLocks noChangeArrowheads="1"/>
          </p:cNvSpPr>
          <p:nvPr/>
        </p:nvSpPr>
        <p:spPr bwMode="auto">
          <a:xfrm>
            <a:off x="1370178" y="832795"/>
            <a:ext cx="1158875" cy="1954381"/>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11/13/13</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NCC call with RCCs. </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Established Monthly Steering committee calls</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2</a:t>
            </a:r>
            <a:r>
              <a:rPr lang="en-US" sz="1100" b="1" baseline="30000"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nd</a:t>
            </a: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 Wednesday at Noon (ET)</a:t>
            </a:r>
            <a:endParaRPr lang="en-US" sz="1100" b="1"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33" name="Text Box 68"/>
          <p:cNvSpPr txBox="1">
            <a:spLocks noChangeArrowheads="1"/>
          </p:cNvSpPr>
          <p:nvPr/>
        </p:nvSpPr>
        <p:spPr bwMode="auto">
          <a:xfrm>
            <a:off x="2482849" y="1864950"/>
            <a:ext cx="1158875" cy="938719"/>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12/3/13</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NIH visit at</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NCC</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Cincinnati, OH.</a:t>
            </a:r>
            <a:r>
              <a:rPr lang="en-US" sz="1100"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 </a:t>
            </a:r>
            <a:endParaRPr lang="en-US" sz="1100"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34" name="Text Box 69"/>
          <p:cNvSpPr txBox="1">
            <a:spLocks noChangeArrowheads="1"/>
          </p:cNvSpPr>
          <p:nvPr/>
        </p:nvSpPr>
        <p:spPr bwMode="auto">
          <a:xfrm>
            <a:off x="3624263" y="1887006"/>
            <a:ext cx="1158875" cy="769441"/>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12/17/13</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NCC meeting</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With NETT</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Ann Arbor</a:t>
            </a:r>
            <a:endParaRPr lang="en-US" sz="1100" b="1"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35" name="Text Box 70"/>
          <p:cNvSpPr txBox="1">
            <a:spLocks noChangeArrowheads="1"/>
          </p:cNvSpPr>
          <p:nvPr/>
        </p:nvSpPr>
        <p:spPr bwMode="auto">
          <a:xfrm>
            <a:off x="5753214" y="1765534"/>
            <a:ext cx="1158875" cy="1107996"/>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TBD 2014</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NIH StrokeNet Startup meeting </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Bethesda, MD</a:t>
            </a:r>
          </a:p>
          <a:p>
            <a:pPr defTabSz="457200" fontAlgn="base">
              <a:spcBef>
                <a:spcPct val="0"/>
              </a:spcBef>
              <a:spcAft>
                <a:spcPct val="0"/>
              </a:spcAft>
            </a:pPr>
            <a:r>
              <a:rPr lang="en-US" sz="1100"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 </a:t>
            </a:r>
            <a:endParaRPr lang="en-US" sz="1100"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36" name="Text Box 71"/>
          <p:cNvSpPr txBox="1">
            <a:spLocks noChangeArrowheads="1"/>
          </p:cNvSpPr>
          <p:nvPr/>
        </p:nvSpPr>
        <p:spPr bwMode="auto">
          <a:xfrm>
            <a:off x="7573962" y="1765534"/>
            <a:ext cx="1158875" cy="1107996"/>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TBD 2015</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New Studies</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Funded through</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NIH StrokeNet</a:t>
            </a:r>
            <a:r>
              <a:rPr lang="en-US" sz="1100"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 </a:t>
            </a:r>
            <a:endParaRPr lang="en-US" sz="1100"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37" name="Text Box 72"/>
          <p:cNvSpPr txBox="1">
            <a:spLocks noChangeArrowheads="1"/>
          </p:cNvSpPr>
          <p:nvPr/>
        </p:nvSpPr>
        <p:spPr bwMode="auto">
          <a:xfrm>
            <a:off x="1219979" y="4006886"/>
            <a:ext cx="797429" cy="769441"/>
          </a:xfrm>
          <a:prstGeom prst="rect">
            <a:avLst/>
          </a:prstGeom>
          <a:noFill/>
          <a:ln w="9525">
            <a:noFill/>
            <a:miter lim="800000"/>
            <a:headEnd/>
            <a:tailEnd/>
          </a:ln>
        </p:spPr>
        <p:txBody>
          <a:bodyPr wrap="square">
            <a:spAutoFit/>
          </a:bodyPr>
          <a:lstStyle/>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11/1/13</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NCC Call</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 with </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NIH. </a:t>
            </a:r>
            <a:endParaRPr lang="en-US" sz="1100" b="1"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39" name="Text Box 74"/>
          <p:cNvSpPr txBox="1">
            <a:spLocks noChangeArrowheads="1"/>
          </p:cNvSpPr>
          <p:nvPr/>
        </p:nvSpPr>
        <p:spPr bwMode="auto">
          <a:xfrm>
            <a:off x="2870200" y="4076457"/>
            <a:ext cx="1082675" cy="600164"/>
          </a:xfrm>
          <a:prstGeom prst="rect">
            <a:avLst/>
          </a:prstGeom>
          <a:noFill/>
          <a:ln w="9525">
            <a:noFill/>
            <a:miter lim="800000"/>
            <a:headEnd/>
            <a:tailEnd/>
          </a:ln>
        </p:spPr>
        <p:txBody>
          <a:bodyPr wrap="square">
            <a:spAutoFit/>
          </a:bodyPr>
          <a:lstStyle/>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12/16/13</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NIH  DMC  Review. </a:t>
            </a:r>
            <a:endParaRPr lang="en-US" sz="1100" b="1"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40" name="Text Box 75"/>
          <p:cNvSpPr txBox="1">
            <a:spLocks noChangeArrowheads="1"/>
          </p:cNvSpPr>
          <p:nvPr/>
        </p:nvSpPr>
        <p:spPr bwMode="auto">
          <a:xfrm>
            <a:off x="4953000" y="4038600"/>
            <a:ext cx="1158875" cy="1615827"/>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2/10/14</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Meeting at ISC</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2/12/14</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Network overview at ISC</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2/12-13/14</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On-going Clinical Trials</a:t>
            </a:r>
            <a:endParaRPr lang="en-US" sz="1100" b="1"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41" name="Text Box 76"/>
          <p:cNvSpPr txBox="1">
            <a:spLocks noChangeArrowheads="1"/>
          </p:cNvSpPr>
          <p:nvPr/>
        </p:nvSpPr>
        <p:spPr bwMode="auto">
          <a:xfrm>
            <a:off x="6762183" y="4038599"/>
            <a:ext cx="1158875" cy="1107996"/>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TBD 2014</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Funded Trials</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Started through</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NIH</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StrokeNet</a:t>
            </a:r>
            <a:endParaRPr lang="en-US" sz="1100" b="1"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sp>
        <p:nvSpPr>
          <p:cNvPr id="8242" name="Text Box 77"/>
          <p:cNvSpPr txBox="1">
            <a:spLocks noChangeArrowheads="1"/>
          </p:cNvSpPr>
          <p:nvPr/>
        </p:nvSpPr>
        <p:spPr bwMode="auto">
          <a:xfrm>
            <a:off x="7848600" y="4038600"/>
            <a:ext cx="1158875" cy="261610"/>
          </a:xfrm>
          <a:prstGeom prst="rect">
            <a:avLst/>
          </a:prstGeom>
          <a:noFill/>
          <a:ln w="9525">
            <a:noFill/>
            <a:miter lim="800000"/>
            <a:headEnd/>
            <a:tailEnd/>
          </a:ln>
        </p:spPr>
        <p:txBody>
          <a:bodyPr>
            <a:spAutoFit/>
          </a:bodyPr>
          <a:lstStyle/>
          <a:p>
            <a:pPr defTabSz="457200" fontAlgn="base">
              <a:spcBef>
                <a:spcPct val="0"/>
              </a:spcBef>
              <a:spcAft>
                <a:spcPct val="0"/>
              </a:spcAft>
            </a:pPr>
            <a:r>
              <a:rPr lang="en-US" sz="1100"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 </a:t>
            </a:r>
            <a:endParaRPr lang="en-US" sz="1100" dirty="0">
              <a:solidFill>
                <a:srgbClr val="000000"/>
              </a:solidFill>
              <a:latin typeface="Lucida Sans Unicode" panose="020B0602030504020204" pitchFamily="34" charset="0"/>
              <a:ea typeface="ＭＳ Ｐゴシック" pitchFamily="-109" charset="-128"/>
              <a:cs typeface="Lucida Sans Unicode" panose="020B0602030504020204" pitchFamily="34" charset="0"/>
            </a:endParaRPr>
          </a:p>
        </p:txBody>
      </p:sp>
      <p:pic>
        <p:nvPicPr>
          <p:cNvPr id="8244" name="Picture 79"/>
          <p:cNvPicPr>
            <a:picLocks noChangeAspect="1" noChangeArrowheads="1"/>
          </p:cNvPicPr>
          <p:nvPr/>
        </p:nvPicPr>
        <p:blipFill>
          <a:blip r:embed="rId7"/>
          <a:srcRect/>
          <a:stretch>
            <a:fillRect/>
          </a:stretch>
        </p:blipFill>
        <p:spPr bwMode="auto">
          <a:xfrm>
            <a:off x="-66675" y="5562600"/>
            <a:ext cx="9309100" cy="219075"/>
          </a:xfrm>
          <a:prstGeom prst="rect">
            <a:avLst/>
          </a:prstGeom>
          <a:noFill/>
          <a:ln w="9525">
            <a:noFill/>
            <a:miter lim="800000"/>
            <a:headEnd/>
            <a:tailEnd/>
          </a:ln>
        </p:spPr>
      </p:pic>
      <p:pic>
        <p:nvPicPr>
          <p:cNvPr id="54" name="Picture 53"/>
          <p:cNvPicPr/>
          <p:nvPr/>
        </p:nvPicPr>
        <p:blipFill>
          <a:blip r:embed="rId8">
            <a:extLst>
              <a:ext uri="{28A0092B-C50C-407E-A947-70E740481C1C}">
                <a14:useLocalDpi xmlns:a14="http://schemas.microsoft.com/office/drawing/2010/main" val="0"/>
              </a:ext>
            </a:extLst>
          </a:blip>
          <a:srcRect/>
          <a:stretch>
            <a:fillRect/>
          </a:stretch>
        </p:blipFill>
        <p:spPr bwMode="auto">
          <a:xfrm>
            <a:off x="2667000" y="190003"/>
            <a:ext cx="3352800" cy="795647"/>
          </a:xfrm>
          <a:prstGeom prst="rect">
            <a:avLst/>
          </a:prstGeom>
          <a:noFill/>
          <a:ln>
            <a:noFill/>
          </a:ln>
        </p:spPr>
      </p:pic>
      <p:sp>
        <p:nvSpPr>
          <p:cNvPr id="58" name="Text Box 74"/>
          <p:cNvSpPr txBox="1">
            <a:spLocks noChangeArrowheads="1"/>
          </p:cNvSpPr>
          <p:nvPr/>
        </p:nvSpPr>
        <p:spPr bwMode="auto">
          <a:xfrm>
            <a:off x="1927380" y="4006886"/>
            <a:ext cx="968220" cy="938719"/>
          </a:xfrm>
          <a:prstGeom prst="rect">
            <a:avLst/>
          </a:prstGeom>
          <a:noFill/>
          <a:ln w="9525">
            <a:noFill/>
            <a:miter lim="800000"/>
            <a:headEnd/>
            <a:tailEnd/>
          </a:ln>
        </p:spPr>
        <p:txBody>
          <a:bodyPr wrap="square">
            <a:spAutoFit/>
          </a:bodyPr>
          <a:lstStyle/>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11/27/13</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Operations Committee </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Calls</a:t>
            </a:r>
          </a:p>
          <a:p>
            <a:pPr algn="ctr" defTabSz="457200" fontAlgn="base">
              <a:spcBef>
                <a:spcPct val="0"/>
              </a:spcBef>
              <a:spcAft>
                <a:spcPct val="0"/>
              </a:spcAft>
            </a:pPr>
            <a:r>
              <a:rPr lang="en-US" sz="1100" b="1" dirty="0" smtClean="0">
                <a:solidFill>
                  <a:srgbClr val="000000"/>
                </a:solidFill>
                <a:latin typeface="Lucida Sans Unicode" panose="020B0602030504020204" pitchFamily="34" charset="0"/>
                <a:ea typeface="ＭＳ Ｐゴシック" pitchFamily="-109" charset="-128"/>
                <a:cs typeface="Lucida Sans Unicode" panose="020B0602030504020204" pitchFamily="34" charset="0"/>
              </a:rPr>
              <a:t>weekly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0235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 y="1828800"/>
            <a:ext cx="8229600" cy="2557271"/>
          </a:xfrm>
        </p:spPr>
        <p:txBody>
          <a:bodyPr>
            <a:normAutofit lnSpcReduction="10000"/>
          </a:bodyPr>
          <a:lstStyle/>
          <a:p>
            <a:pPr marL="109728" indent="0" algn="ctr">
              <a:buNone/>
            </a:pPr>
            <a:endParaRPr lang="en-US" sz="5400" b="1" dirty="0" smtClean="0">
              <a:solidFill>
                <a:srgbClr val="002060"/>
              </a:solidFill>
            </a:endParaRPr>
          </a:p>
          <a:p>
            <a:pPr marL="109728" indent="0" algn="ctr">
              <a:buNone/>
            </a:pPr>
            <a:r>
              <a:rPr lang="en-US" sz="5400" b="1" dirty="0" smtClean="0">
                <a:solidFill>
                  <a:srgbClr val="002060"/>
                </a:solidFill>
              </a:rPr>
              <a:t>Ongoing </a:t>
            </a:r>
            <a:r>
              <a:rPr lang="en-US" sz="5400" b="1" dirty="0">
                <a:solidFill>
                  <a:srgbClr val="002060"/>
                </a:solidFill>
              </a:rPr>
              <a:t>Trials in StrokeNet</a:t>
            </a:r>
          </a:p>
        </p:txBody>
      </p:sp>
    </p:spTree>
    <p:extLst>
      <p:ext uri="{BB962C8B-B14F-4D97-AF65-F5344CB8AC3E}">
        <p14:creationId xmlns:p14="http://schemas.microsoft.com/office/powerpoint/2010/main" val="3113115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Autofit/>
          </a:bodyPr>
          <a:lstStyle/>
          <a:p>
            <a:pPr algn="ctr"/>
            <a:r>
              <a:rPr lang="en-US" sz="3600" dirty="0" smtClean="0">
                <a:solidFill>
                  <a:srgbClr val="002060"/>
                </a:solidFill>
                <a:effectLst/>
                <a:latin typeface="Arial" panose="020B0604020202020204" pitchFamily="34" charset="0"/>
                <a:cs typeface="Arial" panose="020B0604020202020204" pitchFamily="34" charset="0"/>
              </a:rPr>
              <a:t>Ongoing Clinical Trials as Reported by RCCs (n=245*)</a:t>
            </a:r>
            <a:endParaRPr lang="en-US" sz="3600" dirty="0">
              <a:solidFill>
                <a:srgbClr val="002060"/>
              </a:solidFill>
              <a:effectLst/>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0607785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581400" y="6019800"/>
            <a:ext cx="6096000" cy="646331"/>
          </a:xfrm>
          <a:prstGeom prst="rect">
            <a:avLst/>
          </a:prstGeom>
          <a:noFill/>
        </p:spPr>
        <p:txBody>
          <a:bodyPr wrap="square" rtlCol="0">
            <a:spAutoFit/>
          </a:bodyPr>
          <a:lstStyle/>
          <a:p>
            <a:r>
              <a:rPr lang="en-US" sz="1400" dirty="0" smtClean="0"/>
              <a:t>* </a:t>
            </a:r>
            <a:r>
              <a:rPr lang="en-US" dirty="0" smtClean="0"/>
              <a:t>Out of the 669 ongoing ‘Stroke Trials’ listed on clinicaltrials.gov </a:t>
            </a:r>
            <a:endParaRPr lang="en-US" dirty="0"/>
          </a:p>
        </p:txBody>
      </p:sp>
    </p:spTree>
    <p:extLst>
      <p:ext uri="{BB962C8B-B14F-4D97-AF65-F5344CB8AC3E}">
        <p14:creationId xmlns:p14="http://schemas.microsoft.com/office/powerpoint/2010/main" val="3767874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solidFill>
                  <a:srgbClr val="002060"/>
                </a:solidFill>
                <a:effectLst/>
                <a:latin typeface="Arial" panose="020B0604020202020204" pitchFamily="34" charset="0"/>
                <a:cs typeface="Arial" panose="020B0604020202020204" pitchFamily="34" charset="0"/>
              </a:rPr>
              <a:t>Single RCC Studies versus Multi-Center Studies (n=245)</a:t>
            </a:r>
            <a:endParaRPr lang="en-US" sz="3600"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69973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0235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734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252472"/>
          </a:xfrm>
        </p:spPr>
        <p:txBody>
          <a:bodyPr>
            <a:noAutofit/>
          </a:bodyPr>
          <a:lstStyle/>
          <a:p>
            <a:pPr marL="109728" indent="0" algn="ctr">
              <a:buNone/>
            </a:pPr>
            <a:r>
              <a:rPr lang="en-US" sz="4800" b="1" dirty="0">
                <a:solidFill>
                  <a:srgbClr val="002060"/>
                </a:solidFill>
              </a:rPr>
              <a:t>Process of New Protocol Submission and Consideration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0235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07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pPr algn="ctr"/>
            <a:r>
              <a:rPr lang="en-US" b="1" dirty="0" smtClean="0">
                <a:solidFill>
                  <a:srgbClr val="002060"/>
                </a:solidFill>
                <a:effectLst/>
              </a:rPr>
              <a:t>Scope of StrokeNet Program</a:t>
            </a:r>
            <a:endParaRPr lang="en-US" b="1" dirty="0">
              <a:solidFill>
                <a:srgbClr val="002060"/>
              </a:solidFill>
              <a:effectLst/>
            </a:endParaRPr>
          </a:p>
        </p:txBody>
      </p:sp>
      <p:sp>
        <p:nvSpPr>
          <p:cNvPr id="3" name="Content Placeholder 2"/>
          <p:cNvSpPr>
            <a:spLocks noGrp="1"/>
          </p:cNvSpPr>
          <p:nvPr>
            <p:ph idx="1"/>
          </p:nvPr>
        </p:nvSpPr>
        <p:spPr>
          <a:xfrm>
            <a:off x="381000" y="1295400"/>
            <a:ext cx="8763000" cy="4800600"/>
          </a:xfrm>
        </p:spPr>
        <p:txBody>
          <a:bodyPr>
            <a:normAutofit fontScale="70000" lnSpcReduction="20000"/>
          </a:bodyPr>
          <a:lstStyle/>
          <a:p>
            <a:r>
              <a:rPr lang="en-US" sz="3400" dirty="0" smtClean="0"/>
              <a:t>StrokeNet will consider </a:t>
            </a:r>
            <a:r>
              <a:rPr lang="en-US" sz="3400" b="1" i="1" u="sng" dirty="0" smtClean="0"/>
              <a:t>multi-center </a:t>
            </a:r>
            <a:r>
              <a:rPr lang="en-US" sz="3400" dirty="0" smtClean="0"/>
              <a:t>stroke trials (prevention, treatment, and recovery) for exploratory and confirmatory phases and bio-marker or clinical-validation studies supported by NINDS.</a:t>
            </a:r>
          </a:p>
          <a:p>
            <a:pPr marL="109728" indent="0">
              <a:buNone/>
            </a:pPr>
            <a:endParaRPr lang="en-US" sz="3400" dirty="0" smtClean="0"/>
          </a:p>
          <a:p>
            <a:r>
              <a:rPr lang="en-US" sz="3400" dirty="0" smtClean="0"/>
              <a:t>StrokeNet specific funding announcements (FOA) available this Spring (both investigators and industry)</a:t>
            </a:r>
          </a:p>
          <a:p>
            <a:endParaRPr lang="en-US" sz="3400" dirty="0" smtClean="0"/>
          </a:p>
          <a:p>
            <a:r>
              <a:rPr lang="en-US" sz="3400" dirty="0" smtClean="0"/>
              <a:t>Available to Network </a:t>
            </a:r>
            <a:r>
              <a:rPr lang="en-US" sz="3400" u="sng" dirty="0" smtClean="0"/>
              <a:t>AND</a:t>
            </a:r>
            <a:r>
              <a:rPr lang="en-US" sz="3400" dirty="0" smtClean="0"/>
              <a:t> non-Network Investigators as well as industry partners.</a:t>
            </a:r>
          </a:p>
          <a:p>
            <a:endParaRPr lang="en-US" sz="3400" dirty="0" smtClean="0"/>
          </a:p>
          <a:p>
            <a:r>
              <a:rPr lang="en-US" sz="3400" dirty="0" smtClean="0"/>
              <a:t>The NINDS expects that </a:t>
            </a:r>
            <a:r>
              <a:rPr lang="en-US" sz="3400" u="sng" dirty="0" smtClean="0"/>
              <a:t>ALL</a:t>
            </a:r>
            <a:r>
              <a:rPr lang="en-US" sz="3400" dirty="0" smtClean="0"/>
              <a:t> multi-center stroke trials submitted to NINDS will be considered for implementation through StrokeNet.  (NINDS must approve exceptions).</a:t>
            </a:r>
          </a:p>
          <a:p>
            <a:endParaRPr lang="en-US" dirty="0"/>
          </a:p>
        </p:txBody>
      </p:sp>
    </p:spTree>
    <p:extLst>
      <p:ext uri="{BB962C8B-B14F-4D97-AF65-F5344CB8AC3E}">
        <p14:creationId xmlns:p14="http://schemas.microsoft.com/office/powerpoint/2010/main" val="4241965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 </a:t>
            </a:r>
            <a:r>
              <a:rPr lang="en-US" b="1" dirty="0" smtClean="0">
                <a:solidFill>
                  <a:srgbClr val="002060"/>
                </a:solidFill>
                <a:effectLst/>
              </a:rPr>
              <a:t>Implementation of Protocols</a:t>
            </a:r>
            <a:endParaRPr lang="en-US" b="1" dirty="0">
              <a:solidFill>
                <a:srgbClr val="002060"/>
              </a:solidFill>
              <a:effectLst/>
            </a:endParaRPr>
          </a:p>
        </p:txBody>
      </p:sp>
      <p:sp>
        <p:nvSpPr>
          <p:cNvPr id="3" name="Content Placeholder 2"/>
          <p:cNvSpPr>
            <a:spLocks noGrp="1"/>
          </p:cNvSpPr>
          <p:nvPr>
            <p:ph idx="1"/>
          </p:nvPr>
        </p:nvSpPr>
        <p:spPr>
          <a:xfrm>
            <a:off x="609600" y="1295400"/>
            <a:ext cx="8229600" cy="4919472"/>
          </a:xfrm>
        </p:spPr>
        <p:txBody>
          <a:bodyPr>
            <a:normAutofit fontScale="85000" lnSpcReduction="20000"/>
          </a:bodyPr>
          <a:lstStyle/>
          <a:p>
            <a:r>
              <a:rPr lang="en-US" sz="2800" dirty="0" smtClean="0"/>
              <a:t>Applicants required to use StrokeNet</a:t>
            </a:r>
          </a:p>
          <a:p>
            <a:pPr lvl="1"/>
            <a:r>
              <a:rPr lang="en-US" dirty="0" smtClean="0"/>
              <a:t>Central coordination through NCC, data management through DMC, and patient recruitment through RCC’s and affiliated sites.  Studies may include a non-StrokeNet DMC study specific statistician or make use of statistical expertise at DMC.</a:t>
            </a:r>
          </a:p>
          <a:p>
            <a:pPr lvl="1"/>
            <a:r>
              <a:rPr lang="en-US" dirty="0" smtClean="0"/>
              <a:t>It is NOT required that ALL sites (RCC’s or satellites) participate in </a:t>
            </a:r>
            <a:r>
              <a:rPr lang="en-US" u="sng" dirty="0" smtClean="0"/>
              <a:t>every</a:t>
            </a:r>
            <a:r>
              <a:rPr lang="en-US" dirty="0" smtClean="0"/>
              <a:t> trial.  </a:t>
            </a:r>
          </a:p>
          <a:p>
            <a:pPr lvl="1"/>
            <a:r>
              <a:rPr lang="en-US" dirty="0" smtClean="0"/>
              <a:t>But NINDS does expect that the RCC will participate in any trial that is being done at one or more of their satellites </a:t>
            </a:r>
          </a:p>
          <a:p>
            <a:pPr lvl="1"/>
            <a:r>
              <a:rPr lang="en-US" dirty="0" smtClean="0"/>
              <a:t>NINDS also expects that </a:t>
            </a:r>
            <a:r>
              <a:rPr lang="en-US" u="sng" dirty="0" smtClean="0"/>
              <a:t>each RCC </a:t>
            </a:r>
            <a:r>
              <a:rPr lang="en-US" dirty="0" smtClean="0"/>
              <a:t>will participate in all Phase 3 trials.   </a:t>
            </a:r>
          </a:p>
          <a:p>
            <a:pPr marL="393192" lvl="1" indent="0">
              <a:buNone/>
            </a:pPr>
            <a:endParaRPr lang="en-US" dirty="0" smtClean="0"/>
          </a:p>
          <a:p>
            <a:r>
              <a:rPr lang="en-US" sz="2800" dirty="0"/>
              <a:t>Support studies in patients (not healthy volunteers)</a:t>
            </a:r>
          </a:p>
          <a:p>
            <a:pPr marL="109728" indent="0">
              <a:buNone/>
            </a:pPr>
            <a:endParaRPr lang="en-US" dirty="0" smtClean="0"/>
          </a:p>
          <a:p>
            <a:r>
              <a:rPr lang="en-US" sz="2800" dirty="0"/>
              <a:t>May include device trials (can be limited to subset of sites).</a:t>
            </a:r>
          </a:p>
        </p:txBody>
      </p:sp>
    </p:spTree>
    <p:extLst>
      <p:ext uri="{BB962C8B-B14F-4D97-AF65-F5344CB8AC3E}">
        <p14:creationId xmlns:p14="http://schemas.microsoft.com/office/powerpoint/2010/main" val="1668143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b="1" dirty="0" smtClean="0">
                <a:solidFill>
                  <a:srgbClr val="002060"/>
                </a:solidFill>
                <a:effectLst/>
              </a:rPr>
              <a:t>Implementation </a:t>
            </a:r>
            <a:r>
              <a:rPr lang="en-US" b="1" i="1" dirty="0" smtClean="0">
                <a:solidFill>
                  <a:srgbClr val="002060"/>
                </a:solidFill>
                <a:effectLst/>
              </a:rPr>
              <a:t>cont.</a:t>
            </a:r>
            <a:endParaRPr lang="en-US" b="1" i="1" dirty="0">
              <a:solidFill>
                <a:srgbClr val="002060"/>
              </a:solidFill>
              <a:effectLst/>
            </a:endParaRPr>
          </a:p>
        </p:txBody>
      </p:sp>
      <p:sp>
        <p:nvSpPr>
          <p:cNvPr id="3" name="Content Placeholder 2"/>
          <p:cNvSpPr>
            <a:spLocks noGrp="1"/>
          </p:cNvSpPr>
          <p:nvPr>
            <p:ph idx="1"/>
          </p:nvPr>
        </p:nvSpPr>
        <p:spPr>
          <a:xfrm>
            <a:off x="228600" y="1143000"/>
            <a:ext cx="8915400" cy="5486400"/>
          </a:xfrm>
        </p:spPr>
        <p:txBody>
          <a:bodyPr>
            <a:normAutofit fontScale="70000" lnSpcReduction="20000"/>
          </a:bodyPr>
          <a:lstStyle/>
          <a:p>
            <a:r>
              <a:rPr lang="en-US" sz="3400" dirty="0" smtClean="0"/>
              <a:t>Regulatory (IND/IDE) approval or FDA exemption needed before submission for formal review.</a:t>
            </a:r>
          </a:p>
          <a:p>
            <a:pPr marL="109728" indent="0">
              <a:buNone/>
            </a:pPr>
            <a:endParaRPr lang="en-US" sz="3400" dirty="0" smtClean="0"/>
          </a:p>
          <a:p>
            <a:r>
              <a:rPr lang="en-US" sz="3400" dirty="0" smtClean="0"/>
              <a:t>Rationale of study </a:t>
            </a:r>
            <a:r>
              <a:rPr lang="en-US" sz="3400" b="1" i="1" dirty="0" smtClean="0"/>
              <a:t>must</a:t>
            </a:r>
            <a:r>
              <a:rPr lang="en-US" sz="3400" dirty="0" smtClean="0"/>
              <a:t>  anchor to: (1) unmet clinical need (2) plausible biological mechanism (3) preclinical data and/or (4) early clinical data.</a:t>
            </a:r>
          </a:p>
          <a:p>
            <a:pPr marL="109728" indent="0">
              <a:buNone/>
            </a:pPr>
            <a:endParaRPr lang="en-US" sz="3400" dirty="0" smtClean="0"/>
          </a:p>
          <a:p>
            <a:r>
              <a:rPr lang="en-US" sz="3400" dirty="0" smtClean="0"/>
              <a:t>Pharmacometrics: Applications seeking to obtain data needed for pharmacometric modeling are permitted, with the ultimate aim of enabling the optimal design of a future efficacy trial of an intervention. </a:t>
            </a:r>
          </a:p>
          <a:p>
            <a:pPr marL="109728" indent="0">
              <a:buNone/>
            </a:pPr>
            <a:endParaRPr lang="en-US" sz="3400" dirty="0" smtClean="0"/>
          </a:p>
          <a:p>
            <a:r>
              <a:rPr lang="en-US" sz="3400" dirty="0" smtClean="0"/>
              <a:t>ALL studies will use NINDS Stroke common data elements and encouraged to use other NIH resources (CTSA’s, NeuroQOL, NIH Toolbox, PROMIS, etc.). </a:t>
            </a:r>
          </a:p>
          <a:p>
            <a:endParaRPr lang="en-US" dirty="0"/>
          </a:p>
        </p:txBody>
      </p:sp>
    </p:spTree>
    <p:extLst>
      <p:ext uri="{BB962C8B-B14F-4D97-AF65-F5344CB8AC3E}">
        <p14:creationId xmlns:p14="http://schemas.microsoft.com/office/powerpoint/2010/main" val="9048441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effectLst/>
              </a:rPr>
              <a:t>Implementation </a:t>
            </a:r>
            <a:r>
              <a:rPr lang="en-US" b="1" i="1" dirty="0" smtClean="0">
                <a:solidFill>
                  <a:srgbClr val="002060"/>
                </a:solidFill>
                <a:effectLst/>
              </a:rPr>
              <a:t>cont.</a:t>
            </a:r>
            <a:endParaRPr lang="en-US" b="1" i="1" dirty="0">
              <a:solidFill>
                <a:srgbClr val="002060"/>
              </a:solidFill>
              <a:effectLst/>
            </a:endParaRPr>
          </a:p>
        </p:txBody>
      </p:sp>
      <p:sp>
        <p:nvSpPr>
          <p:cNvPr id="3" name="Content Placeholder 2"/>
          <p:cNvSpPr>
            <a:spLocks noGrp="1"/>
          </p:cNvSpPr>
          <p:nvPr>
            <p:ph idx="1"/>
          </p:nvPr>
        </p:nvSpPr>
        <p:spPr/>
        <p:txBody>
          <a:bodyPr>
            <a:normAutofit fontScale="92500" lnSpcReduction="10000"/>
          </a:bodyPr>
          <a:lstStyle/>
          <a:p>
            <a:r>
              <a:rPr lang="en-US" sz="2400" dirty="0" smtClean="0"/>
              <a:t>All trials will be funded under a cooperative agreement with the NINDS. </a:t>
            </a:r>
          </a:p>
          <a:p>
            <a:pPr marL="109728" indent="0">
              <a:buNone/>
            </a:pPr>
            <a:r>
              <a:rPr lang="en-US" sz="2400" dirty="0" smtClean="0"/>
              <a:t> </a:t>
            </a:r>
          </a:p>
          <a:p>
            <a:r>
              <a:rPr lang="en-US" sz="2400" dirty="0" smtClean="0"/>
              <a:t>Leadership from the NCC, DMC, and NINDS will be involved in all trials.</a:t>
            </a:r>
          </a:p>
          <a:p>
            <a:pPr marL="109728" indent="0">
              <a:buNone/>
            </a:pPr>
            <a:endParaRPr lang="en-US" sz="2400" dirty="0" smtClean="0"/>
          </a:p>
          <a:p>
            <a:r>
              <a:rPr lang="en-US" sz="2400" dirty="0" smtClean="0"/>
              <a:t>The award and continuation of funding will be subject to performance milestones.</a:t>
            </a:r>
          </a:p>
          <a:p>
            <a:pPr marL="109728" indent="0">
              <a:buNone/>
            </a:pPr>
            <a:endParaRPr lang="en-US" sz="2400" dirty="0" smtClean="0"/>
          </a:p>
          <a:p>
            <a:r>
              <a:rPr lang="en-US" sz="2400" dirty="0" smtClean="0"/>
              <a:t>Timing of funding and initiation of a new trial will be based on study capacity and competition for similar participants in on-going trials. Thus, approved studies may be put in a pipe-line or queue.  </a:t>
            </a:r>
          </a:p>
          <a:p>
            <a:endParaRPr lang="en-US" dirty="0" smtClean="0"/>
          </a:p>
          <a:p>
            <a:endParaRPr lang="en-US" dirty="0"/>
          </a:p>
        </p:txBody>
      </p:sp>
    </p:spTree>
    <p:extLst>
      <p:ext uri="{BB962C8B-B14F-4D97-AF65-F5344CB8AC3E}">
        <p14:creationId xmlns:p14="http://schemas.microsoft.com/office/powerpoint/2010/main" val="1180537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
            <a:ext cx="8377152" cy="677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6523" y="6360288"/>
            <a:ext cx="1270753" cy="49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9668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70037"/>
            <a:ext cx="8229600" cy="4525963"/>
          </a:xfrm>
        </p:spPr>
        <p:txBody>
          <a:bodyPr/>
          <a:lstStyle/>
          <a:p>
            <a:r>
              <a:rPr lang="en-US" dirty="0" smtClean="0"/>
              <a:t>Many clinical trials have been stopped due to poor enrollment</a:t>
            </a:r>
          </a:p>
          <a:p>
            <a:endParaRPr lang="en-US" dirty="0"/>
          </a:p>
          <a:p>
            <a:r>
              <a:rPr lang="en-US" dirty="0" smtClean="0"/>
              <a:t>Reasons for this are many, but likely include:</a:t>
            </a:r>
          </a:p>
          <a:p>
            <a:pPr lvl="1"/>
            <a:r>
              <a:rPr lang="en-US" dirty="0" smtClean="0"/>
              <a:t>Too many exclusion criteria, making eligible cases very few and far between</a:t>
            </a:r>
          </a:p>
          <a:p>
            <a:pPr lvl="1"/>
            <a:r>
              <a:rPr lang="en-US" dirty="0" smtClean="0"/>
              <a:t>Competing trials</a:t>
            </a:r>
          </a:p>
          <a:p>
            <a:pPr lvl="1"/>
            <a:r>
              <a:rPr lang="en-US" dirty="0" smtClean="0"/>
              <a:t>Lack of enthusiasm and commitment of clinical investigators</a:t>
            </a:r>
            <a:endParaRPr lang="en-US" dirty="0"/>
          </a:p>
        </p:txBody>
      </p:sp>
      <p:sp>
        <p:nvSpPr>
          <p:cNvPr id="4" name="Title 3"/>
          <p:cNvSpPr>
            <a:spLocks noGrp="1"/>
          </p:cNvSpPr>
          <p:nvPr>
            <p:ph type="title"/>
          </p:nvPr>
        </p:nvSpPr>
        <p:spPr/>
        <p:txBody>
          <a:bodyPr>
            <a:normAutofit fontScale="90000"/>
          </a:bodyPr>
          <a:lstStyle/>
          <a:p>
            <a:pPr algn="ctr"/>
            <a:r>
              <a:rPr lang="en-US" dirty="0" smtClean="0">
                <a:solidFill>
                  <a:srgbClr val="002060"/>
                </a:solidFill>
                <a:effectLst/>
              </a:rPr>
              <a:t>StrokeNet Clinical Trial </a:t>
            </a:r>
            <a:br>
              <a:rPr lang="en-US" dirty="0" smtClean="0">
                <a:solidFill>
                  <a:srgbClr val="002060"/>
                </a:solidFill>
                <a:effectLst/>
              </a:rPr>
            </a:br>
            <a:r>
              <a:rPr lang="en-US" dirty="0" smtClean="0">
                <a:solidFill>
                  <a:srgbClr val="002060"/>
                </a:solidFill>
                <a:effectLst/>
              </a:rPr>
              <a:t>Feasibility Assessment </a:t>
            </a:r>
            <a:endParaRPr lang="en-US" dirty="0">
              <a:solidFill>
                <a:srgbClr val="002060"/>
              </a:solidFill>
              <a:effectLst/>
            </a:endParaRPr>
          </a:p>
        </p:txBody>
      </p:sp>
    </p:spTree>
    <p:extLst>
      <p:ext uri="{BB962C8B-B14F-4D97-AF65-F5344CB8AC3E}">
        <p14:creationId xmlns:p14="http://schemas.microsoft.com/office/powerpoint/2010/main" val="1585519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Diamond 228"/>
          <p:cNvSpPr/>
          <p:nvPr/>
        </p:nvSpPr>
        <p:spPr>
          <a:xfrm>
            <a:off x="7543800" y="2057400"/>
            <a:ext cx="152400" cy="152400"/>
          </a:xfrm>
          <a:prstGeom prst="diamond">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30" name="Group 3"/>
          <p:cNvGrpSpPr>
            <a:grpSpLocks/>
          </p:cNvGrpSpPr>
          <p:nvPr/>
        </p:nvGrpSpPr>
        <p:grpSpPr bwMode="auto">
          <a:xfrm>
            <a:off x="1295400" y="1066800"/>
            <a:ext cx="6934200" cy="4710989"/>
            <a:chOff x="458" y="2082"/>
            <a:chExt cx="2252" cy="1472"/>
          </a:xfrm>
        </p:grpSpPr>
        <p:sp>
          <p:nvSpPr>
            <p:cNvPr id="231" name="Rectangle 230"/>
            <p:cNvSpPr>
              <a:spLocks noChangeArrowheads="1"/>
            </p:cNvSpPr>
            <p:nvPr/>
          </p:nvSpPr>
          <p:spPr bwMode="auto">
            <a:xfrm>
              <a:off x="1373" y="3526"/>
              <a:ext cx="128" cy="28"/>
            </a:xfrm>
            <a:prstGeom prst="rect">
              <a:avLst/>
            </a:prstGeom>
            <a:solidFill>
              <a:schemeClr val="accent3">
                <a:lumMod val="60000"/>
                <a:lumOff val="40000"/>
              </a:schemeClr>
            </a:solidFill>
            <a:ln w="3175">
              <a:solidFill>
                <a:schemeClr val="tx1"/>
              </a:solidFill>
              <a:miter lim="800000"/>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32" name="Rectangle 231"/>
            <p:cNvSpPr>
              <a:spLocks noChangeArrowheads="1"/>
            </p:cNvSpPr>
            <p:nvPr/>
          </p:nvSpPr>
          <p:spPr bwMode="auto">
            <a:xfrm>
              <a:off x="915" y="3526"/>
              <a:ext cx="128" cy="28"/>
            </a:xfrm>
            <a:prstGeom prst="rect">
              <a:avLst/>
            </a:prstGeom>
            <a:solidFill>
              <a:schemeClr val="accent2">
                <a:lumMod val="40000"/>
                <a:lumOff val="60000"/>
              </a:schemeClr>
            </a:solidFill>
            <a:ln w="0">
              <a:solidFill>
                <a:schemeClr val="tx1"/>
              </a:solidFill>
              <a:miter lim="800000"/>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33" name="Rectangle 77"/>
            <p:cNvSpPr>
              <a:spLocks noChangeArrowheads="1"/>
            </p:cNvSpPr>
            <p:nvPr/>
          </p:nvSpPr>
          <p:spPr bwMode="auto">
            <a:xfrm>
              <a:off x="1848" y="3526"/>
              <a:ext cx="128" cy="28"/>
            </a:xfrm>
            <a:prstGeom prst="rect">
              <a:avLst/>
            </a:prstGeom>
            <a:solidFill>
              <a:srgbClr val="FFC000"/>
            </a:solidFill>
            <a:ln w="0">
              <a:solidFill>
                <a:schemeClr val="tx1"/>
              </a:solidFill>
              <a:miter lim="800000"/>
              <a:headEnd/>
              <a:tailEnd/>
            </a:ln>
          </p:spPr>
          <p:txBody>
            <a:bodyPr/>
            <a:lstStyle/>
            <a:p>
              <a:pPr eaLnBrk="0" hangingPunct="0"/>
              <a:endParaRPr lang="en-US" sz="2400" dirty="0">
                <a:latin typeface="Times New Roman" pitchFamily="18" charset="0"/>
              </a:endParaRPr>
            </a:p>
          </p:txBody>
        </p:sp>
        <p:sp>
          <p:nvSpPr>
            <p:cNvPr id="234" name="Rectangle 233"/>
            <p:cNvSpPr>
              <a:spLocks noChangeArrowheads="1"/>
            </p:cNvSpPr>
            <p:nvPr/>
          </p:nvSpPr>
          <p:spPr bwMode="auto">
            <a:xfrm>
              <a:off x="2431" y="3523"/>
              <a:ext cx="129" cy="28"/>
            </a:xfrm>
            <a:prstGeom prst="rect">
              <a:avLst/>
            </a:prstGeom>
            <a:solidFill>
              <a:schemeClr val="tx2">
                <a:lumMod val="20000"/>
                <a:lumOff val="80000"/>
              </a:schemeClr>
            </a:solidFill>
            <a:ln w="0">
              <a:solidFill>
                <a:schemeClr val="tx1"/>
              </a:solidFill>
              <a:miter lim="800000"/>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35" name="Line 82"/>
            <p:cNvSpPr>
              <a:spLocks noChangeShapeType="1"/>
            </p:cNvSpPr>
            <p:nvPr/>
          </p:nvSpPr>
          <p:spPr bwMode="auto">
            <a:xfrm>
              <a:off x="2117" y="3165"/>
              <a:ext cx="1" cy="1"/>
            </a:xfrm>
            <a:prstGeom prst="line">
              <a:avLst/>
            </a:prstGeom>
            <a:noFill/>
            <a:ln w="0">
              <a:solidFill>
                <a:schemeClr val="tx1"/>
              </a:solidFill>
              <a:round/>
              <a:headEnd/>
              <a:tailEnd/>
            </a:ln>
          </p:spPr>
          <p:txBody>
            <a:bodyPr/>
            <a:lstStyle/>
            <a:p>
              <a:endParaRPr lang="en-US" dirty="0"/>
            </a:p>
          </p:txBody>
        </p:sp>
        <p:sp>
          <p:nvSpPr>
            <p:cNvPr id="236" name="Freeform 83"/>
            <p:cNvSpPr>
              <a:spLocks/>
            </p:cNvSpPr>
            <p:nvPr/>
          </p:nvSpPr>
          <p:spPr bwMode="auto">
            <a:xfrm>
              <a:off x="1952" y="2953"/>
              <a:ext cx="165" cy="266"/>
            </a:xfrm>
            <a:custGeom>
              <a:avLst/>
              <a:gdLst>
                <a:gd name="T0" fmla="*/ 165 w 1317"/>
                <a:gd name="T1" fmla="*/ 212 h 2133"/>
                <a:gd name="T2" fmla="*/ 44 w 1317"/>
                <a:gd name="T3" fmla="*/ 223 h 2133"/>
                <a:gd name="T4" fmla="*/ 44 w 1317"/>
                <a:gd name="T5" fmla="*/ 232 h 2133"/>
                <a:gd name="T6" fmla="*/ 56 w 1317"/>
                <a:gd name="T7" fmla="*/ 242 h 2133"/>
                <a:gd name="T8" fmla="*/ 54 w 1317"/>
                <a:gd name="T9" fmla="*/ 256 h 2133"/>
                <a:gd name="T10" fmla="*/ 29 w 1317"/>
                <a:gd name="T11" fmla="*/ 266 h 2133"/>
                <a:gd name="T12" fmla="*/ 39 w 1317"/>
                <a:gd name="T13" fmla="*/ 261 h 2133"/>
                <a:gd name="T14" fmla="*/ 26 w 1317"/>
                <a:gd name="T15" fmla="*/ 236 h 2133"/>
                <a:gd name="T16" fmla="*/ 23 w 1317"/>
                <a:gd name="T17" fmla="*/ 261 h 2133"/>
                <a:gd name="T18" fmla="*/ 11 w 1317"/>
                <a:gd name="T19" fmla="*/ 258 h 2133"/>
                <a:gd name="T20" fmla="*/ 8 w 1317"/>
                <a:gd name="T21" fmla="*/ 241 h 2133"/>
                <a:gd name="T22" fmla="*/ 1 w 1317"/>
                <a:gd name="T23" fmla="*/ 179 h 2133"/>
                <a:gd name="T24" fmla="*/ 0 w 1317"/>
                <a:gd name="T25" fmla="*/ 10 h 2133"/>
                <a:gd name="T26" fmla="*/ 114 w 1317"/>
                <a:gd name="T27" fmla="*/ 0 h 2133"/>
                <a:gd name="T28" fmla="*/ 145 w 1317"/>
                <a:gd name="T29" fmla="*/ 112 h 2133"/>
                <a:gd name="T30" fmla="*/ 162 w 1317"/>
                <a:gd name="T31" fmla="*/ 143 h 2133"/>
                <a:gd name="T32" fmla="*/ 154 w 1317"/>
                <a:gd name="T33" fmla="*/ 166 h 2133"/>
                <a:gd name="T34" fmla="*/ 165 w 1317"/>
                <a:gd name="T35" fmla="*/ 212 h 2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7"/>
                <a:gd name="T55" fmla="*/ 0 h 2133"/>
                <a:gd name="T56" fmla="*/ 1317 w 1317"/>
                <a:gd name="T57" fmla="*/ 2133 h 21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7" h="2133">
                  <a:moveTo>
                    <a:pt x="1317" y="1698"/>
                  </a:moveTo>
                  <a:lnTo>
                    <a:pt x="354" y="1790"/>
                  </a:lnTo>
                  <a:lnTo>
                    <a:pt x="352" y="1857"/>
                  </a:lnTo>
                  <a:lnTo>
                    <a:pt x="443" y="1938"/>
                  </a:lnTo>
                  <a:lnTo>
                    <a:pt x="435" y="2052"/>
                  </a:lnTo>
                  <a:lnTo>
                    <a:pt x="234" y="2133"/>
                  </a:lnTo>
                  <a:lnTo>
                    <a:pt x="309" y="2092"/>
                  </a:lnTo>
                  <a:lnTo>
                    <a:pt x="211" y="1893"/>
                  </a:lnTo>
                  <a:lnTo>
                    <a:pt x="181" y="2094"/>
                  </a:lnTo>
                  <a:lnTo>
                    <a:pt x="86" y="2072"/>
                  </a:lnTo>
                  <a:lnTo>
                    <a:pt x="66" y="1932"/>
                  </a:lnTo>
                  <a:lnTo>
                    <a:pt x="5" y="1435"/>
                  </a:lnTo>
                  <a:lnTo>
                    <a:pt x="0" y="78"/>
                  </a:lnTo>
                  <a:lnTo>
                    <a:pt x="910" y="0"/>
                  </a:lnTo>
                  <a:lnTo>
                    <a:pt x="1161" y="902"/>
                  </a:lnTo>
                  <a:lnTo>
                    <a:pt x="1296" y="1150"/>
                  </a:lnTo>
                  <a:lnTo>
                    <a:pt x="1226" y="1329"/>
                  </a:lnTo>
                  <a:lnTo>
                    <a:pt x="1317" y="1698"/>
                  </a:lnTo>
                  <a:close/>
                </a:path>
              </a:pathLst>
            </a:custGeom>
            <a:solidFill>
              <a:srgbClr val="FFC000"/>
            </a:solidFill>
            <a:ln w="3175">
              <a:solidFill>
                <a:schemeClr val="tx1"/>
              </a:solidFill>
              <a:prstDash val="solid"/>
              <a:round/>
              <a:headEnd/>
              <a:tailEnd/>
            </a:ln>
          </p:spPr>
          <p:txBody>
            <a:bodyPr/>
            <a:lstStyle/>
            <a:p>
              <a:endParaRPr lang="en-US" dirty="0"/>
            </a:p>
          </p:txBody>
        </p:sp>
        <p:sp>
          <p:nvSpPr>
            <p:cNvPr id="237" name="Freeform 84"/>
            <p:cNvSpPr>
              <a:spLocks/>
            </p:cNvSpPr>
            <p:nvPr/>
          </p:nvSpPr>
          <p:spPr bwMode="auto">
            <a:xfrm>
              <a:off x="1952" y="2953"/>
              <a:ext cx="165" cy="266"/>
            </a:xfrm>
            <a:custGeom>
              <a:avLst/>
              <a:gdLst>
                <a:gd name="T0" fmla="*/ 165 w 1317"/>
                <a:gd name="T1" fmla="*/ 212 h 2133"/>
                <a:gd name="T2" fmla="*/ 44 w 1317"/>
                <a:gd name="T3" fmla="*/ 223 h 2133"/>
                <a:gd name="T4" fmla="*/ 44 w 1317"/>
                <a:gd name="T5" fmla="*/ 232 h 2133"/>
                <a:gd name="T6" fmla="*/ 56 w 1317"/>
                <a:gd name="T7" fmla="*/ 242 h 2133"/>
                <a:gd name="T8" fmla="*/ 54 w 1317"/>
                <a:gd name="T9" fmla="*/ 256 h 2133"/>
                <a:gd name="T10" fmla="*/ 29 w 1317"/>
                <a:gd name="T11" fmla="*/ 266 h 2133"/>
                <a:gd name="T12" fmla="*/ 39 w 1317"/>
                <a:gd name="T13" fmla="*/ 261 h 2133"/>
                <a:gd name="T14" fmla="*/ 26 w 1317"/>
                <a:gd name="T15" fmla="*/ 236 h 2133"/>
                <a:gd name="T16" fmla="*/ 23 w 1317"/>
                <a:gd name="T17" fmla="*/ 261 h 2133"/>
                <a:gd name="T18" fmla="*/ 11 w 1317"/>
                <a:gd name="T19" fmla="*/ 258 h 2133"/>
                <a:gd name="T20" fmla="*/ 8 w 1317"/>
                <a:gd name="T21" fmla="*/ 241 h 2133"/>
                <a:gd name="T22" fmla="*/ 1 w 1317"/>
                <a:gd name="T23" fmla="*/ 179 h 2133"/>
                <a:gd name="T24" fmla="*/ 0 w 1317"/>
                <a:gd name="T25" fmla="*/ 10 h 2133"/>
                <a:gd name="T26" fmla="*/ 114 w 1317"/>
                <a:gd name="T27" fmla="*/ 0 h 2133"/>
                <a:gd name="T28" fmla="*/ 145 w 1317"/>
                <a:gd name="T29" fmla="*/ 112 h 2133"/>
                <a:gd name="T30" fmla="*/ 162 w 1317"/>
                <a:gd name="T31" fmla="*/ 143 h 2133"/>
                <a:gd name="T32" fmla="*/ 154 w 1317"/>
                <a:gd name="T33" fmla="*/ 166 h 2133"/>
                <a:gd name="T34" fmla="*/ 165 w 1317"/>
                <a:gd name="T35" fmla="*/ 212 h 2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7"/>
                <a:gd name="T55" fmla="*/ 0 h 2133"/>
                <a:gd name="T56" fmla="*/ 1317 w 1317"/>
                <a:gd name="T57" fmla="*/ 2133 h 21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7" h="2133">
                  <a:moveTo>
                    <a:pt x="1317" y="1698"/>
                  </a:moveTo>
                  <a:lnTo>
                    <a:pt x="354" y="1790"/>
                  </a:lnTo>
                  <a:lnTo>
                    <a:pt x="352" y="1857"/>
                  </a:lnTo>
                  <a:lnTo>
                    <a:pt x="443" y="1938"/>
                  </a:lnTo>
                  <a:lnTo>
                    <a:pt x="435" y="2052"/>
                  </a:lnTo>
                  <a:lnTo>
                    <a:pt x="234" y="2133"/>
                  </a:lnTo>
                  <a:lnTo>
                    <a:pt x="309" y="2092"/>
                  </a:lnTo>
                  <a:lnTo>
                    <a:pt x="211" y="1893"/>
                  </a:lnTo>
                  <a:lnTo>
                    <a:pt x="181" y="2094"/>
                  </a:lnTo>
                  <a:lnTo>
                    <a:pt x="86" y="2072"/>
                  </a:lnTo>
                  <a:lnTo>
                    <a:pt x="66" y="1932"/>
                  </a:lnTo>
                  <a:lnTo>
                    <a:pt x="5" y="1435"/>
                  </a:lnTo>
                  <a:lnTo>
                    <a:pt x="0" y="78"/>
                  </a:lnTo>
                  <a:lnTo>
                    <a:pt x="910" y="0"/>
                  </a:lnTo>
                  <a:lnTo>
                    <a:pt x="1161" y="902"/>
                  </a:lnTo>
                  <a:lnTo>
                    <a:pt x="1296" y="1150"/>
                  </a:lnTo>
                  <a:lnTo>
                    <a:pt x="1226" y="1329"/>
                  </a:lnTo>
                  <a:lnTo>
                    <a:pt x="1317" y="1698"/>
                  </a:lnTo>
                </a:path>
              </a:pathLst>
            </a:custGeom>
            <a:noFill/>
            <a:ln w="0">
              <a:solidFill>
                <a:schemeClr val="tx1"/>
              </a:solidFill>
              <a:prstDash val="solid"/>
              <a:round/>
              <a:headEnd/>
              <a:tailEnd/>
            </a:ln>
          </p:spPr>
          <p:txBody>
            <a:bodyPr/>
            <a:lstStyle/>
            <a:p>
              <a:endParaRPr lang="en-US" dirty="0"/>
            </a:p>
          </p:txBody>
        </p:sp>
        <p:sp>
          <p:nvSpPr>
            <p:cNvPr id="238" name="Line 85"/>
            <p:cNvSpPr>
              <a:spLocks noChangeShapeType="1"/>
            </p:cNvSpPr>
            <p:nvPr/>
          </p:nvSpPr>
          <p:spPr bwMode="auto">
            <a:xfrm>
              <a:off x="496" y="3268"/>
              <a:ext cx="1" cy="1"/>
            </a:xfrm>
            <a:prstGeom prst="line">
              <a:avLst/>
            </a:prstGeom>
            <a:noFill/>
            <a:ln w="0">
              <a:solidFill>
                <a:schemeClr val="tx1"/>
              </a:solidFill>
              <a:round/>
              <a:headEnd/>
              <a:tailEnd/>
            </a:ln>
          </p:spPr>
          <p:txBody>
            <a:bodyPr/>
            <a:lstStyle/>
            <a:p>
              <a:endParaRPr lang="en-US" dirty="0"/>
            </a:p>
          </p:txBody>
        </p:sp>
        <p:sp>
          <p:nvSpPr>
            <p:cNvPr id="239" name="Line 88"/>
            <p:cNvSpPr>
              <a:spLocks noChangeShapeType="1"/>
            </p:cNvSpPr>
            <p:nvPr/>
          </p:nvSpPr>
          <p:spPr bwMode="auto">
            <a:xfrm>
              <a:off x="1004" y="3132"/>
              <a:ext cx="1" cy="1"/>
            </a:xfrm>
            <a:prstGeom prst="line">
              <a:avLst/>
            </a:prstGeom>
            <a:noFill/>
            <a:ln w="0">
              <a:solidFill>
                <a:schemeClr val="tx1"/>
              </a:solidFill>
              <a:round/>
              <a:headEnd/>
              <a:tailEnd/>
            </a:ln>
          </p:spPr>
          <p:txBody>
            <a:bodyPr/>
            <a:lstStyle/>
            <a:p>
              <a:endParaRPr lang="en-US" dirty="0"/>
            </a:p>
          </p:txBody>
        </p:sp>
        <p:sp>
          <p:nvSpPr>
            <p:cNvPr id="240" name="Freeform 239"/>
            <p:cNvSpPr>
              <a:spLocks/>
            </p:cNvSpPr>
            <p:nvPr/>
          </p:nvSpPr>
          <p:spPr bwMode="auto">
            <a:xfrm>
              <a:off x="753" y="2793"/>
              <a:ext cx="294" cy="339"/>
            </a:xfrm>
            <a:custGeom>
              <a:avLst/>
              <a:gdLst/>
              <a:ahLst/>
              <a:cxnLst>
                <a:cxn ang="0">
                  <a:pos x="2003" y="2716"/>
                </a:cxn>
                <a:cxn ang="0">
                  <a:pos x="1249" y="2599"/>
                </a:cxn>
                <a:cxn ang="0">
                  <a:pos x="0" y="1862"/>
                </a:cxn>
                <a:cxn ang="0">
                  <a:pos x="47" y="1776"/>
                </a:cxn>
                <a:cxn ang="0">
                  <a:pos x="62" y="1772"/>
                </a:cxn>
                <a:cxn ang="0">
                  <a:pos x="154" y="1734"/>
                </a:cxn>
                <a:cxn ang="0">
                  <a:pos x="96" y="1527"/>
                </a:cxn>
                <a:cxn ang="0">
                  <a:pos x="196" y="1407"/>
                </a:cxn>
                <a:cxn ang="0">
                  <a:pos x="220" y="1278"/>
                </a:cxn>
                <a:cxn ang="0">
                  <a:pos x="391" y="1164"/>
                </a:cxn>
                <a:cxn ang="0">
                  <a:pos x="279" y="806"/>
                </a:cxn>
                <a:cxn ang="0">
                  <a:pos x="285" y="768"/>
                </a:cxn>
                <a:cxn ang="0">
                  <a:pos x="327" y="352"/>
                </a:cxn>
                <a:cxn ang="0">
                  <a:pos x="403" y="327"/>
                </a:cxn>
                <a:cxn ang="0">
                  <a:pos x="537" y="402"/>
                </a:cxn>
                <a:cxn ang="0">
                  <a:pos x="648" y="0"/>
                </a:cxn>
                <a:cxn ang="0">
                  <a:pos x="2349" y="282"/>
                </a:cxn>
                <a:cxn ang="0">
                  <a:pos x="2067" y="2253"/>
                </a:cxn>
                <a:cxn ang="0">
                  <a:pos x="2003" y="2716"/>
                </a:cxn>
              </a:cxnLst>
              <a:rect l="0" t="0" r="r" b="b"/>
              <a:pathLst>
                <a:path w="2349" h="2716">
                  <a:moveTo>
                    <a:pt x="2003" y="2716"/>
                  </a:moveTo>
                  <a:lnTo>
                    <a:pt x="1249" y="2599"/>
                  </a:lnTo>
                  <a:lnTo>
                    <a:pt x="0" y="1862"/>
                  </a:lnTo>
                  <a:lnTo>
                    <a:pt x="47" y="1776"/>
                  </a:lnTo>
                  <a:lnTo>
                    <a:pt x="62" y="1772"/>
                  </a:lnTo>
                  <a:lnTo>
                    <a:pt x="154" y="1734"/>
                  </a:lnTo>
                  <a:lnTo>
                    <a:pt x="96" y="1527"/>
                  </a:lnTo>
                  <a:lnTo>
                    <a:pt x="196" y="1407"/>
                  </a:lnTo>
                  <a:lnTo>
                    <a:pt x="220" y="1278"/>
                  </a:lnTo>
                  <a:lnTo>
                    <a:pt x="391" y="1164"/>
                  </a:lnTo>
                  <a:lnTo>
                    <a:pt x="279" y="806"/>
                  </a:lnTo>
                  <a:lnTo>
                    <a:pt x="285" y="768"/>
                  </a:lnTo>
                  <a:lnTo>
                    <a:pt x="327" y="352"/>
                  </a:lnTo>
                  <a:lnTo>
                    <a:pt x="403" y="327"/>
                  </a:lnTo>
                  <a:lnTo>
                    <a:pt x="537" y="402"/>
                  </a:lnTo>
                  <a:lnTo>
                    <a:pt x="648" y="0"/>
                  </a:lnTo>
                  <a:lnTo>
                    <a:pt x="2349" y="282"/>
                  </a:lnTo>
                  <a:lnTo>
                    <a:pt x="2067" y="2253"/>
                  </a:lnTo>
                  <a:lnTo>
                    <a:pt x="2003" y="2716"/>
                  </a:lnTo>
                  <a:close/>
                </a:path>
              </a:pathLst>
            </a:custGeom>
            <a:solidFill>
              <a:schemeClr val="accent2">
                <a:lumMod val="40000"/>
                <a:lumOff val="6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41" name="Freeform 90"/>
            <p:cNvSpPr>
              <a:spLocks/>
            </p:cNvSpPr>
            <p:nvPr/>
          </p:nvSpPr>
          <p:spPr bwMode="auto">
            <a:xfrm>
              <a:off x="753" y="2793"/>
              <a:ext cx="294" cy="339"/>
            </a:xfrm>
            <a:custGeom>
              <a:avLst/>
              <a:gdLst>
                <a:gd name="T0" fmla="*/ 251 w 2349"/>
                <a:gd name="T1" fmla="*/ 339 h 2716"/>
                <a:gd name="T2" fmla="*/ 156 w 2349"/>
                <a:gd name="T3" fmla="*/ 324 h 2716"/>
                <a:gd name="T4" fmla="*/ 0 w 2349"/>
                <a:gd name="T5" fmla="*/ 232 h 2716"/>
                <a:gd name="T6" fmla="*/ 6 w 2349"/>
                <a:gd name="T7" fmla="*/ 222 h 2716"/>
                <a:gd name="T8" fmla="*/ 8 w 2349"/>
                <a:gd name="T9" fmla="*/ 221 h 2716"/>
                <a:gd name="T10" fmla="*/ 19 w 2349"/>
                <a:gd name="T11" fmla="*/ 216 h 2716"/>
                <a:gd name="T12" fmla="*/ 12 w 2349"/>
                <a:gd name="T13" fmla="*/ 191 h 2716"/>
                <a:gd name="T14" fmla="*/ 25 w 2349"/>
                <a:gd name="T15" fmla="*/ 176 h 2716"/>
                <a:gd name="T16" fmla="*/ 28 w 2349"/>
                <a:gd name="T17" fmla="*/ 160 h 2716"/>
                <a:gd name="T18" fmla="*/ 49 w 2349"/>
                <a:gd name="T19" fmla="*/ 145 h 2716"/>
                <a:gd name="T20" fmla="*/ 35 w 2349"/>
                <a:gd name="T21" fmla="*/ 101 h 2716"/>
                <a:gd name="T22" fmla="*/ 36 w 2349"/>
                <a:gd name="T23" fmla="*/ 96 h 2716"/>
                <a:gd name="T24" fmla="*/ 41 w 2349"/>
                <a:gd name="T25" fmla="*/ 44 h 2716"/>
                <a:gd name="T26" fmla="*/ 50 w 2349"/>
                <a:gd name="T27" fmla="*/ 41 h 2716"/>
                <a:gd name="T28" fmla="*/ 67 w 2349"/>
                <a:gd name="T29" fmla="*/ 50 h 2716"/>
                <a:gd name="T30" fmla="*/ 81 w 2349"/>
                <a:gd name="T31" fmla="*/ 0 h 2716"/>
                <a:gd name="T32" fmla="*/ 294 w 2349"/>
                <a:gd name="T33" fmla="*/ 35 h 2716"/>
                <a:gd name="T34" fmla="*/ 259 w 2349"/>
                <a:gd name="T35" fmla="*/ 281 h 2716"/>
                <a:gd name="T36" fmla="*/ 251 w 2349"/>
                <a:gd name="T37" fmla="*/ 339 h 2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9"/>
                <a:gd name="T58" fmla="*/ 0 h 2716"/>
                <a:gd name="T59" fmla="*/ 2349 w 2349"/>
                <a:gd name="T60" fmla="*/ 2716 h 2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9" h="2716">
                  <a:moveTo>
                    <a:pt x="2003" y="2716"/>
                  </a:moveTo>
                  <a:lnTo>
                    <a:pt x="1249" y="2599"/>
                  </a:lnTo>
                  <a:lnTo>
                    <a:pt x="0" y="1862"/>
                  </a:lnTo>
                  <a:lnTo>
                    <a:pt x="47" y="1776"/>
                  </a:lnTo>
                  <a:lnTo>
                    <a:pt x="62" y="1772"/>
                  </a:lnTo>
                  <a:lnTo>
                    <a:pt x="154" y="1734"/>
                  </a:lnTo>
                  <a:lnTo>
                    <a:pt x="96" y="1527"/>
                  </a:lnTo>
                  <a:lnTo>
                    <a:pt x="196" y="1407"/>
                  </a:lnTo>
                  <a:lnTo>
                    <a:pt x="220" y="1278"/>
                  </a:lnTo>
                  <a:lnTo>
                    <a:pt x="391" y="1164"/>
                  </a:lnTo>
                  <a:lnTo>
                    <a:pt x="279" y="806"/>
                  </a:lnTo>
                  <a:lnTo>
                    <a:pt x="285" y="768"/>
                  </a:lnTo>
                  <a:lnTo>
                    <a:pt x="327" y="352"/>
                  </a:lnTo>
                  <a:lnTo>
                    <a:pt x="403" y="327"/>
                  </a:lnTo>
                  <a:lnTo>
                    <a:pt x="537" y="402"/>
                  </a:lnTo>
                  <a:lnTo>
                    <a:pt x="648" y="0"/>
                  </a:lnTo>
                  <a:lnTo>
                    <a:pt x="2349" y="282"/>
                  </a:lnTo>
                  <a:lnTo>
                    <a:pt x="2067" y="2253"/>
                  </a:lnTo>
                  <a:lnTo>
                    <a:pt x="2003" y="2716"/>
                  </a:lnTo>
                </a:path>
              </a:pathLst>
            </a:custGeom>
            <a:noFill/>
            <a:ln w="0">
              <a:solidFill>
                <a:schemeClr val="tx1"/>
              </a:solidFill>
              <a:prstDash val="solid"/>
              <a:round/>
              <a:headEnd/>
              <a:tailEnd/>
            </a:ln>
          </p:spPr>
          <p:txBody>
            <a:bodyPr/>
            <a:lstStyle/>
            <a:p>
              <a:endParaRPr lang="en-US" dirty="0"/>
            </a:p>
          </p:txBody>
        </p:sp>
        <p:sp>
          <p:nvSpPr>
            <p:cNvPr id="242" name="Line 91"/>
            <p:cNvSpPr>
              <a:spLocks noChangeShapeType="1"/>
            </p:cNvSpPr>
            <p:nvPr/>
          </p:nvSpPr>
          <p:spPr bwMode="auto">
            <a:xfrm>
              <a:off x="1825" y="3080"/>
              <a:ext cx="1" cy="1"/>
            </a:xfrm>
            <a:prstGeom prst="line">
              <a:avLst/>
            </a:prstGeom>
            <a:noFill/>
            <a:ln w="0">
              <a:solidFill>
                <a:schemeClr val="tx1"/>
              </a:solidFill>
              <a:round/>
              <a:headEnd/>
              <a:tailEnd/>
            </a:ln>
          </p:spPr>
          <p:txBody>
            <a:bodyPr/>
            <a:lstStyle/>
            <a:p>
              <a:endParaRPr lang="en-US" dirty="0"/>
            </a:p>
          </p:txBody>
        </p:sp>
        <p:sp>
          <p:nvSpPr>
            <p:cNvPr id="243" name="Freeform 92"/>
            <p:cNvSpPr>
              <a:spLocks/>
            </p:cNvSpPr>
            <p:nvPr/>
          </p:nvSpPr>
          <p:spPr bwMode="auto">
            <a:xfrm>
              <a:off x="1667" y="2887"/>
              <a:ext cx="218" cy="195"/>
            </a:xfrm>
            <a:custGeom>
              <a:avLst/>
              <a:gdLst>
                <a:gd name="T0" fmla="*/ 158 w 1743"/>
                <a:gd name="T1" fmla="*/ 193 h 1564"/>
                <a:gd name="T2" fmla="*/ 28 w 1743"/>
                <a:gd name="T3" fmla="*/ 195 h 1564"/>
                <a:gd name="T4" fmla="*/ 28 w 1743"/>
                <a:gd name="T5" fmla="*/ 166 h 1564"/>
                <a:gd name="T6" fmla="*/ 8 w 1743"/>
                <a:gd name="T7" fmla="*/ 161 h 1564"/>
                <a:gd name="T8" fmla="*/ 9 w 1743"/>
                <a:gd name="T9" fmla="*/ 67 h 1564"/>
                <a:gd name="T10" fmla="*/ 0 w 1743"/>
                <a:gd name="T11" fmla="*/ 7 h 1564"/>
                <a:gd name="T12" fmla="*/ 193 w 1743"/>
                <a:gd name="T13" fmla="*/ 0 h 1564"/>
                <a:gd name="T14" fmla="*/ 197 w 1743"/>
                <a:gd name="T15" fmla="*/ 12 h 1564"/>
                <a:gd name="T16" fmla="*/ 185 w 1743"/>
                <a:gd name="T17" fmla="*/ 28 h 1564"/>
                <a:gd name="T18" fmla="*/ 214 w 1743"/>
                <a:gd name="T19" fmla="*/ 26 h 1564"/>
                <a:gd name="T20" fmla="*/ 218 w 1743"/>
                <a:gd name="T21" fmla="*/ 30 h 1564"/>
                <a:gd name="T22" fmla="*/ 206 w 1743"/>
                <a:gd name="T23" fmla="*/ 41 h 1564"/>
                <a:gd name="T24" fmla="*/ 208 w 1743"/>
                <a:gd name="T25" fmla="*/ 52 h 1564"/>
                <a:gd name="T26" fmla="*/ 196 w 1743"/>
                <a:gd name="T27" fmla="*/ 60 h 1564"/>
                <a:gd name="T28" fmla="*/ 202 w 1743"/>
                <a:gd name="T29" fmla="*/ 74 h 1564"/>
                <a:gd name="T30" fmla="*/ 193 w 1743"/>
                <a:gd name="T31" fmla="*/ 82 h 1564"/>
                <a:gd name="T32" fmla="*/ 183 w 1743"/>
                <a:gd name="T33" fmla="*/ 96 h 1564"/>
                <a:gd name="T34" fmla="*/ 182 w 1743"/>
                <a:gd name="T35" fmla="*/ 114 h 1564"/>
                <a:gd name="T36" fmla="*/ 161 w 1743"/>
                <a:gd name="T37" fmla="*/ 138 h 1564"/>
                <a:gd name="T38" fmla="*/ 162 w 1743"/>
                <a:gd name="T39" fmla="*/ 154 h 1564"/>
                <a:gd name="T40" fmla="*/ 155 w 1743"/>
                <a:gd name="T41" fmla="*/ 154 h 1564"/>
                <a:gd name="T42" fmla="*/ 155 w 1743"/>
                <a:gd name="T43" fmla="*/ 168 h 1564"/>
                <a:gd name="T44" fmla="*/ 162 w 1743"/>
                <a:gd name="T45" fmla="*/ 169 h 1564"/>
                <a:gd name="T46" fmla="*/ 158 w 1743"/>
                <a:gd name="T47" fmla="*/ 174 h 1564"/>
                <a:gd name="T48" fmla="*/ 164 w 1743"/>
                <a:gd name="T49" fmla="*/ 178 h 1564"/>
                <a:gd name="T50" fmla="*/ 159 w 1743"/>
                <a:gd name="T51" fmla="*/ 192 h 1564"/>
                <a:gd name="T52" fmla="*/ 158 w 1743"/>
                <a:gd name="T53" fmla="*/ 193 h 15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43"/>
                <a:gd name="T82" fmla="*/ 0 h 1564"/>
                <a:gd name="T83" fmla="*/ 1743 w 1743"/>
                <a:gd name="T84" fmla="*/ 1564 h 15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43" h="1564">
                  <a:moveTo>
                    <a:pt x="1265" y="1547"/>
                  </a:moveTo>
                  <a:lnTo>
                    <a:pt x="226" y="1564"/>
                  </a:lnTo>
                  <a:lnTo>
                    <a:pt x="221" y="1330"/>
                  </a:lnTo>
                  <a:lnTo>
                    <a:pt x="61" y="1290"/>
                  </a:lnTo>
                  <a:lnTo>
                    <a:pt x="70" y="537"/>
                  </a:lnTo>
                  <a:lnTo>
                    <a:pt x="0" y="53"/>
                  </a:lnTo>
                  <a:lnTo>
                    <a:pt x="1544" y="0"/>
                  </a:lnTo>
                  <a:lnTo>
                    <a:pt x="1577" y="96"/>
                  </a:lnTo>
                  <a:lnTo>
                    <a:pt x="1480" y="221"/>
                  </a:lnTo>
                  <a:lnTo>
                    <a:pt x="1715" y="207"/>
                  </a:lnTo>
                  <a:lnTo>
                    <a:pt x="1743" y="241"/>
                  </a:lnTo>
                  <a:lnTo>
                    <a:pt x="1647" y="330"/>
                  </a:lnTo>
                  <a:lnTo>
                    <a:pt x="1662" y="416"/>
                  </a:lnTo>
                  <a:lnTo>
                    <a:pt x="1566" y="480"/>
                  </a:lnTo>
                  <a:lnTo>
                    <a:pt x="1617" y="590"/>
                  </a:lnTo>
                  <a:lnTo>
                    <a:pt x="1544" y="657"/>
                  </a:lnTo>
                  <a:lnTo>
                    <a:pt x="1460" y="768"/>
                  </a:lnTo>
                  <a:lnTo>
                    <a:pt x="1455" y="913"/>
                  </a:lnTo>
                  <a:lnTo>
                    <a:pt x="1285" y="1104"/>
                  </a:lnTo>
                  <a:lnTo>
                    <a:pt x="1296" y="1237"/>
                  </a:lnTo>
                  <a:lnTo>
                    <a:pt x="1240" y="1234"/>
                  </a:lnTo>
                  <a:lnTo>
                    <a:pt x="1242" y="1349"/>
                  </a:lnTo>
                  <a:lnTo>
                    <a:pt x="1296" y="1352"/>
                  </a:lnTo>
                  <a:lnTo>
                    <a:pt x="1265" y="1396"/>
                  </a:lnTo>
                  <a:lnTo>
                    <a:pt x="1312" y="1430"/>
                  </a:lnTo>
                  <a:lnTo>
                    <a:pt x="1268" y="1542"/>
                  </a:lnTo>
                  <a:lnTo>
                    <a:pt x="1265" y="1547"/>
                  </a:lnTo>
                  <a:close/>
                </a:path>
              </a:pathLst>
            </a:custGeom>
            <a:solidFill>
              <a:srgbClr val="FFC000"/>
            </a:solidFill>
            <a:ln w="3175">
              <a:solidFill>
                <a:schemeClr val="tx1"/>
              </a:solidFill>
              <a:prstDash val="solid"/>
              <a:round/>
              <a:headEnd/>
              <a:tailEnd/>
            </a:ln>
          </p:spPr>
          <p:txBody>
            <a:bodyPr/>
            <a:lstStyle/>
            <a:p>
              <a:endParaRPr lang="en-US" dirty="0"/>
            </a:p>
          </p:txBody>
        </p:sp>
        <p:sp>
          <p:nvSpPr>
            <p:cNvPr id="244" name="Freeform 93"/>
            <p:cNvSpPr>
              <a:spLocks/>
            </p:cNvSpPr>
            <p:nvPr/>
          </p:nvSpPr>
          <p:spPr bwMode="auto">
            <a:xfrm>
              <a:off x="1667" y="2887"/>
              <a:ext cx="218" cy="195"/>
            </a:xfrm>
            <a:custGeom>
              <a:avLst/>
              <a:gdLst>
                <a:gd name="T0" fmla="*/ 158 w 1743"/>
                <a:gd name="T1" fmla="*/ 193 h 1564"/>
                <a:gd name="T2" fmla="*/ 28 w 1743"/>
                <a:gd name="T3" fmla="*/ 195 h 1564"/>
                <a:gd name="T4" fmla="*/ 28 w 1743"/>
                <a:gd name="T5" fmla="*/ 166 h 1564"/>
                <a:gd name="T6" fmla="*/ 8 w 1743"/>
                <a:gd name="T7" fmla="*/ 161 h 1564"/>
                <a:gd name="T8" fmla="*/ 9 w 1743"/>
                <a:gd name="T9" fmla="*/ 67 h 1564"/>
                <a:gd name="T10" fmla="*/ 0 w 1743"/>
                <a:gd name="T11" fmla="*/ 7 h 1564"/>
                <a:gd name="T12" fmla="*/ 193 w 1743"/>
                <a:gd name="T13" fmla="*/ 0 h 1564"/>
                <a:gd name="T14" fmla="*/ 197 w 1743"/>
                <a:gd name="T15" fmla="*/ 12 h 1564"/>
                <a:gd name="T16" fmla="*/ 185 w 1743"/>
                <a:gd name="T17" fmla="*/ 28 h 1564"/>
                <a:gd name="T18" fmla="*/ 214 w 1743"/>
                <a:gd name="T19" fmla="*/ 26 h 1564"/>
                <a:gd name="T20" fmla="*/ 218 w 1743"/>
                <a:gd name="T21" fmla="*/ 30 h 1564"/>
                <a:gd name="T22" fmla="*/ 206 w 1743"/>
                <a:gd name="T23" fmla="*/ 41 h 1564"/>
                <a:gd name="T24" fmla="*/ 208 w 1743"/>
                <a:gd name="T25" fmla="*/ 52 h 1564"/>
                <a:gd name="T26" fmla="*/ 196 w 1743"/>
                <a:gd name="T27" fmla="*/ 60 h 1564"/>
                <a:gd name="T28" fmla="*/ 202 w 1743"/>
                <a:gd name="T29" fmla="*/ 74 h 1564"/>
                <a:gd name="T30" fmla="*/ 193 w 1743"/>
                <a:gd name="T31" fmla="*/ 82 h 1564"/>
                <a:gd name="T32" fmla="*/ 183 w 1743"/>
                <a:gd name="T33" fmla="*/ 96 h 1564"/>
                <a:gd name="T34" fmla="*/ 182 w 1743"/>
                <a:gd name="T35" fmla="*/ 114 h 1564"/>
                <a:gd name="T36" fmla="*/ 161 w 1743"/>
                <a:gd name="T37" fmla="*/ 138 h 1564"/>
                <a:gd name="T38" fmla="*/ 162 w 1743"/>
                <a:gd name="T39" fmla="*/ 154 h 1564"/>
                <a:gd name="T40" fmla="*/ 155 w 1743"/>
                <a:gd name="T41" fmla="*/ 154 h 1564"/>
                <a:gd name="T42" fmla="*/ 155 w 1743"/>
                <a:gd name="T43" fmla="*/ 168 h 1564"/>
                <a:gd name="T44" fmla="*/ 162 w 1743"/>
                <a:gd name="T45" fmla="*/ 169 h 1564"/>
                <a:gd name="T46" fmla="*/ 158 w 1743"/>
                <a:gd name="T47" fmla="*/ 174 h 1564"/>
                <a:gd name="T48" fmla="*/ 164 w 1743"/>
                <a:gd name="T49" fmla="*/ 178 h 1564"/>
                <a:gd name="T50" fmla="*/ 159 w 1743"/>
                <a:gd name="T51" fmla="*/ 192 h 1564"/>
                <a:gd name="T52" fmla="*/ 158 w 1743"/>
                <a:gd name="T53" fmla="*/ 193 h 15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43"/>
                <a:gd name="T82" fmla="*/ 0 h 1564"/>
                <a:gd name="T83" fmla="*/ 1743 w 1743"/>
                <a:gd name="T84" fmla="*/ 1564 h 15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43" h="1564">
                  <a:moveTo>
                    <a:pt x="1265" y="1547"/>
                  </a:moveTo>
                  <a:lnTo>
                    <a:pt x="226" y="1564"/>
                  </a:lnTo>
                  <a:lnTo>
                    <a:pt x="221" y="1330"/>
                  </a:lnTo>
                  <a:lnTo>
                    <a:pt x="61" y="1290"/>
                  </a:lnTo>
                  <a:lnTo>
                    <a:pt x="70" y="537"/>
                  </a:lnTo>
                  <a:lnTo>
                    <a:pt x="0" y="53"/>
                  </a:lnTo>
                  <a:lnTo>
                    <a:pt x="1544" y="0"/>
                  </a:lnTo>
                  <a:lnTo>
                    <a:pt x="1577" y="96"/>
                  </a:lnTo>
                  <a:lnTo>
                    <a:pt x="1480" y="221"/>
                  </a:lnTo>
                  <a:lnTo>
                    <a:pt x="1715" y="207"/>
                  </a:lnTo>
                  <a:lnTo>
                    <a:pt x="1743" y="241"/>
                  </a:lnTo>
                  <a:lnTo>
                    <a:pt x="1647" y="330"/>
                  </a:lnTo>
                  <a:lnTo>
                    <a:pt x="1662" y="416"/>
                  </a:lnTo>
                  <a:lnTo>
                    <a:pt x="1566" y="480"/>
                  </a:lnTo>
                  <a:lnTo>
                    <a:pt x="1617" y="590"/>
                  </a:lnTo>
                  <a:lnTo>
                    <a:pt x="1544" y="657"/>
                  </a:lnTo>
                  <a:lnTo>
                    <a:pt x="1460" y="768"/>
                  </a:lnTo>
                  <a:lnTo>
                    <a:pt x="1455" y="913"/>
                  </a:lnTo>
                  <a:lnTo>
                    <a:pt x="1285" y="1104"/>
                  </a:lnTo>
                  <a:lnTo>
                    <a:pt x="1296" y="1237"/>
                  </a:lnTo>
                  <a:lnTo>
                    <a:pt x="1240" y="1234"/>
                  </a:lnTo>
                  <a:lnTo>
                    <a:pt x="1242" y="1349"/>
                  </a:lnTo>
                  <a:lnTo>
                    <a:pt x="1296" y="1352"/>
                  </a:lnTo>
                  <a:lnTo>
                    <a:pt x="1265" y="1396"/>
                  </a:lnTo>
                  <a:lnTo>
                    <a:pt x="1312" y="1430"/>
                  </a:lnTo>
                  <a:lnTo>
                    <a:pt x="1268" y="1542"/>
                  </a:lnTo>
                  <a:lnTo>
                    <a:pt x="1265" y="1547"/>
                  </a:lnTo>
                </a:path>
              </a:pathLst>
            </a:custGeom>
            <a:noFill/>
            <a:ln w="0">
              <a:solidFill>
                <a:schemeClr val="tx1"/>
              </a:solidFill>
              <a:prstDash val="solid"/>
              <a:round/>
              <a:headEnd/>
              <a:tailEnd/>
            </a:ln>
          </p:spPr>
          <p:txBody>
            <a:bodyPr/>
            <a:lstStyle/>
            <a:p>
              <a:endParaRPr lang="en-US" dirty="0"/>
            </a:p>
          </p:txBody>
        </p:sp>
        <p:sp>
          <p:nvSpPr>
            <p:cNvPr id="245" name="Line 94"/>
            <p:cNvSpPr>
              <a:spLocks noChangeShapeType="1"/>
            </p:cNvSpPr>
            <p:nvPr/>
          </p:nvSpPr>
          <p:spPr bwMode="auto">
            <a:xfrm>
              <a:off x="759" y="3015"/>
              <a:ext cx="1" cy="1"/>
            </a:xfrm>
            <a:prstGeom prst="line">
              <a:avLst/>
            </a:prstGeom>
            <a:noFill/>
            <a:ln w="0">
              <a:solidFill>
                <a:schemeClr val="tx1"/>
              </a:solidFill>
              <a:round/>
              <a:headEnd/>
              <a:tailEnd/>
            </a:ln>
          </p:spPr>
          <p:txBody>
            <a:bodyPr/>
            <a:lstStyle/>
            <a:p>
              <a:endParaRPr lang="en-US" dirty="0"/>
            </a:p>
          </p:txBody>
        </p:sp>
        <p:sp>
          <p:nvSpPr>
            <p:cNvPr id="246" name="Freeform 245"/>
            <p:cNvSpPr>
              <a:spLocks/>
            </p:cNvSpPr>
            <p:nvPr/>
          </p:nvSpPr>
          <p:spPr bwMode="auto">
            <a:xfrm>
              <a:off x="458" y="2426"/>
              <a:ext cx="344" cy="589"/>
            </a:xfrm>
            <a:custGeom>
              <a:avLst/>
              <a:gdLst/>
              <a:ahLst/>
              <a:cxnLst>
                <a:cxn ang="0">
                  <a:pos x="2410" y="4708"/>
                </a:cxn>
                <a:cxn ang="0">
                  <a:pos x="1545" y="4606"/>
                </a:cxn>
                <a:cxn ang="0">
                  <a:pos x="1506" y="4255"/>
                </a:cxn>
                <a:cxn ang="0">
                  <a:pos x="1321" y="4003"/>
                </a:cxn>
                <a:cxn ang="0">
                  <a:pos x="1215" y="3975"/>
                </a:cxn>
                <a:cxn ang="0">
                  <a:pos x="1218" y="3873"/>
                </a:cxn>
                <a:cxn ang="0">
                  <a:pos x="1006" y="3775"/>
                </a:cxn>
                <a:cxn ang="0">
                  <a:pos x="889" y="3599"/>
                </a:cxn>
                <a:cxn ang="0">
                  <a:pos x="592" y="3512"/>
                </a:cxn>
                <a:cxn ang="0">
                  <a:pos x="534" y="3442"/>
                </a:cxn>
                <a:cxn ang="0">
                  <a:pos x="598" y="3194"/>
                </a:cxn>
                <a:cxn ang="0">
                  <a:pos x="537" y="3150"/>
                </a:cxn>
                <a:cxn ang="0">
                  <a:pos x="554" y="3049"/>
                </a:cxn>
                <a:cxn ang="0">
                  <a:pos x="311" y="2594"/>
                </a:cxn>
                <a:cxn ang="0">
                  <a:pos x="316" y="2476"/>
                </a:cxn>
                <a:cxn ang="0">
                  <a:pos x="409" y="2368"/>
                </a:cxn>
                <a:cxn ang="0">
                  <a:pos x="247" y="2169"/>
                </a:cxn>
                <a:cxn ang="0">
                  <a:pos x="277" y="1921"/>
                </a:cxn>
                <a:cxn ang="0">
                  <a:pos x="417" y="2099"/>
                </a:cxn>
                <a:cxn ang="0">
                  <a:pos x="333" y="1856"/>
                </a:cxn>
                <a:cxn ang="0">
                  <a:pos x="424" y="1837"/>
                </a:cxn>
                <a:cxn ang="0">
                  <a:pos x="319" y="1767"/>
                </a:cxn>
                <a:cxn ang="0">
                  <a:pos x="291" y="1901"/>
                </a:cxn>
                <a:cxn ang="0">
                  <a:pos x="179" y="1762"/>
                </a:cxn>
                <a:cxn ang="0">
                  <a:pos x="145" y="1784"/>
                </a:cxn>
                <a:cxn ang="0">
                  <a:pos x="198" y="1692"/>
                </a:cxn>
                <a:cxn ang="0">
                  <a:pos x="23" y="1312"/>
                </a:cxn>
                <a:cxn ang="0">
                  <a:pos x="102" y="950"/>
                </a:cxn>
                <a:cxn ang="0">
                  <a:pos x="0" y="622"/>
                </a:cxn>
                <a:cxn ang="0">
                  <a:pos x="168" y="407"/>
                </a:cxn>
                <a:cxn ang="0">
                  <a:pos x="264" y="0"/>
                </a:cxn>
                <a:cxn ang="0">
                  <a:pos x="1553" y="360"/>
                </a:cxn>
                <a:cxn ang="0">
                  <a:pos x="1227" y="1636"/>
                </a:cxn>
                <a:cxn ang="0">
                  <a:pos x="2642" y="3738"/>
                </a:cxn>
                <a:cxn ang="0">
                  <a:pos x="2754" y="4096"/>
                </a:cxn>
                <a:cxn ang="0">
                  <a:pos x="2583" y="4210"/>
                </a:cxn>
                <a:cxn ang="0">
                  <a:pos x="2559" y="4339"/>
                </a:cxn>
                <a:cxn ang="0">
                  <a:pos x="2459" y="4459"/>
                </a:cxn>
                <a:cxn ang="0">
                  <a:pos x="2517" y="4666"/>
                </a:cxn>
                <a:cxn ang="0">
                  <a:pos x="2425" y="4704"/>
                </a:cxn>
                <a:cxn ang="0">
                  <a:pos x="2410" y="4708"/>
                </a:cxn>
              </a:cxnLst>
              <a:rect l="0" t="0" r="r" b="b"/>
              <a:pathLst>
                <a:path w="2754" h="4708">
                  <a:moveTo>
                    <a:pt x="2410" y="4708"/>
                  </a:moveTo>
                  <a:lnTo>
                    <a:pt x="1545" y="4606"/>
                  </a:lnTo>
                  <a:lnTo>
                    <a:pt x="1506" y="4255"/>
                  </a:lnTo>
                  <a:lnTo>
                    <a:pt x="1321" y="4003"/>
                  </a:lnTo>
                  <a:lnTo>
                    <a:pt x="1215" y="3975"/>
                  </a:lnTo>
                  <a:lnTo>
                    <a:pt x="1218" y="3873"/>
                  </a:lnTo>
                  <a:lnTo>
                    <a:pt x="1006" y="3775"/>
                  </a:lnTo>
                  <a:lnTo>
                    <a:pt x="889" y="3599"/>
                  </a:lnTo>
                  <a:lnTo>
                    <a:pt x="592" y="3512"/>
                  </a:lnTo>
                  <a:lnTo>
                    <a:pt x="534" y="3442"/>
                  </a:lnTo>
                  <a:lnTo>
                    <a:pt x="598" y="3194"/>
                  </a:lnTo>
                  <a:lnTo>
                    <a:pt x="537" y="3150"/>
                  </a:lnTo>
                  <a:lnTo>
                    <a:pt x="554" y="3049"/>
                  </a:lnTo>
                  <a:lnTo>
                    <a:pt x="311" y="2594"/>
                  </a:lnTo>
                  <a:lnTo>
                    <a:pt x="316" y="2476"/>
                  </a:lnTo>
                  <a:lnTo>
                    <a:pt x="409" y="2368"/>
                  </a:lnTo>
                  <a:lnTo>
                    <a:pt x="247" y="2169"/>
                  </a:lnTo>
                  <a:lnTo>
                    <a:pt x="277" y="1921"/>
                  </a:lnTo>
                  <a:lnTo>
                    <a:pt x="417" y="2099"/>
                  </a:lnTo>
                  <a:lnTo>
                    <a:pt x="333" y="1856"/>
                  </a:lnTo>
                  <a:lnTo>
                    <a:pt x="424" y="1837"/>
                  </a:lnTo>
                  <a:lnTo>
                    <a:pt x="319" y="1767"/>
                  </a:lnTo>
                  <a:lnTo>
                    <a:pt x="291" y="1901"/>
                  </a:lnTo>
                  <a:lnTo>
                    <a:pt x="179" y="1762"/>
                  </a:lnTo>
                  <a:lnTo>
                    <a:pt x="145" y="1784"/>
                  </a:lnTo>
                  <a:lnTo>
                    <a:pt x="198" y="1692"/>
                  </a:lnTo>
                  <a:lnTo>
                    <a:pt x="23" y="1312"/>
                  </a:lnTo>
                  <a:lnTo>
                    <a:pt x="102" y="950"/>
                  </a:lnTo>
                  <a:lnTo>
                    <a:pt x="0" y="622"/>
                  </a:lnTo>
                  <a:lnTo>
                    <a:pt x="168" y="407"/>
                  </a:lnTo>
                  <a:lnTo>
                    <a:pt x="264" y="0"/>
                  </a:lnTo>
                  <a:lnTo>
                    <a:pt x="1553" y="360"/>
                  </a:lnTo>
                  <a:lnTo>
                    <a:pt x="1227" y="1636"/>
                  </a:lnTo>
                  <a:lnTo>
                    <a:pt x="2642" y="3738"/>
                  </a:lnTo>
                  <a:lnTo>
                    <a:pt x="2754" y="4096"/>
                  </a:lnTo>
                  <a:lnTo>
                    <a:pt x="2583" y="4210"/>
                  </a:lnTo>
                  <a:lnTo>
                    <a:pt x="2559" y="4339"/>
                  </a:lnTo>
                  <a:lnTo>
                    <a:pt x="2459" y="4459"/>
                  </a:lnTo>
                  <a:lnTo>
                    <a:pt x="2517" y="4666"/>
                  </a:lnTo>
                  <a:lnTo>
                    <a:pt x="2425" y="4704"/>
                  </a:lnTo>
                  <a:lnTo>
                    <a:pt x="2410" y="4708"/>
                  </a:lnTo>
                  <a:close/>
                </a:path>
              </a:pathLst>
            </a:custGeom>
            <a:solidFill>
              <a:schemeClr val="accent2">
                <a:lumMod val="40000"/>
                <a:lumOff val="6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47" name="Freeform 96"/>
            <p:cNvSpPr>
              <a:spLocks/>
            </p:cNvSpPr>
            <p:nvPr/>
          </p:nvSpPr>
          <p:spPr bwMode="auto">
            <a:xfrm>
              <a:off x="458" y="2426"/>
              <a:ext cx="344" cy="589"/>
            </a:xfrm>
            <a:custGeom>
              <a:avLst/>
              <a:gdLst>
                <a:gd name="T0" fmla="*/ 301 w 2754"/>
                <a:gd name="T1" fmla="*/ 589 h 4708"/>
                <a:gd name="T2" fmla="*/ 193 w 2754"/>
                <a:gd name="T3" fmla="*/ 576 h 4708"/>
                <a:gd name="T4" fmla="*/ 188 w 2754"/>
                <a:gd name="T5" fmla="*/ 532 h 4708"/>
                <a:gd name="T6" fmla="*/ 165 w 2754"/>
                <a:gd name="T7" fmla="*/ 501 h 4708"/>
                <a:gd name="T8" fmla="*/ 152 w 2754"/>
                <a:gd name="T9" fmla="*/ 497 h 4708"/>
                <a:gd name="T10" fmla="*/ 152 w 2754"/>
                <a:gd name="T11" fmla="*/ 485 h 4708"/>
                <a:gd name="T12" fmla="*/ 126 w 2754"/>
                <a:gd name="T13" fmla="*/ 472 h 4708"/>
                <a:gd name="T14" fmla="*/ 111 w 2754"/>
                <a:gd name="T15" fmla="*/ 450 h 4708"/>
                <a:gd name="T16" fmla="*/ 74 w 2754"/>
                <a:gd name="T17" fmla="*/ 439 h 4708"/>
                <a:gd name="T18" fmla="*/ 67 w 2754"/>
                <a:gd name="T19" fmla="*/ 431 h 4708"/>
                <a:gd name="T20" fmla="*/ 75 w 2754"/>
                <a:gd name="T21" fmla="*/ 400 h 4708"/>
                <a:gd name="T22" fmla="*/ 67 w 2754"/>
                <a:gd name="T23" fmla="*/ 394 h 4708"/>
                <a:gd name="T24" fmla="*/ 69 w 2754"/>
                <a:gd name="T25" fmla="*/ 381 h 4708"/>
                <a:gd name="T26" fmla="*/ 39 w 2754"/>
                <a:gd name="T27" fmla="*/ 325 h 4708"/>
                <a:gd name="T28" fmla="*/ 39 w 2754"/>
                <a:gd name="T29" fmla="*/ 310 h 4708"/>
                <a:gd name="T30" fmla="*/ 51 w 2754"/>
                <a:gd name="T31" fmla="*/ 296 h 4708"/>
                <a:gd name="T32" fmla="*/ 31 w 2754"/>
                <a:gd name="T33" fmla="*/ 271 h 4708"/>
                <a:gd name="T34" fmla="*/ 35 w 2754"/>
                <a:gd name="T35" fmla="*/ 240 h 4708"/>
                <a:gd name="T36" fmla="*/ 52 w 2754"/>
                <a:gd name="T37" fmla="*/ 263 h 4708"/>
                <a:gd name="T38" fmla="*/ 42 w 2754"/>
                <a:gd name="T39" fmla="*/ 232 h 4708"/>
                <a:gd name="T40" fmla="*/ 53 w 2754"/>
                <a:gd name="T41" fmla="*/ 230 h 4708"/>
                <a:gd name="T42" fmla="*/ 40 w 2754"/>
                <a:gd name="T43" fmla="*/ 221 h 4708"/>
                <a:gd name="T44" fmla="*/ 36 w 2754"/>
                <a:gd name="T45" fmla="*/ 238 h 4708"/>
                <a:gd name="T46" fmla="*/ 22 w 2754"/>
                <a:gd name="T47" fmla="*/ 220 h 4708"/>
                <a:gd name="T48" fmla="*/ 18 w 2754"/>
                <a:gd name="T49" fmla="*/ 223 h 4708"/>
                <a:gd name="T50" fmla="*/ 25 w 2754"/>
                <a:gd name="T51" fmla="*/ 212 h 4708"/>
                <a:gd name="T52" fmla="*/ 3 w 2754"/>
                <a:gd name="T53" fmla="*/ 164 h 4708"/>
                <a:gd name="T54" fmla="*/ 13 w 2754"/>
                <a:gd name="T55" fmla="*/ 119 h 4708"/>
                <a:gd name="T56" fmla="*/ 0 w 2754"/>
                <a:gd name="T57" fmla="*/ 78 h 4708"/>
                <a:gd name="T58" fmla="*/ 21 w 2754"/>
                <a:gd name="T59" fmla="*/ 51 h 4708"/>
                <a:gd name="T60" fmla="*/ 33 w 2754"/>
                <a:gd name="T61" fmla="*/ 0 h 4708"/>
                <a:gd name="T62" fmla="*/ 194 w 2754"/>
                <a:gd name="T63" fmla="*/ 45 h 4708"/>
                <a:gd name="T64" fmla="*/ 153 w 2754"/>
                <a:gd name="T65" fmla="*/ 205 h 4708"/>
                <a:gd name="T66" fmla="*/ 330 w 2754"/>
                <a:gd name="T67" fmla="*/ 468 h 4708"/>
                <a:gd name="T68" fmla="*/ 344 w 2754"/>
                <a:gd name="T69" fmla="*/ 512 h 4708"/>
                <a:gd name="T70" fmla="*/ 323 w 2754"/>
                <a:gd name="T71" fmla="*/ 527 h 4708"/>
                <a:gd name="T72" fmla="*/ 320 w 2754"/>
                <a:gd name="T73" fmla="*/ 543 h 4708"/>
                <a:gd name="T74" fmla="*/ 307 w 2754"/>
                <a:gd name="T75" fmla="*/ 558 h 4708"/>
                <a:gd name="T76" fmla="*/ 314 w 2754"/>
                <a:gd name="T77" fmla="*/ 584 h 4708"/>
                <a:gd name="T78" fmla="*/ 303 w 2754"/>
                <a:gd name="T79" fmla="*/ 588 h 4708"/>
                <a:gd name="T80" fmla="*/ 301 w 2754"/>
                <a:gd name="T81" fmla="*/ 589 h 47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54"/>
                <a:gd name="T124" fmla="*/ 0 h 4708"/>
                <a:gd name="T125" fmla="*/ 2754 w 2754"/>
                <a:gd name="T126" fmla="*/ 4708 h 47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54" h="4708">
                  <a:moveTo>
                    <a:pt x="2410" y="4708"/>
                  </a:moveTo>
                  <a:lnTo>
                    <a:pt x="1545" y="4606"/>
                  </a:lnTo>
                  <a:lnTo>
                    <a:pt x="1506" y="4255"/>
                  </a:lnTo>
                  <a:lnTo>
                    <a:pt x="1321" y="4003"/>
                  </a:lnTo>
                  <a:lnTo>
                    <a:pt x="1215" y="3975"/>
                  </a:lnTo>
                  <a:lnTo>
                    <a:pt x="1218" y="3873"/>
                  </a:lnTo>
                  <a:lnTo>
                    <a:pt x="1006" y="3775"/>
                  </a:lnTo>
                  <a:lnTo>
                    <a:pt x="889" y="3599"/>
                  </a:lnTo>
                  <a:lnTo>
                    <a:pt x="592" y="3512"/>
                  </a:lnTo>
                  <a:lnTo>
                    <a:pt x="534" y="3442"/>
                  </a:lnTo>
                  <a:lnTo>
                    <a:pt x="598" y="3194"/>
                  </a:lnTo>
                  <a:lnTo>
                    <a:pt x="537" y="3150"/>
                  </a:lnTo>
                  <a:lnTo>
                    <a:pt x="554" y="3049"/>
                  </a:lnTo>
                  <a:lnTo>
                    <a:pt x="311" y="2594"/>
                  </a:lnTo>
                  <a:lnTo>
                    <a:pt x="316" y="2476"/>
                  </a:lnTo>
                  <a:lnTo>
                    <a:pt x="409" y="2368"/>
                  </a:lnTo>
                  <a:lnTo>
                    <a:pt x="247" y="2169"/>
                  </a:lnTo>
                  <a:lnTo>
                    <a:pt x="277" y="1921"/>
                  </a:lnTo>
                  <a:lnTo>
                    <a:pt x="417" y="2099"/>
                  </a:lnTo>
                  <a:lnTo>
                    <a:pt x="333" y="1856"/>
                  </a:lnTo>
                  <a:lnTo>
                    <a:pt x="424" y="1837"/>
                  </a:lnTo>
                  <a:lnTo>
                    <a:pt x="319" y="1767"/>
                  </a:lnTo>
                  <a:lnTo>
                    <a:pt x="291" y="1901"/>
                  </a:lnTo>
                  <a:lnTo>
                    <a:pt x="179" y="1762"/>
                  </a:lnTo>
                  <a:lnTo>
                    <a:pt x="145" y="1784"/>
                  </a:lnTo>
                  <a:lnTo>
                    <a:pt x="198" y="1692"/>
                  </a:lnTo>
                  <a:lnTo>
                    <a:pt x="23" y="1312"/>
                  </a:lnTo>
                  <a:lnTo>
                    <a:pt x="102" y="950"/>
                  </a:lnTo>
                  <a:lnTo>
                    <a:pt x="0" y="622"/>
                  </a:lnTo>
                  <a:lnTo>
                    <a:pt x="168" y="407"/>
                  </a:lnTo>
                  <a:lnTo>
                    <a:pt x="264" y="0"/>
                  </a:lnTo>
                  <a:lnTo>
                    <a:pt x="1553" y="360"/>
                  </a:lnTo>
                  <a:lnTo>
                    <a:pt x="1227" y="1636"/>
                  </a:lnTo>
                  <a:lnTo>
                    <a:pt x="2642" y="3738"/>
                  </a:lnTo>
                  <a:lnTo>
                    <a:pt x="2754" y="4096"/>
                  </a:lnTo>
                  <a:lnTo>
                    <a:pt x="2583" y="4210"/>
                  </a:lnTo>
                  <a:lnTo>
                    <a:pt x="2559" y="4339"/>
                  </a:lnTo>
                  <a:lnTo>
                    <a:pt x="2459" y="4459"/>
                  </a:lnTo>
                  <a:lnTo>
                    <a:pt x="2517" y="4666"/>
                  </a:lnTo>
                  <a:lnTo>
                    <a:pt x="2425" y="4704"/>
                  </a:lnTo>
                  <a:lnTo>
                    <a:pt x="2410" y="4708"/>
                  </a:lnTo>
                </a:path>
              </a:pathLst>
            </a:custGeom>
            <a:noFill/>
            <a:ln w="0">
              <a:solidFill>
                <a:schemeClr val="tx1"/>
              </a:solidFill>
              <a:prstDash val="solid"/>
              <a:round/>
              <a:headEnd/>
              <a:tailEnd/>
            </a:ln>
          </p:spPr>
          <p:txBody>
            <a:bodyPr/>
            <a:lstStyle/>
            <a:p>
              <a:endParaRPr lang="en-US" dirty="0"/>
            </a:p>
          </p:txBody>
        </p:sp>
        <p:sp>
          <p:nvSpPr>
            <p:cNvPr id="248" name="Line 97"/>
            <p:cNvSpPr>
              <a:spLocks noChangeShapeType="1"/>
            </p:cNvSpPr>
            <p:nvPr/>
          </p:nvSpPr>
          <p:spPr bwMode="auto">
            <a:xfrm>
              <a:off x="1357" y="2695"/>
              <a:ext cx="1" cy="1"/>
            </a:xfrm>
            <a:prstGeom prst="line">
              <a:avLst/>
            </a:prstGeom>
            <a:noFill/>
            <a:ln w="0">
              <a:solidFill>
                <a:schemeClr val="tx1"/>
              </a:solidFill>
              <a:round/>
              <a:headEnd/>
              <a:tailEnd/>
            </a:ln>
          </p:spPr>
          <p:txBody>
            <a:bodyPr/>
            <a:lstStyle/>
            <a:p>
              <a:endParaRPr lang="en-US" dirty="0"/>
            </a:p>
          </p:txBody>
        </p:sp>
        <p:sp>
          <p:nvSpPr>
            <p:cNvPr id="249" name="Freeform 248"/>
            <p:cNvSpPr>
              <a:spLocks/>
            </p:cNvSpPr>
            <p:nvPr/>
          </p:nvSpPr>
          <p:spPr bwMode="auto">
            <a:xfrm>
              <a:off x="1047" y="2612"/>
              <a:ext cx="313" cy="247"/>
            </a:xfrm>
            <a:custGeom>
              <a:avLst/>
              <a:gdLst/>
              <a:ahLst/>
              <a:cxnLst>
                <a:cxn ang="0">
                  <a:pos x="2480" y="660"/>
                </a:cxn>
                <a:cxn ang="0">
                  <a:pos x="2396" y="1971"/>
                </a:cxn>
                <a:cxn ang="0">
                  <a:pos x="2067" y="1946"/>
                </a:cxn>
                <a:cxn ang="0">
                  <a:pos x="0" y="1726"/>
                </a:cxn>
                <a:cxn ang="0">
                  <a:pos x="36" y="1453"/>
                </a:cxn>
                <a:cxn ang="0">
                  <a:pos x="237" y="0"/>
                </a:cxn>
                <a:cxn ang="0">
                  <a:pos x="1856" y="176"/>
                </a:cxn>
                <a:cxn ang="0">
                  <a:pos x="2504" y="229"/>
                </a:cxn>
                <a:cxn ang="0">
                  <a:pos x="2488" y="511"/>
                </a:cxn>
                <a:cxn ang="0">
                  <a:pos x="2480" y="660"/>
                </a:cxn>
              </a:cxnLst>
              <a:rect l="0" t="0" r="r" b="b"/>
              <a:pathLst>
                <a:path w="2504" h="1971">
                  <a:moveTo>
                    <a:pt x="2480" y="660"/>
                  </a:moveTo>
                  <a:lnTo>
                    <a:pt x="2396" y="1971"/>
                  </a:lnTo>
                  <a:lnTo>
                    <a:pt x="2067" y="1946"/>
                  </a:lnTo>
                  <a:lnTo>
                    <a:pt x="0" y="1726"/>
                  </a:lnTo>
                  <a:lnTo>
                    <a:pt x="36" y="1453"/>
                  </a:lnTo>
                  <a:lnTo>
                    <a:pt x="237" y="0"/>
                  </a:lnTo>
                  <a:lnTo>
                    <a:pt x="1856" y="176"/>
                  </a:lnTo>
                  <a:lnTo>
                    <a:pt x="2504" y="229"/>
                  </a:lnTo>
                  <a:lnTo>
                    <a:pt x="2488" y="511"/>
                  </a:lnTo>
                  <a:lnTo>
                    <a:pt x="2480" y="660"/>
                  </a:lnTo>
                  <a:close/>
                </a:path>
              </a:pathLst>
            </a:custGeom>
            <a:solidFill>
              <a:schemeClr val="accent2">
                <a:lumMod val="40000"/>
                <a:lumOff val="6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50" name="Freeform 99"/>
            <p:cNvSpPr>
              <a:spLocks/>
            </p:cNvSpPr>
            <p:nvPr/>
          </p:nvSpPr>
          <p:spPr bwMode="auto">
            <a:xfrm>
              <a:off x="1047" y="2612"/>
              <a:ext cx="313" cy="247"/>
            </a:xfrm>
            <a:custGeom>
              <a:avLst/>
              <a:gdLst>
                <a:gd name="T0" fmla="*/ 310 w 2504"/>
                <a:gd name="T1" fmla="*/ 83 h 1971"/>
                <a:gd name="T2" fmla="*/ 300 w 2504"/>
                <a:gd name="T3" fmla="*/ 247 h 1971"/>
                <a:gd name="T4" fmla="*/ 258 w 2504"/>
                <a:gd name="T5" fmla="*/ 244 h 1971"/>
                <a:gd name="T6" fmla="*/ 0 w 2504"/>
                <a:gd name="T7" fmla="*/ 216 h 1971"/>
                <a:gd name="T8" fmla="*/ 5 w 2504"/>
                <a:gd name="T9" fmla="*/ 182 h 1971"/>
                <a:gd name="T10" fmla="*/ 30 w 2504"/>
                <a:gd name="T11" fmla="*/ 0 h 1971"/>
                <a:gd name="T12" fmla="*/ 232 w 2504"/>
                <a:gd name="T13" fmla="*/ 22 h 1971"/>
                <a:gd name="T14" fmla="*/ 313 w 2504"/>
                <a:gd name="T15" fmla="*/ 29 h 1971"/>
                <a:gd name="T16" fmla="*/ 311 w 2504"/>
                <a:gd name="T17" fmla="*/ 64 h 1971"/>
                <a:gd name="T18" fmla="*/ 310 w 2504"/>
                <a:gd name="T19" fmla="*/ 83 h 19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04"/>
                <a:gd name="T31" fmla="*/ 0 h 1971"/>
                <a:gd name="T32" fmla="*/ 2504 w 2504"/>
                <a:gd name="T33" fmla="*/ 1971 h 19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04" h="1971">
                  <a:moveTo>
                    <a:pt x="2480" y="660"/>
                  </a:moveTo>
                  <a:lnTo>
                    <a:pt x="2396" y="1971"/>
                  </a:lnTo>
                  <a:lnTo>
                    <a:pt x="2067" y="1946"/>
                  </a:lnTo>
                  <a:lnTo>
                    <a:pt x="0" y="1726"/>
                  </a:lnTo>
                  <a:lnTo>
                    <a:pt x="36" y="1453"/>
                  </a:lnTo>
                  <a:lnTo>
                    <a:pt x="237" y="0"/>
                  </a:lnTo>
                  <a:lnTo>
                    <a:pt x="1856" y="176"/>
                  </a:lnTo>
                  <a:lnTo>
                    <a:pt x="2504" y="229"/>
                  </a:lnTo>
                  <a:lnTo>
                    <a:pt x="2488" y="511"/>
                  </a:lnTo>
                  <a:lnTo>
                    <a:pt x="2480" y="660"/>
                  </a:lnTo>
                </a:path>
              </a:pathLst>
            </a:custGeom>
            <a:noFill/>
            <a:ln w="0">
              <a:solidFill>
                <a:schemeClr val="tx1"/>
              </a:solidFill>
              <a:prstDash val="solid"/>
              <a:round/>
              <a:headEnd/>
              <a:tailEnd/>
            </a:ln>
          </p:spPr>
          <p:txBody>
            <a:bodyPr/>
            <a:lstStyle/>
            <a:p>
              <a:endParaRPr lang="en-US" dirty="0"/>
            </a:p>
          </p:txBody>
        </p:sp>
        <p:sp>
          <p:nvSpPr>
            <p:cNvPr id="251" name="Line 100"/>
            <p:cNvSpPr>
              <a:spLocks noChangeShapeType="1"/>
            </p:cNvSpPr>
            <p:nvPr/>
          </p:nvSpPr>
          <p:spPr bwMode="auto">
            <a:xfrm>
              <a:off x="2571" y="2473"/>
              <a:ext cx="1" cy="1"/>
            </a:xfrm>
            <a:prstGeom prst="line">
              <a:avLst/>
            </a:prstGeom>
            <a:noFill/>
            <a:ln w="0">
              <a:solidFill>
                <a:schemeClr val="tx1"/>
              </a:solidFill>
              <a:round/>
              <a:headEnd/>
              <a:tailEnd/>
            </a:ln>
          </p:spPr>
          <p:txBody>
            <a:bodyPr/>
            <a:lstStyle/>
            <a:p>
              <a:endParaRPr lang="en-US" dirty="0"/>
            </a:p>
          </p:txBody>
        </p:sp>
        <p:sp>
          <p:nvSpPr>
            <p:cNvPr id="252" name="Freeform 101"/>
            <p:cNvSpPr>
              <a:spLocks/>
            </p:cNvSpPr>
            <p:nvPr/>
          </p:nvSpPr>
          <p:spPr bwMode="auto">
            <a:xfrm>
              <a:off x="2504" y="2471"/>
              <a:ext cx="74" cy="72"/>
            </a:xfrm>
            <a:custGeom>
              <a:avLst/>
              <a:gdLst>
                <a:gd name="T0" fmla="*/ 67 w 592"/>
                <a:gd name="T1" fmla="*/ 1 h 575"/>
                <a:gd name="T2" fmla="*/ 74 w 592"/>
                <a:gd name="T3" fmla="*/ 37 h 575"/>
                <a:gd name="T4" fmla="*/ 31 w 592"/>
                <a:gd name="T5" fmla="*/ 50 h 575"/>
                <a:gd name="T6" fmla="*/ 6 w 592"/>
                <a:gd name="T7" fmla="*/ 72 h 575"/>
                <a:gd name="T8" fmla="*/ 10 w 592"/>
                <a:gd name="T9" fmla="*/ 60 h 575"/>
                <a:gd name="T10" fmla="*/ 0 w 592"/>
                <a:gd name="T11" fmla="*/ 16 h 575"/>
                <a:gd name="T12" fmla="*/ 66 w 592"/>
                <a:gd name="T13" fmla="*/ 0 h 575"/>
                <a:gd name="T14" fmla="*/ 67 w 592"/>
                <a:gd name="T15" fmla="*/ 1 h 575"/>
                <a:gd name="T16" fmla="*/ 0 60000 65536"/>
                <a:gd name="T17" fmla="*/ 0 60000 65536"/>
                <a:gd name="T18" fmla="*/ 0 60000 65536"/>
                <a:gd name="T19" fmla="*/ 0 60000 65536"/>
                <a:gd name="T20" fmla="*/ 0 60000 65536"/>
                <a:gd name="T21" fmla="*/ 0 60000 65536"/>
                <a:gd name="T22" fmla="*/ 0 60000 65536"/>
                <a:gd name="T23" fmla="*/ 0 60000 65536"/>
                <a:gd name="T24" fmla="*/ 0 w 592"/>
                <a:gd name="T25" fmla="*/ 0 h 575"/>
                <a:gd name="T26" fmla="*/ 592 w 592"/>
                <a:gd name="T27" fmla="*/ 575 h 5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2" h="575">
                  <a:moveTo>
                    <a:pt x="536" y="11"/>
                  </a:moveTo>
                  <a:lnTo>
                    <a:pt x="592" y="296"/>
                  </a:lnTo>
                  <a:lnTo>
                    <a:pt x="252" y="402"/>
                  </a:lnTo>
                  <a:lnTo>
                    <a:pt x="47" y="575"/>
                  </a:lnTo>
                  <a:lnTo>
                    <a:pt x="84" y="477"/>
                  </a:lnTo>
                  <a:lnTo>
                    <a:pt x="0" y="126"/>
                  </a:lnTo>
                  <a:lnTo>
                    <a:pt x="531" y="0"/>
                  </a:lnTo>
                  <a:lnTo>
                    <a:pt x="536" y="11"/>
                  </a:lnTo>
                  <a:close/>
                </a:path>
              </a:pathLst>
            </a:custGeom>
            <a:solidFill>
              <a:srgbClr val="808080"/>
            </a:solidFill>
            <a:ln w="3175">
              <a:solidFill>
                <a:schemeClr val="tx1"/>
              </a:solidFill>
              <a:prstDash val="solid"/>
              <a:round/>
              <a:headEnd/>
              <a:tailEnd/>
            </a:ln>
          </p:spPr>
          <p:txBody>
            <a:bodyPr/>
            <a:lstStyle/>
            <a:p>
              <a:endParaRPr lang="en-US" dirty="0"/>
            </a:p>
          </p:txBody>
        </p:sp>
        <p:sp>
          <p:nvSpPr>
            <p:cNvPr id="253" name="Freeform 252"/>
            <p:cNvSpPr>
              <a:spLocks/>
            </p:cNvSpPr>
            <p:nvPr/>
          </p:nvSpPr>
          <p:spPr bwMode="auto">
            <a:xfrm>
              <a:off x="2504" y="2471"/>
              <a:ext cx="74" cy="72"/>
            </a:xfrm>
            <a:custGeom>
              <a:avLst/>
              <a:gdLst/>
              <a:ahLst/>
              <a:cxnLst>
                <a:cxn ang="0">
                  <a:pos x="536" y="11"/>
                </a:cxn>
                <a:cxn ang="0">
                  <a:pos x="592" y="296"/>
                </a:cxn>
                <a:cxn ang="0">
                  <a:pos x="252" y="402"/>
                </a:cxn>
                <a:cxn ang="0">
                  <a:pos x="47" y="575"/>
                </a:cxn>
                <a:cxn ang="0">
                  <a:pos x="84" y="477"/>
                </a:cxn>
                <a:cxn ang="0">
                  <a:pos x="0" y="126"/>
                </a:cxn>
                <a:cxn ang="0">
                  <a:pos x="531" y="0"/>
                </a:cxn>
                <a:cxn ang="0">
                  <a:pos x="536" y="11"/>
                </a:cxn>
              </a:cxnLst>
              <a:rect l="0" t="0" r="r" b="b"/>
              <a:pathLst>
                <a:path w="592" h="575">
                  <a:moveTo>
                    <a:pt x="536" y="11"/>
                  </a:moveTo>
                  <a:lnTo>
                    <a:pt x="592" y="296"/>
                  </a:lnTo>
                  <a:lnTo>
                    <a:pt x="252" y="402"/>
                  </a:lnTo>
                  <a:lnTo>
                    <a:pt x="47" y="575"/>
                  </a:lnTo>
                  <a:lnTo>
                    <a:pt x="84" y="477"/>
                  </a:lnTo>
                  <a:lnTo>
                    <a:pt x="0" y="126"/>
                  </a:lnTo>
                  <a:lnTo>
                    <a:pt x="531" y="0"/>
                  </a:lnTo>
                  <a:lnTo>
                    <a:pt x="536" y="11"/>
                  </a:lnTo>
                </a:path>
              </a:pathLst>
            </a:custGeom>
            <a:solidFill>
              <a:schemeClr val="tx2">
                <a:lumMod val="20000"/>
                <a:lumOff val="80000"/>
              </a:schemeClr>
            </a:solidFill>
            <a:ln w="0">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54" name="Line 103"/>
            <p:cNvSpPr>
              <a:spLocks noChangeShapeType="1"/>
            </p:cNvSpPr>
            <p:nvPr/>
          </p:nvSpPr>
          <p:spPr bwMode="auto">
            <a:xfrm>
              <a:off x="2455" y="2624"/>
              <a:ext cx="1" cy="1"/>
            </a:xfrm>
            <a:prstGeom prst="line">
              <a:avLst/>
            </a:prstGeom>
            <a:noFill/>
            <a:ln w="0">
              <a:solidFill>
                <a:schemeClr val="tx1"/>
              </a:solidFill>
              <a:round/>
              <a:headEnd/>
              <a:tailEnd/>
            </a:ln>
          </p:spPr>
          <p:txBody>
            <a:bodyPr/>
            <a:lstStyle/>
            <a:p>
              <a:endParaRPr lang="en-US" dirty="0"/>
            </a:p>
          </p:txBody>
        </p:sp>
        <p:sp>
          <p:nvSpPr>
            <p:cNvPr id="255" name="Freeform 104"/>
            <p:cNvSpPr>
              <a:spLocks/>
            </p:cNvSpPr>
            <p:nvPr/>
          </p:nvSpPr>
          <p:spPr bwMode="auto">
            <a:xfrm>
              <a:off x="2440" y="2623"/>
              <a:ext cx="45" cy="75"/>
            </a:xfrm>
            <a:custGeom>
              <a:avLst/>
              <a:gdLst>
                <a:gd name="T0" fmla="*/ 15 w 363"/>
                <a:gd name="T1" fmla="*/ 1 h 600"/>
                <a:gd name="T2" fmla="*/ 12 w 363"/>
                <a:gd name="T3" fmla="*/ 9 h 600"/>
                <a:gd name="T4" fmla="*/ 11 w 363"/>
                <a:gd name="T5" fmla="*/ 21 h 600"/>
                <a:gd name="T6" fmla="*/ 30 w 363"/>
                <a:gd name="T7" fmla="*/ 48 h 600"/>
                <a:gd name="T8" fmla="*/ 40 w 363"/>
                <a:gd name="T9" fmla="*/ 53 h 600"/>
                <a:gd name="T10" fmla="*/ 37 w 363"/>
                <a:gd name="T11" fmla="*/ 65 h 600"/>
                <a:gd name="T12" fmla="*/ 45 w 363"/>
                <a:gd name="T13" fmla="*/ 69 h 600"/>
                <a:gd name="T14" fmla="*/ 19 w 363"/>
                <a:gd name="T15" fmla="*/ 75 h 600"/>
                <a:gd name="T16" fmla="*/ 0 w 363"/>
                <a:gd name="T17" fmla="*/ 8 h 600"/>
                <a:gd name="T18" fmla="*/ 13 w 363"/>
                <a:gd name="T19" fmla="*/ 0 h 600"/>
                <a:gd name="T20" fmla="*/ 15 w 363"/>
                <a:gd name="T21" fmla="*/ 1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3"/>
                <a:gd name="T34" fmla="*/ 0 h 600"/>
                <a:gd name="T35" fmla="*/ 363 w 363"/>
                <a:gd name="T36" fmla="*/ 600 h 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3" h="600">
                  <a:moveTo>
                    <a:pt x="117" y="9"/>
                  </a:moveTo>
                  <a:lnTo>
                    <a:pt x="94" y="69"/>
                  </a:lnTo>
                  <a:lnTo>
                    <a:pt x="92" y="165"/>
                  </a:lnTo>
                  <a:lnTo>
                    <a:pt x="240" y="388"/>
                  </a:lnTo>
                  <a:lnTo>
                    <a:pt x="324" y="425"/>
                  </a:lnTo>
                  <a:lnTo>
                    <a:pt x="296" y="519"/>
                  </a:lnTo>
                  <a:lnTo>
                    <a:pt x="363" y="555"/>
                  </a:lnTo>
                  <a:lnTo>
                    <a:pt x="150" y="600"/>
                  </a:lnTo>
                  <a:lnTo>
                    <a:pt x="0" y="67"/>
                  </a:lnTo>
                  <a:lnTo>
                    <a:pt x="105" y="0"/>
                  </a:lnTo>
                  <a:lnTo>
                    <a:pt x="117" y="9"/>
                  </a:lnTo>
                  <a:close/>
                </a:path>
              </a:pathLst>
            </a:custGeom>
            <a:solidFill>
              <a:srgbClr val="808080"/>
            </a:solidFill>
            <a:ln w="3175">
              <a:solidFill>
                <a:schemeClr val="tx1"/>
              </a:solidFill>
              <a:prstDash val="solid"/>
              <a:round/>
              <a:headEnd/>
              <a:tailEnd/>
            </a:ln>
          </p:spPr>
          <p:txBody>
            <a:bodyPr/>
            <a:lstStyle/>
            <a:p>
              <a:endParaRPr lang="en-US" dirty="0"/>
            </a:p>
          </p:txBody>
        </p:sp>
        <p:sp>
          <p:nvSpPr>
            <p:cNvPr id="256" name="Freeform 105"/>
            <p:cNvSpPr>
              <a:spLocks/>
            </p:cNvSpPr>
            <p:nvPr/>
          </p:nvSpPr>
          <p:spPr bwMode="auto">
            <a:xfrm>
              <a:off x="2440" y="2623"/>
              <a:ext cx="45" cy="75"/>
            </a:xfrm>
            <a:custGeom>
              <a:avLst/>
              <a:gdLst>
                <a:gd name="T0" fmla="*/ 15 w 363"/>
                <a:gd name="T1" fmla="*/ 1 h 600"/>
                <a:gd name="T2" fmla="*/ 12 w 363"/>
                <a:gd name="T3" fmla="*/ 9 h 600"/>
                <a:gd name="T4" fmla="*/ 11 w 363"/>
                <a:gd name="T5" fmla="*/ 21 h 600"/>
                <a:gd name="T6" fmla="*/ 30 w 363"/>
                <a:gd name="T7" fmla="*/ 48 h 600"/>
                <a:gd name="T8" fmla="*/ 40 w 363"/>
                <a:gd name="T9" fmla="*/ 53 h 600"/>
                <a:gd name="T10" fmla="*/ 37 w 363"/>
                <a:gd name="T11" fmla="*/ 65 h 600"/>
                <a:gd name="T12" fmla="*/ 45 w 363"/>
                <a:gd name="T13" fmla="*/ 69 h 600"/>
                <a:gd name="T14" fmla="*/ 19 w 363"/>
                <a:gd name="T15" fmla="*/ 75 h 600"/>
                <a:gd name="T16" fmla="*/ 0 w 363"/>
                <a:gd name="T17" fmla="*/ 8 h 600"/>
                <a:gd name="T18" fmla="*/ 13 w 363"/>
                <a:gd name="T19" fmla="*/ 0 h 600"/>
                <a:gd name="T20" fmla="*/ 15 w 363"/>
                <a:gd name="T21" fmla="*/ 1 h 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3"/>
                <a:gd name="T34" fmla="*/ 0 h 600"/>
                <a:gd name="T35" fmla="*/ 363 w 363"/>
                <a:gd name="T36" fmla="*/ 600 h 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3" h="600">
                  <a:moveTo>
                    <a:pt x="117" y="9"/>
                  </a:moveTo>
                  <a:lnTo>
                    <a:pt x="94" y="69"/>
                  </a:lnTo>
                  <a:lnTo>
                    <a:pt x="92" y="165"/>
                  </a:lnTo>
                  <a:lnTo>
                    <a:pt x="240" y="388"/>
                  </a:lnTo>
                  <a:lnTo>
                    <a:pt x="324" y="425"/>
                  </a:lnTo>
                  <a:lnTo>
                    <a:pt x="296" y="519"/>
                  </a:lnTo>
                  <a:lnTo>
                    <a:pt x="363" y="555"/>
                  </a:lnTo>
                  <a:lnTo>
                    <a:pt x="150" y="600"/>
                  </a:lnTo>
                  <a:lnTo>
                    <a:pt x="0" y="67"/>
                  </a:lnTo>
                  <a:lnTo>
                    <a:pt x="105" y="0"/>
                  </a:lnTo>
                  <a:lnTo>
                    <a:pt x="117" y="9"/>
                  </a:lnTo>
                </a:path>
              </a:pathLst>
            </a:custGeom>
            <a:solidFill>
              <a:srgbClr val="FFC000"/>
            </a:solidFill>
            <a:ln w="0">
              <a:solidFill>
                <a:schemeClr val="tx1"/>
              </a:solidFill>
              <a:prstDash val="solid"/>
              <a:round/>
              <a:headEnd/>
              <a:tailEnd/>
            </a:ln>
          </p:spPr>
          <p:txBody>
            <a:bodyPr/>
            <a:lstStyle/>
            <a:p>
              <a:endParaRPr lang="en-US" dirty="0"/>
            </a:p>
          </p:txBody>
        </p:sp>
        <p:sp>
          <p:nvSpPr>
            <p:cNvPr id="257" name="Line 106"/>
            <p:cNvSpPr>
              <a:spLocks noChangeShapeType="1"/>
            </p:cNvSpPr>
            <p:nvPr/>
          </p:nvSpPr>
          <p:spPr bwMode="auto">
            <a:xfrm>
              <a:off x="2399" y="2691"/>
              <a:ext cx="1" cy="1"/>
            </a:xfrm>
            <a:prstGeom prst="line">
              <a:avLst/>
            </a:prstGeom>
            <a:noFill/>
            <a:ln w="0">
              <a:solidFill>
                <a:schemeClr val="tx1"/>
              </a:solidFill>
              <a:round/>
              <a:headEnd/>
              <a:tailEnd/>
            </a:ln>
          </p:spPr>
          <p:txBody>
            <a:bodyPr/>
            <a:lstStyle/>
            <a:p>
              <a:endParaRPr lang="en-US" dirty="0"/>
            </a:p>
          </p:txBody>
        </p:sp>
        <p:sp>
          <p:nvSpPr>
            <p:cNvPr id="258" name="Freeform 107"/>
            <p:cNvSpPr>
              <a:spLocks/>
            </p:cNvSpPr>
            <p:nvPr/>
          </p:nvSpPr>
          <p:spPr bwMode="auto">
            <a:xfrm>
              <a:off x="2394" y="2684"/>
              <a:ext cx="9" cy="7"/>
            </a:xfrm>
            <a:custGeom>
              <a:avLst/>
              <a:gdLst>
                <a:gd name="T0" fmla="*/ 5 w 73"/>
                <a:gd name="T1" fmla="*/ 7 h 52"/>
                <a:gd name="T2" fmla="*/ 0 w 73"/>
                <a:gd name="T3" fmla="*/ 0 h 52"/>
                <a:gd name="T4" fmla="*/ 9 w 73"/>
                <a:gd name="T5" fmla="*/ 0 h 52"/>
                <a:gd name="T6" fmla="*/ 5 w 73"/>
                <a:gd name="T7" fmla="*/ 7 h 52"/>
                <a:gd name="T8" fmla="*/ 0 60000 65536"/>
                <a:gd name="T9" fmla="*/ 0 60000 65536"/>
                <a:gd name="T10" fmla="*/ 0 60000 65536"/>
                <a:gd name="T11" fmla="*/ 0 60000 65536"/>
                <a:gd name="T12" fmla="*/ 0 w 73"/>
                <a:gd name="T13" fmla="*/ 0 h 52"/>
                <a:gd name="T14" fmla="*/ 73 w 73"/>
                <a:gd name="T15" fmla="*/ 52 h 52"/>
              </a:gdLst>
              <a:ahLst/>
              <a:cxnLst>
                <a:cxn ang="T8">
                  <a:pos x="T0" y="T1"/>
                </a:cxn>
                <a:cxn ang="T9">
                  <a:pos x="T2" y="T3"/>
                </a:cxn>
                <a:cxn ang="T10">
                  <a:pos x="T4" y="T5"/>
                </a:cxn>
                <a:cxn ang="T11">
                  <a:pos x="T6" y="T7"/>
                </a:cxn>
              </a:cxnLst>
              <a:rect l="T12" t="T13" r="T14" b="T15"/>
              <a:pathLst>
                <a:path w="73" h="52">
                  <a:moveTo>
                    <a:pt x="39" y="52"/>
                  </a:moveTo>
                  <a:lnTo>
                    <a:pt x="0" y="0"/>
                  </a:lnTo>
                  <a:lnTo>
                    <a:pt x="73" y="2"/>
                  </a:lnTo>
                  <a:lnTo>
                    <a:pt x="39" y="52"/>
                  </a:lnTo>
                  <a:close/>
                </a:path>
              </a:pathLst>
            </a:custGeom>
            <a:solidFill>
              <a:srgbClr val="FFFF00"/>
            </a:solidFill>
            <a:ln w="3175">
              <a:solidFill>
                <a:schemeClr val="tx1"/>
              </a:solidFill>
              <a:prstDash val="solid"/>
              <a:round/>
              <a:headEnd/>
              <a:tailEnd/>
            </a:ln>
          </p:spPr>
          <p:txBody>
            <a:bodyPr/>
            <a:lstStyle/>
            <a:p>
              <a:endParaRPr lang="en-US" dirty="0"/>
            </a:p>
          </p:txBody>
        </p:sp>
        <p:sp>
          <p:nvSpPr>
            <p:cNvPr id="259" name="Freeform 108"/>
            <p:cNvSpPr>
              <a:spLocks/>
            </p:cNvSpPr>
            <p:nvPr/>
          </p:nvSpPr>
          <p:spPr bwMode="auto">
            <a:xfrm>
              <a:off x="2394" y="2684"/>
              <a:ext cx="9" cy="7"/>
            </a:xfrm>
            <a:custGeom>
              <a:avLst/>
              <a:gdLst>
                <a:gd name="T0" fmla="*/ 5 w 73"/>
                <a:gd name="T1" fmla="*/ 7 h 52"/>
                <a:gd name="T2" fmla="*/ 0 w 73"/>
                <a:gd name="T3" fmla="*/ 0 h 52"/>
                <a:gd name="T4" fmla="*/ 9 w 73"/>
                <a:gd name="T5" fmla="*/ 0 h 52"/>
                <a:gd name="T6" fmla="*/ 5 w 73"/>
                <a:gd name="T7" fmla="*/ 7 h 52"/>
                <a:gd name="T8" fmla="*/ 0 60000 65536"/>
                <a:gd name="T9" fmla="*/ 0 60000 65536"/>
                <a:gd name="T10" fmla="*/ 0 60000 65536"/>
                <a:gd name="T11" fmla="*/ 0 60000 65536"/>
                <a:gd name="T12" fmla="*/ 0 w 73"/>
                <a:gd name="T13" fmla="*/ 0 h 52"/>
                <a:gd name="T14" fmla="*/ 73 w 73"/>
                <a:gd name="T15" fmla="*/ 52 h 52"/>
              </a:gdLst>
              <a:ahLst/>
              <a:cxnLst>
                <a:cxn ang="T8">
                  <a:pos x="T0" y="T1"/>
                </a:cxn>
                <a:cxn ang="T9">
                  <a:pos x="T2" y="T3"/>
                </a:cxn>
                <a:cxn ang="T10">
                  <a:pos x="T4" y="T5"/>
                </a:cxn>
                <a:cxn ang="T11">
                  <a:pos x="T6" y="T7"/>
                </a:cxn>
              </a:cxnLst>
              <a:rect l="T12" t="T13" r="T14" b="T15"/>
              <a:pathLst>
                <a:path w="73" h="52">
                  <a:moveTo>
                    <a:pt x="39" y="52"/>
                  </a:moveTo>
                  <a:lnTo>
                    <a:pt x="0" y="0"/>
                  </a:lnTo>
                  <a:lnTo>
                    <a:pt x="73" y="2"/>
                  </a:lnTo>
                  <a:lnTo>
                    <a:pt x="39" y="52"/>
                  </a:lnTo>
                </a:path>
              </a:pathLst>
            </a:custGeom>
            <a:noFill/>
            <a:ln w="0">
              <a:solidFill>
                <a:schemeClr val="tx1"/>
              </a:solidFill>
              <a:prstDash val="solid"/>
              <a:round/>
              <a:headEnd/>
              <a:tailEnd/>
            </a:ln>
          </p:spPr>
          <p:txBody>
            <a:bodyPr/>
            <a:lstStyle/>
            <a:p>
              <a:endParaRPr lang="en-US" dirty="0"/>
            </a:p>
          </p:txBody>
        </p:sp>
        <p:sp>
          <p:nvSpPr>
            <p:cNvPr id="260" name="Line 109"/>
            <p:cNvSpPr>
              <a:spLocks noChangeShapeType="1"/>
            </p:cNvSpPr>
            <p:nvPr/>
          </p:nvSpPr>
          <p:spPr bwMode="auto">
            <a:xfrm>
              <a:off x="2278" y="3159"/>
              <a:ext cx="1" cy="1"/>
            </a:xfrm>
            <a:prstGeom prst="line">
              <a:avLst/>
            </a:prstGeom>
            <a:noFill/>
            <a:ln w="0">
              <a:solidFill>
                <a:schemeClr val="tx1"/>
              </a:solidFill>
              <a:round/>
              <a:headEnd/>
              <a:tailEnd/>
            </a:ln>
          </p:spPr>
          <p:txBody>
            <a:bodyPr/>
            <a:lstStyle/>
            <a:p>
              <a:endParaRPr lang="en-US" dirty="0"/>
            </a:p>
          </p:txBody>
        </p:sp>
        <p:sp>
          <p:nvSpPr>
            <p:cNvPr id="261" name="Freeform 110"/>
            <p:cNvSpPr>
              <a:spLocks/>
            </p:cNvSpPr>
            <p:nvPr/>
          </p:nvSpPr>
          <p:spPr bwMode="auto">
            <a:xfrm>
              <a:off x="1996" y="3158"/>
              <a:ext cx="392" cy="295"/>
            </a:xfrm>
            <a:custGeom>
              <a:avLst/>
              <a:gdLst>
                <a:gd name="T0" fmla="*/ 282 w 3135"/>
                <a:gd name="T1" fmla="*/ 1 h 2358"/>
                <a:gd name="T2" fmla="*/ 387 w 3135"/>
                <a:gd name="T3" fmla="*/ 201 h 2358"/>
                <a:gd name="T4" fmla="*/ 392 w 3135"/>
                <a:gd name="T5" fmla="*/ 253 h 2358"/>
                <a:gd name="T6" fmla="*/ 384 w 3135"/>
                <a:gd name="T7" fmla="*/ 265 h 2358"/>
                <a:gd name="T8" fmla="*/ 385 w 3135"/>
                <a:gd name="T9" fmla="*/ 278 h 2358"/>
                <a:gd name="T10" fmla="*/ 379 w 3135"/>
                <a:gd name="T11" fmla="*/ 287 h 2358"/>
                <a:gd name="T12" fmla="*/ 351 w 3135"/>
                <a:gd name="T13" fmla="*/ 295 h 2358"/>
                <a:gd name="T14" fmla="*/ 345 w 3135"/>
                <a:gd name="T15" fmla="*/ 286 h 2358"/>
                <a:gd name="T16" fmla="*/ 354 w 3135"/>
                <a:gd name="T17" fmla="*/ 289 h 2358"/>
                <a:gd name="T18" fmla="*/ 357 w 3135"/>
                <a:gd name="T19" fmla="*/ 284 h 2358"/>
                <a:gd name="T20" fmla="*/ 345 w 3135"/>
                <a:gd name="T21" fmla="*/ 282 h 2358"/>
                <a:gd name="T22" fmla="*/ 329 w 3135"/>
                <a:gd name="T23" fmla="*/ 261 h 2358"/>
                <a:gd name="T24" fmla="*/ 311 w 3135"/>
                <a:gd name="T25" fmla="*/ 258 h 2358"/>
                <a:gd name="T26" fmla="*/ 301 w 3135"/>
                <a:gd name="T27" fmla="*/ 231 h 2358"/>
                <a:gd name="T28" fmla="*/ 289 w 3135"/>
                <a:gd name="T29" fmla="*/ 221 h 2358"/>
                <a:gd name="T30" fmla="*/ 289 w 3135"/>
                <a:gd name="T31" fmla="*/ 205 h 2358"/>
                <a:gd name="T32" fmla="*/ 279 w 3135"/>
                <a:gd name="T33" fmla="*/ 205 h 2358"/>
                <a:gd name="T34" fmla="*/ 285 w 3135"/>
                <a:gd name="T35" fmla="*/ 214 h 2358"/>
                <a:gd name="T36" fmla="*/ 279 w 3135"/>
                <a:gd name="T37" fmla="*/ 213 h 2358"/>
                <a:gd name="T38" fmla="*/ 255 w 3135"/>
                <a:gd name="T39" fmla="*/ 182 h 2358"/>
                <a:gd name="T40" fmla="*/ 266 w 3135"/>
                <a:gd name="T41" fmla="*/ 161 h 2358"/>
                <a:gd name="T42" fmla="*/ 250 w 3135"/>
                <a:gd name="T43" fmla="*/ 152 h 2358"/>
                <a:gd name="T44" fmla="*/ 254 w 3135"/>
                <a:gd name="T45" fmla="*/ 169 h 2358"/>
                <a:gd name="T46" fmla="*/ 243 w 3135"/>
                <a:gd name="T47" fmla="*/ 161 h 2358"/>
                <a:gd name="T48" fmla="*/ 247 w 3135"/>
                <a:gd name="T49" fmla="*/ 106 h 2358"/>
                <a:gd name="T50" fmla="*/ 189 w 3135"/>
                <a:gd name="T51" fmla="*/ 57 h 2358"/>
                <a:gd name="T52" fmla="*/ 161 w 3135"/>
                <a:gd name="T53" fmla="*/ 50 h 2358"/>
                <a:gd name="T54" fmla="*/ 157 w 3135"/>
                <a:gd name="T55" fmla="*/ 62 h 2358"/>
                <a:gd name="T56" fmla="*/ 111 w 3135"/>
                <a:gd name="T57" fmla="*/ 80 h 2358"/>
                <a:gd name="T58" fmla="*/ 107 w 3135"/>
                <a:gd name="T59" fmla="*/ 70 h 2358"/>
                <a:gd name="T60" fmla="*/ 112 w 3135"/>
                <a:gd name="T61" fmla="*/ 78 h 2358"/>
                <a:gd name="T62" fmla="*/ 113 w 3135"/>
                <a:gd name="T63" fmla="*/ 71 h 2358"/>
                <a:gd name="T64" fmla="*/ 90 w 3135"/>
                <a:gd name="T65" fmla="*/ 48 h 2358"/>
                <a:gd name="T66" fmla="*/ 85 w 3135"/>
                <a:gd name="T67" fmla="*/ 51 h 2358"/>
                <a:gd name="T68" fmla="*/ 91 w 3135"/>
                <a:gd name="T69" fmla="*/ 57 h 2358"/>
                <a:gd name="T70" fmla="*/ 55 w 3135"/>
                <a:gd name="T71" fmla="*/ 46 h 2358"/>
                <a:gd name="T72" fmla="*/ 71 w 3135"/>
                <a:gd name="T73" fmla="*/ 44 h 2358"/>
                <a:gd name="T74" fmla="*/ 67 w 3135"/>
                <a:gd name="T75" fmla="*/ 39 h 2358"/>
                <a:gd name="T76" fmla="*/ 23 w 3135"/>
                <a:gd name="T77" fmla="*/ 51 h 2358"/>
                <a:gd name="T78" fmla="*/ 32 w 3135"/>
                <a:gd name="T79" fmla="*/ 45 h 2358"/>
                <a:gd name="T80" fmla="*/ 22 w 3135"/>
                <a:gd name="T81" fmla="*/ 39 h 2358"/>
                <a:gd name="T82" fmla="*/ 21 w 3135"/>
                <a:gd name="T83" fmla="*/ 48 h 2358"/>
                <a:gd name="T84" fmla="*/ 10 w 3135"/>
                <a:gd name="T85" fmla="*/ 52 h 2358"/>
                <a:gd name="T86" fmla="*/ 11 w 3135"/>
                <a:gd name="T87" fmla="*/ 37 h 2358"/>
                <a:gd name="T88" fmla="*/ 0 w 3135"/>
                <a:gd name="T89" fmla="*/ 27 h 2358"/>
                <a:gd name="T90" fmla="*/ 0 w 3135"/>
                <a:gd name="T91" fmla="*/ 19 h 2358"/>
                <a:gd name="T92" fmla="*/ 121 w 3135"/>
                <a:gd name="T93" fmla="*/ 7 h 2358"/>
                <a:gd name="T94" fmla="*/ 129 w 3135"/>
                <a:gd name="T95" fmla="*/ 22 h 2358"/>
                <a:gd name="T96" fmla="*/ 253 w 3135"/>
                <a:gd name="T97" fmla="*/ 14 h 2358"/>
                <a:gd name="T98" fmla="*/ 257 w 3135"/>
                <a:gd name="T99" fmla="*/ 25 h 2358"/>
                <a:gd name="T100" fmla="*/ 262 w 3135"/>
                <a:gd name="T101" fmla="*/ 24 h 2358"/>
                <a:gd name="T102" fmla="*/ 261 w 3135"/>
                <a:gd name="T103" fmla="*/ 0 h 2358"/>
                <a:gd name="T104" fmla="*/ 280 w 3135"/>
                <a:gd name="T105" fmla="*/ 1 h 2358"/>
                <a:gd name="T106" fmla="*/ 282 w 3135"/>
                <a:gd name="T107" fmla="*/ 1 h 2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35"/>
                <a:gd name="T163" fmla="*/ 0 h 2358"/>
                <a:gd name="T164" fmla="*/ 3135 w 3135"/>
                <a:gd name="T165" fmla="*/ 2358 h 23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35" h="2358">
                  <a:moveTo>
                    <a:pt x="2259" y="8"/>
                  </a:moveTo>
                  <a:lnTo>
                    <a:pt x="3096" y="1605"/>
                  </a:lnTo>
                  <a:lnTo>
                    <a:pt x="3135" y="2021"/>
                  </a:lnTo>
                  <a:lnTo>
                    <a:pt x="3071" y="2115"/>
                  </a:lnTo>
                  <a:lnTo>
                    <a:pt x="3083" y="2219"/>
                  </a:lnTo>
                  <a:lnTo>
                    <a:pt x="3030" y="2291"/>
                  </a:lnTo>
                  <a:lnTo>
                    <a:pt x="2804" y="2358"/>
                  </a:lnTo>
                  <a:lnTo>
                    <a:pt x="2759" y="2286"/>
                  </a:lnTo>
                  <a:lnTo>
                    <a:pt x="2834" y="2313"/>
                  </a:lnTo>
                  <a:lnTo>
                    <a:pt x="2856" y="2269"/>
                  </a:lnTo>
                  <a:lnTo>
                    <a:pt x="2759" y="2253"/>
                  </a:lnTo>
                  <a:lnTo>
                    <a:pt x="2630" y="2085"/>
                  </a:lnTo>
                  <a:lnTo>
                    <a:pt x="2491" y="2059"/>
                  </a:lnTo>
                  <a:lnTo>
                    <a:pt x="2410" y="1848"/>
                  </a:lnTo>
                  <a:lnTo>
                    <a:pt x="2312" y="1769"/>
                  </a:lnTo>
                  <a:lnTo>
                    <a:pt x="2314" y="1635"/>
                  </a:lnTo>
                  <a:lnTo>
                    <a:pt x="2228" y="1635"/>
                  </a:lnTo>
                  <a:lnTo>
                    <a:pt x="2276" y="1708"/>
                  </a:lnTo>
                  <a:lnTo>
                    <a:pt x="2228" y="1705"/>
                  </a:lnTo>
                  <a:lnTo>
                    <a:pt x="2039" y="1456"/>
                  </a:lnTo>
                  <a:lnTo>
                    <a:pt x="2125" y="1283"/>
                  </a:lnTo>
                  <a:lnTo>
                    <a:pt x="1996" y="1213"/>
                  </a:lnTo>
                  <a:lnTo>
                    <a:pt x="2033" y="1347"/>
                  </a:lnTo>
                  <a:lnTo>
                    <a:pt x="1946" y="1283"/>
                  </a:lnTo>
                  <a:lnTo>
                    <a:pt x="1974" y="851"/>
                  </a:lnTo>
                  <a:lnTo>
                    <a:pt x="1510" y="454"/>
                  </a:lnTo>
                  <a:lnTo>
                    <a:pt x="1284" y="403"/>
                  </a:lnTo>
                  <a:lnTo>
                    <a:pt x="1259" y="499"/>
                  </a:lnTo>
                  <a:lnTo>
                    <a:pt x="890" y="639"/>
                  </a:lnTo>
                  <a:lnTo>
                    <a:pt x="857" y="563"/>
                  </a:lnTo>
                  <a:lnTo>
                    <a:pt x="895" y="625"/>
                  </a:lnTo>
                  <a:lnTo>
                    <a:pt x="904" y="569"/>
                  </a:lnTo>
                  <a:lnTo>
                    <a:pt x="722" y="382"/>
                  </a:lnTo>
                  <a:lnTo>
                    <a:pt x="681" y="407"/>
                  </a:lnTo>
                  <a:lnTo>
                    <a:pt x="728" y="454"/>
                  </a:lnTo>
                  <a:lnTo>
                    <a:pt x="441" y="367"/>
                  </a:lnTo>
                  <a:lnTo>
                    <a:pt x="571" y="351"/>
                  </a:lnTo>
                  <a:lnTo>
                    <a:pt x="535" y="315"/>
                  </a:lnTo>
                  <a:lnTo>
                    <a:pt x="187" y="407"/>
                  </a:lnTo>
                  <a:lnTo>
                    <a:pt x="259" y="356"/>
                  </a:lnTo>
                  <a:lnTo>
                    <a:pt x="175" y="315"/>
                  </a:lnTo>
                  <a:lnTo>
                    <a:pt x="170" y="382"/>
                  </a:lnTo>
                  <a:lnTo>
                    <a:pt x="83" y="412"/>
                  </a:lnTo>
                  <a:lnTo>
                    <a:pt x="91" y="298"/>
                  </a:lnTo>
                  <a:lnTo>
                    <a:pt x="0" y="217"/>
                  </a:lnTo>
                  <a:lnTo>
                    <a:pt x="2" y="150"/>
                  </a:lnTo>
                  <a:lnTo>
                    <a:pt x="965" y="58"/>
                  </a:lnTo>
                  <a:lnTo>
                    <a:pt x="1033" y="172"/>
                  </a:lnTo>
                  <a:lnTo>
                    <a:pt x="2024" y="111"/>
                  </a:lnTo>
                  <a:lnTo>
                    <a:pt x="2058" y="198"/>
                  </a:lnTo>
                  <a:lnTo>
                    <a:pt x="2099" y="189"/>
                  </a:lnTo>
                  <a:lnTo>
                    <a:pt x="2086" y="0"/>
                  </a:lnTo>
                  <a:lnTo>
                    <a:pt x="2242" y="10"/>
                  </a:lnTo>
                  <a:lnTo>
                    <a:pt x="2259" y="8"/>
                  </a:lnTo>
                  <a:close/>
                </a:path>
              </a:pathLst>
            </a:custGeom>
            <a:solidFill>
              <a:srgbClr val="FFC000"/>
            </a:solidFill>
            <a:ln w="3175">
              <a:solidFill>
                <a:schemeClr val="tx1"/>
              </a:solidFill>
              <a:prstDash val="solid"/>
              <a:round/>
              <a:headEnd/>
              <a:tailEnd/>
            </a:ln>
          </p:spPr>
          <p:txBody>
            <a:bodyPr/>
            <a:lstStyle/>
            <a:p>
              <a:endParaRPr lang="en-US" dirty="0"/>
            </a:p>
          </p:txBody>
        </p:sp>
        <p:sp>
          <p:nvSpPr>
            <p:cNvPr id="262" name="Freeform 111"/>
            <p:cNvSpPr>
              <a:spLocks/>
            </p:cNvSpPr>
            <p:nvPr/>
          </p:nvSpPr>
          <p:spPr bwMode="auto">
            <a:xfrm>
              <a:off x="1996" y="3158"/>
              <a:ext cx="392" cy="295"/>
            </a:xfrm>
            <a:custGeom>
              <a:avLst/>
              <a:gdLst>
                <a:gd name="T0" fmla="*/ 282 w 3135"/>
                <a:gd name="T1" fmla="*/ 1 h 2358"/>
                <a:gd name="T2" fmla="*/ 387 w 3135"/>
                <a:gd name="T3" fmla="*/ 201 h 2358"/>
                <a:gd name="T4" fmla="*/ 392 w 3135"/>
                <a:gd name="T5" fmla="*/ 253 h 2358"/>
                <a:gd name="T6" fmla="*/ 384 w 3135"/>
                <a:gd name="T7" fmla="*/ 265 h 2358"/>
                <a:gd name="T8" fmla="*/ 385 w 3135"/>
                <a:gd name="T9" fmla="*/ 278 h 2358"/>
                <a:gd name="T10" fmla="*/ 379 w 3135"/>
                <a:gd name="T11" fmla="*/ 287 h 2358"/>
                <a:gd name="T12" fmla="*/ 351 w 3135"/>
                <a:gd name="T13" fmla="*/ 295 h 2358"/>
                <a:gd name="T14" fmla="*/ 345 w 3135"/>
                <a:gd name="T15" fmla="*/ 286 h 2358"/>
                <a:gd name="T16" fmla="*/ 354 w 3135"/>
                <a:gd name="T17" fmla="*/ 289 h 2358"/>
                <a:gd name="T18" fmla="*/ 357 w 3135"/>
                <a:gd name="T19" fmla="*/ 284 h 2358"/>
                <a:gd name="T20" fmla="*/ 345 w 3135"/>
                <a:gd name="T21" fmla="*/ 282 h 2358"/>
                <a:gd name="T22" fmla="*/ 329 w 3135"/>
                <a:gd name="T23" fmla="*/ 261 h 2358"/>
                <a:gd name="T24" fmla="*/ 311 w 3135"/>
                <a:gd name="T25" fmla="*/ 258 h 2358"/>
                <a:gd name="T26" fmla="*/ 301 w 3135"/>
                <a:gd name="T27" fmla="*/ 231 h 2358"/>
                <a:gd name="T28" fmla="*/ 289 w 3135"/>
                <a:gd name="T29" fmla="*/ 221 h 2358"/>
                <a:gd name="T30" fmla="*/ 289 w 3135"/>
                <a:gd name="T31" fmla="*/ 205 h 2358"/>
                <a:gd name="T32" fmla="*/ 279 w 3135"/>
                <a:gd name="T33" fmla="*/ 205 h 2358"/>
                <a:gd name="T34" fmla="*/ 285 w 3135"/>
                <a:gd name="T35" fmla="*/ 214 h 2358"/>
                <a:gd name="T36" fmla="*/ 279 w 3135"/>
                <a:gd name="T37" fmla="*/ 213 h 2358"/>
                <a:gd name="T38" fmla="*/ 255 w 3135"/>
                <a:gd name="T39" fmla="*/ 182 h 2358"/>
                <a:gd name="T40" fmla="*/ 266 w 3135"/>
                <a:gd name="T41" fmla="*/ 161 h 2358"/>
                <a:gd name="T42" fmla="*/ 250 w 3135"/>
                <a:gd name="T43" fmla="*/ 152 h 2358"/>
                <a:gd name="T44" fmla="*/ 254 w 3135"/>
                <a:gd name="T45" fmla="*/ 169 h 2358"/>
                <a:gd name="T46" fmla="*/ 243 w 3135"/>
                <a:gd name="T47" fmla="*/ 161 h 2358"/>
                <a:gd name="T48" fmla="*/ 247 w 3135"/>
                <a:gd name="T49" fmla="*/ 106 h 2358"/>
                <a:gd name="T50" fmla="*/ 189 w 3135"/>
                <a:gd name="T51" fmla="*/ 57 h 2358"/>
                <a:gd name="T52" fmla="*/ 161 w 3135"/>
                <a:gd name="T53" fmla="*/ 50 h 2358"/>
                <a:gd name="T54" fmla="*/ 157 w 3135"/>
                <a:gd name="T55" fmla="*/ 62 h 2358"/>
                <a:gd name="T56" fmla="*/ 111 w 3135"/>
                <a:gd name="T57" fmla="*/ 80 h 2358"/>
                <a:gd name="T58" fmla="*/ 107 w 3135"/>
                <a:gd name="T59" fmla="*/ 70 h 2358"/>
                <a:gd name="T60" fmla="*/ 112 w 3135"/>
                <a:gd name="T61" fmla="*/ 78 h 2358"/>
                <a:gd name="T62" fmla="*/ 113 w 3135"/>
                <a:gd name="T63" fmla="*/ 71 h 2358"/>
                <a:gd name="T64" fmla="*/ 90 w 3135"/>
                <a:gd name="T65" fmla="*/ 48 h 2358"/>
                <a:gd name="T66" fmla="*/ 85 w 3135"/>
                <a:gd name="T67" fmla="*/ 51 h 2358"/>
                <a:gd name="T68" fmla="*/ 91 w 3135"/>
                <a:gd name="T69" fmla="*/ 57 h 2358"/>
                <a:gd name="T70" fmla="*/ 55 w 3135"/>
                <a:gd name="T71" fmla="*/ 46 h 2358"/>
                <a:gd name="T72" fmla="*/ 71 w 3135"/>
                <a:gd name="T73" fmla="*/ 44 h 2358"/>
                <a:gd name="T74" fmla="*/ 67 w 3135"/>
                <a:gd name="T75" fmla="*/ 39 h 2358"/>
                <a:gd name="T76" fmla="*/ 23 w 3135"/>
                <a:gd name="T77" fmla="*/ 51 h 2358"/>
                <a:gd name="T78" fmla="*/ 32 w 3135"/>
                <a:gd name="T79" fmla="*/ 45 h 2358"/>
                <a:gd name="T80" fmla="*/ 22 w 3135"/>
                <a:gd name="T81" fmla="*/ 39 h 2358"/>
                <a:gd name="T82" fmla="*/ 21 w 3135"/>
                <a:gd name="T83" fmla="*/ 48 h 2358"/>
                <a:gd name="T84" fmla="*/ 10 w 3135"/>
                <a:gd name="T85" fmla="*/ 52 h 2358"/>
                <a:gd name="T86" fmla="*/ 11 w 3135"/>
                <a:gd name="T87" fmla="*/ 37 h 2358"/>
                <a:gd name="T88" fmla="*/ 0 w 3135"/>
                <a:gd name="T89" fmla="*/ 27 h 2358"/>
                <a:gd name="T90" fmla="*/ 0 w 3135"/>
                <a:gd name="T91" fmla="*/ 19 h 2358"/>
                <a:gd name="T92" fmla="*/ 121 w 3135"/>
                <a:gd name="T93" fmla="*/ 7 h 2358"/>
                <a:gd name="T94" fmla="*/ 129 w 3135"/>
                <a:gd name="T95" fmla="*/ 22 h 2358"/>
                <a:gd name="T96" fmla="*/ 253 w 3135"/>
                <a:gd name="T97" fmla="*/ 14 h 2358"/>
                <a:gd name="T98" fmla="*/ 257 w 3135"/>
                <a:gd name="T99" fmla="*/ 25 h 2358"/>
                <a:gd name="T100" fmla="*/ 262 w 3135"/>
                <a:gd name="T101" fmla="*/ 24 h 2358"/>
                <a:gd name="T102" fmla="*/ 261 w 3135"/>
                <a:gd name="T103" fmla="*/ 0 h 2358"/>
                <a:gd name="T104" fmla="*/ 280 w 3135"/>
                <a:gd name="T105" fmla="*/ 1 h 2358"/>
                <a:gd name="T106" fmla="*/ 282 w 3135"/>
                <a:gd name="T107" fmla="*/ 1 h 2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35"/>
                <a:gd name="T163" fmla="*/ 0 h 2358"/>
                <a:gd name="T164" fmla="*/ 3135 w 3135"/>
                <a:gd name="T165" fmla="*/ 2358 h 23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35" h="2358">
                  <a:moveTo>
                    <a:pt x="2259" y="8"/>
                  </a:moveTo>
                  <a:lnTo>
                    <a:pt x="3096" y="1605"/>
                  </a:lnTo>
                  <a:lnTo>
                    <a:pt x="3135" y="2021"/>
                  </a:lnTo>
                  <a:lnTo>
                    <a:pt x="3071" y="2115"/>
                  </a:lnTo>
                  <a:lnTo>
                    <a:pt x="3083" y="2219"/>
                  </a:lnTo>
                  <a:lnTo>
                    <a:pt x="3030" y="2291"/>
                  </a:lnTo>
                  <a:lnTo>
                    <a:pt x="2804" y="2358"/>
                  </a:lnTo>
                  <a:lnTo>
                    <a:pt x="2759" y="2286"/>
                  </a:lnTo>
                  <a:lnTo>
                    <a:pt x="2834" y="2313"/>
                  </a:lnTo>
                  <a:lnTo>
                    <a:pt x="2856" y="2269"/>
                  </a:lnTo>
                  <a:lnTo>
                    <a:pt x="2759" y="2253"/>
                  </a:lnTo>
                  <a:lnTo>
                    <a:pt x="2630" y="2085"/>
                  </a:lnTo>
                  <a:lnTo>
                    <a:pt x="2491" y="2059"/>
                  </a:lnTo>
                  <a:lnTo>
                    <a:pt x="2410" y="1848"/>
                  </a:lnTo>
                  <a:lnTo>
                    <a:pt x="2312" y="1769"/>
                  </a:lnTo>
                  <a:lnTo>
                    <a:pt x="2314" y="1635"/>
                  </a:lnTo>
                  <a:lnTo>
                    <a:pt x="2228" y="1635"/>
                  </a:lnTo>
                  <a:lnTo>
                    <a:pt x="2276" y="1708"/>
                  </a:lnTo>
                  <a:lnTo>
                    <a:pt x="2228" y="1705"/>
                  </a:lnTo>
                  <a:lnTo>
                    <a:pt x="2039" y="1456"/>
                  </a:lnTo>
                  <a:lnTo>
                    <a:pt x="2125" y="1283"/>
                  </a:lnTo>
                  <a:lnTo>
                    <a:pt x="1996" y="1213"/>
                  </a:lnTo>
                  <a:lnTo>
                    <a:pt x="2033" y="1347"/>
                  </a:lnTo>
                  <a:lnTo>
                    <a:pt x="1946" y="1283"/>
                  </a:lnTo>
                  <a:lnTo>
                    <a:pt x="1974" y="851"/>
                  </a:lnTo>
                  <a:lnTo>
                    <a:pt x="1510" y="454"/>
                  </a:lnTo>
                  <a:lnTo>
                    <a:pt x="1284" y="403"/>
                  </a:lnTo>
                  <a:lnTo>
                    <a:pt x="1259" y="499"/>
                  </a:lnTo>
                  <a:lnTo>
                    <a:pt x="890" y="639"/>
                  </a:lnTo>
                  <a:lnTo>
                    <a:pt x="857" y="563"/>
                  </a:lnTo>
                  <a:lnTo>
                    <a:pt x="895" y="625"/>
                  </a:lnTo>
                  <a:lnTo>
                    <a:pt x="904" y="569"/>
                  </a:lnTo>
                  <a:lnTo>
                    <a:pt x="722" y="382"/>
                  </a:lnTo>
                  <a:lnTo>
                    <a:pt x="681" y="407"/>
                  </a:lnTo>
                  <a:lnTo>
                    <a:pt x="728" y="454"/>
                  </a:lnTo>
                  <a:lnTo>
                    <a:pt x="441" y="367"/>
                  </a:lnTo>
                  <a:lnTo>
                    <a:pt x="571" y="351"/>
                  </a:lnTo>
                  <a:lnTo>
                    <a:pt x="535" y="315"/>
                  </a:lnTo>
                  <a:lnTo>
                    <a:pt x="187" y="407"/>
                  </a:lnTo>
                  <a:lnTo>
                    <a:pt x="259" y="356"/>
                  </a:lnTo>
                  <a:lnTo>
                    <a:pt x="175" y="315"/>
                  </a:lnTo>
                  <a:lnTo>
                    <a:pt x="170" y="382"/>
                  </a:lnTo>
                  <a:lnTo>
                    <a:pt x="83" y="412"/>
                  </a:lnTo>
                  <a:lnTo>
                    <a:pt x="91" y="298"/>
                  </a:lnTo>
                  <a:lnTo>
                    <a:pt x="0" y="217"/>
                  </a:lnTo>
                  <a:lnTo>
                    <a:pt x="2" y="150"/>
                  </a:lnTo>
                  <a:lnTo>
                    <a:pt x="965" y="58"/>
                  </a:lnTo>
                  <a:lnTo>
                    <a:pt x="1033" y="172"/>
                  </a:lnTo>
                  <a:lnTo>
                    <a:pt x="2024" y="111"/>
                  </a:lnTo>
                  <a:lnTo>
                    <a:pt x="2058" y="198"/>
                  </a:lnTo>
                  <a:lnTo>
                    <a:pt x="2099" y="189"/>
                  </a:lnTo>
                  <a:lnTo>
                    <a:pt x="2086" y="0"/>
                  </a:lnTo>
                  <a:lnTo>
                    <a:pt x="2242" y="10"/>
                  </a:lnTo>
                  <a:lnTo>
                    <a:pt x="2259" y="8"/>
                  </a:lnTo>
                </a:path>
              </a:pathLst>
            </a:custGeom>
            <a:noFill/>
            <a:ln w="0">
              <a:solidFill>
                <a:srgbClr val="000080"/>
              </a:solidFill>
              <a:prstDash val="solid"/>
              <a:round/>
              <a:headEnd/>
              <a:tailEnd/>
            </a:ln>
          </p:spPr>
          <p:txBody>
            <a:bodyPr/>
            <a:lstStyle/>
            <a:p>
              <a:endParaRPr lang="en-US" dirty="0"/>
            </a:p>
          </p:txBody>
        </p:sp>
        <p:sp>
          <p:nvSpPr>
            <p:cNvPr id="263" name="Line 112"/>
            <p:cNvSpPr>
              <a:spLocks noChangeShapeType="1"/>
            </p:cNvSpPr>
            <p:nvPr/>
          </p:nvSpPr>
          <p:spPr bwMode="auto">
            <a:xfrm>
              <a:off x="2122" y="2946"/>
              <a:ext cx="1" cy="1"/>
            </a:xfrm>
            <a:prstGeom prst="line">
              <a:avLst/>
            </a:prstGeom>
            <a:noFill/>
            <a:ln w="0">
              <a:solidFill>
                <a:schemeClr val="tx1"/>
              </a:solidFill>
              <a:round/>
              <a:headEnd/>
              <a:tailEnd/>
            </a:ln>
          </p:spPr>
          <p:txBody>
            <a:bodyPr/>
            <a:lstStyle/>
            <a:p>
              <a:endParaRPr lang="en-US" dirty="0"/>
            </a:p>
          </p:txBody>
        </p:sp>
        <p:sp>
          <p:nvSpPr>
            <p:cNvPr id="264" name="Freeform 113"/>
            <p:cNvSpPr>
              <a:spLocks/>
            </p:cNvSpPr>
            <p:nvPr/>
          </p:nvSpPr>
          <p:spPr bwMode="auto">
            <a:xfrm>
              <a:off x="2066" y="2939"/>
              <a:ext cx="232" cy="243"/>
            </a:xfrm>
            <a:custGeom>
              <a:avLst/>
              <a:gdLst>
                <a:gd name="T0" fmla="*/ 57 w 1854"/>
                <a:gd name="T1" fmla="*/ 7 h 1950"/>
                <a:gd name="T2" fmla="*/ 110 w 1854"/>
                <a:gd name="T3" fmla="*/ 0 h 1950"/>
                <a:gd name="T4" fmla="*/ 101 w 1854"/>
                <a:gd name="T5" fmla="*/ 17 h 1950"/>
                <a:gd name="T6" fmla="*/ 124 w 1854"/>
                <a:gd name="T7" fmla="*/ 27 h 1950"/>
                <a:gd name="T8" fmla="*/ 142 w 1854"/>
                <a:gd name="T9" fmla="*/ 52 h 1950"/>
                <a:gd name="T10" fmla="*/ 196 w 1854"/>
                <a:gd name="T11" fmla="*/ 96 h 1950"/>
                <a:gd name="T12" fmla="*/ 219 w 1854"/>
                <a:gd name="T13" fmla="*/ 140 h 1950"/>
                <a:gd name="T14" fmla="*/ 232 w 1854"/>
                <a:gd name="T15" fmla="*/ 144 h 1950"/>
                <a:gd name="T16" fmla="*/ 221 w 1854"/>
                <a:gd name="T17" fmla="*/ 162 h 1950"/>
                <a:gd name="T18" fmla="*/ 224 w 1854"/>
                <a:gd name="T19" fmla="*/ 168 h 1950"/>
                <a:gd name="T20" fmla="*/ 213 w 1854"/>
                <a:gd name="T21" fmla="*/ 186 h 1950"/>
                <a:gd name="T22" fmla="*/ 215 w 1854"/>
                <a:gd name="T23" fmla="*/ 196 h 1950"/>
                <a:gd name="T24" fmla="*/ 210 w 1854"/>
                <a:gd name="T25" fmla="*/ 195 h 1950"/>
                <a:gd name="T26" fmla="*/ 217 w 1854"/>
                <a:gd name="T27" fmla="*/ 198 h 1950"/>
                <a:gd name="T28" fmla="*/ 213 w 1854"/>
                <a:gd name="T29" fmla="*/ 219 h 1950"/>
                <a:gd name="T30" fmla="*/ 211 w 1854"/>
                <a:gd name="T31" fmla="*/ 220 h 1950"/>
                <a:gd name="T32" fmla="*/ 191 w 1854"/>
                <a:gd name="T33" fmla="*/ 218 h 1950"/>
                <a:gd name="T34" fmla="*/ 193 w 1854"/>
                <a:gd name="T35" fmla="*/ 242 h 1950"/>
                <a:gd name="T36" fmla="*/ 188 w 1854"/>
                <a:gd name="T37" fmla="*/ 243 h 1950"/>
                <a:gd name="T38" fmla="*/ 183 w 1854"/>
                <a:gd name="T39" fmla="*/ 232 h 1950"/>
                <a:gd name="T40" fmla="*/ 59 w 1854"/>
                <a:gd name="T41" fmla="*/ 240 h 1950"/>
                <a:gd name="T42" fmla="*/ 51 w 1854"/>
                <a:gd name="T43" fmla="*/ 226 h 1950"/>
                <a:gd name="T44" fmla="*/ 40 w 1854"/>
                <a:gd name="T45" fmla="*/ 180 h 1950"/>
                <a:gd name="T46" fmla="*/ 48 w 1854"/>
                <a:gd name="T47" fmla="*/ 157 h 1950"/>
                <a:gd name="T48" fmla="*/ 31 w 1854"/>
                <a:gd name="T49" fmla="*/ 126 h 1950"/>
                <a:gd name="T50" fmla="*/ 0 w 1854"/>
                <a:gd name="T51" fmla="*/ 14 h 1950"/>
                <a:gd name="T52" fmla="*/ 57 w 1854"/>
                <a:gd name="T53" fmla="*/ 7 h 1950"/>
                <a:gd name="T54" fmla="*/ 57 w 1854"/>
                <a:gd name="T55" fmla="*/ 7 h 19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4"/>
                <a:gd name="T85" fmla="*/ 0 h 1950"/>
                <a:gd name="T86" fmla="*/ 1854 w 1854"/>
                <a:gd name="T87" fmla="*/ 1950 h 19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4" h="1950">
                  <a:moveTo>
                    <a:pt x="452" y="57"/>
                  </a:moveTo>
                  <a:lnTo>
                    <a:pt x="876" y="0"/>
                  </a:lnTo>
                  <a:lnTo>
                    <a:pt x="804" y="140"/>
                  </a:lnTo>
                  <a:lnTo>
                    <a:pt x="991" y="219"/>
                  </a:lnTo>
                  <a:lnTo>
                    <a:pt x="1131" y="420"/>
                  </a:lnTo>
                  <a:lnTo>
                    <a:pt x="1569" y="771"/>
                  </a:lnTo>
                  <a:lnTo>
                    <a:pt x="1754" y="1121"/>
                  </a:lnTo>
                  <a:lnTo>
                    <a:pt x="1854" y="1157"/>
                  </a:lnTo>
                  <a:lnTo>
                    <a:pt x="1765" y="1304"/>
                  </a:lnTo>
                  <a:lnTo>
                    <a:pt x="1793" y="1349"/>
                  </a:lnTo>
                  <a:lnTo>
                    <a:pt x="1703" y="1494"/>
                  </a:lnTo>
                  <a:lnTo>
                    <a:pt x="1715" y="1575"/>
                  </a:lnTo>
                  <a:lnTo>
                    <a:pt x="1675" y="1562"/>
                  </a:lnTo>
                  <a:lnTo>
                    <a:pt x="1735" y="1592"/>
                  </a:lnTo>
                  <a:lnTo>
                    <a:pt x="1701" y="1760"/>
                  </a:lnTo>
                  <a:lnTo>
                    <a:pt x="1684" y="1762"/>
                  </a:lnTo>
                  <a:lnTo>
                    <a:pt x="1528" y="1752"/>
                  </a:lnTo>
                  <a:lnTo>
                    <a:pt x="1541" y="1941"/>
                  </a:lnTo>
                  <a:lnTo>
                    <a:pt x="1500" y="1950"/>
                  </a:lnTo>
                  <a:lnTo>
                    <a:pt x="1466" y="1863"/>
                  </a:lnTo>
                  <a:lnTo>
                    <a:pt x="475" y="1924"/>
                  </a:lnTo>
                  <a:lnTo>
                    <a:pt x="407" y="1810"/>
                  </a:lnTo>
                  <a:lnTo>
                    <a:pt x="316" y="1441"/>
                  </a:lnTo>
                  <a:lnTo>
                    <a:pt x="386" y="1262"/>
                  </a:lnTo>
                  <a:lnTo>
                    <a:pt x="251" y="1014"/>
                  </a:lnTo>
                  <a:lnTo>
                    <a:pt x="0" y="112"/>
                  </a:lnTo>
                  <a:lnTo>
                    <a:pt x="452" y="53"/>
                  </a:lnTo>
                  <a:lnTo>
                    <a:pt x="452" y="57"/>
                  </a:lnTo>
                  <a:close/>
                </a:path>
              </a:pathLst>
            </a:custGeom>
            <a:solidFill>
              <a:srgbClr val="FFC000"/>
            </a:solidFill>
            <a:ln w="3175">
              <a:solidFill>
                <a:schemeClr val="tx1"/>
              </a:solidFill>
              <a:prstDash val="solid"/>
              <a:round/>
              <a:headEnd/>
              <a:tailEnd/>
            </a:ln>
          </p:spPr>
          <p:txBody>
            <a:bodyPr/>
            <a:lstStyle/>
            <a:p>
              <a:endParaRPr lang="en-US" dirty="0"/>
            </a:p>
          </p:txBody>
        </p:sp>
        <p:sp>
          <p:nvSpPr>
            <p:cNvPr id="265" name="Freeform 114"/>
            <p:cNvSpPr>
              <a:spLocks/>
            </p:cNvSpPr>
            <p:nvPr/>
          </p:nvSpPr>
          <p:spPr bwMode="auto">
            <a:xfrm>
              <a:off x="2066" y="2939"/>
              <a:ext cx="232" cy="243"/>
            </a:xfrm>
            <a:custGeom>
              <a:avLst/>
              <a:gdLst>
                <a:gd name="T0" fmla="*/ 57 w 1854"/>
                <a:gd name="T1" fmla="*/ 7 h 1950"/>
                <a:gd name="T2" fmla="*/ 110 w 1854"/>
                <a:gd name="T3" fmla="*/ 0 h 1950"/>
                <a:gd name="T4" fmla="*/ 101 w 1854"/>
                <a:gd name="T5" fmla="*/ 17 h 1950"/>
                <a:gd name="T6" fmla="*/ 124 w 1854"/>
                <a:gd name="T7" fmla="*/ 27 h 1950"/>
                <a:gd name="T8" fmla="*/ 142 w 1854"/>
                <a:gd name="T9" fmla="*/ 52 h 1950"/>
                <a:gd name="T10" fmla="*/ 196 w 1854"/>
                <a:gd name="T11" fmla="*/ 96 h 1950"/>
                <a:gd name="T12" fmla="*/ 219 w 1854"/>
                <a:gd name="T13" fmla="*/ 140 h 1950"/>
                <a:gd name="T14" fmla="*/ 232 w 1854"/>
                <a:gd name="T15" fmla="*/ 144 h 1950"/>
                <a:gd name="T16" fmla="*/ 221 w 1854"/>
                <a:gd name="T17" fmla="*/ 162 h 1950"/>
                <a:gd name="T18" fmla="*/ 224 w 1854"/>
                <a:gd name="T19" fmla="*/ 168 h 1950"/>
                <a:gd name="T20" fmla="*/ 213 w 1854"/>
                <a:gd name="T21" fmla="*/ 186 h 1950"/>
                <a:gd name="T22" fmla="*/ 215 w 1854"/>
                <a:gd name="T23" fmla="*/ 196 h 1950"/>
                <a:gd name="T24" fmla="*/ 210 w 1854"/>
                <a:gd name="T25" fmla="*/ 195 h 1950"/>
                <a:gd name="T26" fmla="*/ 217 w 1854"/>
                <a:gd name="T27" fmla="*/ 198 h 1950"/>
                <a:gd name="T28" fmla="*/ 213 w 1854"/>
                <a:gd name="T29" fmla="*/ 219 h 1950"/>
                <a:gd name="T30" fmla="*/ 211 w 1854"/>
                <a:gd name="T31" fmla="*/ 220 h 1950"/>
                <a:gd name="T32" fmla="*/ 191 w 1854"/>
                <a:gd name="T33" fmla="*/ 218 h 1950"/>
                <a:gd name="T34" fmla="*/ 193 w 1854"/>
                <a:gd name="T35" fmla="*/ 242 h 1950"/>
                <a:gd name="T36" fmla="*/ 188 w 1854"/>
                <a:gd name="T37" fmla="*/ 243 h 1950"/>
                <a:gd name="T38" fmla="*/ 183 w 1854"/>
                <a:gd name="T39" fmla="*/ 232 h 1950"/>
                <a:gd name="T40" fmla="*/ 59 w 1854"/>
                <a:gd name="T41" fmla="*/ 240 h 1950"/>
                <a:gd name="T42" fmla="*/ 51 w 1854"/>
                <a:gd name="T43" fmla="*/ 226 h 1950"/>
                <a:gd name="T44" fmla="*/ 40 w 1854"/>
                <a:gd name="T45" fmla="*/ 180 h 1950"/>
                <a:gd name="T46" fmla="*/ 48 w 1854"/>
                <a:gd name="T47" fmla="*/ 157 h 1950"/>
                <a:gd name="T48" fmla="*/ 31 w 1854"/>
                <a:gd name="T49" fmla="*/ 126 h 1950"/>
                <a:gd name="T50" fmla="*/ 0 w 1854"/>
                <a:gd name="T51" fmla="*/ 14 h 1950"/>
                <a:gd name="T52" fmla="*/ 57 w 1854"/>
                <a:gd name="T53" fmla="*/ 7 h 1950"/>
                <a:gd name="T54" fmla="*/ 57 w 1854"/>
                <a:gd name="T55" fmla="*/ 7 h 19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4"/>
                <a:gd name="T85" fmla="*/ 0 h 1950"/>
                <a:gd name="T86" fmla="*/ 1854 w 1854"/>
                <a:gd name="T87" fmla="*/ 1950 h 19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4" h="1950">
                  <a:moveTo>
                    <a:pt x="452" y="57"/>
                  </a:moveTo>
                  <a:lnTo>
                    <a:pt x="876" y="0"/>
                  </a:lnTo>
                  <a:lnTo>
                    <a:pt x="804" y="140"/>
                  </a:lnTo>
                  <a:lnTo>
                    <a:pt x="991" y="219"/>
                  </a:lnTo>
                  <a:lnTo>
                    <a:pt x="1131" y="420"/>
                  </a:lnTo>
                  <a:lnTo>
                    <a:pt x="1569" y="771"/>
                  </a:lnTo>
                  <a:lnTo>
                    <a:pt x="1754" y="1121"/>
                  </a:lnTo>
                  <a:lnTo>
                    <a:pt x="1854" y="1157"/>
                  </a:lnTo>
                  <a:lnTo>
                    <a:pt x="1765" y="1304"/>
                  </a:lnTo>
                  <a:lnTo>
                    <a:pt x="1793" y="1349"/>
                  </a:lnTo>
                  <a:lnTo>
                    <a:pt x="1703" y="1494"/>
                  </a:lnTo>
                  <a:lnTo>
                    <a:pt x="1715" y="1575"/>
                  </a:lnTo>
                  <a:lnTo>
                    <a:pt x="1675" y="1562"/>
                  </a:lnTo>
                  <a:lnTo>
                    <a:pt x="1735" y="1592"/>
                  </a:lnTo>
                  <a:lnTo>
                    <a:pt x="1701" y="1760"/>
                  </a:lnTo>
                  <a:lnTo>
                    <a:pt x="1684" y="1762"/>
                  </a:lnTo>
                  <a:lnTo>
                    <a:pt x="1528" y="1752"/>
                  </a:lnTo>
                  <a:lnTo>
                    <a:pt x="1541" y="1941"/>
                  </a:lnTo>
                  <a:lnTo>
                    <a:pt x="1500" y="1950"/>
                  </a:lnTo>
                  <a:lnTo>
                    <a:pt x="1466" y="1863"/>
                  </a:lnTo>
                  <a:lnTo>
                    <a:pt x="475" y="1924"/>
                  </a:lnTo>
                  <a:lnTo>
                    <a:pt x="407" y="1810"/>
                  </a:lnTo>
                  <a:lnTo>
                    <a:pt x="316" y="1441"/>
                  </a:lnTo>
                  <a:lnTo>
                    <a:pt x="386" y="1262"/>
                  </a:lnTo>
                  <a:lnTo>
                    <a:pt x="251" y="1014"/>
                  </a:lnTo>
                  <a:lnTo>
                    <a:pt x="0" y="112"/>
                  </a:lnTo>
                  <a:lnTo>
                    <a:pt x="452" y="53"/>
                  </a:lnTo>
                  <a:lnTo>
                    <a:pt x="452" y="57"/>
                  </a:lnTo>
                </a:path>
              </a:pathLst>
            </a:custGeom>
            <a:noFill/>
            <a:ln w="0">
              <a:solidFill>
                <a:schemeClr val="tx1"/>
              </a:solidFill>
              <a:prstDash val="solid"/>
              <a:round/>
              <a:headEnd/>
              <a:tailEnd/>
            </a:ln>
          </p:spPr>
          <p:txBody>
            <a:bodyPr/>
            <a:lstStyle/>
            <a:p>
              <a:endParaRPr lang="en-US" dirty="0"/>
            </a:p>
          </p:txBody>
        </p:sp>
        <p:sp>
          <p:nvSpPr>
            <p:cNvPr id="266" name="Line 115"/>
            <p:cNvSpPr>
              <a:spLocks noChangeShapeType="1"/>
            </p:cNvSpPr>
            <p:nvPr/>
          </p:nvSpPr>
          <p:spPr bwMode="auto">
            <a:xfrm>
              <a:off x="913" y="3270"/>
              <a:ext cx="1" cy="1"/>
            </a:xfrm>
            <a:prstGeom prst="line">
              <a:avLst/>
            </a:prstGeom>
            <a:noFill/>
            <a:ln w="0">
              <a:solidFill>
                <a:schemeClr val="tx1"/>
              </a:solidFill>
              <a:round/>
              <a:headEnd/>
              <a:tailEnd/>
            </a:ln>
          </p:spPr>
          <p:txBody>
            <a:bodyPr/>
            <a:lstStyle/>
            <a:p>
              <a:endParaRPr lang="en-US" dirty="0"/>
            </a:p>
          </p:txBody>
        </p:sp>
        <p:sp>
          <p:nvSpPr>
            <p:cNvPr id="267" name="Line 124"/>
            <p:cNvSpPr>
              <a:spLocks noChangeShapeType="1"/>
            </p:cNvSpPr>
            <p:nvPr/>
          </p:nvSpPr>
          <p:spPr bwMode="auto">
            <a:xfrm>
              <a:off x="1058" y="3348"/>
              <a:ext cx="1" cy="1"/>
            </a:xfrm>
            <a:prstGeom prst="line">
              <a:avLst/>
            </a:prstGeom>
            <a:noFill/>
            <a:ln w="0">
              <a:solidFill>
                <a:schemeClr val="tx1"/>
              </a:solidFill>
              <a:round/>
              <a:headEnd/>
              <a:tailEnd/>
            </a:ln>
          </p:spPr>
          <p:txBody>
            <a:bodyPr/>
            <a:lstStyle/>
            <a:p>
              <a:endParaRPr lang="en-US" dirty="0"/>
            </a:p>
          </p:txBody>
        </p:sp>
        <p:sp>
          <p:nvSpPr>
            <p:cNvPr id="268" name="Line 133"/>
            <p:cNvSpPr>
              <a:spLocks noChangeShapeType="1"/>
            </p:cNvSpPr>
            <p:nvPr/>
          </p:nvSpPr>
          <p:spPr bwMode="auto">
            <a:xfrm>
              <a:off x="886" y="2525"/>
              <a:ext cx="1" cy="1"/>
            </a:xfrm>
            <a:prstGeom prst="line">
              <a:avLst/>
            </a:prstGeom>
            <a:noFill/>
            <a:ln w="0">
              <a:solidFill>
                <a:schemeClr val="tx1"/>
              </a:solidFill>
              <a:round/>
              <a:headEnd/>
              <a:tailEnd/>
            </a:ln>
          </p:spPr>
          <p:txBody>
            <a:bodyPr/>
            <a:lstStyle/>
            <a:p>
              <a:endParaRPr lang="en-US" dirty="0"/>
            </a:p>
          </p:txBody>
        </p:sp>
        <p:sp>
          <p:nvSpPr>
            <p:cNvPr id="269" name="Freeform 268"/>
            <p:cNvSpPr>
              <a:spLocks/>
            </p:cNvSpPr>
            <p:nvPr/>
          </p:nvSpPr>
          <p:spPr bwMode="auto">
            <a:xfrm>
              <a:off x="769" y="2133"/>
              <a:ext cx="257" cy="413"/>
            </a:xfrm>
            <a:custGeom>
              <a:avLst/>
              <a:gdLst/>
              <a:ahLst/>
              <a:cxnLst>
                <a:cxn ang="0">
                  <a:pos x="938" y="3136"/>
                </a:cxn>
                <a:cxn ang="0">
                  <a:pos x="0" y="2937"/>
                </a:cxn>
                <a:cxn ang="0">
                  <a:pos x="243" y="2041"/>
                </a:cxn>
                <a:cxn ang="0">
                  <a:pos x="167" y="1912"/>
                </a:cxn>
                <a:cxn ang="0">
                  <a:pos x="514" y="1452"/>
                </a:cxn>
                <a:cxn ang="0">
                  <a:pos x="414" y="1256"/>
                </a:cxn>
                <a:cxn ang="0">
                  <a:pos x="668" y="0"/>
                </a:cxn>
                <a:cxn ang="0">
                  <a:pos x="943" y="64"/>
                </a:cxn>
                <a:cxn ang="0">
                  <a:pos x="855" y="478"/>
                </a:cxn>
                <a:cxn ang="0">
                  <a:pos x="922" y="661"/>
                </a:cxn>
                <a:cxn ang="0">
                  <a:pos x="891" y="734"/>
                </a:cxn>
                <a:cxn ang="0">
                  <a:pos x="997" y="834"/>
                </a:cxn>
                <a:cxn ang="0">
                  <a:pos x="1109" y="1100"/>
                </a:cxn>
                <a:cxn ang="0">
                  <a:pos x="1240" y="1150"/>
                </a:cxn>
                <a:cxn ang="0">
                  <a:pos x="1084" y="1591"/>
                </a:cxn>
                <a:cxn ang="0">
                  <a:pos x="1137" y="1650"/>
                </a:cxn>
                <a:cxn ang="0">
                  <a:pos x="1260" y="1563"/>
                </a:cxn>
                <a:cxn ang="0">
                  <a:pos x="1310" y="1614"/>
                </a:cxn>
                <a:cxn ang="0">
                  <a:pos x="1357" y="1951"/>
                </a:cxn>
                <a:cxn ang="0">
                  <a:pos x="1444" y="2013"/>
                </a:cxn>
                <a:cxn ang="0">
                  <a:pos x="1499" y="2198"/>
                </a:cxn>
                <a:cxn ang="0">
                  <a:pos x="1553" y="2144"/>
                </a:cxn>
                <a:cxn ang="0">
                  <a:pos x="1642" y="2186"/>
                </a:cxn>
                <a:cxn ang="0">
                  <a:pos x="1701" y="2141"/>
                </a:cxn>
                <a:cxn ang="0">
                  <a:pos x="1932" y="2194"/>
                </a:cxn>
                <a:cxn ang="0">
                  <a:pos x="1977" y="2105"/>
                </a:cxn>
                <a:cxn ang="0">
                  <a:pos x="2058" y="2239"/>
                </a:cxn>
                <a:cxn ang="0">
                  <a:pos x="1887" y="3309"/>
                </a:cxn>
                <a:cxn ang="0">
                  <a:pos x="1265" y="3200"/>
                </a:cxn>
                <a:cxn ang="0">
                  <a:pos x="938" y="3136"/>
                </a:cxn>
              </a:cxnLst>
              <a:rect l="0" t="0" r="r" b="b"/>
              <a:pathLst>
                <a:path w="2058" h="3309">
                  <a:moveTo>
                    <a:pt x="938" y="3136"/>
                  </a:moveTo>
                  <a:lnTo>
                    <a:pt x="0" y="2937"/>
                  </a:lnTo>
                  <a:lnTo>
                    <a:pt x="243" y="2041"/>
                  </a:lnTo>
                  <a:lnTo>
                    <a:pt x="167" y="1912"/>
                  </a:lnTo>
                  <a:lnTo>
                    <a:pt x="514" y="1452"/>
                  </a:lnTo>
                  <a:lnTo>
                    <a:pt x="414" y="1256"/>
                  </a:lnTo>
                  <a:lnTo>
                    <a:pt x="668" y="0"/>
                  </a:lnTo>
                  <a:lnTo>
                    <a:pt x="943" y="64"/>
                  </a:lnTo>
                  <a:lnTo>
                    <a:pt x="855" y="478"/>
                  </a:lnTo>
                  <a:lnTo>
                    <a:pt x="922" y="661"/>
                  </a:lnTo>
                  <a:lnTo>
                    <a:pt x="891" y="734"/>
                  </a:lnTo>
                  <a:lnTo>
                    <a:pt x="997" y="834"/>
                  </a:lnTo>
                  <a:lnTo>
                    <a:pt x="1109" y="1100"/>
                  </a:lnTo>
                  <a:lnTo>
                    <a:pt x="1240" y="1150"/>
                  </a:lnTo>
                  <a:lnTo>
                    <a:pt x="1084" y="1591"/>
                  </a:lnTo>
                  <a:lnTo>
                    <a:pt x="1137" y="1650"/>
                  </a:lnTo>
                  <a:lnTo>
                    <a:pt x="1260" y="1563"/>
                  </a:lnTo>
                  <a:lnTo>
                    <a:pt x="1310" y="1614"/>
                  </a:lnTo>
                  <a:lnTo>
                    <a:pt x="1357" y="1951"/>
                  </a:lnTo>
                  <a:lnTo>
                    <a:pt x="1444" y="2013"/>
                  </a:lnTo>
                  <a:lnTo>
                    <a:pt x="1499" y="2198"/>
                  </a:lnTo>
                  <a:lnTo>
                    <a:pt x="1553" y="2144"/>
                  </a:lnTo>
                  <a:lnTo>
                    <a:pt x="1642" y="2186"/>
                  </a:lnTo>
                  <a:lnTo>
                    <a:pt x="1701" y="2141"/>
                  </a:lnTo>
                  <a:lnTo>
                    <a:pt x="1932" y="2194"/>
                  </a:lnTo>
                  <a:lnTo>
                    <a:pt x="1977" y="2105"/>
                  </a:lnTo>
                  <a:lnTo>
                    <a:pt x="2058" y="2239"/>
                  </a:lnTo>
                  <a:lnTo>
                    <a:pt x="1887" y="3309"/>
                  </a:lnTo>
                  <a:lnTo>
                    <a:pt x="1265" y="3200"/>
                  </a:lnTo>
                  <a:lnTo>
                    <a:pt x="938" y="3136"/>
                  </a:lnTo>
                  <a:close/>
                </a:path>
              </a:pathLst>
            </a:custGeom>
            <a:solidFill>
              <a:schemeClr val="accent2">
                <a:lumMod val="40000"/>
                <a:lumOff val="6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70" name="Freeform 135"/>
            <p:cNvSpPr>
              <a:spLocks/>
            </p:cNvSpPr>
            <p:nvPr/>
          </p:nvSpPr>
          <p:spPr bwMode="auto">
            <a:xfrm>
              <a:off x="769" y="2133"/>
              <a:ext cx="257" cy="413"/>
            </a:xfrm>
            <a:custGeom>
              <a:avLst/>
              <a:gdLst>
                <a:gd name="T0" fmla="*/ 117 w 2058"/>
                <a:gd name="T1" fmla="*/ 391 h 3309"/>
                <a:gd name="T2" fmla="*/ 0 w 2058"/>
                <a:gd name="T3" fmla="*/ 367 h 3309"/>
                <a:gd name="T4" fmla="*/ 30 w 2058"/>
                <a:gd name="T5" fmla="*/ 255 h 3309"/>
                <a:gd name="T6" fmla="*/ 21 w 2058"/>
                <a:gd name="T7" fmla="*/ 239 h 3309"/>
                <a:gd name="T8" fmla="*/ 64 w 2058"/>
                <a:gd name="T9" fmla="*/ 181 h 3309"/>
                <a:gd name="T10" fmla="*/ 52 w 2058"/>
                <a:gd name="T11" fmla="*/ 157 h 3309"/>
                <a:gd name="T12" fmla="*/ 83 w 2058"/>
                <a:gd name="T13" fmla="*/ 0 h 3309"/>
                <a:gd name="T14" fmla="*/ 118 w 2058"/>
                <a:gd name="T15" fmla="*/ 8 h 3309"/>
                <a:gd name="T16" fmla="*/ 107 w 2058"/>
                <a:gd name="T17" fmla="*/ 60 h 3309"/>
                <a:gd name="T18" fmla="*/ 115 w 2058"/>
                <a:gd name="T19" fmla="*/ 83 h 3309"/>
                <a:gd name="T20" fmla="*/ 111 w 2058"/>
                <a:gd name="T21" fmla="*/ 92 h 3309"/>
                <a:gd name="T22" fmla="*/ 125 w 2058"/>
                <a:gd name="T23" fmla="*/ 104 h 3309"/>
                <a:gd name="T24" fmla="*/ 138 w 2058"/>
                <a:gd name="T25" fmla="*/ 137 h 3309"/>
                <a:gd name="T26" fmla="*/ 155 w 2058"/>
                <a:gd name="T27" fmla="*/ 144 h 3309"/>
                <a:gd name="T28" fmla="*/ 135 w 2058"/>
                <a:gd name="T29" fmla="*/ 199 h 3309"/>
                <a:gd name="T30" fmla="*/ 142 w 2058"/>
                <a:gd name="T31" fmla="*/ 206 h 3309"/>
                <a:gd name="T32" fmla="*/ 157 w 2058"/>
                <a:gd name="T33" fmla="*/ 195 h 3309"/>
                <a:gd name="T34" fmla="*/ 164 w 2058"/>
                <a:gd name="T35" fmla="*/ 201 h 3309"/>
                <a:gd name="T36" fmla="*/ 169 w 2058"/>
                <a:gd name="T37" fmla="*/ 244 h 3309"/>
                <a:gd name="T38" fmla="*/ 180 w 2058"/>
                <a:gd name="T39" fmla="*/ 251 h 3309"/>
                <a:gd name="T40" fmla="*/ 187 w 2058"/>
                <a:gd name="T41" fmla="*/ 274 h 3309"/>
                <a:gd name="T42" fmla="*/ 194 w 2058"/>
                <a:gd name="T43" fmla="*/ 268 h 3309"/>
                <a:gd name="T44" fmla="*/ 205 w 2058"/>
                <a:gd name="T45" fmla="*/ 273 h 3309"/>
                <a:gd name="T46" fmla="*/ 212 w 2058"/>
                <a:gd name="T47" fmla="*/ 267 h 3309"/>
                <a:gd name="T48" fmla="*/ 241 w 2058"/>
                <a:gd name="T49" fmla="*/ 274 h 3309"/>
                <a:gd name="T50" fmla="*/ 247 w 2058"/>
                <a:gd name="T51" fmla="*/ 263 h 3309"/>
                <a:gd name="T52" fmla="*/ 257 w 2058"/>
                <a:gd name="T53" fmla="*/ 279 h 3309"/>
                <a:gd name="T54" fmla="*/ 236 w 2058"/>
                <a:gd name="T55" fmla="*/ 413 h 3309"/>
                <a:gd name="T56" fmla="*/ 158 w 2058"/>
                <a:gd name="T57" fmla="*/ 399 h 3309"/>
                <a:gd name="T58" fmla="*/ 117 w 2058"/>
                <a:gd name="T59" fmla="*/ 391 h 33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58"/>
                <a:gd name="T91" fmla="*/ 0 h 3309"/>
                <a:gd name="T92" fmla="*/ 2058 w 2058"/>
                <a:gd name="T93" fmla="*/ 3309 h 33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58" h="3309">
                  <a:moveTo>
                    <a:pt x="938" y="3136"/>
                  </a:moveTo>
                  <a:lnTo>
                    <a:pt x="0" y="2937"/>
                  </a:lnTo>
                  <a:lnTo>
                    <a:pt x="243" y="2041"/>
                  </a:lnTo>
                  <a:lnTo>
                    <a:pt x="167" y="1912"/>
                  </a:lnTo>
                  <a:lnTo>
                    <a:pt x="514" y="1452"/>
                  </a:lnTo>
                  <a:lnTo>
                    <a:pt x="414" y="1256"/>
                  </a:lnTo>
                  <a:lnTo>
                    <a:pt x="668" y="0"/>
                  </a:lnTo>
                  <a:lnTo>
                    <a:pt x="943" y="64"/>
                  </a:lnTo>
                  <a:lnTo>
                    <a:pt x="855" y="478"/>
                  </a:lnTo>
                  <a:lnTo>
                    <a:pt x="922" y="661"/>
                  </a:lnTo>
                  <a:lnTo>
                    <a:pt x="891" y="734"/>
                  </a:lnTo>
                  <a:lnTo>
                    <a:pt x="997" y="834"/>
                  </a:lnTo>
                  <a:lnTo>
                    <a:pt x="1109" y="1100"/>
                  </a:lnTo>
                  <a:lnTo>
                    <a:pt x="1240" y="1150"/>
                  </a:lnTo>
                  <a:lnTo>
                    <a:pt x="1084" y="1591"/>
                  </a:lnTo>
                  <a:lnTo>
                    <a:pt x="1137" y="1650"/>
                  </a:lnTo>
                  <a:lnTo>
                    <a:pt x="1260" y="1563"/>
                  </a:lnTo>
                  <a:lnTo>
                    <a:pt x="1310" y="1614"/>
                  </a:lnTo>
                  <a:lnTo>
                    <a:pt x="1357" y="1951"/>
                  </a:lnTo>
                  <a:lnTo>
                    <a:pt x="1444" y="2013"/>
                  </a:lnTo>
                  <a:lnTo>
                    <a:pt x="1499" y="2198"/>
                  </a:lnTo>
                  <a:lnTo>
                    <a:pt x="1553" y="2144"/>
                  </a:lnTo>
                  <a:lnTo>
                    <a:pt x="1642" y="2186"/>
                  </a:lnTo>
                  <a:lnTo>
                    <a:pt x="1701" y="2141"/>
                  </a:lnTo>
                  <a:lnTo>
                    <a:pt x="1932" y="2194"/>
                  </a:lnTo>
                  <a:lnTo>
                    <a:pt x="1977" y="2105"/>
                  </a:lnTo>
                  <a:lnTo>
                    <a:pt x="2058" y="2239"/>
                  </a:lnTo>
                  <a:lnTo>
                    <a:pt x="1887" y="3309"/>
                  </a:lnTo>
                  <a:lnTo>
                    <a:pt x="1265" y="3200"/>
                  </a:lnTo>
                  <a:lnTo>
                    <a:pt x="938" y="3136"/>
                  </a:lnTo>
                </a:path>
              </a:pathLst>
            </a:custGeom>
            <a:noFill/>
            <a:ln w="0">
              <a:solidFill>
                <a:schemeClr val="tx1"/>
              </a:solidFill>
              <a:prstDash val="solid"/>
              <a:round/>
              <a:headEnd/>
              <a:tailEnd/>
            </a:ln>
          </p:spPr>
          <p:txBody>
            <a:bodyPr/>
            <a:lstStyle/>
            <a:p>
              <a:endParaRPr lang="en-US" dirty="0"/>
            </a:p>
          </p:txBody>
        </p:sp>
        <p:sp>
          <p:nvSpPr>
            <p:cNvPr id="271" name="Line 136"/>
            <p:cNvSpPr>
              <a:spLocks noChangeShapeType="1"/>
            </p:cNvSpPr>
            <p:nvPr/>
          </p:nvSpPr>
          <p:spPr bwMode="auto">
            <a:xfrm>
              <a:off x="1901" y="2857"/>
              <a:ext cx="1" cy="1"/>
            </a:xfrm>
            <a:prstGeom prst="line">
              <a:avLst/>
            </a:prstGeom>
            <a:noFill/>
            <a:ln w="0">
              <a:solidFill>
                <a:schemeClr val="tx1"/>
              </a:solidFill>
              <a:round/>
              <a:headEnd/>
              <a:tailEnd/>
            </a:ln>
          </p:spPr>
          <p:txBody>
            <a:bodyPr/>
            <a:lstStyle/>
            <a:p>
              <a:endParaRPr lang="en-US" dirty="0"/>
            </a:p>
          </p:txBody>
        </p:sp>
        <p:sp>
          <p:nvSpPr>
            <p:cNvPr id="272" name="Freeform 271"/>
            <p:cNvSpPr>
              <a:spLocks/>
            </p:cNvSpPr>
            <p:nvPr/>
          </p:nvSpPr>
          <p:spPr bwMode="auto">
            <a:xfrm>
              <a:off x="1795" y="2554"/>
              <a:ext cx="169" cy="303"/>
            </a:xfrm>
            <a:custGeom>
              <a:avLst/>
              <a:gdLst/>
              <a:ahLst/>
              <a:cxnLst>
                <a:cxn ang="0">
                  <a:pos x="846" y="2424"/>
                </a:cxn>
                <a:cxn ang="0">
                  <a:pos x="724" y="2307"/>
                </a:cxn>
                <a:cxn ang="0">
                  <a:pos x="710" y="2139"/>
                </a:cxn>
                <a:cxn ang="0">
                  <a:pos x="405" y="1921"/>
                </a:cxn>
                <a:cxn ang="0">
                  <a:pos x="473" y="1650"/>
                </a:cxn>
                <a:cxn ang="0">
                  <a:pos x="375" y="1600"/>
                </a:cxn>
                <a:cxn ang="0">
                  <a:pos x="300" y="1636"/>
                </a:cxn>
                <a:cxn ang="0">
                  <a:pos x="249" y="1471"/>
                </a:cxn>
                <a:cxn ang="0">
                  <a:pos x="98" y="1335"/>
                </a:cxn>
                <a:cxn ang="0">
                  <a:pos x="4" y="1214"/>
                </a:cxn>
                <a:cxn ang="0">
                  <a:pos x="6" y="1000"/>
                </a:cxn>
                <a:cxn ang="0">
                  <a:pos x="9" y="996"/>
                </a:cxn>
                <a:cxn ang="0">
                  <a:pos x="0" y="915"/>
                </a:cxn>
                <a:cxn ang="0">
                  <a:pos x="102" y="857"/>
                </a:cxn>
                <a:cxn ang="0">
                  <a:pos x="145" y="734"/>
                </a:cxn>
                <a:cxn ang="0">
                  <a:pos x="109" y="544"/>
                </a:cxn>
                <a:cxn ang="0">
                  <a:pos x="294" y="478"/>
                </a:cxn>
                <a:cxn ang="0">
                  <a:pos x="377" y="344"/>
                </a:cxn>
                <a:cxn ang="0">
                  <a:pos x="369" y="212"/>
                </a:cxn>
                <a:cxn ang="0">
                  <a:pos x="210" y="58"/>
                </a:cxn>
                <a:cxn ang="0">
                  <a:pos x="283" y="56"/>
                </a:cxn>
                <a:cxn ang="0">
                  <a:pos x="1117" y="0"/>
                </a:cxn>
                <a:cxn ang="0">
                  <a:pos x="1232" y="321"/>
                </a:cxn>
                <a:cxn ang="0">
                  <a:pos x="1319" y="1357"/>
                </a:cxn>
                <a:cxn ang="0">
                  <a:pos x="1283" y="1454"/>
                </a:cxn>
                <a:cxn ang="0">
                  <a:pos x="1355" y="1622"/>
                </a:cxn>
                <a:cxn ang="0">
                  <a:pos x="1210" y="1859"/>
                </a:cxn>
                <a:cxn ang="0">
                  <a:pos x="1213" y="2047"/>
                </a:cxn>
                <a:cxn ang="0">
                  <a:pos x="1170" y="2107"/>
                </a:cxn>
                <a:cxn ang="0">
                  <a:pos x="1204" y="2181"/>
                </a:cxn>
                <a:cxn ang="0">
                  <a:pos x="1076" y="2228"/>
                </a:cxn>
                <a:cxn ang="0">
                  <a:pos x="1084" y="2367"/>
                </a:cxn>
                <a:cxn ang="0">
                  <a:pos x="908" y="2314"/>
                </a:cxn>
                <a:cxn ang="0">
                  <a:pos x="838" y="2403"/>
                </a:cxn>
                <a:cxn ang="0">
                  <a:pos x="846" y="2424"/>
                </a:cxn>
              </a:cxnLst>
              <a:rect l="0" t="0" r="r" b="b"/>
              <a:pathLst>
                <a:path w="1355" h="2424">
                  <a:moveTo>
                    <a:pt x="846" y="2424"/>
                  </a:moveTo>
                  <a:lnTo>
                    <a:pt x="724" y="2307"/>
                  </a:lnTo>
                  <a:lnTo>
                    <a:pt x="710" y="2139"/>
                  </a:lnTo>
                  <a:lnTo>
                    <a:pt x="405" y="1921"/>
                  </a:lnTo>
                  <a:lnTo>
                    <a:pt x="473" y="1650"/>
                  </a:lnTo>
                  <a:lnTo>
                    <a:pt x="375" y="1600"/>
                  </a:lnTo>
                  <a:lnTo>
                    <a:pt x="300" y="1636"/>
                  </a:lnTo>
                  <a:lnTo>
                    <a:pt x="249" y="1471"/>
                  </a:lnTo>
                  <a:lnTo>
                    <a:pt x="98" y="1335"/>
                  </a:lnTo>
                  <a:lnTo>
                    <a:pt x="4" y="1214"/>
                  </a:lnTo>
                  <a:lnTo>
                    <a:pt x="6" y="1000"/>
                  </a:lnTo>
                  <a:lnTo>
                    <a:pt x="9" y="996"/>
                  </a:lnTo>
                  <a:lnTo>
                    <a:pt x="0" y="915"/>
                  </a:lnTo>
                  <a:lnTo>
                    <a:pt x="102" y="857"/>
                  </a:lnTo>
                  <a:lnTo>
                    <a:pt x="145" y="734"/>
                  </a:lnTo>
                  <a:lnTo>
                    <a:pt x="109" y="544"/>
                  </a:lnTo>
                  <a:lnTo>
                    <a:pt x="294" y="478"/>
                  </a:lnTo>
                  <a:lnTo>
                    <a:pt x="377" y="344"/>
                  </a:lnTo>
                  <a:lnTo>
                    <a:pt x="369" y="212"/>
                  </a:lnTo>
                  <a:lnTo>
                    <a:pt x="210" y="58"/>
                  </a:lnTo>
                  <a:lnTo>
                    <a:pt x="283" y="56"/>
                  </a:lnTo>
                  <a:lnTo>
                    <a:pt x="1117" y="0"/>
                  </a:lnTo>
                  <a:lnTo>
                    <a:pt x="1232" y="321"/>
                  </a:lnTo>
                  <a:lnTo>
                    <a:pt x="1319" y="1357"/>
                  </a:lnTo>
                  <a:lnTo>
                    <a:pt x="1283" y="1454"/>
                  </a:lnTo>
                  <a:lnTo>
                    <a:pt x="1355" y="1622"/>
                  </a:lnTo>
                  <a:lnTo>
                    <a:pt x="1210" y="1859"/>
                  </a:lnTo>
                  <a:lnTo>
                    <a:pt x="1213" y="2047"/>
                  </a:lnTo>
                  <a:lnTo>
                    <a:pt x="1170" y="2107"/>
                  </a:lnTo>
                  <a:lnTo>
                    <a:pt x="1204" y="2181"/>
                  </a:lnTo>
                  <a:lnTo>
                    <a:pt x="1076" y="2228"/>
                  </a:lnTo>
                  <a:lnTo>
                    <a:pt x="1084" y="2367"/>
                  </a:lnTo>
                  <a:lnTo>
                    <a:pt x="908" y="2314"/>
                  </a:lnTo>
                  <a:lnTo>
                    <a:pt x="838" y="2403"/>
                  </a:lnTo>
                  <a:lnTo>
                    <a:pt x="846" y="2424"/>
                  </a:lnTo>
                  <a:close/>
                </a:path>
              </a:pathLst>
            </a:custGeom>
            <a:solidFill>
              <a:schemeClr val="accent3">
                <a:lumMod val="60000"/>
                <a:lumOff val="4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73" name="Freeform 138"/>
            <p:cNvSpPr>
              <a:spLocks/>
            </p:cNvSpPr>
            <p:nvPr/>
          </p:nvSpPr>
          <p:spPr bwMode="auto">
            <a:xfrm>
              <a:off x="1795" y="2554"/>
              <a:ext cx="169" cy="303"/>
            </a:xfrm>
            <a:custGeom>
              <a:avLst/>
              <a:gdLst>
                <a:gd name="T0" fmla="*/ 106 w 1355"/>
                <a:gd name="T1" fmla="*/ 303 h 2424"/>
                <a:gd name="T2" fmla="*/ 90 w 1355"/>
                <a:gd name="T3" fmla="*/ 288 h 2424"/>
                <a:gd name="T4" fmla="*/ 89 w 1355"/>
                <a:gd name="T5" fmla="*/ 267 h 2424"/>
                <a:gd name="T6" fmla="*/ 51 w 1355"/>
                <a:gd name="T7" fmla="*/ 240 h 2424"/>
                <a:gd name="T8" fmla="*/ 59 w 1355"/>
                <a:gd name="T9" fmla="*/ 206 h 2424"/>
                <a:gd name="T10" fmla="*/ 47 w 1355"/>
                <a:gd name="T11" fmla="*/ 200 h 2424"/>
                <a:gd name="T12" fmla="*/ 37 w 1355"/>
                <a:gd name="T13" fmla="*/ 204 h 2424"/>
                <a:gd name="T14" fmla="*/ 31 w 1355"/>
                <a:gd name="T15" fmla="*/ 184 h 2424"/>
                <a:gd name="T16" fmla="*/ 12 w 1355"/>
                <a:gd name="T17" fmla="*/ 167 h 2424"/>
                <a:gd name="T18" fmla="*/ 0 w 1355"/>
                <a:gd name="T19" fmla="*/ 152 h 2424"/>
                <a:gd name="T20" fmla="*/ 1 w 1355"/>
                <a:gd name="T21" fmla="*/ 125 h 2424"/>
                <a:gd name="T22" fmla="*/ 1 w 1355"/>
                <a:gd name="T23" fmla="*/ 124 h 2424"/>
                <a:gd name="T24" fmla="*/ 0 w 1355"/>
                <a:gd name="T25" fmla="*/ 114 h 2424"/>
                <a:gd name="T26" fmla="*/ 13 w 1355"/>
                <a:gd name="T27" fmla="*/ 107 h 2424"/>
                <a:gd name="T28" fmla="*/ 18 w 1355"/>
                <a:gd name="T29" fmla="*/ 92 h 2424"/>
                <a:gd name="T30" fmla="*/ 14 w 1355"/>
                <a:gd name="T31" fmla="*/ 68 h 2424"/>
                <a:gd name="T32" fmla="*/ 37 w 1355"/>
                <a:gd name="T33" fmla="*/ 60 h 2424"/>
                <a:gd name="T34" fmla="*/ 47 w 1355"/>
                <a:gd name="T35" fmla="*/ 43 h 2424"/>
                <a:gd name="T36" fmla="*/ 46 w 1355"/>
                <a:gd name="T37" fmla="*/ 26 h 2424"/>
                <a:gd name="T38" fmla="*/ 26 w 1355"/>
                <a:gd name="T39" fmla="*/ 7 h 2424"/>
                <a:gd name="T40" fmla="*/ 35 w 1355"/>
                <a:gd name="T41" fmla="*/ 7 h 2424"/>
                <a:gd name="T42" fmla="*/ 139 w 1355"/>
                <a:gd name="T43" fmla="*/ 0 h 2424"/>
                <a:gd name="T44" fmla="*/ 154 w 1355"/>
                <a:gd name="T45" fmla="*/ 40 h 2424"/>
                <a:gd name="T46" fmla="*/ 165 w 1355"/>
                <a:gd name="T47" fmla="*/ 170 h 2424"/>
                <a:gd name="T48" fmla="*/ 160 w 1355"/>
                <a:gd name="T49" fmla="*/ 182 h 2424"/>
                <a:gd name="T50" fmla="*/ 169 w 1355"/>
                <a:gd name="T51" fmla="*/ 203 h 2424"/>
                <a:gd name="T52" fmla="*/ 151 w 1355"/>
                <a:gd name="T53" fmla="*/ 232 h 2424"/>
                <a:gd name="T54" fmla="*/ 151 w 1355"/>
                <a:gd name="T55" fmla="*/ 256 h 2424"/>
                <a:gd name="T56" fmla="*/ 146 w 1355"/>
                <a:gd name="T57" fmla="*/ 263 h 2424"/>
                <a:gd name="T58" fmla="*/ 150 w 1355"/>
                <a:gd name="T59" fmla="*/ 273 h 2424"/>
                <a:gd name="T60" fmla="*/ 134 w 1355"/>
                <a:gd name="T61" fmla="*/ 279 h 2424"/>
                <a:gd name="T62" fmla="*/ 135 w 1355"/>
                <a:gd name="T63" fmla="*/ 296 h 2424"/>
                <a:gd name="T64" fmla="*/ 113 w 1355"/>
                <a:gd name="T65" fmla="*/ 289 h 2424"/>
                <a:gd name="T66" fmla="*/ 105 w 1355"/>
                <a:gd name="T67" fmla="*/ 300 h 2424"/>
                <a:gd name="T68" fmla="*/ 106 w 1355"/>
                <a:gd name="T69" fmla="*/ 303 h 24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5"/>
                <a:gd name="T106" fmla="*/ 0 h 2424"/>
                <a:gd name="T107" fmla="*/ 1355 w 1355"/>
                <a:gd name="T108" fmla="*/ 2424 h 24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5" h="2424">
                  <a:moveTo>
                    <a:pt x="846" y="2424"/>
                  </a:moveTo>
                  <a:lnTo>
                    <a:pt x="724" y="2307"/>
                  </a:lnTo>
                  <a:lnTo>
                    <a:pt x="710" y="2139"/>
                  </a:lnTo>
                  <a:lnTo>
                    <a:pt x="405" y="1921"/>
                  </a:lnTo>
                  <a:lnTo>
                    <a:pt x="473" y="1650"/>
                  </a:lnTo>
                  <a:lnTo>
                    <a:pt x="375" y="1600"/>
                  </a:lnTo>
                  <a:lnTo>
                    <a:pt x="300" y="1636"/>
                  </a:lnTo>
                  <a:lnTo>
                    <a:pt x="249" y="1471"/>
                  </a:lnTo>
                  <a:lnTo>
                    <a:pt x="98" y="1335"/>
                  </a:lnTo>
                  <a:lnTo>
                    <a:pt x="4" y="1214"/>
                  </a:lnTo>
                  <a:lnTo>
                    <a:pt x="6" y="1000"/>
                  </a:lnTo>
                  <a:lnTo>
                    <a:pt x="9" y="996"/>
                  </a:lnTo>
                  <a:lnTo>
                    <a:pt x="0" y="915"/>
                  </a:lnTo>
                  <a:lnTo>
                    <a:pt x="102" y="857"/>
                  </a:lnTo>
                  <a:lnTo>
                    <a:pt x="145" y="734"/>
                  </a:lnTo>
                  <a:lnTo>
                    <a:pt x="109" y="544"/>
                  </a:lnTo>
                  <a:lnTo>
                    <a:pt x="294" y="478"/>
                  </a:lnTo>
                  <a:lnTo>
                    <a:pt x="377" y="344"/>
                  </a:lnTo>
                  <a:lnTo>
                    <a:pt x="369" y="212"/>
                  </a:lnTo>
                  <a:lnTo>
                    <a:pt x="210" y="58"/>
                  </a:lnTo>
                  <a:lnTo>
                    <a:pt x="283" y="56"/>
                  </a:lnTo>
                  <a:lnTo>
                    <a:pt x="1117" y="0"/>
                  </a:lnTo>
                  <a:lnTo>
                    <a:pt x="1232" y="321"/>
                  </a:lnTo>
                  <a:lnTo>
                    <a:pt x="1319" y="1357"/>
                  </a:lnTo>
                  <a:lnTo>
                    <a:pt x="1283" y="1454"/>
                  </a:lnTo>
                  <a:lnTo>
                    <a:pt x="1355" y="1622"/>
                  </a:lnTo>
                  <a:lnTo>
                    <a:pt x="1210" y="1859"/>
                  </a:lnTo>
                  <a:lnTo>
                    <a:pt x="1213" y="2047"/>
                  </a:lnTo>
                  <a:lnTo>
                    <a:pt x="1170" y="2107"/>
                  </a:lnTo>
                  <a:lnTo>
                    <a:pt x="1204" y="2181"/>
                  </a:lnTo>
                  <a:lnTo>
                    <a:pt x="1076" y="2228"/>
                  </a:lnTo>
                  <a:lnTo>
                    <a:pt x="1084" y="2367"/>
                  </a:lnTo>
                  <a:lnTo>
                    <a:pt x="908" y="2314"/>
                  </a:lnTo>
                  <a:lnTo>
                    <a:pt x="838" y="2403"/>
                  </a:lnTo>
                  <a:lnTo>
                    <a:pt x="846" y="2424"/>
                  </a:lnTo>
                </a:path>
              </a:pathLst>
            </a:custGeom>
            <a:noFill/>
            <a:ln w="0">
              <a:solidFill>
                <a:schemeClr val="tx1"/>
              </a:solidFill>
              <a:prstDash val="solid"/>
              <a:round/>
              <a:headEnd/>
              <a:tailEnd/>
            </a:ln>
          </p:spPr>
          <p:txBody>
            <a:bodyPr/>
            <a:lstStyle/>
            <a:p>
              <a:endParaRPr lang="en-US" dirty="0"/>
            </a:p>
          </p:txBody>
        </p:sp>
        <p:sp>
          <p:nvSpPr>
            <p:cNvPr id="274" name="Line 139"/>
            <p:cNvSpPr>
              <a:spLocks noChangeShapeType="1"/>
            </p:cNvSpPr>
            <p:nvPr/>
          </p:nvSpPr>
          <p:spPr bwMode="auto">
            <a:xfrm>
              <a:off x="1947" y="2810"/>
              <a:ext cx="1" cy="1"/>
            </a:xfrm>
            <a:prstGeom prst="line">
              <a:avLst/>
            </a:prstGeom>
            <a:noFill/>
            <a:ln w="0">
              <a:solidFill>
                <a:schemeClr val="tx1"/>
              </a:solidFill>
              <a:round/>
              <a:headEnd/>
              <a:tailEnd/>
            </a:ln>
          </p:spPr>
          <p:txBody>
            <a:bodyPr/>
            <a:lstStyle/>
            <a:p>
              <a:endParaRPr lang="en-US" dirty="0"/>
            </a:p>
          </p:txBody>
        </p:sp>
        <p:sp>
          <p:nvSpPr>
            <p:cNvPr id="275" name="Freeform 274"/>
            <p:cNvSpPr>
              <a:spLocks/>
            </p:cNvSpPr>
            <p:nvPr/>
          </p:nvSpPr>
          <p:spPr bwMode="auto">
            <a:xfrm>
              <a:off x="1946" y="2584"/>
              <a:ext cx="131" cy="226"/>
            </a:xfrm>
            <a:custGeom>
              <a:avLst/>
              <a:gdLst/>
              <a:ahLst/>
              <a:cxnLst>
                <a:cxn ang="0">
                  <a:pos x="3" y="1804"/>
                </a:cxn>
                <a:cxn ang="0">
                  <a:pos x="0" y="1616"/>
                </a:cxn>
                <a:cxn ang="0">
                  <a:pos x="145" y="1379"/>
                </a:cxn>
                <a:cxn ang="0">
                  <a:pos x="73" y="1211"/>
                </a:cxn>
                <a:cxn ang="0">
                  <a:pos x="109" y="1114"/>
                </a:cxn>
                <a:cxn ang="0">
                  <a:pos x="22" y="78"/>
                </a:cxn>
                <a:cxn ang="0">
                  <a:pos x="126" y="117"/>
                </a:cxn>
                <a:cxn ang="0">
                  <a:pos x="248" y="45"/>
                </a:cxn>
                <a:cxn ang="0">
                  <a:pos x="902" y="0"/>
                </a:cxn>
                <a:cxn ang="0">
                  <a:pos x="1025" y="1125"/>
                </a:cxn>
                <a:cxn ang="0">
                  <a:pos x="1042" y="1267"/>
                </a:cxn>
                <a:cxn ang="0">
                  <a:pos x="840" y="1320"/>
                </a:cxn>
                <a:cxn ang="0">
                  <a:pos x="849" y="1395"/>
                </a:cxn>
                <a:cxn ang="0">
                  <a:pos x="695" y="1647"/>
                </a:cxn>
                <a:cxn ang="0">
                  <a:pos x="601" y="1642"/>
                </a:cxn>
                <a:cxn ang="0">
                  <a:pos x="559" y="1574"/>
                </a:cxn>
                <a:cxn ang="0">
                  <a:pos x="475" y="1740"/>
                </a:cxn>
                <a:cxn ang="0">
                  <a:pos x="408" y="1683"/>
                </a:cxn>
                <a:cxn ang="0">
                  <a:pos x="316" y="1778"/>
                </a:cxn>
                <a:cxn ang="0">
                  <a:pos x="139" y="1719"/>
                </a:cxn>
                <a:cxn ang="0">
                  <a:pos x="134" y="1778"/>
                </a:cxn>
                <a:cxn ang="0">
                  <a:pos x="50" y="1745"/>
                </a:cxn>
                <a:cxn ang="0">
                  <a:pos x="11" y="1804"/>
                </a:cxn>
                <a:cxn ang="0">
                  <a:pos x="3" y="1804"/>
                </a:cxn>
              </a:cxnLst>
              <a:rect l="0" t="0" r="r" b="b"/>
              <a:pathLst>
                <a:path w="1042" h="1804">
                  <a:moveTo>
                    <a:pt x="3" y="1804"/>
                  </a:moveTo>
                  <a:lnTo>
                    <a:pt x="0" y="1616"/>
                  </a:lnTo>
                  <a:lnTo>
                    <a:pt x="145" y="1379"/>
                  </a:lnTo>
                  <a:lnTo>
                    <a:pt x="73" y="1211"/>
                  </a:lnTo>
                  <a:lnTo>
                    <a:pt x="109" y="1114"/>
                  </a:lnTo>
                  <a:lnTo>
                    <a:pt x="22" y="78"/>
                  </a:lnTo>
                  <a:lnTo>
                    <a:pt x="126" y="117"/>
                  </a:lnTo>
                  <a:lnTo>
                    <a:pt x="248" y="45"/>
                  </a:lnTo>
                  <a:lnTo>
                    <a:pt x="902" y="0"/>
                  </a:lnTo>
                  <a:lnTo>
                    <a:pt x="1025" y="1125"/>
                  </a:lnTo>
                  <a:lnTo>
                    <a:pt x="1042" y="1267"/>
                  </a:lnTo>
                  <a:lnTo>
                    <a:pt x="840" y="1320"/>
                  </a:lnTo>
                  <a:lnTo>
                    <a:pt x="849" y="1395"/>
                  </a:lnTo>
                  <a:lnTo>
                    <a:pt x="695" y="1647"/>
                  </a:lnTo>
                  <a:lnTo>
                    <a:pt x="601" y="1642"/>
                  </a:lnTo>
                  <a:lnTo>
                    <a:pt x="559" y="1574"/>
                  </a:lnTo>
                  <a:lnTo>
                    <a:pt x="475" y="1740"/>
                  </a:lnTo>
                  <a:lnTo>
                    <a:pt x="408" y="1683"/>
                  </a:lnTo>
                  <a:lnTo>
                    <a:pt x="316" y="1778"/>
                  </a:lnTo>
                  <a:lnTo>
                    <a:pt x="139" y="1719"/>
                  </a:lnTo>
                  <a:lnTo>
                    <a:pt x="134" y="1778"/>
                  </a:lnTo>
                  <a:lnTo>
                    <a:pt x="50" y="1745"/>
                  </a:lnTo>
                  <a:lnTo>
                    <a:pt x="11" y="1804"/>
                  </a:lnTo>
                  <a:lnTo>
                    <a:pt x="3" y="1804"/>
                  </a:lnTo>
                  <a:close/>
                </a:path>
              </a:pathLst>
            </a:custGeom>
            <a:solidFill>
              <a:schemeClr val="accent3">
                <a:lumMod val="60000"/>
                <a:lumOff val="4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76" name="Freeform 141"/>
            <p:cNvSpPr>
              <a:spLocks/>
            </p:cNvSpPr>
            <p:nvPr/>
          </p:nvSpPr>
          <p:spPr bwMode="auto">
            <a:xfrm>
              <a:off x="1946" y="2584"/>
              <a:ext cx="131" cy="226"/>
            </a:xfrm>
            <a:custGeom>
              <a:avLst/>
              <a:gdLst>
                <a:gd name="T0" fmla="*/ 0 w 1042"/>
                <a:gd name="T1" fmla="*/ 226 h 1804"/>
                <a:gd name="T2" fmla="*/ 0 w 1042"/>
                <a:gd name="T3" fmla="*/ 202 h 1804"/>
                <a:gd name="T4" fmla="*/ 18 w 1042"/>
                <a:gd name="T5" fmla="*/ 173 h 1804"/>
                <a:gd name="T6" fmla="*/ 9 w 1042"/>
                <a:gd name="T7" fmla="*/ 152 h 1804"/>
                <a:gd name="T8" fmla="*/ 14 w 1042"/>
                <a:gd name="T9" fmla="*/ 140 h 1804"/>
                <a:gd name="T10" fmla="*/ 3 w 1042"/>
                <a:gd name="T11" fmla="*/ 10 h 1804"/>
                <a:gd name="T12" fmla="*/ 16 w 1042"/>
                <a:gd name="T13" fmla="*/ 15 h 1804"/>
                <a:gd name="T14" fmla="*/ 31 w 1042"/>
                <a:gd name="T15" fmla="*/ 6 h 1804"/>
                <a:gd name="T16" fmla="*/ 113 w 1042"/>
                <a:gd name="T17" fmla="*/ 0 h 1804"/>
                <a:gd name="T18" fmla="*/ 129 w 1042"/>
                <a:gd name="T19" fmla="*/ 141 h 1804"/>
                <a:gd name="T20" fmla="*/ 131 w 1042"/>
                <a:gd name="T21" fmla="*/ 159 h 1804"/>
                <a:gd name="T22" fmla="*/ 106 w 1042"/>
                <a:gd name="T23" fmla="*/ 165 h 1804"/>
                <a:gd name="T24" fmla="*/ 107 w 1042"/>
                <a:gd name="T25" fmla="*/ 175 h 1804"/>
                <a:gd name="T26" fmla="*/ 87 w 1042"/>
                <a:gd name="T27" fmla="*/ 206 h 1804"/>
                <a:gd name="T28" fmla="*/ 76 w 1042"/>
                <a:gd name="T29" fmla="*/ 206 h 1804"/>
                <a:gd name="T30" fmla="*/ 70 w 1042"/>
                <a:gd name="T31" fmla="*/ 197 h 1804"/>
                <a:gd name="T32" fmla="*/ 60 w 1042"/>
                <a:gd name="T33" fmla="*/ 218 h 1804"/>
                <a:gd name="T34" fmla="*/ 51 w 1042"/>
                <a:gd name="T35" fmla="*/ 211 h 1804"/>
                <a:gd name="T36" fmla="*/ 40 w 1042"/>
                <a:gd name="T37" fmla="*/ 223 h 1804"/>
                <a:gd name="T38" fmla="*/ 17 w 1042"/>
                <a:gd name="T39" fmla="*/ 215 h 1804"/>
                <a:gd name="T40" fmla="*/ 17 w 1042"/>
                <a:gd name="T41" fmla="*/ 223 h 1804"/>
                <a:gd name="T42" fmla="*/ 6 w 1042"/>
                <a:gd name="T43" fmla="*/ 219 h 1804"/>
                <a:gd name="T44" fmla="*/ 1 w 1042"/>
                <a:gd name="T45" fmla="*/ 226 h 1804"/>
                <a:gd name="T46" fmla="*/ 0 w 1042"/>
                <a:gd name="T47" fmla="*/ 226 h 18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2"/>
                <a:gd name="T73" fmla="*/ 0 h 1804"/>
                <a:gd name="T74" fmla="*/ 1042 w 1042"/>
                <a:gd name="T75" fmla="*/ 1804 h 18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2" h="1804">
                  <a:moveTo>
                    <a:pt x="3" y="1804"/>
                  </a:moveTo>
                  <a:lnTo>
                    <a:pt x="0" y="1616"/>
                  </a:lnTo>
                  <a:lnTo>
                    <a:pt x="145" y="1379"/>
                  </a:lnTo>
                  <a:lnTo>
                    <a:pt x="73" y="1211"/>
                  </a:lnTo>
                  <a:lnTo>
                    <a:pt x="109" y="1114"/>
                  </a:lnTo>
                  <a:lnTo>
                    <a:pt x="22" y="78"/>
                  </a:lnTo>
                  <a:lnTo>
                    <a:pt x="126" y="117"/>
                  </a:lnTo>
                  <a:lnTo>
                    <a:pt x="248" y="45"/>
                  </a:lnTo>
                  <a:lnTo>
                    <a:pt x="902" y="0"/>
                  </a:lnTo>
                  <a:lnTo>
                    <a:pt x="1025" y="1125"/>
                  </a:lnTo>
                  <a:lnTo>
                    <a:pt x="1042" y="1267"/>
                  </a:lnTo>
                  <a:lnTo>
                    <a:pt x="840" y="1320"/>
                  </a:lnTo>
                  <a:lnTo>
                    <a:pt x="849" y="1395"/>
                  </a:lnTo>
                  <a:lnTo>
                    <a:pt x="695" y="1647"/>
                  </a:lnTo>
                  <a:lnTo>
                    <a:pt x="601" y="1642"/>
                  </a:lnTo>
                  <a:lnTo>
                    <a:pt x="559" y="1574"/>
                  </a:lnTo>
                  <a:lnTo>
                    <a:pt x="475" y="1740"/>
                  </a:lnTo>
                  <a:lnTo>
                    <a:pt x="408" y="1683"/>
                  </a:lnTo>
                  <a:lnTo>
                    <a:pt x="316" y="1778"/>
                  </a:lnTo>
                  <a:lnTo>
                    <a:pt x="139" y="1719"/>
                  </a:lnTo>
                  <a:lnTo>
                    <a:pt x="134" y="1778"/>
                  </a:lnTo>
                  <a:lnTo>
                    <a:pt x="50" y="1745"/>
                  </a:lnTo>
                  <a:lnTo>
                    <a:pt x="11" y="1804"/>
                  </a:lnTo>
                  <a:lnTo>
                    <a:pt x="3" y="1804"/>
                  </a:lnTo>
                </a:path>
              </a:pathLst>
            </a:custGeom>
            <a:noFill/>
            <a:ln w="0">
              <a:solidFill>
                <a:schemeClr val="tx1"/>
              </a:solidFill>
              <a:prstDash val="solid"/>
              <a:round/>
              <a:headEnd/>
              <a:tailEnd/>
            </a:ln>
          </p:spPr>
          <p:txBody>
            <a:bodyPr/>
            <a:lstStyle/>
            <a:p>
              <a:endParaRPr lang="en-US" dirty="0"/>
            </a:p>
          </p:txBody>
        </p:sp>
        <p:sp>
          <p:nvSpPr>
            <p:cNvPr id="277" name="Line 142"/>
            <p:cNvSpPr>
              <a:spLocks noChangeShapeType="1"/>
            </p:cNvSpPr>
            <p:nvPr/>
          </p:nvSpPr>
          <p:spPr bwMode="auto">
            <a:xfrm>
              <a:off x="1796" y="2679"/>
              <a:ext cx="1" cy="1"/>
            </a:xfrm>
            <a:prstGeom prst="line">
              <a:avLst/>
            </a:prstGeom>
            <a:noFill/>
            <a:ln w="0">
              <a:solidFill>
                <a:schemeClr val="tx1"/>
              </a:solidFill>
              <a:round/>
              <a:headEnd/>
              <a:tailEnd/>
            </a:ln>
          </p:spPr>
          <p:txBody>
            <a:bodyPr/>
            <a:lstStyle/>
            <a:p>
              <a:endParaRPr lang="en-US" dirty="0"/>
            </a:p>
          </p:txBody>
        </p:sp>
        <p:sp>
          <p:nvSpPr>
            <p:cNvPr id="278" name="Freeform 277"/>
            <p:cNvSpPr>
              <a:spLocks/>
            </p:cNvSpPr>
            <p:nvPr/>
          </p:nvSpPr>
          <p:spPr bwMode="auto">
            <a:xfrm>
              <a:off x="1584" y="2509"/>
              <a:ext cx="258" cy="170"/>
            </a:xfrm>
            <a:custGeom>
              <a:avLst/>
              <a:gdLst/>
              <a:ahLst/>
              <a:cxnLst>
                <a:cxn ang="0">
                  <a:pos x="1698" y="1360"/>
                </a:cxn>
                <a:cxn ang="0">
                  <a:pos x="1600" y="1259"/>
                </a:cxn>
                <a:cxn ang="0">
                  <a:pos x="271" y="1290"/>
                </a:cxn>
                <a:cxn ang="0">
                  <a:pos x="232" y="988"/>
                </a:cxn>
                <a:cxn ang="0">
                  <a:pos x="53" y="477"/>
                </a:cxn>
                <a:cxn ang="0">
                  <a:pos x="51" y="477"/>
                </a:cxn>
                <a:cxn ang="0">
                  <a:pos x="0" y="363"/>
                </a:cxn>
                <a:cxn ang="0">
                  <a:pos x="56" y="198"/>
                </a:cxn>
                <a:cxn ang="0">
                  <a:pos x="6" y="50"/>
                </a:cxn>
                <a:cxn ang="0">
                  <a:pos x="59" y="36"/>
                </a:cxn>
                <a:cxn ang="0">
                  <a:pos x="1696" y="0"/>
                </a:cxn>
                <a:cxn ang="0">
                  <a:pos x="1754" y="98"/>
                </a:cxn>
                <a:cxn ang="0">
                  <a:pos x="1718" y="179"/>
                </a:cxn>
                <a:cxn ang="0">
                  <a:pos x="1756" y="307"/>
                </a:cxn>
                <a:cxn ang="0">
                  <a:pos x="1902" y="418"/>
                </a:cxn>
                <a:cxn ang="0">
                  <a:pos x="2061" y="572"/>
                </a:cxn>
                <a:cxn ang="0">
                  <a:pos x="2069" y="704"/>
                </a:cxn>
                <a:cxn ang="0">
                  <a:pos x="1986" y="838"/>
                </a:cxn>
                <a:cxn ang="0">
                  <a:pos x="1801" y="904"/>
                </a:cxn>
                <a:cxn ang="0">
                  <a:pos x="1837" y="1094"/>
                </a:cxn>
                <a:cxn ang="0">
                  <a:pos x="1794" y="1217"/>
                </a:cxn>
                <a:cxn ang="0">
                  <a:pos x="1692" y="1275"/>
                </a:cxn>
                <a:cxn ang="0">
                  <a:pos x="1701" y="1356"/>
                </a:cxn>
                <a:cxn ang="0">
                  <a:pos x="1698" y="1360"/>
                </a:cxn>
              </a:cxnLst>
              <a:rect l="0" t="0" r="r" b="b"/>
              <a:pathLst>
                <a:path w="2069" h="1360">
                  <a:moveTo>
                    <a:pt x="1698" y="1360"/>
                  </a:moveTo>
                  <a:lnTo>
                    <a:pt x="1600" y="1259"/>
                  </a:lnTo>
                  <a:lnTo>
                    <a:pt x="271" y="1290"/>
                  </a:lnTo>
                  <a:lnTo>
                    <a:pt x="232" y="988"/>
                  </a:lnTo>
                  <a:lnTo>
                    <a:pt x="53" y="477"/>
                  </a:lnTo>
                  <a:lnTo>
                    <a:pt x="51" y="477"/>
                  </a:lnTo>
                  <a:lnTo>
                    <a:pt x="0" y="363"/>
                  </a:lnTo>
                  <a:lnTo>
                    <a:pt x="56" y="198"/>
                  </a:lnTo>
                  <a:lnTo>
                    <a:pt x="6" y="50"/>
                  </a:lnTo>
                  <a:lnTo>
                    <a:pt x="59" y="36"/>
                  </a:lnTo>
                  <a:lnTo>
                    <a:pt x="1696" y="0"/>
                  </a:lnTo>
                  <a:lnTo>
                    <a:pt x="1754" y="98"/>
                  </a:lnTo>
                  <a:lnTo>
                    <a:pt x="1718" y="179"/>
                  </a:lnTo>
                  <a:lnTo>
                    <a:pt x="1756" y="307"/>
                  </a:lnTo>
                  <a:lnTo>
                    <a:pt x="1902" y="418"/>
                  </a:lnTo>
                  <a:lnTo>
                    <a:pt x="2061" y="572"/>
                  </a:lnTo>
                  <a:lnTo>
                    <a:pt x="2069" y="704"/>
                  </a:lnTo>
                  <a:lnTo>
                    <a:pt x="1986" y="838"/>
                  </a:lnTo>
                  <a:lnTo>
                    <a:pt x="1801" y="904"/>
                  </a:lnTo>
                  <a:lnTo>
                    <a:pt x="1837" y="1094"/>
                  </a:lnTo>
                  <a:lnTo>
                    <a:pt x="1794" y="1217"/>
                  </a:lnTo>
                  <a:lnTo>
                    <a:pt x="1692" y="1275"/>
                  </a:lnTo>
                  <a:lnTo>
                    <a:pt x="1701" y="1356"/>
                  </a:lnTo>
                  <a:lnTo>
                    <a:pt x="1698" y="1360"/>
                  </a:lnTo>
                  <a:close/>
                </a:path>
              </a:pathLst>
            </a:custGeom>
            <a:solidFill>
              <a:schemeClr val="accent3">
                <a:lumMod val="60000"/>
                <a:lumOff val="4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79" name="Freeform 144"/>
            <p:cNvSpPr>
              <a:spLocks/>
            </p:cNvSpPr>
            <p:nvPr/>
          </p:nvSpPr>
          <p:spPr bwMode="auto">
            <a:xfrm>
              <a:off x="1584" y="2509"/>
              <a:ext cx="258" cy="170"/>
            </a:xfrm>
            <a:custGeom>
              <a:avLst/>
              <a:gdLst>
                <a:gd name="T0" fmla="*/ 212 w 2069"/>
                <a:gd name="T1" fmla="*/ 170 h 1360"/>
                <a:gd name="T2" fmla="*/ 200 w 2069"/>
                <a:gd name="T3" fmla="*/ 157 h 1360"/>
                <a:gd name="T4" fmla="*/ 34 w 2069"/>
                <a:gd name="T5" fmla="*/ 161 h 1360"/>
                <a:gd name="T6" fmla="*/ 29 w 2069"/>
                <a:gd name="T7" fmla="*/ 123 h 1360"/>
                <a:gd name="T8" fmla="*/ 7 w 2069"/>
                <a:gd name="T9" fmla="*/ 60 h 1360"/>
                <a:gd name="T10" fmla="*/ 6 w 2069"/>
                <a:gd name="T11" fmla="*/ 60 h 1360"/>
                <a:gd name="T12" fmla="*/ 0 w 2069"/>
                <a:gd name="T13" fmla="*/ 45 h 1360"/>
                <a:gd name="T14" fmla="*/ 7 w 2069"/>
                <a:gd name="T15" fmla="*/ 25 h 1360"/>
                <a:gd name="T16" fmla="*/ 1 w 2069"/>
                <a:gd name="T17" fmla="*/ 6 h 1360"/>
                <a:gd name="T18" fmla="*/ 7 w 2069"/>
                <a:gd name="T19" fmla="*/ 5 h 1360"/>
                <a:gd name="T20" fmla="*/ 211 w 2069"/>
                <a:gd name="T21" fmla="*/ 0 h 1360"/>
                <a:gd name="T22" fmla="*/ 219 w 2069"/>
                <a:gd name="T23" fmla="*/ 12 h 1360"/>
                <a:gd name="T24" fmla="*/ 214 w 2069"/>
                <a:gd name="T25" fmla="*/ 22 h 1360"/>
                <a:gd name="T26" fmla="*/ 219 w 2069"/>
                <a:gd name="T27" fmla="*/ 38 h 1360"/>
                <a:gd name="T28" fmla="*/ 237 w 2069"/>
                <a:gd name="T29" fmla="*/ 52 h 1360"/>
                <a:gd name="T30" fmla="*/ 257 w 2069"/>
                <a:gd name="T31" fmla="*/ 72 h 1360"/>
                <a:gd name="T32" fmla="*/ 258 w 2069"/>
                <a:gd name="T33" fmla="*/ 88 h 1360"/>
                <a:gd name="T34" fmla="*/ 248 w 2069"/>
                <a:gd name="T35" fmla="*/ 105 h 1360"/>
                <a:gd name="T36" fmla="*/ 225 w 2069"/>
                <a:gd name="T37" fmla="*/ 113 h 1360"/>
                <a:gd name="T38" fmla="*/ 229 w 2069"/>
                <a:gd name="T39" fmla="*/ 137 h 1360"/>
                <a:gd name="T40" fmla="*/ 224 w 2069"/>
                <a:gd name="T41" fmla="*/ 152 h 1360"/>
                <a:gd name="T42" fmla="*/ 211 w 2069"/>
                <a:gd name="T43" fmla="*/ 159 h 1360"/>
                <a:gd name="T44" fmla="*/ 212 w 2069"/>
                <a:gd name="T45" fmla="*/ 170 h 1360"/>
                <a:gd name="T46" fmla="*/ 212 w 2069"/>
                <a:gd name="T47" fmla="*/ 170 h 13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69"/>
                <a:gd name="T73" fmla="*/ 0 h 1360"/>
                <a:gd name="T74" fmla="*/ 2069 w 2069"/>
                <a:gd name="T75" fmla="*/ 1360 h 13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69" h="1360">
                  <a:moveTo>
                    <a:pt x="1698" y="1360"/>
                  </a:moveTo>
                  <a:lnTo>
                    <a:pt x="1600" y="1259"/>
                  </a:lnTo>
                  <a:lnTo>
                    <a:pt x="271" y="1290"/>
                  </a:lnTo>
                  <a:lnTo>
                    <a:pt x="232" y="988"/>
                  </a:lnTo>
                  <a:lnTo>
                    <a:pt x="53" y="477"/>
                  </a:lnTo>
                  <a:lnTo>
                    <a:pt x="51" y="477"/>
                  </a:lnTo>
                  <a:lnTo>
                    <a:pt x="0" y="363"/>
                  </a:lnTo>
                  <a:lnTo>
                    <a:pt x="56" y="198"/>
                  </a:lnTo>
                  <a:lnTo>
                    <a:pt x="6" y="50"/>
                  </a:lnTo>
                  <a:lnTo>
                    <a:pt x="59" y="36"/>
                  </a:lnTo>
                  <a:lnTo>
                    <a:pt x="1696" y="0"/>
                  </a:lnTo>
                  <a:lnTo>
                    <a:pt x="1754" y="98"/>
                  </a:lnTo>
                  <a:lnTo>
                    <a:pt x="1718" y="179"/>
                  </a:lnTo>
                  <a:lnTo>
                    <a:pt x="1756" y="307"/>
                  </a:lnTo>
                  <a:lnTo>
                    <a:pt x="1902" y="418"/>
                  </a:lnTo>
                  <a:lnTo>
                    <a:pt x="2061" y="572"/>
                  </a:lnTo>
                  <a:lnTo>
                    <a:pt x="2069" y="704"/>
                  </a:lnTo>
                  <a:lnTo>
                    <a:pt x="1986" y="838"/>
                  </a:lnTo>
                  <a:lnTo>
                    <a:pt x="1801" y="904"/>
                  </a:lnTo>
                  <a:lnTo>
                    <a:pt x="1837" y="1094"/>
                  </a:lnTo>
                  <a:lnTo>
                    <a:pt x="1794" y="1217"/>
                  </a:lnTo>
                  <a:lnTo>
                    <a:pt x="1692" y="1275"/>
                  </a:lnTo>
                  <a:lnTo>
                    <a:pt x="1701" y="1356"/>
                  </a:lnTo>
                  <a:lnTo>
                    <a:pt x="1698" y="1360"/>
                  </a:lnTo>
                </a:path>
              </a:pathLst>
            </a:custGeom>
            <a:noFill/>
            <a:ln w="0">
              <a:solidFill>
                <a:schemeClr val="tx1"/>
              </a:solidFill>
              <a:prstDash val="solid"/>
              <a:round/>
              <a:headEnd/>
              <a:tailEnd/>
            </a:ln>
          </p:spPr>
          <p:txBody>
            <a:bodyPr/>
            <a:lstStyle/>
            <a:p>
              <a:endParaRPr lang="en-US" dirty="0"/>
            </a:p>
          </p:txBody>
        </p:sp>
        <p:sp>
          <p:nvSpPr>
            <p:cNvPr id="280" name="Line 145"/>
            <p:cNvSpPr>
              <a:spLocks noChangeShapeType="1"/>
            </p:cNvSpPr>
            <p:nvPr/>
          </p:nvSpPr>
          <p:spPr bwMode="auto">
            <a:xfrm>
              <a:off x="1635" y="2702"/>
              <a:ext cx="1" cy="1"/>
            </a:xfrm>
            <a:prstGeom prst="line">
              <a:avLst/>
            </a:prstGeom>
            <a:noFill/>
            <a:ln w="0">
              <a:solidFill>
                <a:schemeClr val="tx1"/>
              </a:solidFill>
              <a:round/>
              <a:headEnd/>
              <a:tailEnd/>
            </a:ln>
          </p:spPr>
          <p:txBody>
            <a:bodyPr/>
            <a:lstStyle/>
            <a:p>
              <a:endParaRPr lang="en-US" dirty="0"/>
            </a:p>
          </p:txBody>
        </p:sp>
        <p:sp>
          <p:nvSpPr>
            <p:cNvPr id="281" name="Freeform 280"/>
            <p:cNvSpPr>
              <a:spLocks/>
            </p:cNvSpPr>
            <p:nvPr/>
          </p:nvSpPr>
          <p:spPr bwMode="auto">
            <a:xfrm>
              <a:off x="1347" y="2695"/>
              <a:ext cx="320" cy="171"/>
            </a:xfrm>
            <a:custGeom>
              <a:avLst/>
              <a:gdLst/>
              <a:ahLst/>
              <a:cxnLst>
                <a:cxn ang="0">
                  <a:pos x="2307" y="60"/>
                </a:cxn>
                <a:cxn ang="0">
                  <a:pos x="2452" y="128"/>
                </a:cxn>
                <a:cxn ang="0">
                  <a:pos x="2382" y="269"/>
                </a:cxn>
                <a:cxn ang="0">
                  <a:pos x="2561" y="435"/>
                </a:cxn>
                <a:cxn ang="0">
                  <a:pos x="2555" y="1367"/>
                </a:cxn>
                <a:cxn ang="0">
                  <a:pos x="0" y="1311"/>
                </a:cxn>
                <a:cxn ang="0">
                  <a:pos x="84" y="0"/>
                </a:cxn>
                <a:cxn ang="0">
                  <a:pos x="2301" y="64"/>
                </a:cxn>
                <a:cxn ang="0">
                  <a:pos x="2307" y="60"/>
                </a:cxn>
              </a:cxnLst>
              <a:rect l="0" t="0" r="r" b="b"/>
              <a:pathLst>
                <a:path w="2561" h="1367">
                  <a:moveTo>
                    <a:pt x="2307" y="60"/>
                  </a:moveTo>
                  <a:lnTo>
                    <a:pt x="2452" y="128"/>
                  </a:lnTo>
                  <a:lnTo>
                    <a:pt x="2382" y="269"/>
                  </a:lnTo>
                  <a:lnTo>
                    <a:pt x="2561" y="435"/>
                  </a:lnTo>
                  <a:lnTo>
                    <a:pt x="2555" y="1367"/>
                  </a:lnTo>
                  <a:lnTo>
                    <a:pt x="0" y="1311"/>
                  </a:lnTo>
                  <a:lnTo>
                    <a:pt x="84" y="0"/>
                  </a:lnTo>
                  <a:lnTo>
                    <a:pt x="2301" y="64"/>
                  </a:lnTo>
                  <a:lnTo>
                    <a:pt x="2307" y="60"/>
                  </a:lnTo>
                  <a:close/>
                </a:path>
              </a:pathLst>
            </a:custGeom>
            <a:solidFill>
              <a:schemeClr val="accent3">
                <a:lumMod val="60000"/>
                <a:lumOff val="4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82" name="Freeform 147"/>
            <p:cNvSpPr>
              <a:spLocks/>
            </p:cNvSpPr>
            <p:nvPr/>
          </p:nvSpPr>
          <p:spPr bwMode="auto">
            <a:xfrm>
              <a:off x="1347" y="2695"/>
              <a:ext cx="320" cy="171"/>
            </a:xfrm>
            <a:custGeom>
              <a:avLst/>
              <a:gdLst>
                <a:gd name="T0" fmla="*/ 288 w 2561"/>
                <a:gd name="T1" fmla="*/ 8 h 1367"/>
                <a:gd name="T2" fmla="*/ 306 w 2561"/>
                <a:gd name="T3" fmla="*/ 16 h 1367"/>
                <a:gd name="T4" fmla="*/ 298 w 2561"/>
                <a:gd name="T5" fmla="*/ 34 h 1367"/>
                <a:gd name="T6" fmla="*/ 320 w 2561"/>
                <a:gd name="T7" fmla="*/ 54 h 1367"/>
                <a:gd name="T8" fmla="*/ 319 w 2561"/>
                <a:gd name="T9" fmla="*/ 171 h 1367"/>
                <a:gd name="T10" fmla="*/ 0 w 2561"/>
                <a:gd name="T11" fmla="*/ 164 h 1367"/>
                <a:gd name="T12" fmla="*/ 10 w 2561"/>
                <a:gd name="T13" fmla="*/ 0 h 1367"/>
                <a:gd name="T14" fmla="*/ 288 w 2561"/>
                <a:gd name="T15" fmla="*/ 8 h 1367"/>
                <a:gd name="T16" fmla="*/ 288 w 2561"/>
                <a:gd name="T17" fmla="*/ 8 h 1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61"/>
                <a:gd name="T28" fmla="*/ 0 h 1367"/>
                <a:gd name="T29" fmla="*/ 2561 w 2561"/>
                <a:gd name="T30" fmla="*/ 1367 h 1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61" h="1367">
                  <a:moveTo>
                    <a:pt x="2307" y="60"/>
                  </a:moveTo>
                  <a:lnTo>
                    <a:pt x="2452" y="128"/>
                  </a:lnTo>
                  <a:lnTo>
                    <a:pt x="2382" y="269"/>
                  </a:lnTo>
                  <a:lnTo>
                    <a:pt x="2561" y="435"/>
                  </a:lnTo>
                  <a:lnTo>
                    <a:pt x="2555" y="1367"/>
                  </a:lnTo>
                  <a:lnTo>
                    <a:pt x="0" y="1311"/>
                  </a:lnTo>
                  <a:lnTo>
                    <a:pt x="84" y="0"/>
                  </a:lnTo>
                  <a:lnTo>
                    <a:pt x="2301" y="64"/>
                  </a:lnTo>
                  <a:lnTo>
                    <a:pt x="2307" y="60"/>
                  </a:lnTo>
                </a:path>
              </a:pathLst>
            </a:custGeom>
            <a:noFill/>
            <a:ln w="0">
              <a:solidFill>
                <a:schemeClr val="tx1"/>
              </a:solidFill>
              <a:prstDash val="solid"/>
              <a:round/>
              <a:headEnd/>
              <a:tailEnd/>
            </a:ln>
          </p:spPr>
          <p:txBody>
            <a:bodyPr/>
            <a:lstStyle/>
            <a:p>
              <a:endParaRPr lang="en-US" dirty="0"/>
            </a:p>
          </p:txBody>
        </p:sp>
        <p:sp>
          <p:nvSpPr>
            <p:cNvPr id="283" name="Line 148"/>
            <p:cNvSpPr>
              <a:spLocks noChangeShapeType="1"/>
            </p:cNvSpPr>
            <p:nvPr/>
          </p:nvSpPr>
          <p:spPr bwMode="auto">
            <a:xfrm>
              <a:off x="2141" y="2855"/>
              <a:ext cx="1" cy="1"/>
            </a:xfrm>
            <a:prstGeom prst="line">
              <a:avLst/>
            </a:prstGeom>
            <a:noFill/>
            <a:ln w="0">
              <a:solidFill>
                <a:schemeClr val="tx1"/>
              </a:solidFill>
              <a:round/>
              <a:headEnd/>
              <a:tailEnd/>
            </a:ln>
          </p:spPr>
          <p:txBody>
            <a:bodyPr/>
            <a:lstStyle/>
            <a:p>
              <a:endParaRPr lang="en-US" dirty="0"/>
            </a:p>
          </p:txBody>
        </p:sp>
        <p:sp>
          <p:nvSpPr>
            <p:cNvPr id="284" name="Freeform 149"/>
            <p:cNvSpPr>
              <a:spLocks/>
            </p:cNvSpPr>
            <p:nvPr/>
          </p:nvSpPr>
          <p:spPr bwMode="auto">
            <a:xfrm>
              <a:off x="1893" y="2723"/>
              <a:ext cx="312" cy="162"/>
            </a:xfrm>
            <a:custGeom>
              <a:avLst/>
              <a:gdLst>
                <a:gd name="T0" fmla="*/ 248 w 2500"/>
                <a:gd name="T1" fmla="*/ 132 h 1294"/>
                <a:gd name="T2" fmla="*/ 57 w 2500"/>
                <a:gd name="T3" fmla="*/ 148 h 1294"/>
                <a:gd name="T4" fmla="*/ 58 w 2500"/>
                <a:gd name="T5" fmla="*/ 157 h 1294"/>
                <a:gd name="T6" fmla="*/ 0 w 2500"/>
                <a:gd name="T7" fmla="*/ 162 h 1294"/>
                <a:gd name="T8" fmla="*/ 3 w 2500"/>
                <a:gd name="T9" fmla="*/ 154 h 1294"/>
                <a:gd name="T10" fmla="*/ 10 w 2500"/>
                <a:gd name="T11" fmla="*/ 156 h 1294"/>
                <a:gd name="T12" fmla="*/ 8 w 2500"/>
                <a:gd name="T13" fmla="*/ 134 h 1294"/>
                <a:gd name="T14" fmla="*/ 7 w 2500"/>
                <a:gd name="T15" fmla="*/ 132 h 1294"/>
                <a:gd name="T16" fmla="*/ 16 w 2500"/>
                <a:gd name="T17" fmla="*/ 120 h 1294"/>
                <a:gd name="T18" fmla="*/ 38 w 2500"/>
                <a:gd name="T19" fmla="*/ 127 h 1294"/>
                <a:gd name="T20" fmla="*/ 37 w 2500"/>
                <a:gd name="T21" fmla="*/ 110 h 1294"/>
                <a:gd name="T22" fmla="*/ 53 w 2500"/>
                <a:gd name="T23" fmla="*/ 104 h 1294"/>
                <a:gd name="T24" fmla="*/ 48 w 2500"/>
                <a:gd name="T25" fmla="*/ 95 h 1294"/>
                <a:gd name="T26" fmla="*/ 54 w 2500"/>
                <a:gd name="T27" fmla="*/ 87 h 1294"/>
                <a:gd name="T28" fmla="*/ 55 w 2500"/>
                <a:gd name="T29" fmla="*/ 87 h 1294"/>
                <a:gd name="T30" fmla="*/ 60 w 2500"/>
                <a:gd name="T31" fmla="*/ 80 h 1294"/>
                <a:gd name="T32" fmla="*/ 70 w 2500"/>
                <a:gd name="T33" fmla="*/ 84 h 1294"/>
                <a:gd name="T34" fmla="*/ 71 w 2500"/>
                <a:gd name="T35" fmla="*/ 76 h 1294"/>
                <a:gd name="T36" fmla="*/ 93 w 2500"/>
                <a:gd name="T37" fmla="*/ 84 h 1294"/>
                <a:gd name="T38" fmla="*/ 104 w 2500"/>
                <a:gd name="T39" fmla="*/ 72 h 1294"/>
                <a:gd name="T40" fmla="*/ 113 w 2500"/>
                <a:gd name="T41" fmla="*/ 79 h 1294"/>
                <a:gd name="T42" fmla="*/ 123 w 2500"/>
                <a:gd name="T43" fmla="*/ 58 h 1294"/>
                <a:gd name="T44" fmla="*/ 128 w 2500"/>
                <a:gd name="T45" fmla="*/ 67 h 1294"/>
                <a:gd name="T46" fmla="*/ 140 w 2500"/>
                <a:gd name="T47" fmla="*/ 67 h 1294"/>
                <a:gd name="T48" fmla="*/ 159 w 2500"/>
                <a:gd name="T49" fmla="*/ 36 h 1294"/>
                <a:gd name="T50" fmla="*/ 158 w 2500"/>
                <a:gd name="T51" fmla="*/ 26 h 1294"/>
                <a:gd name="T52" fmla="*/ 183 w 2500"/>
                <a:gd name="T53" fmla="*/ 20 h 1294"/>
                <a:gd name="T54" fmla="*/ 181 w 2500"/>
                <a:gd name="T55" fmla="*/ 2 h 1294"/>
                <a:gd name="T56" fmla="*/ 196 w 2500"/>
                <a:gd name="T57" fmla="*/ 0 h 1294"/>
                <a:gd name="T58" fmla="*/ 207 w 2500"/>
                <a:gd name="T59" fmla="*/ 14 h 1294"/>
                <a:gd name="T60" fmla="*/ 233 w 2500"/>
                <a:gd name="T61" fmla="*/ 22 h 1294"/>
                <a:gd name="T62" fmla="*/ 264 w 2500"/>
                <a:gd name="T63" fmla="*/ 12 h 1294"/>
                <a:gd name="T64" fmla="*/ 280 w 2500"/>
                <a:gd name="T65" fmla="*/ 27 h 1294"/>
                <a:gd name="T66" fmla="*/ 280 w 2500"/>
                <a:gd name="T67" fmla="*/ 27 h 1294"/>
                <a:gd name="T68" fmla="*/ 280 w 2500"/>
                <a:gd name="T69" fmla="*/ 27 h 1294"/>
                <a:gd name="T70" fmla="*/ 287 w 2500"/>
                <a:gd name="T71" fmla="*/ 54 h 1294"/>
                <a:gd name="T72" fmla="*/ 312 w 2500"/>
                <a:gd name="T73" fmla="*/ 72 h 1294"/>
                <a:gd name="T74" fmla="*/ 269 w 2500"/>
                <a:gd name="T75" fmla="*/ 121 h 1294"/>
                <a:gd name="T76" fmla="*/ 249 w 2500"/>
                <a:gd name="T77" fmla="*/ 131 h 1294"/>
                <a:gd name="T78" fmla="*/ 248 w 2500"/>
                <a:gd name="T79" fmla="*/ 132 h 1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00"/>
                <a:gd name="T121" fmla="*/ 0 h 1294"/>
                <a:gd name="T122" fmla="*/ 2500 w 2500"/>
                <a:gd name="T123" fmla="*/ 1294 h 1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00" h="1294">
                  <a:moveTo>
                    <a:pt x="1984" y="1057"/>
                  </a:moveTo>
                  <a:lnTo>
                    <a:pt x="458" y="1186"/>
                  </a:lnTo>
                  <a:lnTo>
                    <a:pt x="464" y="1258"/>
                  </a:lnTo>
                  <a:lnTo>
                    <a:pt x="0" y="1294"/>
                  </a:lnTo>
                  <a:lnTo>
                    <a:pt x="23" y="1234"/>
                  </a:lnTo>
                  <a:lnTo>
                    <a:pt x="79" y="1250"/>
                  </a:lnTo>
                  <a:lnTo>
                    <a:pt x="64" y="1072"/>
                  </a:lnTo>
                  <a:lnTo>
                    <a:pt x="56" y="1051"/>
                  </a:lnTo>
                  <a:lnTo>
                    <a:pt x="126" y="962"/>
                  </a:lnTo>
                  <a:lnTo>
                    <a:pt x="302" y="1015"/>
                  </a:lnTo>
                  <a:lnTo>
                    <a:pt x="294" y="876"/>
                  </a:lnTo>
                  <a:lnTo>
                    <a:pt x="422" y="829"/>
                  </a:lnTo>
                  <a:lnTo>
                    <a:pt x="388" y="755"/>
                  </a:lnTo>
                  <a:lnTo>
                    <a:pt x="431" y="695"/>
                  </a:lnTo>
                  <a:lnTo>
                    <a:pt x="439" y="695"/>
                  </a:lnTo>
                  <a:lnTo>
                    <a:pt x="478" y="636"/>
                  </a:lnTo>
                  <a:lnTo>
                    <a:pt x="562" y="669"/>
                  </a:lnTo>
                  <a:lnTo>
                    <a:pt x="567" y="610"/>
                  </a:lnTo>
                  <a:lnTo>
                    <a:pt x="744" y="669"/>
                  </a:lnTo>
                  <a:lnTo>
                    <a:pt x="836" y="574"/>
                  </a:lnTo>
                  <a:lnTo>
                    <a:pt x="903" y="631"/>
                  </a:lnTo>
                  <a:lnTo>
                    <a:pt x="987" y="465"/>
                  </a:lnTo>
                  <a:lnTo>
                    <a:pt x="1029" y="533"/>
                  </a:lnTo>
                  <a:lnTo>
                    <a:pt x="1123" y="538"/>
                  </a:lnTo>
                  <a:lnTo>
                    <a:pt x="1277" y="286"/>
                  </a:lnTo>
                  <a:lnTo>
                    <a:pt x="1268" y="211"/>
                  </a:lnTo>
                  <a:lnTo>
                    <a:pt x="1470" y="158"/>
                  </a:lnTo>
                  <a:lnTo>
                    <a:pt x="1453" y="16"/>
                  </a:lnTo>
                  <a:lnTo>
                    <a:pt x="1573" y="0"/>
                  </a:lnTo>
                  <a:lnTo>
                    <a:pt x="1662" y="113"/>
                  </a:lnTo>
                  <a:lnTo>
                    <a:pt x="1863" y="173"/>
                  </a:lnTo>
                  <a:lnTo>
                    <a:pt x="2114" y="92"/>
                  </a:lnTo>
                  <a:lnTo>
                    <a:pt x="2240" y="214"/>
                  </a:lnTo>
                  <a:lnTo>
                    <a:pt x="2244" y="217"/>
                  </a:lnTo>
                  <a:lnTo>
                    <a:pt x="2240" y="214"/>
                  </a:lnTo>
                  <a:lnTo>
                    <a:pt x="2302" y="429"/>
                  </a:lnTo>
                  <a:lnTo>
                    <a:pt x="2500" y="572"/>
                  </a:lnTo>
                  <a:lnTo>
                    <a:pt x="2157" y="968"/>
                  </a:lnTo>
                  <a:lnTo>
                    <a:pt x="1992" y="1046"/>
                  </a:lnTo>
                  <a:lnTo>
                    <a:pt x="1984" y="1057"/>
                  </a:lnTo>
                  <a:close/>
                </a:path>
              </a:pathLst>
            </a:custGeom>
            <a:solidFill>
              <a:srgbClr val="FFC000"/>
            </a:solidFill>
            <a:ln w="3175">
              <a:solidFill>
                <a:schemeClr val="tx1"/>
              </a:solidFill>
              <a:prstDash val="solid"/>
              <a:round/>
              <a:headEnd/>
              <a:tailEnd/>
            </a:ln>
          </p:spPr>
          <p:txBody>
            <a:bodyPr/>
            <a:lstStyle/>
            <a:p>
              <a:endParaRPr lang="en-US" dirty="0"/>
            </a:p>
          </p:txBody>
        </p:sp>
        <p:sp>
          <p:nvSpPr>
            <p:cNvPr id="285" name="Freeform 150"/>
            <p:cNvSpPr>
              <a:spLocks/>
            </p:cNvSpPr>
            <p:nvPr/>
          </p:nvSpPr>
          <p:spPr bwMode="auto">
            <a:xfrm>
              <a:off x="1893" y="2723"/>
              <a:ext cx="312" cy="162"/>
            </a:xfrm>
            <a:custGeom>
              <a:avLst/>
              <a:gdLst>
                <a:gd name="T0" fmla="*/ 248 w 2500"/>
                <a:gd name="T1" fmla="*/ 132 h 1294"/>
                <a:gd name="T2" fmla="*/ 57 w 2500"/>
                <a:gd name="T3" fmla="*/ 148 h 1294"/>
                <a:gd name="T4" fmla="*/ 58 w 2500"/>
                <a:gd name="T5" fmla="*/ 157 h 1294"/>
                <a:gd name="T6" fmla="*/ 0 w 2500"/>
                <a:gd name="T7" fmla="*/ 162 h 1294"/>
                <a:gd name="T8" fmla="*/ 3 w 2500"/>
                <a:gd name="T9" fmla="*/ 154 h 1294"/>
                <a:gd name="T10" fmla="*/ 10 w 2500"/>
                <a:gd name="T11" fmla="*/ 156 h 1294"/>
                <a:gd name="T12" fmla="*/ 8 w 2500"/>
                <a:gd name="T13" fmla="*/ 134 h 1294"/>
                <a:gd name="T14" fmla="*/ 7 w 2500"/>
                <a:gd name="T15" fmla="*/ 132 h 1294"/>
                <a:gd name="T16" fmla="*/ 16 w 2500"/>
                <a:gd name="T17" fmla="*/ 120 h 1294"/>
                <a:gd name="T18" fmla="*/ 38 w 2500"/>
                <a:gd name="T19" fmla="*/ 127 h 1294"/>
                <a:gd name="T20" fmla="*/ 37 w 2500"/>
                <a:gd name="T21" fmla="*/ 110 h 1294"/>
                <a:gd name="T22" fmla="*/ 53 w 2500"/>
                <a:gd name="T23" fmla="*/ 104 h 1294"/>
                <a:gd name="T24" fmla="*/ 48 w 2500"/>
                <a:gd name="T25" fmla="*/ 95 h 1294"/>
                <a:gd name="T26" fmla="*/ 54 w 2500"/>
                <a:gd name="T27" fmla="*/ 87 h 1294"/>
                <a:gd name="T28" fmla="*/ 55 w 2500"/>
                <a:gd name="T29" fmla="*/ 87 h 1294"/>
                <a:gd name="T30" fmla="*/ 60 w 2500"/>
                <a:gd name="T31" fmla="*/ 80 h 1294"/>
                <a:gd name="T32" fmla="*/ 70 w 2500"/>
                <a:gd name="T33" fmla="*/ 84 h 1294"/>
                <a:gd name="T34" fmla="*/ 71 w 2500"/>
                <a:gd name="T35" fmla="*/ 76 h 1294"/>
                <a:gd name="T36" fmla="*/ 93 w 2500"/>
                <a:gd name="T37" fmla="*/ 84 h 1294"/>
                <a:gd name="T38" fmla="*/ 104 w 2500"/>
                <a:gd name="T39" fmla="*/ 72 h 1294"/>
                <a:gd name="T40" fmla="*/ 113 w 2500"/>
                <a:gd name="T41" fmla="*/ 79 h 1294"/>
                <a:gd name="T42" fmla="*/ 123 w 2500"/>
                <a:gd name="T43" fmla="*/ 58 h 1294"/>
                <a:gd name="T44" fmla="*/ 128 w 2500"/>
                <a:gd name="T45" fmla="*/ 67 h 1294"/>
                <a:gd name="T46" fmla="*/ 140 w 2500"/>
                <a:gd name="T47" fmla="*/ 67 h 1294"/>
                <a:gd name="T48" fmla="*/ 159 w 2500"/>
                <a:gd name="T49" fmla="*/ 36 h 1294"/>
                <a:gd name="T50" fmla="*/ 158 w 2500"/>
                <a:gd name="T51" fmla="*/ 26 h 1294"/>
                <a:gd name="T52" fmla="*/ 183 w 2500"/>
                <a:gd name="T53" fmla="*/ 20 h 1294"/>
                <a:gd name="T54" fmla="*/ 181 w 2500"/>
                <a:gd name="T55" fmla="*/ 2 h 1294"/>
                <a:gd name="T56" fmla="*/ 196 w 2500"/>
                <a:gd name="T57" fmla="*/ 0 h 1294"/>
                <a:gd name="T58" fmla="*/ 207 w 2500"/>
                <a:gd name="T59" fmla="*/ 14 h 1294"/>
                <a:gd name="T60" fmla="*/ 233 w 2500"/>
                <a:gd name="T61" fmla="*/ 22 h 1294"/>
                <a:gd name="T62" fmla="*/ 264 w 2500"/>
                <a:gd name="T63" fmla="*/ 12 h 1294"/>
                <a:gd name="T64" fmla="*/ 280 w 2500"/>
                <a:gd name="T65" fmla="*/ 27 h 1294"/>
                <a:gd name="T66" fmla="*/ 280 w 2500"/>
                <a:gd name="T67" fmla="*/ 27 h 1294"/>
                <a:gd name="T68" fmla="*/ 280 w 2500"/>
                <a:gd name="T69" fmla="*/ 27 h 1294"/>
                <a:gd name="T70" fmla="*/ 287 w 2500"/>
                <a:gd name="T71" fmla="*/ 54 h 1294"/>
                <a:gd name="T72" fmla="*/ 312 w 2500"/>
                <a:gd name="T73" fmla="*/ 72 h 1294"/>
                <a:gd name="T74" fmla="*/ 269 w 2500"/>
                <a:gd name="T75" fmla="*/ 121 h 1294"/>
                <a:gd name="T76" fmla="*/ 249 w 2500"/>
                <a:gd name="T77" fmla="*/ 131 h 1294"/>
                <a:gd name="T78" fmla="*/ 248 w 2500"/>
                <a:gd name="T79" fmla="*/ 132 h 1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00"/>
                <a:gd name="T121" fmla="*/ 0 h 1294"/>
                <a:gd name="T122" fmla="*/ 2500 w 2500"/>
                <a:gd name="T123" fmla="*/ 1294 h 1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00" h="1294">
                  <a:moveTo>
                    <a:pt x="1984" y="1057"/>
                  </a:moveTo>
                  <a:lnTo>
                    <a:pt x="458" y="1186"/>
                  </a:lnTo>
                  <a:lnTo>
                    <a:pt x="464" y="1258"/>
                  </a:lnTo>
                  <a:lnTo>
                    <a:pt x="0" y="1294"/>
                  </a:lnTo>
                  <a:lnTo>
                    <a:pt x="23" y="1234"/>
                  </a:lnTo>
                  <a:lnTo>
                    <a:pt x="79" y="1250"/>
                  </a:lnTo>
                  <a:lnTo>
                    <a:pt x="64" y="1072"/>
                  </a:lnTo>
                  <a:lnTo>
                    <a:pt x="56" y="1051"/>
                  </a:lnTo>
                  <a:lnTo>
                    <a:pt x="126" y="962"/>
                  </a:lnTo>
                  <a:lnTo>
                    <a:pt x="302" y="1015"/>
                  </a:lnTo>
                  <a:lnTo>
                    <a:pt x="294" y="876"/>
                  </a:lnTo>
                  <a:lnTo>
                    <a:pt x="422" y="829"/>
                  </a:lnTo>
                  <a:lnTo>
                    <a:pt x="388" y="755"/>
                  </a:lnTo>
                  <a:lnTo>
                    <a:pt x="431" y="695"/>
                  </a:lnTo>
                  <a:lnTo>
                    <a:pt x="439" y="695"/>
                  </a:lnTo>
                  <a:lnTo>
                    <a:pt x="478" y="636"/>
                  </a:lnTo>
                  <a:lnTo>
                    <a:pt x="562" y="669"/>
                  </a:lnTo>
                  <a:lnTo>
                    <a:pt x="567" y="610"/>
                  </a:lnTo>
                  <a:lnTo>
                    <a:pt x="744" y="669"/>
                  </a:lnTo>
                  <a:lnTo>
                    <a:pt x="836" y="574"/>
                  </a:lnTo>
                  <a:lnTo>
                    <a:pt x="903" y="631"/>
                  </a:lnTo>
                  <a:lnTo>
                    <a:pt x="987" y="465"/>
                  </a:lnTo>
                  <a:lnTo>
                    <a:pt x="1029" y="533"/>
                  </a:lnTo>
                  <a:lnTo>
                    <a:pt x="1123" y="538"/>
                  </a:lnTo>
                  <a:lnTo>
                    <a:pt x="1277" y="286"/>
                  </a:lnTo>
                  <a:lnTo>
                    <a:pt x="1268" y="211"/>
                  </a:lnTo>
                  <a:lnTo>
                    <a:pt x="1470" y="158"/>
                  </a:lnTo>
                  <a:lnTo>
                    <a:pt x="1453" y="16"/>
                  </a:lnTo>
                  <a:lnTo>
                    <a:pt x="1573" y="0"/>
                  </a:lnTo>
                  <a:lnTo>
                    <a:pt x="1662" y="113"/>
                  </a:lnTo>
                  <a:lnTo>
                    <a:pt x="1863" y="173"/>
                  </a:lnTo>
                  <a:lnTo>
                    <a:pt x="2114" y="92"/>
                  </a:lnTo>
                  <a:lnTo>
                    <a:pt x="2240" y="214"/>
                  </a:lnTo>
                  <a:lnTo>
                    <a:pt x="2244" y="217"/>
                  </a:lnTo>
                  <a:lnTo>
                    <a:pt x="2240" y="214"/>
                  </a:lnTo>
                  <a:lnTo>
                    <a:pt x="2302" y="429"/>
                  </a:lnTo>
                  <a:lnTo>
                    <a:pt x="2500" y="572"/>
                  </a:lnTo>
                  <a:lnTo>
                    <a:pt x="2157" y="968"/>
                  </a:lnTo>
                  <a:lnTo>
                    <a:pt x="1992" y="1046"/>
                  </a:lnTo>
                  <a:lnTo>
                    <a:pt x="1984" y="1057"/>
                  </a:lnTo>
                </a:path>
              </a:pathLst>
            </a:custGeom>
            <a:noFill/>
            <a:ln w="0">
              <a:solidFill>
                <a:schemeClr val="tx1"/>
              </a:solidFill>
              <a:prstDash val="solid"/>
              <a:round/>
              <a:headEnd/>
              <a:tailEnd/>
            </a:ln>
          </p:spPr>
          <p:txBody>
            <a:bodyPr/>
            <a:lstStyle/>
            <a:p>
              <a:endParaRPr lang="en-US" dirty="0"/>
            </a:p>
          </p:txBody>
        </p:sp>
        <p:sp>
          <p:nvSpPr>
            <p:cNvPr id="286" name="Line 151"/>
            <p:cNvSpPr>
              <a:spLocks noChangeShapeType="1"/>
            </p:cNvSpPr>
            <p:nvPr/>
          </p:nvSpPr>
          <p:spPr bwMode="auto">
            <a:xfrm>
              <a:off x="1909" y="3228"/>
              <a:ext cx="1" cy="1"/>
            </a:xfrm>
            <a:prstGeom prst="line">
              <a:avLst/>
            </a:prstGeom>
            <a:noFill/>
            <a:ln w="0">
              <a:solidFill>
                <a:schemeClr val="tx1"/>
              </a:solidFill>
              <a:round/>
              <a:headEnd/>
              <a:tailEnd/>
            </a:ln>
          </p:spPr>
          <p:txBody>
            <a:bodyPr/>
            <a:lstStyle/>
            <a:p>
              <a:endParaRPr lang="en-US" dirty="0"/>
            </a:p>
          </p:txBody>
        </p:sp>
        <p:sp>
          <p:nvSpPr>
            <p:cNvPr id="287" name="Freeform 152"/>
            <p:cNvSpPr>
              <a:spLocks/>
            </p:cNvSpPr>
            <p:nvPr/>
          </p:nvSpPr>
          <p:spPr bwMode="auto">
            <a:xfrm>
              <a:off x="1695" y="3080"/>
              <a:ext cx="243" cy="212"/>
            </a:xfrm>
            <a:custGeom>
              <a:avLst/>
              <a:gdLst>
                <a:gd name="T0" fmla="*/ 215 w 1941"/>
                <a:gd name="T1" fmla="*/ 147 h 1698"/>
                <a:gd name="T2" fmla="*/ 183 w 1941"/>
                <a:gd name="T3" fmla="*/ 138 h 1698"/>
                <a:gd name="T4" fmla="*/ 173 w 1941"/>
                <a:gd name="T5" fmla="*/ 152 h 1698"/>
                <a:gd name="T6" fmla="*/ 190 w 1941"/>
                <a:gd name="T7" fmla="*/ 157 h 1698"/>
                <a:gd name="T8" fmla="*/ 209 w 1941"/>
                <a:gd name="T9" fmla="*/ 149 h 1698"/>
                <a:gd name="T10" fmla="*/ 201 w 1941"/>
                <a:gd name="T11" fmla="*/ 159 h 1698"/>
                <a:gd name="T12" fmla="*/ 211 w 1941"/>
                <a:gd name="T13" fmla="*/ 164 h 1698"/>
                <a:gd name="T14" fmla="*/ 217 w 1941"/>
                <a:gd name="T15" fmla="*/ 153 h 1698"/>
                <a:gd name="T16" fmla="*/ 231 w 1941"/>
                <a:gd name="T17" fmla="*/ 147 h 1698"/>
                <a:gd name="T18" fmla="*/ 234 w 1941"/>
                <a:gd name="T19" fmla="*/ 161 h 1698"/>
                <a:gd name="T20" fmla="*/ 213 w 1941"/>
                <a:gd name="T21" fmla="*/ 179 h 1698"/>
                <a:gd name="T22" fmla="*/ 219 w 1941"/>
                <a:gd name="T23" fmla="*/ 190 h 1698"/>
                <a:gd name="T24" fmla="*/ 243 w 1941"/>
                <a:gd name="T25" fmla="*/ 199 h 1698"/>
                <a:gd name="T26" fmla="*/ 237 w 1941"/>
                <a:gd name="T27" fmla="*/ 210 h 1698"/>
                <a:gd name="T28" fmla="*/ 233 w 1941"/>
                <a:gd name="T29" fmla="*/ 205 h 1698"/>
                <a:gd name="T30" fmla="*/ 227 w 1941"/>
                <a:gd name="T31" fmla="*/ 212 h 1698"/>
                <a:gd name="T32" fmla="*/ 221 w 1941"/>
                <a:gd name="T33" fmla="*/ 197 h 1698"/>
                <a:gd name="T34" fmla="*/ 194 w 1941"/>
                <a:gd name="T35" fmla="*/ 186 h 1698"/>
                <a:gd name="T36" fmla="*/ 196 w 1941"/>
                <a:gd name="T37" fmla="*/ 200 h 1698"/>
                <a:gd name="T38" fmla="*/ 189 w 1941"/>
                <a:gd name="T39" fmla="*/ 207 h 1698"/>
                <a:gd name="T40" fmla="*/ 180 w 1941"/>
                <a:gd name="T41" fmla="*/ 197 h 1698"/>
                <a:gd name="T42" fmla="*/ 176 w 1941"/>
                <a:gd name="T43" fmla="*/ 203 h 1698"/>
                <a:gd name="T44" fmla="*/ 169 w 1941"/>
                <a:gd name="T45" fmla="*/ 197 h 1698"/>
                <a:gd name="T46" fmla="*/ 165 w 1941"/>
                <a:gd name="T47" fmla="*/ 207 h 1698"/>
                <a:gd name="T48" fmla="*/ 156 w 1941"/>
                <a:gd name="T49" fmla="*/ 209 h 1698"/>
                <a:gd name="T50" fmla="*/ 144 w 1941"/>
                <a:gd name="T51" fmla="*/ 204 h 1698"/>
                <a:gd name="T52" fmla="*/ 135 w 1941"/>
                <a:gd name="T53" fmla="*/ 189 h 1698"/>
                <a:gd name="T54" fmla="*/ 123 w 1941"/>
                <a:gd name="T55" fmla="*/ 188 h 1698"/>
                <a:gd name="T56" fmla="*/ 120 w 1941"/>
                <a:gd name="T57" fmla="*/ 175 h 1698"/>
                <a:gd name="T58" fmla="*/ 106 w 1941"/>
                <a:gd name="T59" fmla="*/ 177 h 1698"/>
                <a:gd name="T60" fmla="*/ 107 w 1941"/>
                <a:gd name="T61" fmla="*/ 172 h 1698"/>
                <a:gd name="T62" fmla="*/ 91 w 1941"/>
                <a:gd name="T63" fmla="*/ 177 h 1698"/>
                <a:gd name="T64" fmla="*/ 99 w 1941"/>
                <a:gd name="T65" fmla="*/ 184 h 1698"/>
                <a:gd name="T66" fmla="*/ 87 w 1941"/>
                <a:gd name="T67" fmla="*/ 188 h 1698"/>
                <a:gd name="T68" fmla="*/ 46 w 1941"/>
                <a:gd name="T69" fmla="*/ 176 h 1698"/>
                <a:gd name="T70" fmla="*/ 13 w 1941"/>
                <a:gd name="T71" fmla="*/ 181 h 1698"/>
                <a:gd name="T72" fmla="*/ 9 w 1941"/>
                <a:gd name="T73" fmla="*/ 176 h 1698"/>
                <a:gd name="T74" fmla="*/ 19 w 1941"/>
                <a:gd name="T75" fmla="*/ 162 h 1698"/>
                <a:gd name="T76" fmla="*/ 18 w 1941"/>
                <a:gd name="T77" fmla="*/ 135 h 1698"/>
                <a:gd name="T78" fmla="*/ 26 w 1941"/>
                <a:gd name="T79" fmla="*/ 109 h 1698"/>
                <a:gd name="T80" fmla="*/ 1 w 1941"/>
                <a:gd name="T81" fmla="*/ 58 h 1698"/>
                <a:gd name="T82" fmla="*/ 0 w 1941"/>
                <a:gd name="T83" fmla="*/ 2 h 1698"/>
                <a:gd name="T84" fmla="*/ 130 w 1941"/>
                <a:gd name="T85" fmla="*/ 0 h 1698"/>
                <a:gd name="T86" fmla="*/ 135 w 1941"/>
                <a:gd name="T87" fmla="*/ 2 h 1698"/>
                <a:gd name="T88" fmla="*/ 133 w 1941"/>
                <a:gd name="T89" fmla="*/ 21 h 1698"/>
                <a:gd name="T90" fmla="*/ 139 w 1941"/>
                <a:gd name="T91" fmla="*/ 20 h 1698"/>
                <a:gd name="T92" fmla="*/ 135 w 1941"/>
                <a:gd name="T93" fmla="*/ 26 h 1698"/>
                <a:gd name="T94" fmla="*/ 145 w 1941"/>
                <a:gd name="T95" fmla="*/ 35 h 1698"/>
                <a:gd name="T96" fmla="*/ 133 w 1941"/>
                <a:gd name="T97" fmla="*/ 43 h 1698"/>
                <a:gd name="T98" fmla="*/ 142 w 1941"/>
                <a:gd name="T99" fmla="*/ 45 h 1698"/>
                <a:gd name="T100" fmla="*/ 120 w 1941"/>
                <a:gd name="T101" fmla="*/ 75 h 1698"/>
                <a:gd name="T102" fmla="*/ 115 w 1941"/>
                <a:gd name="T103" fmla="*/ 108 h 1698"/>
                <a:gd name="T104" fmla="*/ 202 w 1941"/>
                <a:gd name="T105" fmla="*/ 104 h 1698"/>
                <a:gd name="T106" fmla="*/ 200 w 1941"/>
                <a:gd name="T107" fmla="*/ 122 h 1698"/>
                <a:gd name="T108" fmla="*/ 213 w 1941"/>
                <a:gd name="T109" fmla="*/ 147 h 1698"/>
                <a:gd name="T110" fmla="*/ 215 w 1941"/>
                <a:gd name="T111" fmla="*/ 147 h 16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41"/>
                <a:gd name="T169" fmla="*/ 0 h 1698"/>
                <a:gd name="T170" fmla="*/ 1941 w 1941"/>
                <a:gd name="T171" fmla="*/ 1698 h 16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41" h="1698">
                  <a:moveTo>
                    <a:pt x="1715" y="1181"/>
                  </a:moveTo>
                  <a:lnTo>
                    <a:pt x="1464" y="1103"/>
                  </a:lnTo>
                  <a:lnTo>
                    <a:pt x="1383" y="1215"/>
                  </a:lnTo>
                  <a:lnTo>
                    <a:pt x="1517" y="1254"/>
                  </a:lnTo>
                  <a:lnTo>
                    <a:pt x="1670" y="1190"/>
                  </a:lnTo>
                  <a:lnTo>
                    <a:pt x="1609" y="1273"/>
                  </a:lnTo>
                  <a:lnTo>
                    <a:pt x="1684" y="1316"/>
                  </a:lnTo>
                  <a:lnTo>
                    <a:pt x="1737" y="1226"/>
                  </a:lnTo>
                  <a:lnTo>
                    <a:pt x="1846" y="1181"/>
                  </a:lnTo>
                  <a:lnTo>
                    <a:pt x="1866" y="1290"/>
                  </a:lnTo>
                  <a:lnTo>
                    <a:pt x="1704" y="1433"/>
                  </a:lnTo>
                  <a:lnTo>
                    <a:pt x="1749" y="1519"/>
                  </a:lnTo>
                  <a:lnTo>
                    <a:pt x="1941" y="1591"/>
                  </a:lnTo>
                  <a:lnTo>
                    <a:pt x="1894" y="1678"/>
                  </a:lnTo>
                  <a:lnTo>
                    <a:pt x="1858" y="1642"/>
                  </a:lnTo>
                  <a:lnTo>
                    <a:pt x="1815" y="1698"/>
                  </a:lnTo>
                  <a:lnTo>
                    <a:pt x="1762" y="1578"/>
                  </a:lnTo>
                  <a:lnTo>
                    <a:pt x="1551" y="1486"/>
                  </a:lnTo>
                  <a:lnTo>
                    <a:pt x="1564" y="1603"/>
                  </a:lnTo>
                  <a:lnTo>
                    <a:pt x="1508" y="1659"/>
                  </a:lnTo>
                  <a:lnTo>
                    <a:pt x="1438" y="1580"/>
                  </a:lnTo>
                  <a:lnTo>
                    <a:pt x="1408" y="1625"/>
                  </a:lnTo>
                  <a:lnTo>
                    <a:pt x="1349" y="1574"/>
                  </a:lnTo>
                  <a:lnTo>
                    <a:pt x="1315" y="1659"/>
                  </a:lnTo>
                  <a:lnTo>
                    <a:pt x="1248" y="1670"/>
                  </a:lnTo>
                  <a:lnTo>
                    <a:pt x="1151" y="1631"/>
                  </a:lnTo>
                  <a:lnTo>
                    <a:pt x="1078" y="1514"/>
                  </a:lnTo>
                  <a:lnTo>
                    <a:pt x="980" y="1502"/>
                  </a:lnTo>
                  <a:lnTo>
                    <a:pt x="955" y="1402"/>
                  </a:lnTo>
                  <a:lnTo>
                    <a:pt x="849" y="1421"/>
                  </a:lnTo>
                  <a:lnTo>
                    <a:pt x="854" y="1374"/>
                  </a:lnTo>
                  <a:lnTo>
                    <a:pt x="726" y="1416"/>
                  </a:lnTo>
                  <a:lnTo>
                    <a:pt x="788" y="1472"/>
                  </a:lnTo>
                  <a:lnTo>
                    <a:pt x="696" y="1505"/>
                  </a:lnTo>
                  <a:lnTo>
                    <a:pt x="366" y="1410"/>
                  </a:lnTo>
                  <a:lnTo>
                    <a:pt x="104" y="1446"/>
                  </a:lnTo>
                  <a:lnTo>
                    <a:pt x="72" y="1408"/>
                  </a:lnTo>
                  <a:lnTo>
                    <a:pt x="153" y="1301"/>
                  </a:lnTo>
                  <a:lnTo>
                    <a:pt x="140" y="1081"/>
                  </a:lnTo>
                  <a:lnTo>
                    <a:pt x="210" y="877"/>
                  </a:lnTo>
                  <a:lnTo>
                    <a:pt x="8" y="461"/>
                  </a:lnTo>
                  <a:lnTo>
                    <a:pt x="0" y="17"/>
                  </a:lnTo>
                  <a:lnTo>
                    <a:pt x="1039" y="0"/>
                  </a:lnTo>
                  <a:lnTo>
                    <a:pt x="1081" y="20"/>
                  </a:lnTo>
                  <a:lnTo>
                    <a:pt x="1065" y="165"/>
                  </a:lnTo>
                  <a:lnTo>
                    <a:pt x="1112" y="159"/>
                  </a:lnTo>
                  <a:lnTo>
                    <a:pt x="1078" y="212"/>
                  </a:lnTo>
                  <a:lnTo>
                    <a:pt x="1157" y="282"/>
                  </a:lnTo>
                  <a:lnTo>
                    <a:pt x="1065" y="341"/>
                  </a:lnTo>
                  <a:lnTo>
                    <a:pt x="1137" y="363"/>
                  </a:lnTo>
                  <a:lnTo>
                    <a:pt x="955" y="604"/>
                  </a:lnTo>
                  <a:lnTo>
                    <a:pt x="919" y="868"/>
                  </a:lnTo>
                  <a:lnTo>
                    <a:pt x="1615" y="832"/>
                  </a:lnTo>
                  <a:lnTo>
                    <a:pt x="1594" y="977"/>
                  </a:lnTo>
                  <a:lnTo>
                    <a:pt x="1701" y="1176"/>
                  </a:lnTo>
                  <a:lnTo>
                    <a:pt x="1715" y="1181"/>
                  </a:lnTo>
                  <a:close/>
                </a:path>
              </a:pathLst>
            </a:custGeom>
            <a:solidFill>
              <a:srgbClr val="FFC000"/>
            </a:solidFill>
            <a:ln w="3175">
              <a:solidFill>
                <a:schemeClr val="tx1"/>
              </a:solidFill>
              <a:prstDash val="solid"/>
              <a:round/>
              <a:headEnd/>
              <a:tailEnd/>
            </a:ln>
          </p:spPr>
          <p:txBody>
            <a:bodyPr/>
            <a:lstStyle/>
            <a:p>
              <a:endParaRPr lang="en-US" dirty="0"/>
            </a:p>
          </p:txBody>
        </p:sp>
        <p:sp>
          <p:nvSpPr>
            <p:cNvPr id="288" name="Freeform 153"/>
            <p:cNvSpPr>
              <a:spLocks/>
            </p:cNvSpPr>
            <p:nvPr/>
          </p:nvSpPr>
          <p:spPr bwMode="auto">
            <a:xfrm>
              <a:off x="1695" y="3080"/>
              <a:ext cx="243" cy="212"/>
            </a:xfrm>
            <a:custGeom>
              <a:avLst/>
              <a:gdLst>
                <a:gd name="T0" fmla="*/ 215 w 1941"/>
                <a:gd name="T1" fmla="*/ 147 h 1698"/>
                <a:gd name="T2" fmla="*/ 183 w 1941"/>
                <a:gd name="T3" fmla="*/ 138 h 1698"/>
                <a:gd name="T4" fmla="*/ 173 w 1941"/>
                <a:gd name="T5" fmla="*/ 152 h 1698"/>
                <a:gd name="T6" fmla="*/ 190 w 1941"/>
                <a:gd name="T7" fmla="*/ 157 h 1698"/>
                <a:gd name="T8" fmla="*/ 209 w 1941"/>
                <a:gd name="T9" fmla="*/ 149 h 1698"/>
                <a:gd name="T10" fmla="*/ 201 w 1941"/>
                <a:gd name="T11" fmla="*/ 159 h 1698"/>
                <a:gd name="T12" fmla="*/ 211 w 1941"/>
                <a:gd name="T13" fmla="*/ 164 h 1698"/>
                <a:gd name="T14" fmla="*/ 217 w 1941"/>
                <a:gd name="T15" fmla="*/ 153 h 1698"/>
                <a:gd name="T16" fmla="*/ 231 w 1941"/>
                <a:gd name="T17" fmla="*/ 147 h 1698"/>
                <a:gd name="T18" fmla="*/ 234 w 1941"/>
                <a:gd name="T19" fmla="*/ 161 h 1698"/>
                <a:gd name="T20" fmla="*/ 213 w 1941"/>
                <a:gd name="T21" fmla="*/ 179 h 1698"/>
                <a:gd name="T22" fmla="*/ 219 w 1941"/>
                <a:gd name="T23" fmla="*/ 190 h 1698"/>
                <a:gd name="T24" fmla="*/ 243 w 1941"/>
                <a:gd name="T25" fmla="*/ 199 h 1698"/>
                <a:gd name="T26" fmla="*/ 237 w 1941"/>
                <a:gd name="T27" fmla="*/ 210 h 1698"/>
                <a:gd name="T28" fmla="*/ 233 w 1941"/>
                <a:gd name="T29" fmla="*/ 205 h 1698"/>
                <a:gd name="T30" fmla="*/ 227 w 1941"/>
                <a:gd name="T31" fmla="*/ 212 h 1698"/>
                <a:gd name="T32" fmla="*/ 221 w 1941"/>
                <a:gd name="T33" fmla="*/ 197 h 1698"/>
                <a:gd name="T34" fmla="*/ 194 w 1941"/>
                <a:gd name="T35" fmla="*/ 186 h 1698"/>
                <a:gd name="T36" fmla="*/ 196 w 1941"/>
                <a:gd name="T37" fmla="*/ 200 h 1698"/>
                <a:gd name="T38" fmla="*/ 189 w 1941"/>
                <a:gd name="T39" fmla="*/ 207 h 1698"/>
                <a:gd name="T40" fmla="*/ 180 w 1941"/>
                <a:gd name="T41" fmla="*/ 197 h 1698"/>
                <a:gd name="T42" fmla="*/ 176 w 1941"/>
                <a:gd name="T43" fmla="*/ 203 h 1698"/>
                <a:gd name="T44" fmla="*/ 169 w 1941"/>
                <a:gd name="T45" fmla="*/ 197 h 1698"/>
                <a:gd name="T46" fmla="*/ 165 w 1941"/>
                <a:gd name="T47" fmla="*/ 207 h 1698"/>
                <a:gd name="T48" fmla="*/ 156 w 1941"/>
                <a:gd name="T49" fmla="*/ 209 h 1698"/>
                <a:gd name="T50" fmla="*/ 144 w 1941"/>
                <a:gd name="T51" fmla="*/ 204 h 1698"/>
                <a:gd name="T52" fmla="*/ 135 w 1941"/>
                <a:gd name="T53" fmla="*/ 189 h 1698"/>
                <a:gd name="T54" fmla="*/ 123 w 1941"/>
                <a:gd name="T55" fmla="*/ 188 h 1698"/>
                <a:gd name="T56" fmla="*/ 120 w 1941"/>
                <a:gd name="T57" fmla="*/ 175 h 1698"/>
                <a:gd name="T58" fmla="*/ 106 w 1941"/>
                <a:gd name="T59" fmla="*/ 177 h 1698"/>
                <a:gd name="T60" fmla="*/ 107 w 1941"/>
                <a:gd name="T61" fmla="*/ 172 h 1698"/>
                <a:gd name="T62" fmla="*/ 91 w 1941"/>
                <a:gd name="T63" fmla="*/ 177 h 1698"/>
                <a:gd name="T64" fmla="*/ 99 w 1941"/>
                <a:gd name="T65" fmla="*/ 184 h 1698"/>
                <a:gd name="T66" fmla="*/ 87 w 1941"/>
                <a:gd name="T67" fmla="*/ 188 h 1698"/>
                <a:gd name="T68" fmla="*/ 46 w 1941"/>
                <a:gd name="T69" fmla="*/ 176 h 1698"/>
                <a:gd name="T70" fmla="*/ 13 w 1941"/>
                <a:gd name="T71" fmla="*/ 181 h 1698"/>
                <a:gd name="T72" fmla="*/ 9 w 1941"/>
                <a:gd name="T73" fmla="*/ 176 h 1698"/>
                <a:gd name="T74" fmla="*/ 19 w 1941"/>
                <a:gd name="T75" fmla="*/ 162 h 1698"/>
                <a:gd name="T76" fmla="*/ 18 w 1941"/>
                <a:gd name="T77" fmla="*/ 135 h 1698"/>
                <a:gd name="T78" fmla="*/ 26 w 1941"/>
                <a:gd name="T79" fmla="*/ 109 h 1698"/>
                <a:gd name="T80" fmla="*/ 1 w 1941"/>
                <a:gd name="T81" fmla="*/ 58 h 1698"/>
                <a:gd name="T82" fmla="*/ 0 w 1941"/>
                <a:gd name="T83" fmla="*/ 2 h 1698"/>
                <a:gd name="T84" fmla="*/ 130 w 1941"/>
                <a:gd name="T85" fmla="*/ 0 h 1698"/>
                <a:gd name="T86" fmla="*/ 135 w 1941"/>
                <a:gd name="T87" fmla="*/ 2 h 1698"/>
                <a:gd name="T88" fmla="*/ 133 w 1941"/>
                <a:gd name="T89" fmla="*/ 21 h 1698"/>
                <a:gd name="T90" fmla="*/ 139 w 1941"/>
                <a:gd name="T91" fmla="*/ 20 h 1698"/>
                <a:gd name="T92" fmla="*/ 135 w 1941"/>
                <a:gd name="T93" fmla="*/ 26 h 1698"/>
                <a:gd name="T94" fmla="*/ 145 w 1941"/>
                <a:gd name="T95" fmla="*/ 35 h 1698"/>
                <a:gd name="T96" fmla="*/ 133 w 1941"/>
                <a:gd name="T97" fmla="*/ 43 h 1698"/>
                <a:gd name="T98" fmla="*/ 142 w 1941"/>
                <a:gd name="T99" fmla="*/ 45 h 1698"/>
                <a:gd name="T100" fmla="*/ 120 w 1941"/>
                <a:gd name="T101" fmla="*/ 75 h 1698"/>
                <a:gd name="T102" fmla="*/ 115 w 1941"/>
                <a:gd name="T103" fmla="*/ 108 h 1698"/>
                <a:gd name="T104" fmla="*/ 202 w 1941"/>
                <a:gd name="T105" fmla="*/ 104 h 1698"/>
                <a:gd name="T106" fmla="*/ 200 w 1941"/>
                <a:gd name="T107" fmla="*/ 122 h 1698"/>
                <a:gd name="T108" fmla="*/ 213 w 1941"/>
                <a:gd name="T109" fmla="*/ 147 h 1698"/>
                <a:gd name="T110" fmla="*/ 215 w 1941"/>
                <a:gd name="T111" fmla="*/ 147 h 16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41"/>
                <a:gd name="T169" fmla="*/ 0 h 1698"/>
                <a:gd name="T170" fmla="*/ 1941 w 1941"/>
                <a:gd name="T171" fmla="*/ 1698 h 16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41" h="1698">
                  <a:moveTo>
                    <a:pt x="1715" y="1181"/>
                  </a:moveTo>
                  <a:lnTo>
                    <a:pt x="1464" y="1103"/>
                  </a:lnTo>
                  <a:lnTo>
                    <a:pt x="1383" y="1215"/>
                  </a:lnTo>
                  <a:lnTo>
                    <a:pt x="1517" y="1254"/>
                  </a:lnTo>
                  <a:lnTo>
                    <a:pt x="1670" y="1190"/>
                  </a:lnTo>
                  <a:lnTo>
                    <a:pt x="1609" y="1273"/>
                  </a:lnTo>
                  <a:lnTo>
                    <a:pt x="1684" y="1316"/>
                  </a:lnTo>
                  <a:lnTo>
                    <a:pt x="1737" y="1226"/>
                  </a:lnTo>
                  <a:lnTo>
                    <a:pt x="1846" y="1181"/>
                  </a:lnTo>
                  <a:lnTo>
                    <a:pt x="1866" y="1290"/>
                  </a:lnTo>
                  <a:lnTo>
                    <a:pt x="1704" y="1433"/>
                  </a:lnTo>
                  <a:lnTo>
                    <a:pt x="1749" y="1519"/>
                  </a:lnTo>
                  <a:lnTo>
                    <a:pt x="1941" y="1591"/>
                  </a:lnTo>
                  <a:lnTo>
                    <a:pt x="1894" y="1678"/>
                  </a:lnTo>
                  <a:lnTo>
                    <a:pt x="1858" y="1642"/>
                  </a:lnTo>
                  <a:lnTo>
                    <a:pt x="1815" y="1698"/>
                  </a:lnTo>
                  <a:lnTo>
                    <a:pt x="1762" y="1578"/>
                  </a:lnTo>
                  <a:lnTo>
                    <a:pt x="1551" y="1486"/>
                  </a:lnTo>
                  <a:lnTo>
                    <a:pt x="1564" y="1603"/>
                  </a:lnTo>
                  <a:lnTo>
                    <a:pt x="1508" y="1659"/>
                  </a:lnTo>
                  <a:lnTo>
                    <a:pt x="1438" y="1580"/>
                  </a:lnTo>
                  <a:lnTo>
                    <a:pt x="1408" y="1625"/>
                  </a:lnTo>
                  <a:lnTo>
                    <a:pt x="1349" y="1574"/>
                  </a:lnTo>
                  <a:lnTo>
                    <a:pt x="1315" y="1659"/>
                  </a:lnTo>
                  <a:lnTo>
                    <a:pt x="1248" y="1670"/>
                  </a:lnTo>
                  <a:lnTo>
                    <a:pt x="1151" y="1631"/>
                  </a:lnTo>
                  <a:lnTo>
                    <a:pt x="1078" y="1514"/>
                  </a:lnTo>
                  <a:lnTo>
                    <a:pt x="980" y="1502"/>
                  </a:lnTo>
                  <a:lnTo>
                    <a:pt x="955" y="1402"/>
                  </a:lnTo>
                  <a:lnTo>
                    <a:pt x="849" y="1421"/>
                  </a:lnTo>
                  <a:lnTo>
                    <a:pt x="854" y="1374"/>
                  </a:lnTo>
                  <a:lnTo>
                    <a:pt x="726" y="1416"/>
                  </a:lnTo>
                  <a:lnTo>
                    <a:pt x="788" y="1472"/>
                  </a:lnTo>
                  <a:lnTo>
                    <a:pt x="696" y="1505"/>
                  </a:lnTo>
                  <a:lnTo>
                    <a:pt x="366" y="1410"/>
                  </a:lnTo>
                  <a:lnTo>
                    <a:pt x="104" y="1446"/>
                  </a:lnTo>
                  <a:lnTo>
                    <a:pt x="72" y="1408"/>
                  </a:lnTo>
                  <a:lnTo>
                    <a:pt x="153" y="1301"/>
                  </a:lnTo>
                  <a:lnTo>
                    <a:pt x="140" y="1081"/>
                  </a:lnTo>
                  <a:lnTo>
                    <a:pt x="210" y="877"/>
                  </a:lnTo>
                  <a:lnTo>
                    <a:pt x="8" y="461"/>
                  </a:lnTo>
                  <a:lnTo>
                    <a:pt x="0" y="17"/>
                  </a:lnTo>
                  <a:lnTo>
                    <a:pt x="1039" y="0"/>
                  </a:lnTo>
                  <a:lnTo>
                    <a:pt x="1081" y="20"/>
                  </a:lnTo>
                  <a:lnTo>
                    <a:pt x="1065" y="165"/>
                  </a:lnTo>
                  <a:lnTo>
                    <a:pt x="1112" y="159"/>
                  </a:lnTo>
                  <a:lnTo>
                    <a:pt x="1078" y="212"/>
                  </a:lnTo>
                  <a:lnTo>
                    <a:pt x="1157" y="282"/>
                  </a:lnTo>
                  <a:lnTo>
                    <a:pt x="1065" y="341"/>
                  </a:lnTo>
                  <a:lnTo>
                    <a:pt x="1137" y="363"/>
                  </a:lnTo>
                  <a:lnTo>
                    <a:pt x="955" y="604"/>
                  </a:lnTo>
                  <a:lnTo>
                    <a:pt x="919" y="868"/>
                  </a:lnTo>
                  <a:lnTo>
                    <a:pt x="1615" y="832"/>
                  </a:lnTo>
                  <a:lnTo>
                    <a:pt x="1594" y="977"/>
                  </a:lnTo>
                  <a:lnTo>
                    <a:pt x="1701" y="1176"/>
                  </a:lnTo>
                  <a:lnTo>
                    <a:pt x="1715" y="1181"/>
                  </a:lnTo>
                </a:path>
              </a:pathLst>
            </a:custGeom>
            <a:noFill/>
            <a:ln w="0">
              <a:solidFill>
                <a:schemeClr val="tx1"/>
              </a:solidFill>
              <a:prstDash val="solid"/>
              <a:round/>
              <a:headEnd/>
              <a:tailEnd/>
            </a:ln>
          </p:spPr>
          <p:txBody>
            <a:bodyPr/>
            <a:lstStyle/>
            <a:p>
              <a:endParaRPr lang="en-US" dirty="0"/>
            </a:p>
          </p:txBody>
        </p:sp>
        <p:sp>
          <p:nvSpPr>
            <p:cNvPr id="289" name="Line 154"/>
            <p:cNvSpPr>
              <a:spLocks noChangeShapeType="1"/>
            </p:cNvSpPr>
            <p:nvPr/>
          </p:nvSpPr>
          <p:spPr bwMode="auto">
            <a:xfrm>
              <a:off x="2597" y="2405"/>
              <a:ext cx="1" cy="1"/>
            </a:xfrm>
            <a:prstGeom prst="line">
              <a:avLst/>
            </a:prstGeom>
            <a:noFill/>
            <a:ln w="0">
              <a:solidFill>
                <a:schemeClr val="tx1"/>
              </a:solidFill>
              <a:round/>
              <a:headEnd/>
              <a:tailEnd/>
            </a:ln>
          </p:spPr>
          <p:txBody>
            <a:bodyPr/>
            <a:lstStyle/>
            <a:p>
              <a:endParaRPr lang="en-US" dirty="0"/>
            </a:p>
          </p:txBody>
        </p:sp>
        <p:sp>
          <p:nvSpPr>
            <p:cNvPr id="290" name="Freeform 289"/>
            <p:cNvSpPr>
              <a:spLocks/>
            </p:cNvSpPr>
            <p:nvPr/>
          </p:nvSpPr>
          <p:spPr bwMode="auto">
            <a:xfrm>
              <a:off x="2553" y="2157"/>
              <a:ext cx="157" cy="248"/>
            </a:xfrm>
            <a:custGeom>
              <a:avLst/>
              <a:gdLst/>
              <a:ahLst/>
              <a:cxnLst>
                <a:cxn ang="0">
                  <a:pos x="352" y="1989"/>
                </a:cxn>
                <a:cxn ang="0">
                  <a:pos x="338" y="1985"/>
                </a:cxn>
                <a:cxn ang="0">
                  <a:pos x="240" y="1866"/>
                </a:cxn>
                <a:cxn ang="0">
                  <a:pos x="0" y="1087"/>
                </a:cxn>
                <a:cxn ang="0">
                  <a:pos x="75" y="1087"/>
                </a:cxn>
                <a:cxn ang="0">
                  <a:pos x="70" y="1013"/>
                </a:cxn>
                <a:cxn ang="0">
                  <a:pos x="117" y="1013"/>
                </a:cxn>
                <a:cxn ang="0">
                  <a:pos x="81" y="970"/>
                </a:cxn>
                <a:cxn ang="0">
                  <a:pos x="168" y="780"/>
                </a:cxn>
                <a:cxn ang="0">
                  <a:pos x="156" y="416"/>
                </a:cxn>
                <a:cxn ang="0">
                  <a:pos x="285" y="48"/>
                </a:cxn>
                <a:cxn ang="0">
                  <a:pos x="341" y="39"/>
                </a:cxn>
                <a:cxn ang="0">
                  <a:pos x="411" y="129"/>
                </a:cxn>
                <a:cxn ang="0">
                  <a:pos x="595" y="0"/>
                </a:cxn>
                <a:cxn ang="0">
                  <a:pos x="759" y="107"/>
                </a:cxn>
                <a:cxn ang="0">
                  <a:pos x="916" y="648"/>
                </a:cxn>
                <a:cxn ang="0">
                  <a:pos x="1036" y="657"/>
                </a:cxn>
                <a:cxn ang="0">
                  <a:pos x="1070" y="796"/>
                </a:cxn>
                <a:cxn ang="0">
                  <a:pos x="1189" y="827"/>
                </a:cxn>
                <a:cxn ang="0">
                  <a:pos x="1200" y="936"/>
                </a:cxn>
                <a:cxn ang="0">
                  <a:pos x="1259" y="933"/>
                </a:cxn>
                <a:cxn ang="0">
                  <a:pos x="1217" y="1039"/>
                </a:cxn>
                <a:cxn ang="0">
                  <a:pos x="1044" y="1123"/>
                </a:cxn>
                <a:cxn ang="0">
                  <a:pos x="1002" y="1241"/>
                </a:cxn>
                <a:cxn ang="0">
                  <a:pos x="944" y="1179"/>
                </a:cxn>
                <a:cxn ang="0">
                  <a:pos x="897" y="1241"/>
                </a:cxn>
                <a:cxn ang="0">
                  <a:pos x="874" y="1209"/>
                </a:cxn>
                <a:cxn ang="0">
                  <a:pos x="871" y="1316"/>
                </a:cxn>
                <a:cxn ang="0">
                  <a:pos x="779" y="1307"/>
                </a:cxn>
                <a:cxn ang="0">
                  <a:pos x="816" y="1277"/>
                </a:cxn>
                <a:cxn ang="0">
                  <a:pos x="754" y="1209"/>
                </a:cxn>
                <a:cxn ang="0">
                  <a:pos x="707" y="1505"/>
                </a:cxn>
                <a:cxn ang="0">
                  <a:pos x="645" y="1475"/>
                </a:cxn>
                <a:cxn ang="0">
                  <a:pos x="633" y="1569"/>
                </a:cxn>
                <a:cxn ang="0">
                  <a:pos x="547" y="1578"/>
                </a:cxn>
                <a:cxn ang="0">
                  <a:pos x="552" y="1654"/>
                </a:cxn>
                <a:cxn ang="0">
                  <a:pos x="516" y="1595"/>
                </a:cxn>
                <a:cxn ang="0">
                  <a:pos x="455" y="1637"/>
                </a:cxn>
                <a:cxn ang="0">
                  <a:pos x="352" y="1989"/>
                </a:cxn>
              </a:cxnLst>
              <a:rect l="0" t="0" r="r" b="b"/>
              <a:pathLst>
                <a:path w="1259" h="1989">
                  <a:moveTo>
                    <a:pt x="352" y="1989"/>
                  </a:moveTo>
                  <a:lnTo>
                    <a:pt x="338" y="1985"/>
                  </a:lnTo>
                  <a:lnTo>
                    <a:pt x="240" y="1866"/>
                  </a:lnTo>
                  <a:lnTo>
                    <a:pt x="0" y="1087"/>
                  </a:lnTo>
                  <a:lnTo>
                    <a:pt x="75" y="1087"/>
                  </a:lnTo>
                  <a:lnTo>
                    <a:pt x="70" y="1013"/>
                  </a:lnTo>
                  <a:lnTo>
                    <a:pt x="117" y="1013"/>
                  </a:lnTo>
                  <a:lnTo>
                    <a:pt x="81" y="970"/>
                  </a:lnTo>
                  <a:lnTo>
                    <a:pt x="168" y="780"/>
                  </a:lnTo>
                  <a:lnTo>
                    <a:pt x="156" y="416"/>
                  </a:lnTo>
                  <a:lnTo>
                    <a:pt x="285" y="48"/>
                  </a:lnTo>
                  <a:lnTo>
                    <a:pt x="341" y="39"/>
                  </a:lnTo>
                  <a:lnTo>
                    <a:pt x="411" y="129"/>
                  </a:lnTo>
                  <a:lnTo>
                    <a:pt x="595" y="0"/>
                  </a:lnTo>
                  <a:lnTo>
                    <a:pt x="759" y="107"/>
                  </a:lnTo>
                  <a:lnTo>
                    <a:pt x="916" y="648"/>
                  </a:lnTo>
                  <a:lnTo>
                    <a:pt x="1036" y="657"/>
                  </a:lnTo>
                  <a:lnTo>
                    <a:pt x="1070" y="796"/>
                  </a:lnTo>
                  <a:lnTo>
                    <a:pt x="1189" y="827"/>
                  </a:lnTo>
                  <a:lnTo>
                    <a:pt x="1200" y="936"/>
                  </a:lnTo>
                  <a:lnTo>
                    <a:pt x="1259" y="933"/>
                  </a:lnTo>
                  <a:lnTo>
                    <a:pt x="1217" y="1039"/>
                  </a:lnTo>
                  <a:lnTo>
                    <a:pt x="1044" y="1123"/>
                  </a:lnTo>
                  <a:lnTo>
                    <a:pt x="1002" y="1241"/>
                  </a:lnTo>
                  <a:lnTo>
                    <a:pt x="944" y="1179"/>
                  </a:lnTo>
                  <a:lnTo>
                    <a:pt x="897" y="1241"/>
                  </a:lnTo>
                  <a:lnTo>
                    <a:pt x="874" y="1209"/>
                  </a:lnTo>
                  <a:lnTo>
                    <a:pt x="871" y="1316"/>
                  </a:lnTo>
                  <a:lnTo>
                    <a:pt x="779" y="1307"/>
                  </a:lnTo>
                  <a:lnTo>
                    <a:pt x="816" y="1277"/>
                  </a:lnTo>
                  <a:lnTo>
                    <a:pt x="754" y="1209"/>
                  </a:lnTo>
                  <a:lnTo>
                    <a:pt x="707" y="1505"/>
                  </a:lnTo>
                  <a:lnTo>
                    <a:pt x="645" y="1475"/>
                  </a:lnTo>
                  <a:lnTo>
                    <a:pt x="633" y="1569"/>
                  </a:lnTo>
                  <a:lnTo>
                    <a:pt x="547" y="1578"/>
                  </a:lnTo>
                  <a:lnTo>
                    <a:pt x="552" y="1654"/>
                  </a:lnTo>
                  <a:lnTo>
                    <a:pt x="516" y="1595"/>
                  </a:lnTo>
                  <a:lnTo>
                    <a:pt x="455" y="1637"/>
                  </a:lnTo>
                  <a:lnTo>
                    <a:pt x="352" y="1989"/>
                  </a:lnTo>
                  <a:close/>
                </a:path>
              </a:pathLst>
            </a:custGeom>
            <a:solidFill>
              <a:schemeClr val="tx2">
                <a:lumMod val="20000"/>
                <a:lumOff val="8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91" name="Freeform 156"/>
            <p:cNvSpPr>
              <a:spLocks/>
            </p:cNvSpPr>
            <p:nvPr/>
          </p:nvSpPr>
          <p:spPr bwMode="auto">
            <a:xfrm>
              <a:off x="2553" y="2157"/>
              <a:ext cx="157" cy="248"/>
            </a:xfrm>
            <a:custGeom>
              <a:avLst/>
              <a:gdLst>
                <a:gd name="T0" fmla="*/ 44 w 1259"/>
                <a:gd name="T1" fmla="*/ 248 h 1989"/>
                <a:gd name="T2" fmla="*/ 42 w 1259"/>
                <a:gd name="T3" fmla="*/ 248 h 1989"/>
                <a:gd name="T4" fmla="*/ 30 w 1259"/>
                <a:gd name="T5" fmla="*/ 233 h 1989"/>
                <a:gd name="T6" fmla="*/ 0 w 1259"/>
                <a:gd name="T7" fmla="*/ 136 h 1989"/>
                <a:gd name="T8" fmla="*/ 9 w 1259"/>
                <a:gd name="T9" fmla="*/ 136 h 1989"/>
                <a:gd name="T10" fmla="*/ 9 w 1259"/>
                <a:gd name="T11" fmla="*/ 126 h 1989"/>
                <a:gd name="T12" fmla="*/ 15 w 1259"/>
                <a:gd name="T13" fmla="*/ 126 h 1989"/>
                <a:gd name="T14" fmla="*/ 10 w 1259"/>
                <a:gd name="T15" fmla="*/ 121 h 1989"/>
                <a:gd name="T16" fmla="*/ 21 w 1259"/>
                <a:gd name="T17" fmla="*/ 97 h 1989"/>
                <a:gd name="T18" fmla="*/ 19 w 1259"/>
                <a:gd name="T19" fmla="*/ 52 h 1989"/>
                <a:gd name="T20" fmla="*/ 36 w 1259"/>
                <a:gd name="T21" fmla="*/ 6 h 1989"/>
                <a:gd name="T22" fmla="*/ 43 w 1259"/>
                <a:gd name="T23" fmla="*/ 5 h 1989"/>
                <a:gd name="T24" fmla="*/ 51 w 1259"/>
                <a:gd name="T25" fmla="*/ 16 h 1989"/>
                <a:gd name="T26" fmla="*/ 74 w 1259"/>
                <a:gd name="T27" fmla="*/ 0 h 1989"/>
                <a:gd name="T28" fmla="*/ 95 w 1259"/>
                <a:gd name="T29" fmla="*/ 13 h 1989"/>
                <a:gd name="T30" fmla="*/ 114 w 1259"/>
                <a:gd name="T31" fmla="*/ 81 h 1989"/>
                <a:gd name="T32" fmla="*/ 129 w 1259"/>
                <a:gd name="T33" fmla="*/ 82 h 1989"/>
                <a:gd name="T34" fmla="*/ 133 w 1259"/>
                <a:gd name="T35" fmla="*/ 99 h 1989"/>
                <a:gd name="T36" fmla="*/ 148 w 1259"/>
                <a:gd name="T37" fmla="*/ 103 h 1989"/>
                <a:gd name="T38" fmla="*/ 150 w 1259"/>
                <a:gd name="T39" fmla="*/ 117 h 1989"/>
                <a:gd name="T40" fmla="*/ 157 w 1259"/>
                <a:gd name="T41" fmla="*/ 116 h 1989"/>
                <a:gd name="T42" fmla="*/ 152 w 1259"/>
                <a:gd name="T43" fmla="*/ 130 h 1989"/>
                <a:gd name="T44" fmla="*/ 130 w 1259"/>
                <a:gd name="T45" fmla="*/ 140 h 1989"/>
                <a:gd name="T46" fmla="*/ 125 w 1259"/>
                <a:gd name="T47" fmla="*/ 155 h 1989"/>
                <a:gd name="T48" fmla="*/ 118 w 1259"/>
                <a:gd name="T49" fmla="*/ 147 h 1989"/>
                <a:gd name="T50" fmla="*/ 112 w 1259"/>
                <a:gd name="T51" fmla="*/ 155 h 1989"/>
                <a:gd name="T52" fmla="*/ 109 w 1259"/>
                <a:gd name="T53" fmla="*/ 151 h 1989"/>
                <a:gd name="T54" fmla="*/ 109 w 1259"/>
                <a:gd name="T55" fmla="*/ 164 h 1989"/>
                <a:gd name="T56" fmla="*/ 97 w 1259"/>
                <a:gd name="T57" fmla="*/ 163 h 1989"/>
                <a:gd name="T58" fmla="*/ 102 w 1259"/>
                <a:gd name="T59" fmla="*/ 159 h 1989"/>
                <a:gd name="T60" fmla="*/ 94 w 1259"/>
                <a:gd name="T61" fmla="*/ 151 h 1989"/>
                <a:gd name="T62" fmla="*/ 88 w 1259"/>
                <a:gd name="T63" fmla="*/ 188 h 1989"/>
                <a:gd name="T64" fmla="*/ 80 w 1259"/>
                <a:gd name="T65" fmla="*/ 184 h 1989"/>
                <a:gd name="T66" fmla="*/ 79 w 1259"/>
                <a:gd name="T67" fmla="*/ 196 h 1989"/>
                <a:gd name="T68" fmla="*/ 68 w 1259"/>
                <a:gd name="T69" fmla="*/ 197 h 1989"/>
                <a:gd name="T70" fmla="*/ 69 w 1259"/>
                <a:gd name="T71" fmla="*/ 206 h 1989"/>
                <a:gd name="T72" fmla="*/ 64 w 1259"/>
                <a:gd name="T73" fmla="*/ 199 h 1989"/>
                <a:gd name="T74" fmla="*/ 57 w 1259"/>
                <a:gd name="T75" fmla="*/ 204 h 1989"/>
                <a:gd name="T76" fmla="*/ 44 w 1259"/>
                <a:gd name="T77" fmla="*/ 248 h 19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9"/>
                <a:gd name="T118" fmla="*/ 0 h 1989"/>
                <a:gd name="T119" fmla="*/ 1259 w 1259"/>
                <a:gd name="T120" fmla="*/ 1989 h 19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9" h="1989">
                  <a:moveTo>
                    <a:pt x="352" y="1989"/>
                  </a:moveTo>
                  <a:lnTo>
                    <a:pt x="338" y="1985"/>
                  </a:lnTo>
                  <a:lnTo>
                    <a:pt x="240" y="1866"/>
                  </a:lnTo>
                  <a:lnTo>
                    <a:pt x="0" y="1087"/>
                  </a:lnTo>
                  <a:lnTo>
                    <a:pt x="75" y="1087"/>
                  </a:lnTo>
                  <a:lnTo>
                    <a:pt x="70" y="1013"/>
                  </a:lnTo>
                  <a:lnTo>
                    <a:pt x="117" y="1013"/>
                  </a:lnTo>
                  <a:lnTo>
                    <a:pt x="81" y="970"/>
                  </a:lnTo>
                  <a:lnTo>
                    <a:pt x="168" y="780"/>
                  </a:lnTo>
                  <a:lnTo>
                    <a:pt x="156" y="416"/>
                  </a:lnTo>
                  <a:lnTo>
                    <a:pt x="285" y="48"/>
                  </a:lnTo>
                  <a:lnTo>
                    <a:pt x="341" y="39"/>
                  </a:lnTo>
                  <a:lnTo>
                    <a:pt x="411" y="129"/>
                  </a:lnTo>
                  <a:lnTo>
                    <a:pt x="595" y="0"/>
                  </a:lnTo>
                  <a:lnTo>
                    <a:pt x="759" y="107"/>
                  </a:lnTo>
                  <a:lnTo>
                    <a:pt x="916" y="648"/>
                  </a:lnTo>
                  <a:lnTo>
                    <a:pt x="1036" y="657"/>
                  </a:lnTo>
                  <a:lnTo>
                    <a:pt x="1070" y="796"/>
                  </a:lnTo>
                  <a:lnTo>
                    <a:pt x="1189" y="827"/>
                  </a:lnTo>
                  <a:lnTo>
                    <a:pt x="1200" y="936"/>
                  </a:lnTo>
                  <a:lnTo>
                    <a:pt x="1259" y="933"/>
                  </a:lnTo>
                  <a:lnTo>
                    <a:pt x="1217" y="1039"/>
                  </a:lnTo>
                  <a:lnTo>
                    <a:pt x="1044" y="1123"/>
                  </a:lnTo>
                  <a:lnTo>
                    <a:pt x="1002" y="1241"/>
                  </a:lnTo>
                  <a:lnTo>
                    <a:pt x="944" y="1179"/>
                  </a:lnTo>
                  <a:lnTo>
                    <a:pt x="897" y="1241"/>
                  </a:lnTo>
                  <a:lnTo>
                    <a:pt x="874" y="1209"/>
                  </a:lnTo>
                  <a:lnTo>
                    <a:pt x="871" y="1316"/>
                  </a:lnTo>
                  <a:lnTo>
                    <a:pt x="779" y="1307"/>
                  </a:lnTo>
                  <a:lnTo>
                    <a:pt x="816" y="1277"/>
                  </a:lnTo>
                  <a:lnTo>
                    <a:pt x="754" y="1209"/>
                  </a:lnTo>
                  <a:lnTo>
                    <a:pt x="707" y="1505"/>
                  </a:lnTo>
                  <a:lnTo>
                    <a:pt x="645" y="1475"/>
                  </a:lnTo>
                  <a:lnTo>
                    <a:pt x="633" y="1569"/>
                  </a:lnTo>
                  <a:lnTo>
                    <a:pt x="547" y="1578"/>
                  </a:lnTo>
                  <a:lnTo>
                    <a:pt x="552" y="1654"/>
                  </a:lnTo>
                  <a:lnTo>
                    <a:pt x="516" y="1595"/>
                  </a:lnTo>
                  <a:lnTo>
                    <a:pt x="455" y="1637"/>
                  </a:lnTo>
                  <a:lnTo>
                    <a:pt x="352" y="1989"/>
                  </a:lnTo>
                </a:path>
              </a:pathLst>
            </a:custGeom>
            <a:noFill/>
            <a:ln w="0">
              <a:solidFill>
                <a:schemeClr val="tx1"/>
              </a:solidFill>
              <a:prstDash val="solid"/>
              <a:round/>
              <a:headEnd/>
              <a:tailEnd/>
            </a:ln>
          </p:spPr>
          <p:txBody>
            <a:bodyPr/>
            <a:lstStyle/>
            <a:p>
              <a:endParaRPr lang="en-US" dirty="0"/>
            </a:p>
          </p:txBody>
        </p:sp>
        <p:sp>
          <p:nvSpPr>
            <p:cNvPr id="292" name="Line 157"/>
            <p:cNvSpPr>
              <a:spLocks noChangeShapeType="1"/>
            </p:cNvSpPr>
            <p:nvPr/>
          </p:nvSpPr>
          <p:spPr bwMode="auto">
            <a:xfrm>
              <a:off x="2440" y="2631"/>
              <a:ext cx="1" cy="1"/>
            </a:xfrm>
            <a:prstGeom prst="line">
              <a:avLst/>
            </a:prstGeom>
            <a:noFill/>
            <a:ln w="0">
              <a:solidFill>
                <a:schemeClr val="tx1"/>
              </a:solidFill>
              <a:round/>
              <a:headEnd/>
              <a:tailEnd/>
            </a:ln>
          </p:spPr>
          <p:txBody>
            <a:bodyPr/>
            <a:lstStyle/>
            <a:p>
              <a:endParaRPr lang="en-US" dirty="0"/>
            </a:p>
          </p:txBody>
        </p:sp>
        <p:sp>
          <p:nvSpPr>
            <p:cNvPr id="293" name="Freeform 158"/>
            <p:cNvSpPr>
              <a:spLocks/>
            </p:cNvSpPr>
            <p:nvPr/>
          </p:nvSpPr>
          <p:spPr bwMode="auto">
            <a:xfrm>
              <a:off x="2289" y="2631"/>
              <a:ext cx="196" cy="97"/>
            </a:xfrm>
            <a:custGeom>
              <a:avLst/>
              <a:gdLst>
                <a:gd name="T0" fmla="*/ 151 w 1569"/>
                <a:gd name="T1" fmla="*/ 0 h 773"/>
                <a:gd name="T2" fmla="*/ 169 w 1569"/>
                <a:gd name="T3" fmla="*/ 67 h 773"/>
                <a:gd name="T4" fmla="*/ 196 w 1569"/>
                <a:gd name="T5" fmla="*/ 61 h 773"/>
                <a:gd name="T6" fmla="*/ 194 w 1569"/>
                <a:gd name="T7" fmla="*/ 85 h 773"/>
                <a:gd name="T8" fmla="*/ 192 w 1569"/>
                <a:gd name="T9" fmla="*/ 86 h 773"/>
                <a:gd name="T10" fmla="*/ 191 w 1569"/>
                <a:gd name="T11" fmla="*/ 75 h 773"/>
                <a:gd name="T12" fmla="*/ 188 w 1569"/>
                <a:gd name="T13" fmla="*/ 87 h 773"/>
                <a:gd name="T14" fmla="*/ 178 w 1569"/>
                <a:gd name="T15" fmla="*/ 91 h 773"/>
                <a:gd name="T16" fmla="*/ 178 w 1569"/>
                <a:gd name="T17" fmla="*/ 93 h 773"/>
                <a:gd name="T18" fmla="*/ 169 w 1569"/>
                <a:gd name="T19" fmla="*/ 97 h 773"/>
                <a:gd name="T20" fmla="*/ 162 w 1569"/>
                <a:gd name="T21" fmla="*/ 76 h 773"/>
                <a:gd name="T22" fmla="*/ 157 w 1569"/>
                <a:gd name="T23" fmla="*/ 82 h 773"/>
                <a:gd name="T24" fmla="*/ 144 w 1569"/>
                <a:gd name="T25" fmla="*/ 73 h 773"/>
                <a:gd name="T26" fmla="*/ 149 w 1569"/>
                <a:gd name="T27" fmla="*/ 67 h 773"/>
                <a:gd name="T28" fmla="*/ 144 w 1569"/>
                <a:gd name="T29" fmla="*/ 63 h 773"/>
                <a:gd name="T30" fmla="*/ 153 w 1569"/>
                <a:gd name="T31" fmla="*/ 64 h 773"/>
                <a:gd name="T32" fmla="*/ 149 w 1569"/>
                <a:gd name="T33" fmla="*/ 56 h 773"/>
                <a:gd name="T34" fmla="*/ 140 w 1569"/>
                <a:gd name="T35" fmla="*/ 57 h 773"/>
                <a:gd name="T36" fmla="*/ 146 w 1569"/>
                <a:gd name="T37" fmla="*/ 54 h 773"/>
                <a:gd name="T38" fmla="*/ 145 w 1569"/>
                <a:gd name="T39" fmla="*/ 36 h 773"/>
                <a:gd name="T40" fmla="*/ 138 w 1569"/>
                <a:gd name="T41" fmla="*/ 34 h 773"/>
                <a:gd name="T42" fmla="*/ 150 w 1569"/>
                <a:gd name="T43" fmla="*/ 15 h 773"/>
                <a:gd name="T44" fmla="*/ 145 w 1569"/>
                <a:gd name="T45" fmla="*/ 9 h 773"/>
                <a:gd name="T46" fmla="*/ 130 w 1569"/>
                <a:gd name="T47" fmla="*/ 33 h 773"/>
                <a:gd name="T48" fmla="*/ 123 w 1569"/>
                <a:gd name="T49" fmla="*/ 32 h 773"/>
                <a:gd name="T50" fmla="*/ 132 w 1569"/>
                <a:gd name="T51" fmla="*/ 39 h 773"/>
                <a:gd name="T52" fmla="*/ 130 w 1569"/>
                <a:gd name="T53" fmla="*/ 58 h 773"/>
                <a:gd name="T54" fmla="*/ 142 w 1569"/>
                <a:gd name="T55" fmla="*/ 79 h 773"/>
                <a:gd name="T56" fmla="*/ 129 w 1569"/>
                <a:gd name="T57" fmla="*/ 76 h 773"/>
                <a:gd name="T58" fmla="*/ 143 w 1569"/>
                <a:gd name="T59" fmla="*/ 82 h 773"/>
                <a:gd name="T60" fmla="*/ 148 w 1569"/>
                <a:gd name="T61" fmla="*/ 95 h 773"/>
                <a:gd name="T62" fmla="*/ 113 w 1569"/>
                <a:gd name="T63" fmla="*/ 83 h 773"/>
                <a:gd name="T64" fmla="*/ 106 w 1569"/>
                <a:gd name="T65" fmla="*/ 88 h 773"/>
                <a:gd name="T66" fmla="*/ 102 w 1569"/>
                <a:gd name="T67" fmla="*/ 82 h 773"/>
                <a:gd name="T68" fmla="*/ 109 w 1569"/>
                <a:gd name="T69" fmla="*/ 60 h 773"/>
                <a:gd name="T70" fmla="*/ 114 w 1569"/>
                <a:gd name="T71" fmla="*/ 54 h 773"/>
                <a:gd name="T72" fmla="*/ 105 w 1569"/>
                <a:gd name="T73" fmla="*/ 54 h 773"/>
                <a:gd name="T74" fmla="*/ 77 w 1569"/>
                <a:gd name="T75" fmla="*/ 37 h 773"/>
                <a:gd name="T76" fmla="*/ 68 w 1569"/>
                <a:gd name="T77" fmla="*/ 23 h 773"/>
                <a:gd name="T78" fmla="*/ 54 w 1569"/>
                <a:gd name="T79" fmla="*/ 22 h 773"/>
                <a:gd name="T80" fmla="*/ 43 w 1569"/>
                <a:gd name="T81" fmla="*/ 34 h 773"/>
                <a:gd name="T82" fmla="*/ 30 w 1569"/>
                <a:gd name="T83" fmla="*/ 29 h 773"/>
                <a:gd name="T84" fmla="*/ 5 w 1569"/>
                <a:gd name="T85" fmla="*/ 57 h 773"/>
                <a:gd name="T86" fmla="*/ 0 w 1569"/>
                <a:gd name="T87" fmla="*/ 29 h 773"/>
                <a:gd name="T88" fmla="*/ 138 w 1569"/>
                <a:gd name="T89" fmla="*/ 2 h 773"/>
                <a:gd name="T90" fmla="*/ 151 w 1569"/>
                <a:gd name="T91" fmla="*/ 0 h 7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69"/>
                <a:gd name="T139" fmla="*/ 0 h 773"/>
                <a:gd name="T140" fmla="*/ 1569 w 1569"/>
                <a:gd name="T141" fmla="*/ 773 h 7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69" h="773">
                  <a:moveTo>
                    <a:pt x="1206" y="0"/>
                  </a:moveTo>
                  <a:lnTo>
                    <a:pt x="1356" y="533"/>
                  </a:lnTo>
                  <a:lnTo>
                    <a:pt x="1569" y="488"/>
                  </a:lnTo>
                  <a:lnTo>
                    <a:pt x="1555" y="681"/>
                  </a:lnTo>
                  <a:lnTo>
                    <a:pt x="1535" y="684"/>
                  </a:lnTo>
                  <a:lnTo>
                    <a:pt x="1532" y="595"/>
                  </a:lnTo>
                  <a:lnTo>
                    <a:pt x="1507" y="692"/>
                  </a:lnTo>
                  <a:lnTo>
                    <a:pt x="1424" y="726"/>
                  </a:lnTo>
                  <a:lnTo>
                    <a:pt x="1421" y="740"/>
                  </a:lnTo>
                  <a:lnTo>
                    <a:pt x="1351" y="773"/>
                  </a:lnTo>
                  <a:lnTo>
                    <a:pt x="1300" y="603"/>
                  </a:lnTo>
                  <a:lnTo>
                    <a:pt x="1253" y="656"/>
                  </a:lnTo>
                  <a:lnTo>
                    <a:pt x="1155" y="584"/>
                  </a:lnTo>
                  <a:lnTo>
                    <a:pt x="1189" y="536"/>
                  </a:lnTo>
                  <a:lnTo>
                    <a:pt x="1153" y="505"/>
                  </a:lnTo>
                  <a:lnTo>
                    <a:pt x="1225" y="509"/>
                  </a:lnTo>
                  <a:lnTo>
                    <a:pt x="1192" y="447"/>
                  </a:lnTo>
                  <a:lnTo>
                    <a:pt x="1117" y="455"/>
                  </a:lnTo>
                  <a:lnTo>
                    <a:pt x="1166" y="430"/>
                  </a:lnTo>
                  <a:lnTo>
                    <a:pt x="1158" y="287"/>
                  </a:lnTo>
                  <a:lnTo>
                    <a:pt x="1106" y="273"/>
                  </a:lnTo>
                  <a:lnTo>
                    <a:pt x="1200" y="120"/>
                  </a:lnTo>
                  <a:lnTo>
                    <a:pt x="1164" y="72"/>
                  </a:lnTo>
                  <a:lnTo>
                    <a:pt x="1044" y="266"/>
                  </a:lnTo>
                  <a:lnTo>
                    <a:pt x="982" y="254"/>
                  </a:lnTo>
                  <a:lnTo>
                    <a:pt x="1057" y="313"/>
                  </a:lnTo>
                  <a:lnTo>
                    <a:pt x="1038" y="466"/>
                  </a:lnTo>
                  <a:lnTo>
                    <a:pt x="1133" y="626"/>
                  </a:lnTo>
                  <a:lnTo>
                    <a:pt x="1030" y="603"/>
                  </a:lnTo>
                  <a:lnTo>
                    <a:pt x="1142" y="656"/>
                  </a:lnTo>
                  <a:lnTo>
                    <a:pt x="1181" y="754"/>
                  </a:lnTo>
                  <a:lnTo>
                    <a:pt x="906" y="662"/>
                  </a:lnTo>
                  <a:lnTo>
                    <a:pt x="846" y="698"/>
                  </a:lnTo>
                  <a:lnTo>
                    <a:pt x="815" y="656"/>
                  </a:lnTo>
                  <a:lnTo>
                    <a:pt x="876" y="480"/>
                  </a:lnTo>
                  <a:lnTo>
                    <a:pt x="910" y="430"/>
                  </a:lnTo>
                  <a:lnTo>
                    <a:pt x="837" y="428"/>
                  </a:lnTo>
                  <a:lnTo>
                    <a:pt x="616" y="298"/>
                  </a:lnTo>
                  <a:lnTo>
                    <a:pt x="546" y="187"/>
                  </a:lnTo>
                  <a:lnTo>
                    <a:pt x="429" y="176"/>
                  </a:lnTo>
                  <a:lnTo>
                    <a:pt x="343" y="268"/>
                  </a:lnTo>
                  <a:lnTo>
                    <a:pt x="243" y="232"/>
                  </a:lnTo>
                  <a:lnTo>
                    <a:pt x="41" y="455"/>
                  </a:lnTo>
                  <a:lnTo>
                    <a:pt x="0" y="234"/>
                  </a:lnTo>
                  <a:lnTo>
                    <a:pt x="1106" y="19"/>
                  </a:lnTo>
                  <a:lnTo>
                    <a:pt x="1206" y="0"/>
                  </a:lnTo>
                  <a:close/>
                </a:path>
              </a:pathLst>
            </a:custGeom>
            <a:solidFill>
              <a:srgbClr val="FFFF00"/>
            </a:solidFill>
            <a:ln w="3175">
              <a:solidFill>
                <a:schemeClr val="tx1"/>
              </a:solidFill>
              <a:prstDash val="solid"/>
              <a:round/>
              <a:headEnd/>
              <a:tailEnd/>
            </a:ln>
          </p:spPr>
          <p:txBody>
            <a:bodyPr/>
            <a:lstStyle/>
            <a:p>
              <a:endParaRPr lang="en-US" dirty="0"/>
            </a:p>
          </p:txBody>
        </p:sp>
        <p:sp>
          <p:nvSpPr>
            <p:cNvPr id="294" name="Freeform 159"/>
            <p:cNvSpPr>
              <a:spLocks/>
            </p:cNvSpPr>
            <p:nvPr/>
          </p:nvSpPr>
          <p:spPr bwMode="auto">
            <a:xfrm>
              <a:off x="2289" y="2631"/>
              <a:ext cx="196" cy="97"/>
            </a:xfrm>
            <a:custGeom>
              <a:avLst/>
              <a:gdLst>
                <a:gd name="T0" fmla="*/ 151 w 1569"/>
                <a:gd name="T1" fmla="*/ 0 h 773"/>
                <a:gd name="T2" fmla="*/ 169 w 1569"/>
                <a:gd name="T3" fmla="*/ 67 h 773"/>
                <a:gd name="T4" fmla="*/ 196 w 1569"/>
                <a:gd name="T5" fmla="*/ 61 h 773"/>
                <a:gd name="T6" fmla="*/ 194 w 1569"/>
                <a:gd name="T7" fmla="*/ 85 h 773"/>
                <a:gd name="T8" fmla="*/ 192 w 1569"/>
                <a:gd name="T9" fmla="*/ 86 h 773"/>
                <a:gd name="T10" fmla="*/ 191 w 1569"/>
                <a:gd name="T11" fmla="*/ 75 h 773"/>
                <a:gd name="T12" fmla="*/ 188 w 1569"/>
                <a:gd name="T13" fmla="*/ 87 h 773"/>
                <a:gd name="T14" fmla="*/ 178 w 1569"/>
                <a:gd name="T15" fmla="*/ 91 h 773"/>
                <a:gd name="T16" fmla="*/ 178 w 1569"/>
                <a:gd name="T17" fmla="*/ 93 h 773"/>
                <a:gd name="T18" fmla="*/ 169 w 1569"/>
                <a:gd name="T19" fmla="*/ 97 h 773"/>
                <a:gd name="T20" fmla="*/ 162 w 1569"/>
                <a:gd name="T21" fmla="*/ 76 h 773"/>
                <a:gd name="T22" fmla="*/ 157 w 1569"/>
                <a:gd name="T23" fmla="*/ 82 h 773"/>
                <a:gd name="T24" fmla="*/ 144 w 1569"/>
                <a:gd name="T25" fmla="*/ 73 h 773"/>
                <a:gd name="T26" fmla="*/ 149 w 1569"/>
                <a:gd name="T27" fmla="*/ 67 h 773"/>
                <a:gd name="T28" fmla="*/ 144 w 1569"/>
                <a:gd name="T29" fmla="*/ 63 h 773"/>
                <a:gd name="T30" fmla="*/ 153 w 1569"/>
                <a:gd name="T31" fmla="*/ 64 h 773"/>
                <a:gd name="T32" fmla="*/ 149 w 1569"/>
                <a:gd name="T33" fmla="*/ 56 h 773"/>
                <a:gd name="T34" fmla="*/ 140 w 1569"/>
                <a:gd name="T35" fmla="*/ 57 h 773"/>
                <a:gd name="T36" fmla="*/ 146 w 1569"/>
                <a:gd name="T37" fmla="*/ 54 h 773"/>
                <a:gd name="T38" fmla="*/ 145 w 1569"/>
                <a:gd name="T39" fmla="*/ 36 h 773"/>
                <a:gd name="T40" fmla="*/ 138 w 1569"/>
                <a:gd name="T41" fmla="*/ 34 h 773"/>
                <a:gd name="T42" fmla="*/ 150 w 1569"/>
                <a:gd name="T43" fmla="*/ 15 h 773"/>
                <a:gd name="T44" fmla="*/ 145 w 1569"/>
                <a:gd name="T45" fmla="*/ 9 h 773"/>
                <a:gd name="T46" fmla="*/ 130 w 1569"/>
                <a:gd name="T47" fmla="*/ 33 h 773"/>
                <a:gd name="T48" fmla="*/ 123 w 1569"/>
                <a:gd name="T49" fmla="*/ 32 h 773"/>
                <a:gd name="T50" fmla="*/ 132 w 1569"/>
                <a:gd name="T51" fmla="*/ 39 h 773"/>
                <a:gd name="T52" fmla="*/ 130 w 1569"/>
                <a:gd name="T53" fmla="*/ 58 h 773"/>
                <a:gd name="T54" fmla="*/ 142 w 1569"/>
                <a:gd name="T55" fmla="*/ 79 h 773"/>
                <a:gd name="T56" fmla="*/ 129 w 1569"/>
                <a:gd name="T57" fmla="*/ 76 h 773"/>
                <a:gd name="T58" fmla="*/ 143 w 1569"/>
                <a:gd name="T59" fmla="*/ 82 h 773"/>
                <a:gd name="T60" fmla="*/ 148 w 1569"/>
                <a:gd name="T61" fmla="*/ 95 h 773"/>
                <a:gd name="T62" fmla="*/ 113 w 1569"/>
                <a:gd name="T63" fmla="*/ 83 h 773"/>
                <a:gd name="T64" fmla="*/ 106 w 1569"/>
                <a:gd name="T65" fmla="*/ 88 h 773"/>
                <a:gd name="T66" fmla="*/ 102 w 1569"/>
                <a:gd name="T67" fmla="*/ 82 h 773"/>
                <a:gd name="T68" fmla="*/ 109 w 1569"/>
                <a:gd name="T69" fmla="*/ 60 h 773"/>
                <a:gd name="T70" fmla="*/ 114 w 1569"/>
                <a:gd name="T71" fmla="*/ 54 h 773"/>
                <a:gd name="T72" fmla="*/ 105 w 1569"/>
                <a:gd name="T73" fmla="*/ 54 h 773"/>
                <a:gd name="T74" fmla="*/ 77 w 1569"/>
                <a:gd name="T75" fmla="*/ 37 h 773"/>
                <a:gd name="T76" fmla="*/ 68 w 1569"/>
                <a:gd name="T77" fmla="*/ 23 h 773"/>
                <a:gd name="T78" fmla="*/ 54 w 1569"/>
                <a:gd name="T79" fmla="*/ 22 h 773"/>
                <a:gd name="T80" fmla="*/ 43 w 1569"/>
                <a:gd name="T81" fmla="*/ 34 h 773"/>
                <a:gd name="T82" fmla="*/ 30 w 1569"/>
                <a:gd name="T83" fmla="*/ 29 h 773"/>
                <a:gd name="T84" fmla="*/ 5 w 1569"/>
                <a:gd name="T85" fmla="*/ 57 h 773"/>
                <a:gd name="T86" fmla="*/ 0 w 1569"/>
                <a:gd name="T87" fmla="*/ 29 h 773"/>
                <a:gd name="T88" fmla="*/ 138 w 1569"/>
                <a:gd name="T89" fmla="*/ 2 h 773"/>
                <a:gd name="T90" fmla="*/ 151 w 1569"/>
                <a:gd name="T91" fmla="*/ 0 h 7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69"/>
                <a:gd name="T139" fmla="*/ 0 h 773"/>
                <a:gd name="T140" fmla="*/ 1569 w 1569"/>
                <a:gd name="T141" fmla="*/ 773 h 7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69" h="773">
                  <a:moveTo>
                    <a:pt x="1206" y="0"/>
                  </a:moveTo>
                  <a:lnTo>
                    <a:pt x="1356" y="533"/>
                  </a:lnTo>
                  <a:lnTo>
                    <a:pt x="1569" y="488"/>
                  </a:lnTo>
                  <a:lnTo>
                    <a:pt x="1555" y="681"/>
                  </a:lnTo>
                  <a:lnTo>
                    <a:pt x="1535" y="684"/>
                  </a:lnTo>
                  <a:lnTo>
                    <a:pt x="1532" y="595"/>
                  </a:lnTo>
                  <a:lnTo>
                    <a:pt x="1507" y="692"/>
                  </a:lnTo>
                  <a:lnTo>
                    <a:pt x="1424" y="726"/>
                  </a:lnTo>
                  <a:lnTo>
                    <a:pt x="1421" y="740"/>
                  </a:lnTo>
                  <a:lnTo>
                    <a:pt x="1351" y="773"/>
                  </a:lnTo>
                  <a:lnTo>
                    <a:pt x="1300" y="603"/>
                  </a:lnTo>
                  <a:lnTo>
                    <a:pt x="1253" y="656"/>
                  </a:lnTo>
                  <a:lnTo>
                    <a:pt x="1155" y="584"/>
                  </a:lnTo>
                  <a:lnTo>
                    <a:pt x="1189" y="536"/>
                  </a:lnTo>
                  <a:lnTo>
                    <a:pt x="1153" y="505"/>
                  </a:lnTo>
                  <a:lnTo>
                    <a:pt x="1225" y="509"/>
                  </a:lnTo>
                  <a:lnTo>
                    <a:pt x="1192" y="447"/>
                  </a:lnTo>
                  <a:lnTo>
                    <a:pt x="1117" y="455"/>
                  </a:lnTo>
                  <a:lnTo>
                    <a:pt x="1166" y="430"/>
                  </a:lnTo>
                  <a:lnTo>
                    <a:pt x="1158" y="287"/>
                  </a:lnTo>
                  <a:lnTo>
                    <a:pt x="1106" y="273"/>
                  </a:lnTo>
                  <a:lnTo>
                    <a:pt x="1200" y="120"/>
                  </a:lnTo>
                  <a:lnTo>
                    <a:pt x="1164" y="72"/>
                  </a:lnTo>
                  <a:lnTo>
                    <a:pt x="1044" y="266"/>
                  </a:lnTo>
                  <a:lnTo>
                    <a:pt x="982" y="254"/>
                  </a:lnTo>
                  <a:lnTo>
                    <a:pt x="1057" y="313"/>
                  </a:lnTo>
                  <a:lnTo>
                    <a:pt x="1038" y="466"/>
                  </a:lnTo>
                  <a:lnTo>
                    <a:pt x="1133" y="626"/>
                  </a:lnTo>
                  <a:lnTo>
                    <a:pt x="1030" y="603"/>
                  </a:lnTo>
                  <a:lnTo>
                    <a:pt x="1142" y="656"/>
                  </a:lnTo>
                  <a:lnTo>
                    <a:pt x="1181" y="754"/>
                  </a:lnTo>
                  <a:lnTo>
                    <a:pt x="906" y="662"/>
                  </a:lnTo>
                  <a:lnTo>
                    <a:pt x="846" y="698"/>
                  </a:lnTo>
                  <a:lnTo>
                    <a:pt x="815" y="656"/>
                  </a:lnTo>
                  <a:lnTo>
                    <a:pt x="876" y="480"/>
                  </a:lnTo>
                  <a:lnTo>
                    <a:pt x="910" y="430"/>
                  </a:lnTo>
                  <a:lnTo>
                    <a:pt x="837" y="428"/>
                  </a:lnTo>
                  <a:lnTo>
                    <a:pt x="616" y="298"/>
                  </a:lnTo>
                  <a:lnTo>
                    <a:pt x="546" y="187"/>
                  </a:lnTo>
                  <a:lnTo>
                    <a:pt x="429" y="176"/>
                  </a:lnTo>
                  <a:lnTo>
                    <a:pt x="343" y="268"/>
                  </a:lnTo>
                  <a:lnTo>
                    <a:pt x="243" y="232"/>
                  </a:lnTo>
                  <a:lnTo>
                    <a:pt x="41" y="455"/>
                  </a:lnTo>
                  <a:lnTo>
                    <a:pt x="0" y="234"/>
                  </a:lnTo>
                  <a:lnTo>
                    <a:pt x="1106" y="19"/>
                  </a:lnTo>
                  <a:lnTo>
                    <a:pt x="1206" y="0"/>
                  </a:lnTo>
                </a:path>
              </a:pathLst>
            </a:custGeom>
            <a:solidFill>
              <a:srgbClr val="FFC000"/>
            </a:solidFill>
            <a:ln w="0">
              <a:solidFill>
                <a:schemeClr val="tx1"/>
              </a:solidFill>
              <a:prstDash val="solid"/>
              <a:round/>
              <a:headEnd/>
              <a:tailEnd/>
            </a:ln>
          </p:spPr>
          <p:txBody>
            <a:bodyPr/>
            <a:lstStyle/>
            <a:p>
              <a:endParaRPr lang="en-US" dirty="0"/>
            </a:p>
          </p:txBody>
        </p:sp>
        <p:sp>
          <p:nvSpPr>
            <p:cNvPr id="295" name="Line 160"/>
            <p:cNvSpPr>
              <a:spLocks noChangeShapeType="1"/>
            </p:cNvSpPr>
            <p:nvPr/>
          </p:nvSpPr>
          <p:spPr bwMode="auto">
            <a:xfrm>
              <a:off x="2535" y="2441"/>
              <a:ext cx="1" cy="1"/>
            </a:xfrm>
            <a:prstGeom prst="line">
              <a:avLst/>
            </a:prstGeom>
            <a:noFill/>
            <a:ln w="0">
              <a:solidFill>
                <a:schemeClr val="tx1"/>
              </a:solidFill>
              <a:round/>
              <a:headEnd/>
              <a:tailEnd/>
            </a:ln>
          </p:spPr>
          <p:txBody>
            <a:bodyPr/>
            <a:lstStyle/>
            <a:p>
              <a:endParaRPr lang="en-US" dirty="0"/>
            </a:p>
          </p:txBody>
        </p:sp>
        <p:sp>
          <p:nvSpPr>
            <p:cNvPr id="296" name="Freeform 161"/>
            <p:cNvSpPr>
              <a:spLocks/>
            </p:cNvSpPr>
            <p:nvPr/>
          </p:nvSpPr>
          <p:spPr bwMode="auto">
            <a:xfrm>
              <a:off x="2504" y="2418"/>
              <a:ext cx="144" cy="72"/>
            </a:xfrm>
            <a:custGeom>
              <a:avLst/>
              <a:gdLst>
                <a:gd name="T0" fmla="*/ 31 w 1156"/>
                <a:gd name="T1" fmla="*/ 23 h 575"/>
                <a:gd name="T2" fmla="*/ 76 w 1156"/>
                <a:gd name="T3" fmla="*/ 13 h 575"/>
                <a:gd name="T4" fmla="*/ 92 w 1156"/>
                <a:gd name="T5" fmla="*/ 0 h 575"/>
                <a:gd name="T6" fmla="*/ 101 w 1156"/>
                <a:gd name="T7" fmla="*/ 12 h 575"/>
                <a:gd name="T8" fmla="*/ 93 w 1156"/>
                <a:gd name="T9" fmla="*/ 32 h 575"/>
                <a:gd name="T10" fmla="*/ 105 w 1156"/>
                <a:gd name="T11" fmla="*/ 33 h 575"/>
                <a:gd name="T12" fmla="*/ 124 w 1156"/>
                <a:gd name="T13" fmla="*/ 54 h 575"/>
                <a:gd name="T14" fmla="*/ 138 w 1156"/>
                <a:gd name="T15" fmla="*/ 47 h 575"/>
                <a:gd name="T16" fmla="*/ 126 w 1156"/>
                <a:gd name="T17" fmla="*/ 36 h 575"/>
                <a:gd name="T18" fmla="*/ 133 w 1156"/>
                <a:gd name="T19" fmla="*/ 34 h 575"/>
                <a:gd name="T20" fmla="*/ 144 w 1156"/>
                <a:gd name="T21" fmla="*/ 54 h 575"/>
                <a:gd name="T22" fmla="*/ 117 w 1156"/>
                <a:gd name="T23" fmla="*/ 67 h 575"/>
                <a:gd name="T24" fmla="*/ 113 w 1156"/>
                <a:gd name="T25" fmla="*/ 57 h 575"/>
                <a:gd name="T26" fmla="*/ 100 w 1156"/>
                <a:gd name="T27" fmla="*/ 72 h 575"/>
                <a:gd name="T28" fmla="*/ 97 w 1156"/>
                <a:gd name="T29" fmla="*/ 66 h 575"/>
                <a:gd name="T30" fmla="*/ 82 w 1156"/>
                <a:gd name="T31" fmla="*/ 49 h 575"/>
                <a:gd name="T32" fmla="*/ 67 w 1156"/>
                <a:gd name="T33" fmla="*/ 54 h 575"/>
                <a:gd name="T34" fmla="*/ 67 w 1156"/>
                <a:gd name="T35" fmla="*/ 53 h 575"/>
                <a:gd name="T36" fmla="*/ 0 w 1156"/>
                <a:gd name="T37" fmla="*/ 69 h 575"/>
                <a:gd name="T38" fmla="*/ 0 w 1156"/>
                <a:gd name="T39" fmla="*/ 30 h 575"/>
                <a:gd name="T40" fmla="*/ 14 w 1156"/>
                <a:gd name="T41" fmla="*/ 27 h 575"/>
                <a:gd name="T42" fmla="*/ 31 w 1156"/>
                <a:gd name="T43" fmla="*/ 23 h 5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6"/>
                <a:gd name="T67" fmla="*/ 0 h 575"/>
                <a:gd name="T68" fmla="*/ 1156 w 1156"/>
                <a:gd name="T69" fmla="*/ 575 h 5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6" h="575">
                  <a:moveTo>
                    <a:pt x="249" y="185"/>
                  </a:moveTo>
                  <a:lnTo>
                    <a:pt x="611" y="106"/>
                  </a:lnTo>
                  <a:lnTo>
                    <a:pt x="741" y="0"/>
                  </a:lnTo>
                  <a:lnTo>
                    <a:pt x="813" y="98"/>
                  </a:lnTo>
                  <a:lnTo>
                    <a:pt x="743" y="257"/>
                  </a:lnTo>
                  <a:lnTo>
                    <a:pt x="846" y="266"/>
                  </a:lnTo>
                  <a:lnTo>
                    <a:pt x="999" y="433"/>
                  </a:lnTo>
                  <a:lnTo>
                    <a:pt x="1106" y="377"/>
                  </a:lnTo>
                  <a:lnTo>
                    <a:pt x="1014" y="288"/>
                  </a:lnTo>
                  <a:lnTo>
                    <a:pt x="1065" y="272"/>
                  </a:lnTo>
                  <a:lnTo>
                    <a:pt x="1156" y="430"/>
                  </a:lnTo>
                  <a:lnTo>
                    <a:pt x="941" y="534"/>
                  </a:lnTo>
                  <a:lnTo>
                    <a:pt x="910" y="456"/>
                  </a:lnTo>
                  <a:lnTo>
                    <a:pt x="805" y="575"/>
                  </a:lnTo>
                  <a:lnTo>
                    <a:pt x="782" y="531"/>
                  </a:lnTo>
                  <a:lnTo>
                    <a:pt x="662" y="392"/>
                  </a:lnTo>
                  <a:lnTo>
                    <a:pt x="539" y="433"/>
                  </a:lnTo>
                  <a:lnTo>
                    <a:pt x="534" y="422"/>
                  </a:lnTo>
                  <a:lnTo>
                    <a:pt x="3" y="548"/>
                  </a:lnTo>
                  <a:lnTo>
                    <a:pt x="0" y="241"/>
                  </a:lnTo>
                  <a:lnTo>
                    <a:pt x="109" y="215"/>
                  </a:lnTo>
                  <a:lnTo>
                    <a:pt x="249" y="185"/>
                  </a:lnTo>
                  <a:close/>
                </a:path>
              </a:pathLst>
            </a:custGeom>
            <a:solidFill>
              <a:srgbClr val="333399"/>
            </a:solidFill>
            <a:ln w="3175">
              <a:solidFill>
                <a:schemeClr val="tx1"/>
              </a:solidFill>
              <a:prstDash val="solid"/>
              <a:round/>
              <a:headEnd/>
              <a:tailEnd/>
            </a:ln>
          </p:spPr>
          <p:txBody>
            <a:bodyPr/>
            <a:lstStyle/>
            <a:p>
              <a:endParaRPr lang="en-US" dirty="0"/>
            </a:p>
          </p:txBody>
        </p:sp>
        <p:sp>
          <p:nvSpPr>
            <p:cNvPr id="297" name="Freeform 296"/>
            <p:cNvSpPr>
              <a:spLocks/>
            </p:cNvSpPr>
            <p:nvPr/>
          </p:nvSpPr>
          <p:spPr bwMode="auto">
            <a:xfrm>
              <a:off x="2504" y="2418"/>
              <a:ext cx="144" cy="72"/>
            </a:xfrm>
            <a:custGeom>
              <a:avLst/>
              <a:gdLst/>
              <a:ahLst/>
              <a:cxnLst>
                <a:cxn ang="0">
                  <a:pos x="249" y="185"/>
                </a:cxn>
                <a:cxn ang="0">
                  <a:pos x="611" y="106"/>
                </a:cxn>
                <a:cxn ang="0">
                  <a:pos x="741" y="0"/>
                </a:cxn>
                <a:cxn ang="0">
                  <a:pos x="813" y="98"/>
                </a:cxn>
                <a:cxn ang="0">
                  <a:pos x="743" y="257"/>
                </a:cxn>
                <a:cxn ang="0">
                  <a:pos x="846" y="266"/>
                </a:cxn>
                <a:cxn ang="0">
                  <a:pos x="999" y="433"/>
                </a:cxn>
                <a:cxn ang="0">
                  <a:pos x="1106" y="377"/>
                </a:cxn>
                <a:cxn ang="0">
                  <a:pos x="1014" y="288"/>
                </a:cxn>
                <a:cxn ang="0">
                  <a:pos x="1065" y="272"/>
                </a:cxn>
                <a:cxn ang="0">
                  <a:pos x="1156" y="430"/>
                </a:cxn>
                <a:cxn ang="0">
                  <a:pos x="941" y="534"/>
                </a:cxn>
                <a:cxn ang="0">
                  <a:pos x="910" y="456"/>
                </a:cxn>
                <a:cxn ang="0">
                  <a:pos x="805" y="575"/>
                </a:cxn>
                <a:cxn ang="0">
                  <a:pos x="782" y="531"/>
                </a:cxn>
                <a:cxn ang="0">
                  <a:pos x="662" y="392"/>
                </a:cxn>
                <a:cxn ang="0">
                  <a:pos x="539" y="433"/>
                </a:cxn>
                <a:cxn ang="0">
                  <a:pos x="534" y="422"/>
                </a:cxn>
                <a:cxn ang="0">
                  <a:pos x="3" y="548"/>
                </a:cxn>
                <a:cxn ang="0">
                  <a:pos x="0" y="241"/>
                </a:cxn>
                <a:cxn ang="0">
                  <a:pos x="109" y="215"/>
                </a:cxn>
                <a:cxn ang="0">
                  <a:pos x="249" y="185"/>
                </a:cxn>
              </a:cxnLst>
              <a:rect l="0" t="0" r="r" b="b"/>
              <a:pathLst>
                <a:path w="1156" h="575">
                  <a:moveTo>
                    <a:pt x="249" y="185"/>
                  </a:moveTo>
                  <a:lnTo>
                    <a:pt x="611" y="106"/>
                  </a:lnTo>
                  <a:lnTo>
                    <a:pt x="741" y="0"/>
                  </a:lnTo>
                  <a:lnTo>
                    <a:pt x="813" y="98"/>
                  </a:lnTo>
                  <a:lnTo>
                    <a:pt x="743" y="257"/>
                  </a:lnTo>
                  <a:lnTo>
                    <a:pt x="846" y="266"/>
                  </a:lnTo>
                  <a:lnTo>
                    <a:pt x="999" y="433"/>
                  </a:lnTo>
                  <a:lnTo>
                    <a:pt x="1106" y="377"/>
                  </a:lnTo>
                  <a:lnTo>
                    <a:pt x="1014" y="288"/>
                  </a:lnTo>
                  <a:lnTo>
                    <a:pt x="1065" y="272"/>
                  </a:lnTo>
                  <a:lnTo>
                    <a:pt x="1156" y="430"/>
                  </a:lnTo>
                  <a:lnTo>
                    <a:pt x="941" y="534"/>
                  </a:lnTo>
                  <a:lnTo>
                    <a:pt x="910" y="456"/>
                  </a:lnTo>
                  <a:lnTo>
                    <a:pt x="805" y="575"/>
                  </a:lnTo>
                  <a:lnTo>
                    <a:pt x="782" y="531"/>
                  </a:lnTo>
                  <a:lnTo>
                    <a:pt x="662" y="392"/>
                  </a:lnTo>
                  <a:lnTo>
                    <a:pt x="539" y="433"/>
                  </a:lnTo>
                  <a:lnTo>
                    <a:pt x="534" y="422"/>
                  </a:lnTo>
                  <a:lnTo>
                    <a:pt x="3" y="548"/>
                  </a:lnTo>
                  <a:lnTo>
                    <a:pt x="0" y="241"/>
                  </a:lnTo>
                  <a:lnTo>
                    <a:pt x="109" y="215"/>
                  </a:lnTo>
                  <a:lnTo>
                    <a:pt x="249" y="185"/>
                  </a:lnTo>
                </a:path>
              </a:pathLst>
            </a:custGeom>
            <a:solidFill>
              <a:schemeClr val="tx2">
                <a:lumMod val="20000"/>
                <a:lumOff val="80000"/>
              </a:schemeClr>
            </a:solidFill>
            <a:ln w="0">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298" name="Line 163"/>
            <p:cNvSpPr>
              <a:spLocks noChangeShapeType="1"/>
            </p:cNvSpPr>
            <p:nvPr/>
          </p:nvSpPr>
          <p:spPr bwMode="auto">
            <a:xfrm>
              <a:off x="2059" y="2584"/>
              <a:ext cx="1" cy="1"/>
            </a:xfrm>
            <a:prstGeom prst="line">
              <a:avLst/>
            </a:prstGeom>
            <a:noFill/>
            <a:ln w="0">
              <a:solidFill>
                <a:schemeClr val="tx1"/>
              </a:solidFill>
              <a:round/>
              <a:headEnd/>
              <a:tailEnd/>
            </a:ln>
          </p:spPr>
          <p:txBody>
            <a:bodyPr/>
            <a:lstStyle/>
            <a:p>
              <a:endParaRPr lang="en-US" dirty="0"/>
            </a:p>
          </p:txBody>
        </p:sp>
        <p:sp>
          <p:nvSpPr>
            <p:cNvPr id="299" name="Freeform 298"/>
            <p:cNvSpPr>
              <a:spLocks/>
            </p:cNvSpPr>
            <p:nvPr/>
          </p:nvSpPr>
          <p:spPr bwMode="auto">
            <a:xfrm>
              <a:off x="1977" y="2365"/>
              <a:ext cx="167" cy="225"/>
            </a:xfrm>
            <a:custGeom>
              <a:avLst/>
              <a:gdLst/>
              <a:ahLst/>
              <a:cxnLst>
                <a:cxn ang="0">
                  <a:pos x="654" y="1756"/>
                </a:cxn>
                <a:cxn ang="0">
                  <a:pos x="0" y="1801"/>
                </a:cxn>
                <a:cxn ang="0">
                  <a:pos x="170" y="1396"/>
                </a:cxn>
                <a:cxn ang="0">
                  <a:pos x="17" y="974"/>
                </a:cxn>
                <a:cxn ang="0">
                  <a:pos x="62" y="527"/>
                </a:cxn>
                <a:cxn ang="0">
                  <a:pos x="255" y="276"/>
                </a:cxn>
                <a:cxn ang="0">
                  <a:pos x="243" y="452"/>
                </a:cxn>
                <a:cxn ang="0">
                  <a:pos x="274" y="363"/>
                </a:cxn>
                <a:cxn ang="0">
                  <a:pos x="288" y="454"/>
                </a:cxn>
                <a:cxn ang="0">
                  <a:pos x="305" y="237"/>
                </a:cxn>
                <a:cxn ang="0">
                  <a:pos x="425" y="184"/>
                </a:cxn>
                <a:cxn ang="0">
                  <a:pos x="369" y="98"/>
                </a:cxn>
                <a:cxn ang="0">
                  <a:pos x="467" y="0"/>
                </a:cxn>
                <a:cxn ang="0">
                  <a:pos x="867" y="139"/>
                </a:cxn>
                <a:cxn ang="0">
                  <a:pos x="952" y="260"/>
                </a:cxn>
                <a:cxn ang="0">
                  <a:pos x="897" y="282"/>
                </a:cxn>
                <a:cxn ang="0">
                  <a:pos x="969" y="413"/>
                </a:cxn>
                <a:cxn ang="0">
                  <a:pos x="969" y="567"/>
                </a:cxn>
                <a:cxn ang="0">
                  <a:pos x="824" y="753"/>
                </a:cxn>
                <a:cxn ang="0">
                  <a:pos x="824" y="868"/>
                </a:cxn>
                <a:cxn ang="0">
                  <a:pos x="914" y="902"/>
                </a:cxn>
                <a:cxn ang="0">
                  <a:pos x="1098" y="672"/>
                </a:cxn>
                <a:cxn ang="0">
                  <a:pos x="1227" y="765"/>
                </a:cxn>
                <a:cxn ang="0">
                  <a:pos x="1330" y="1102"/>
                </a:cxn>
                <a:cxn ang="0">
                  <a:pos x="1319" y="1247"/>
                </a:cxn>
                <a:cxn ang="0">
                  <a:pos x="1299" y="1301"/>
                </a:cxn>
                <a:cxn ang="0">
                  <a:pos x="1274" y="1251"/>
                </a:cxn>
                <a:cxn ang="0">
                  <a:pos x="1232" y="1273"/>
                </a:cxn>
                <a:cxn ang="0">
                  <a:pos x="1084" y="1686"/>
                </a:cxn>
                <a:cxn ang="0">
                  <a:pos x="780" y="1739"/>
                </a:cxn>
                <a:cxn ang="0">
                  <a:pos x="654" y="1756"/>
                </a:cxn>
              </a:cxnLst>
              <a:rect l="0" t="0" r="r" b="b"/>
              <a:pathLst>
                <a:path w="1330" h="1801">
                  <a:moveTo>
                    <a:pt x="654" y="1756"/>
                  </a:moveTo>
                  <a:lnTo>
                    <a:pt x="0" y="1801"/>
                  </a:lnTo>
                  <a:lnTo>
                    <a:pt x="170" y="1396"/>
                  </a:lnTo>
                  <a:lnTo>
                    <a:pt x="17" y="974"/>
                  </a:lnTo>
                  <a:lnTo>
                    <a:pt x="62" y="527"/>
                  </a:lnTo>
                  <a:lnTo>
                    <a:pt x="255" y="276"/>
                  </a:lnTo>
                  <a:lnTo>
                    <a:pt x="243" y="452"/>
                  </a:lnTo>
                  <a:lnTo>
                    <a:pt x="274" y="363"/>
                  </a:lnTo>
                  <a:lnTo>
                    <a:pt x="288" y="454"/>
                  </a:lnTo>
                  <a:lnTo>
                    <a:pt x="305" y="237"/>
                  </a:lnTo>
                  <a:lnTo>
                    <a:pt x="425" y="184"/>
                  </a:lnTo>
                  <a:lnTo>
                    <a:pt x="369" y="98"/>
                  </a:lnTo>
                  <a:lnTo>
                    <a:pt x="467" y="0"/>
                  </a:lnTo>
                  <a:lnTo>
                    <a:pt x="867" y="139"/>
                  </a:lnTo>
                  <a:lnTo>
                    <a:pt x="952" y="260"/>
                  </a:lnTo>
                  <a:lnTo>
                    <a:pt x="897" y="282"/>
                  </a:lnTo>
                  <a:lnTo>
                    <a:pt x="969" y="413"/>
                  </a:lnTo>
                  <a:lnTo>
                    <a:pt x="969" y="567"/>
                  </a:lnTo>
                  <a:lnTo>
                    <a:pt x="824" y="753"/>
                  </a:lnTo>
                  <a:lnTo>
                    <a:pt x="824" y="868"/>
                  </a:lnTo>
                  <a:lnTo>
                    <a:pt x="914" y="902"/>
                  </a:lnTo>
                  <a:lnTo>
                    <a:pt x="1098" y="672"/>
                  </a:lnTo>
                  <a:lnTo>
                    <a:pt x="1227" y="765"/>
                  </a:lnTo>
                  <a:lnTo>
                    <a:pt x="1330" y="1102"/>
                  </a:lnTo>
                  <a:lnTo>
                    <a:pt x="1319" y="1247"/>
                  </a:lnTo>
                  <a:lnTo>
                    <a:pt x="1299" y="1301"/>
                  </a:lnTo>
                  <a:lnTo>
                    <a:pt x="1274" y="1251"/>
                  </a:lnTo>
                  <a:lnTo>
                    <a:pt x="1232" y="1273"/>
                  </a:lnTo>
                  <a:lnTo>
                    <a:pt x="1084" y="1686"/>
                  </a:lnTo>
                  <a:lnTo>
                    <a:pt x="780" y="1739"/>
                  </a:lnTo>
                  <a:lnTo>
                    <a:pt x="654" y="1756"/>
                  </a:lnTo>
                  <a:close/>
                </a:path>
              </a:pathLst>
            </a:custGeom>
            <a:solidFill>
              <a:schemeClr val="accent3">
                <a:lumMod val="60000"/>
                <a:lumOff val="4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00" name="Freeform 165"/>
            <p:cNvSpPr>
              <a:spLocks/>
            </p:cNvSpPr>
            <p:nvPr/>
          </p:nvSpPr>
          <p:spPr bwMode="auto">
            <a:xfrm>
              <a:off x="1977" y="2365"/>
              <a:ext cx="167" cy="225"/>
            </a:xfrm>
            <a:custGeom>
              <a:avLst/>
              <a:gdLst>
                <a:gd name="T0" fmla="*/ 82 w 1330"/>
                <a:gd name="T1" fmla="*/ 219 h 1801"/>
                <a:gd name="T2" fmla="*/ 0 w 1330"/>
                <a:gd name="T3" fmla="*/ 225 h 1801"/>
                <a:gd name="T4" fmla="*/ 21 w 1330"/>
                <a:gd name="T5" fmla="*/ 174 h 1801"/>
                <a:gd name="T6" fmla="*/ 2 w 1330"/>
                <a:gd name="T7" fmla="*/ 122 h 1801"/>
                <a:gd name="T8" fmla="*/ 8 w 1330"/>
                <a:gd name="T9" fmla="*/ 66 h 1801"/>
                <a:gd name="T10" fmla="*/ 32 w 1330"/>
                <a:gd name="T11" fmla="*/ 34 h 1801"/>
                <a:gd name="T12" fmla="*/ 31 w 1330"/>
                <a:gd name="T13" fmla="*/ 56 h 1801"/>
                <a:gd name="T14" fmla="*/ 34 w 1330"/>
                <a:gd name="T15" fmla="*/ 45 h 1801"/>
                <a:gd name="T16" fmla="*/ 36 w 1330"/>
                <a:gd name="T17" fmla="*/ 57 h 1801"/>
                <a:gd name="T18" fmla="*/ 38 w 1330"/>
                <a:gd name="T19" fmla="*/ 30 h 1801"/>
                <a:gd name="T20" fmla="*/ 53 w 1330"/>
                <a:gd name="T21" fmla="*/ 23 h 1801"/>
                <a:gd name="T22" fmla="*/ 46 w 1330"/>
                <a:gd name="T23" fmla="*/ 12 h 1801"/>
                <a:gd name="T24" fmla="*/ 59 w 1330"/>
                <a:gd name="T25" fmla="*/ 0 h 1801"/>
                <a:gd name="T26" fmla="*/ 109 w 1330"/>
                <a:gd name="T27" fmla="*/ 17 h 1801"/>
                <a:gd name="T28" fmla="*/ 120 w 1330"/>
                <a:gd name="T29" fmla="*/ 32 h 1801"/>
                <a:gd name="T30" fmla="*/ 113 w 1330"/>
                <a:gd name="T31" fmla="*/ 35 h 1801"/>
                <a:gd name="T32" fmla="*/ 122 w 1330"/>
                <a:gd name="T33" fmla="*/ 52 h 1801"/>
                <a:gd name="T34" fmla="*/ 122 w 1330"/>
                <a:gd name="T35" fmla="*/ 71 h 1801"/>
                <a:gd name="T36" fmla="*/ 103 w 1330"/>
                <a:gd name="T37" fmla="*/ 94 h 1801"/>
                <a:gd name="T38" fmla="*/ 103 w 1330"/>
                <a:gd name="T39" fmla="*/ 108 h 1801"/>
                <a:gd name="T40" fmla="*/ 115 w 1330"/>
                <a:gd name="T41" fmla="*/ 113 h 1801"/>
                <a:gd name="T42" fmla="*/ 138 w 1330"/>
                <a:gd name="T43" fmla="*/ 84 h 1801"/>
                <a:gd name="T44" fmla="*/ 154 w 1330"/>
                <a:gd name="T45" fmla="*/ 96 h 1801"/>
                <a:gd name="T46" fmla="*/ 167 w 1330"/>
                <a:gd name="T47" fmla="*/ 138 h 1801"/>
                <a:gd name="T48" fmla="*/ 166 w 1330"/>
                <a:gd name="T49" fmla="*/ 156 h 1801"/>
                <a:gd name="T50" fmla="*/ 163 w 1330"/>
                <a:gd name="T51" fmla="*/ 163 h 1801"/>
                <a:gd name="T52" fmla="*/ 160 w 1330"/>
                <a:gd name="T53" fmla="*/ 156 h 1801"/>
                <a:gd name="T54" fmla="*/ 155 w 1330"/>
                <a:gd name="T55" fmla="*/ 159 h 1801"/>
                <a:gd name="T56" fmla="*/ 136 w 1330"/>
                <a:gd name="T57" fmla="*/ 211 h 1801"/>
                <a:gd name="T58" fmla="*/ 98 w 1330"/>
                <a:gd name="T59" fmla="*/ 217 h 1801"/>
                <a:gd name="T60" fmla="*/ 82 w 1330"/>
                <a:gd name="T61" fmla="*/ 219 h 18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0"/>
                <a:gd name="T94" fmla="*/ 0 h 1801"/>
                <a:gd name="T95" fmla="*/ 1330 w 1330"/>
                <a:gd name="T96" fmla="*/ 1801 h 18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0" h="1801">
                  <a:moveTo>
                    <a:pt x="654" y="1756"/>
                  </a:moveTo>
                  <a:lnTo>
                    <a:pt x="0" y="1801"/>
                  </a:lnTo>
                  <a:lnTo>
                    <a:pt x="170" y="1396"/>
                  </a:lnTo>
                  <a:lnTo>
                    <a:pt x="17" y="974"/>
                  </a:lnTo>
                  <a:lnTo>
                    <a:pt x="62" y="527"/>
                  </a:lnTo>
                  <a:lnTo>
                    <a:pt x="255" y="276"/>
                  </a:lnTo>
                  <a:lnTo>
                    <a:pt x="243" y="452"/>
                  </a:lnTo>
                  <a:lnTo>
                    <a:pt x="274" y="363"/>
                  </a:lnTo>
                  <a:lnTo>
                    <a:pt x="288" y="454"/>
                  </a:lnTo>
                  <a:lnTo>
                    <a:pt x="305" y="237"/>
                  </a:lnTo>
                  <a:lnTo>
                    <a:pt x="425" y="184"/>
                  </a:lnTo>
                  <a:lnTo>
                    <a:pt x="369" y="98"/>
                  </a:lnTo>
                  <a:lnTo>
                    <a:pt x="467" y="0"/>
                  </a:lnTo>
                  <a:lnTo>
                    <a:pt x="867" y="139"/>
                  </a:lnTo>
                  <a:lnTo>
                    <a:pt x="952" y="260"/>
                  </a:lnTo>
                  <a:lnTo>
                    <a:pt x="897" y="282"/>
                  </a:lnTo>
                  <a:lnTo>
                    <a:pt x="969" y="413"/>
                  </a:lnTo>
                  <a:lnTo>
                    <a:pt x="969" y="567"/>
                  </a:lnTo>
                  <a:lnTo>
                    <a:pt x="824" y="753"/>
                  </a:lnTo>
                  <a:lnTo>
                    <a:pt x="824" y="868"/>
                  </a:lnTo>
                  <a:lnTo>
                    <a:pt x="914" y="902"/>
                  </a:lnTo>
                  <a:lnTo>
                    <a:pt x="1098" y="672"/>
                  </a:lnTo>
                  <a:lnTo>
                    <a:pt x="1227" y="765"/>
                  </a:lnTo>
                  <a:lnTo>
                    <a:pt x="1330" y="1102"/>
                  </a:lnTo>
                  <a:lnTo>
                    <a:pt x="1319" y="1247"/>
                  </a:lnTo>
                  <a:lnTo>
                    <a:pt x="1299" y="1301"/>
                  </a:lnTo>
                  <a:lnTo>
                    <a:pt x="1274" y="1251"/>
                  </a:lnTo>
                  <a:lnTo>
                    <a:pt x="1232" y="1273"/>
                  </a:lnTo>
                  <a:lnTo>
                    <a:pt x="1084" y="1686"/>
                  </a:lnTo>
                  <a:lnTo>
                    <a:pt x="780" y="1739"/>
                  </a:lnTo>
                  <a:lnTo>
                    <a:pt x="654" y="1756"/>
                  </a:lnTo>
                </a:path>
              </a:pathLst>
            </a:custGeom>
            <a:noFill/>
            <a:ln w="0">
              <a:solidFill>
                <a:schemeClr val="tx1"/>
              </a:solidFill>
              <a:prstDash val="solid"/>
              <a:round/>
              <a:headEnd/>
              <a:tailEnd/>
            </a:ln>
          </p:spPr>
          <p:txBody>
            <a:bodyPr/>
            <a:lstStyle/>
            <a:p>
              <a:endParaRPr lang="en-US" dirty="0"/>
            </a:p>
          </p:txBody>
        </p:sp>
        <p:sp>
          <p:nvSpPr>
            <p:cNvPr id="301" name="Line 166"/>
            <p:cNvSpPr>
              <a:spLocks noChangeShapeType="1"/>
            </p:cNvSpPr>
            <p:nvPr/>
          </p:nvSpPr>
          <p:spPr bwMode="auto">
            <a:xfrm>
              <a:off x="2065" y="2351"/>
              <a:ext cx="1" cy="1"/>
            </a:xfrm>
            <a:prstGeom prst="line">
              <a:avLst/>
            </a:prstGeom>
            <a:noFill/>
            <a:ln w="0">
              <a:solidFill>
                <a:schemeClr val="tx1"/>
              </a:solidFill>
              <a:round/>
              <a:headEnd/>
              <a:tailEnd/>
            </a:ln>
          </p:spPr>
          <p:txBody>
            <a:bodyPr/>
            <a:lstStyle/>
            <a:p>
              <a:endParaRPr lang="en-US" dirty="0"/>
            </a:p>
          </p:txBody>
        </p:sp>
        <p:sp>
          <p:nvSpPr>
            <p:cNvPr id="302" name="Freeform 167"/>
            <p:cNvSpPr>
              <a:spLocks/>
            </p:cNvSpPr>
            <p:nvPr/>
          </p:nvSpPr>
          <p:spPr bwMode="auto">
            <a:xfrm>
              <a:off x="1818" y="2286"/>
              <a:ext cx="247" cy="127"/>
            </a:xfrm>
            <a:custGeom>
              <a:avLst/>
              <a:gdLst>
                <a:gd name="T0" fmla="*/ 247 w 1974"/>
                <a:gd name="T1" fmla="*/ 65 h 1013"/>
                <a:gd name="T2" fmla="*/ 219 w 1974"/>
                <a:gd name="T3" fmla="*/ 65 h 1013"/>
                <a:gd name="T4" fmla="*/ 217 w 1974"/>
                <a:gd name="T5" fmla="*/ 75 h 1013"/>
                <a:gd name="T6" fmla="*/ 187 w 1974"/>
                <a:gd name="T7" fmla="*/ 66 h 1013"/>
                <a:gd name="T8" fmla="*/ 159 w 1974"/>
                <a:gd name="T9" fmla="*/ 77 h 1013"/>
                <a:gd name="T10" fmla="*/ 147 w 1974"/>
                <a:gd name="T11" fmla="*/ 96 h 1013"/>
                <a:gd name="T12" fmla="*/ 149 w 1974"/>
                <a:gd name="T13" fmla="*/ 80 h 1013"/>
                <a:gd name="T14" fmla="*/ 133 w 1974"/>
                <a:gd name="T15" fmla="*/ 93 h 1013"/>
                <a:gd name="T16" fmla="*/ 132 w 1974"/>
                <a:gd name="T17" fmla="*/ 81 h 1013"/>
                <a:gd name="T18" fmla="*/ 113 w 1974"/>
                <a:gd name="T19" fmla="*/ 127 h 1013"/>
                <a:gd name="T20" fmla="*/ 106 w 1974"/>
                <a:gd name="T21" fmla="*/ 123 h 1013"/>
                <a:gd name="T22" fmla="*/ 107 w 1974"/>
                <a:gd name="T23" fmla="*/ 112 h 1013"/>
                <a:gd name="T24" fmla="*/ 100 w 1974"/>
                <a:gd name="T25" fmla="*/ 113 h 1013"/>
                <a:gd name="T26" fmla="*/ 102 w 1974"/>
                <a:gd name="T27" fmla="*/ 96 h 1013"/>
                <a:gd name="T28" fmla="*/ 88 w 1974"/>
                <a:gd name="T29" fmla="*/ 84 h 1013"/>
                <a:gd name="T30" fmla="*/ 12 w 1974"/>
                <a:gd name="T31" fmla="*/ 68 h 1013"/>
                <a:gd name="T32" fmla="*/ 0 w 1974"/>
                <a:gd name="T33" fmla="*/ 56 h 1013"/>
                <a:gd name="T34" fmla="*/ 93 w 1974"/>
                <a:gd name="T35" fmla="*/ 0 h 1013"/>
                <a:gd name="T36" fmla="*/ 97 w 1974"/>
                <a:gd name="T37" fmla="*/ 4 h 1013"/>
                <a:gd name="T38" fmla="*/ 72 w 1974"/>
                <a:gd name="T39" fmla="*/ 28 h 1013"/>
                <a:gd name="T40" fmla="*/ 72 w 1974"/>
                <a:gd name="T41" fmla="*/ 41 h 1013"/>
                <a:gd name="T42" fmla="*/ 83 w 1974"/>
                <a:gd name="T43" fmla="*/ 29 h 1013"/>
                <a:gd name="T44" fmla="*/ 80 w 1974"/>
                <a:gd name="T45" fmla="*/ 36 h 1013"/>
                <a:gd name="T46" fmla="*/ 96 w 1974"/>
                <a:gd name="T47" fmla="*/ 32 h 1013"/>
                <a:gd name="T48" fmla="*/ 115 w 1974"/>
                <a:gd name="T49" fmla="*/ 51 h 1013"/>
                <a:gd name="T50" fmla="*/ 142 w 1974"/>
                <a:gd name="T51" fmla="*/ 53 h 1013"/>
                <a:gd name="T52" fmla="*/ 160 w 1974"/>
                <a:gd name="T53" fmla="*/ 37 h 1013"/>
                <a:gd name="T54" fmla="*/ 203 w 1974"/>
                <a:gd name="T55" fmla="*/ 27 h 1013"/>
                <a:gd name="T56" fmla="*/ 204 w 1974"/>
                <a:gd name="T57" fmla="*/ 43 h 1013"/>
                <a:gd name="T58" fmla="*/ 231 w 1974"/>
                <a:gd name="T59" fmla="*/ 42 h 1013"/>
                <a:gd name="T60" fmla="*/ 234 w 1974"/>
                <a:gd name="T61" fmla="*/ 55 h 1013"/>
                <a:gd name="T62" fmla="*/ 247 w 1974"/>
                <a:gd name="T63" fmla="*/ 65 h 10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4"/>
                <a:gd name="T97" fmla="*/ 0 h 1013"/>
                <a:gd name="T98" fmla="*/ 1974 w 1974"/>
                <a:gd name="T99" fmla="*/ 1013 h 10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4" h="1013">
                  <a:moveTo>
                    <a:pt x="1974" y="522"/>
                  </a:moveTo>
                  <a:lnTo>
                    <a:pt x="1754" y="520"/>
                  </a:lnTo>
                  <a:lnTo>
                    <a:pt x="1731" y="601"/>
                  </a:lnTo>
                  <a:lnTo>
                    <a:pt x="1497" y="528"/>
                  </a:lnTo>
                  <a:lnTo>
                    <a:pt x="1273" y="612"/>
                  </a:lnTo>
                  <a:lnTo>
                    <a:pt x="1175" y="763"/>
                  </a:lnTo>
                  <a:lnTo>
                    <a:pt x="1187" y="642"/>
                  </a:lnTo>
                  <a:lnTo>
                    <a:pt x="1066" y="738"/>
                  </a:lnTo>
                  <a:lnTo>
                    <a:pt x="1058" y="646"/>
                  </a:lnTo>
                  <a:lnTo>
                    <a:pt x="902" y="1013"/>
                  </a:lnTo>
                  <a:lnTo>
                    <a:pt x="849" y="983"/>
                  </a:lnTo>
                  <a:lnTo>
                    <a:pt x="857" y="896"/>
                  </a:lnTo>
                  <a:lnTo>
                    <a:pt x="799" y="902"/>
                  </a:lnTo>
                  <a:lnTo>
                    <a:pt x="812" y="765"/>
                  </a:lnTo>
                  <a:lnTo>
                    <a:pt x="706" y="670"/>
                  </a:lnTo>
                  <a:lnTo>
                    <a:pt x="92" y="539"/>
                  </a:lnTo>
                  <a:lnTo>
                    <a:pt x="0" y="447"/>
                  </a:lnTo>
                  <a:lnTo>
                    <a:pt x="740" y="0"/>
                  </a:lnTo>
                  <a:lnTo>
                    <a:pt x="776" y="28"/>
                  </a:lnTo>
                  <a:lnTo>
                    <a:pt x="575" y="220"/>
                  </a:lnTo>
                  <a:lnTo>
                    <a:pt x="578" y="324"/>
                  </a:lnTo>
                  <a:lnTo>
                    <a:pt x="667" y="229"/>
                  </a:lnTo>
                  <a:lnTo>
                    <a:pt x="640" y="288"/>
                  </a:lnTo>
                  <a:lnTo>
                    <a:pt x="768" y="254"/>
                  </a:lnTo>
                  <a:lnTo>
                    <a:pt x="916" y="405"/>
                  </a:lnTo>
                  <a:lnTo>
                    <a:pt x="1134" y="425"/>
                  </a:lnTo>
                  <a:lnTo>
                    <a:pt x="1277" y="299"/>
                  </a:lnTo>
                  <a:lnTo>
                    <a:pt x="1622" y="218"/>
                  </a:lnTo>
                  <a:lnTo>
                    <a:pt x="1631" y="346"/>
                  </a:lnTo>
                  <a:lnTo>
                    <a:pt x="1843" y="333"/>
                  </a:lnTo>
                  <a:lnTo>
                    <a:pt x="1869" y="442"/>
                  </a:lnTo>
                  <a:lnTo>
                    <a:pt x="1974" y="522"/>
                  </a:lnTo>
                  <a:close/>
                </a:path>
              </a:pathLst>
            </a:custGeom>
            <a:solidFill>
              <a:srgbClr val="FFFF00"/>
            </a:solidFill>
            <a:ln w="3175">
              <a:solidFill>
                <a:schemeClr val="tx1"/>
              </a:solidFill>
              <a:prstDash val="solid"/>
              <a:round/>
              <a:headEnd/>
              <a:tailEnd/>
            </a:ln>
          </p:spPr>
          <p:txBody>
            <a:bodyPr/>
            <a:lstStyle/>
            <a:p>
              <a:endParaRPr lang="en-US" dirty="0"/>
            </a:p>
          </p:txBody>
        </p:sp>
        <p:sp>
          <p:nvSpPr>
            <p:cNvPr id="303" name="Freeform 302"/>
            <p:cNvSpPr>
              <a:spLocks/>
            </p:cNvSpPr>
            <p:nvPr/>
          </p:nvSpPr>
          <p:spPr bwMode="auto">
            <a:xfrm>
              <a:off x="1818" y="2286"/>
              <a:ext cx="247" cy="127"/>
            </a:xfrm>
            <a:custGeom>
              <a:avLst/>
              <a:gdLst/>
              <a:ahLst/>
              <a:cxnLst>
                <a:cxn ang="0">
                  <a:pos x="1974" y="522"/>
                </a:cxn>
                <a:cxn ang="0">
                  <a:pos x="1754" y="520"/>
                </a:cxn>
                <a:cxn ang="0">
                  <a:pos x="1731" y="601"/>
                </a:cxn>
                <a:cxn ang="0">
                  <a:pos x="1497" y="528"/>
                </a:cxn>
                <a:cxn ang="0">
                  <a:pos x="1273" y="612"/>
                </a:cxn>
                <a:cxn ang="0">
                  <a:pos x="1175" y="763"/>
                </a:cxn>
                <a:cxn ang="0">
                  <a:pos x="1187" y="642"/>
                </a:cxn>
                <a:cxn ang="0">
                  <a:pos x="1066" y="738"/>
                </a:cxn>
                <a:cxn ang="0">
                  <a:pos x="1058" y="646"/>
                </a:cxn>
                <a:cxn ang="0">
                  <a:pos x="902" y="1013"/>
                </a:cxn>
                <a:cxn ang="0">
                  <a:pos x="849" y="983"/>
                </a:cxn>
                <a:cxn ang="0">
                  <a:pos x="857" y="896"/>
                </a:cxn>
                <a:cxn ang="0">
                  <a:pos x="799" y="902"/>
                </a:cxn>
                <a:cxn ang="0">
                  <a:pos x="812" y="765"/>
                </a:cxn>
                <a:cxn ang="0">
                  <a:pos x="706" y="670"/>
                </a:cxn>
                <a:cxn ang="0">
                  <a:pos x="92" y="539"/>
                </a:cxn>
                <a:cxn ang="0">
                  <a:pos x="0" y="447"/>
                </a:cxn>
                <a:cxn ang="0">
                  <a:pos x="740" y="0"/>
                </a:cxn>
                <a:cxn ang="0">
                  <a:pos x="776" y="28"/>
                </a:cxn>
                <a:cxn ang="0">
                  <a:pos x="575" y="220"/>
                </a:cxn>
                <a:cxn ang="0">
                  <a:pos x="578" y="324"/>
                </a:cxn>
                <a:cxn ang="0">
                  <a:pos x="667" y="229"/>
                </a:cxn>
                <a:cxn ang="0">
                  <a:pos x="640" y="288"/>
                </a:cxn>
                <a:cxn ang="0">
                  <a:pos x="768" y="254"/>
                </a:cxn>
                <a:cxn ang="0">
                  <a:pos x="916" y="405"/>
                </a:cxn>
                <a:cxn ang="0">
                  <a:pos x="1134" y="425"/>
                </a:cxn>
                <a:cxn ang="0">
                  <a:pos x="1277" y="299"/>
                </a:cxn>
                <a:cxn ang="0">
                  <a:pos x="1622" y="218"/>
                </a:cxn>
                <a:cxn ang="0">
                  <a:pos x="1631" y="346"/>
                </a:cxn>
                <a:cxn ang="0">
                  <a:pos x="1843" y="333"/>
                </a:cxn>
                <a:cxn ang="0">
                  <a:pos x="1869" y="442"/>
                </a:cxn>
                <a:cxn ang="0">
                  <a:pos x="1974" y="522"/>
                </a:cxn>
              </a:cxnLst>
              <a:rect l="0" t="0" r="r" b="b"/>
              <a:pathLst>
                <a:path w="1974" h="1013">
                  <a:moveTo>
                    <a:pt x="1974" y="522"/>
                  </a:moveTo>
                  <a:lnTo>
                    <a:pt x="1754" y="520"/>
                  </a:lnTo>
                  <a:lnTo>
                    <a:pt x="1731" y="601"/>
                  </a:lnTo>
                  <a:lnTo>
                    <a:pt x="1497" y="528"/>
                  </a:lnTo>
                  <a:lnTo>
                    <a:pt x="1273" y="612"/>
                  </a:lnTo>
                  <a:lnTo>
                    <a:pt x="1175" y="763"/>
                  </a:lnTo>
                  <a:lnTo>
                    <a:pt x="1187" y="642"/>
                  </a:lnTo>
                  <a:lnTo>
                    <a:pt x="1066" y="738"/>
                  </a:lnTo>
                  <a:lnTo>
                    <a:pt x="1058" y="646"/>
                  </a:lnTo>
                  <a:lnTo>
                    <a:pt x="902" y="1013"/>
                  </a:lnTo>
                  <a:lnTo>
                    <a:pt x="849" y="983"/>
                  </a:lnTo>
                  <a:lnTo>
                    <a:pt x="857" y="896"/>
                  </a:lnTo>
                  <a:lnTo>
                    <a:pt x="799" y="902"/>
                  </a:lnTo>
                  <a:lnTo>
                    <a:pt x="812" y="765"/>
                  </a:lnTo>
                  <a:lnTo>
                    <a:pt x="706" y="670"/>
                  </a:lnTo>
                  <a:lnTo>
                    <a:pt x="92" y="539"/>
                  </a:lnTo>
                  <a:lnTo>
                    <a:pt x="0" y="447"/>
                  </a:lnTo>
                  <a:lnTo>
                    <a:pt x="740" y="0"/>
                  </a:lnTo>
                  <a:lnTo>
                    <a:pt x="776" y="28"/>
                  </a:lnTo>
                  <a:lnTo>
                    <a:pt x="575" y="220"/>
                  </a:lnTo>
                  <a:lnTo>
                    <a:pt x="578" y="324"/>
                  </a:lnTo>
                  <a:lnTo>
                    <a:pt x="667" y="229"/>
                  </a:lnTo>
                  <a:lnTo>
                    <a:pt x="640" y="288"/>
                  </a:lnTo>
                  <a:lnTo>
                    <a:pt x="768" y="254"/>
                  </a:lnTo>
                  <a:lnTo>
                    <a:pt x="916" y="405"/>
                  </a:lnTo>
                  <a:lnTo>
                    <a:pt x="1134" y="425"/>
                  </a:lnTo>
                  <a:lnTo>
                    <a:pt x="1277" y="299"/>
                  </a:lnTo>
                  <a:lnTo>
                    <a:pt x="1622" y="218"/>
                  </a:lnTo>
                  <a:lnTo>
                    <a:pt x="1631" y="346"/>
                  </a:lnTo>
                  <a:lnTo>
                    <a:pt x="1843" y="333"/>
                  </a:lnTo>
                  <a:lnTo>
                    <a:pt x="1869" y="442"/>
                  </a:lnTo>
                  <a:lnTo>
                    <a:pt x="1974" y="522"/>
                  </a:lnTo>
                </a:path>
              </a:pathLst>
            </a:custGeom>
            <a:solidFill>
              <a:schemeClr val="accent3">
                <a:lumMod val="60000"/>
                <a:lumOff val="40000"/>
              </a:schemeClr>
            </a:solidFill>
            <a:ln w="0">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04" name="Line 169"/>
            <p:cNvSpPr>
              <a:spLocks noChangeShapeType="1"/>
            </p:cNvSpPr>
            <p:nvPr/>
          </p:nvSpPr>
          <p:spPr bwMode="auto">
            <a:xfrm>
              <a:off x="1796" y="2508"/>
              <a:ext cx="1" cy="1"/>
            </a:xfrm>
            <a:prstGeom prst="line">
              <a:avLst/>
            </a:prstGeom>
            <a:noFill/>
            <a:ln w="0">
              <a:solidFill>
                <a:schemeClr val="tx1"/>
              </a:solidFill>
              <a:round/>
              <a:headEnd/>
              <a:tailEnd/>
            </a:ln>
          </p:spPr>
          <p:txBody>
            <a:bodyPr/>
            <a:lstStyle/>
            <a:p>
              <a:endParaRPr lang="en-US" dirty="0"/>
            </a:p>
          </p:txBody>
        </p:sp>
        <p:sp>
          <p:nvSpPr>
            <p:cNvPr id="305" name="Freeform 304"/>
            <p:cNvSpPr>
              <a:spLocks/>
            </p:cNvSpPr>
            <p:nvPr/>
          </p:nvSpPr>
          <p:spPr bwMode="auto">
            <a:xfrm>
              <a:off x="1564" y="2197"/>
              <a:ext cx="284" cy="316"/>
            </a:xfrm>
            <a:custGeom>
              <a:avLst/>
              <a:gdLst/>
              <a:ahLst/>
              <a:cxnLst>
                <a:cxn ang="0">
                  <a:pos x="1856" y="2486"/>
                </a:cxn>
                <a:cxn ang="0">
                  <a:pos x="1854" y="2494"/>
                </a:cxn>
                <a:cxn ang="0">
                  <a:pos x="217" y="2530"/>
                </a:cxn>
                <a:cxn ang="0">
                  <a:pos x="217" y="1737"/>
                </a:cxn>
                <a:cxn ang="0">
                  <a:pos x="96" y="1606"/>
                </a:cxn>
                <a:cxn ang="0">
                  <a:pos x="183" y="1471"/>
                </a:cxn>
                <a:cxn ang="0">
                  <a:pos x="181" y="1458"/>
                </a:cxn>
                <a:cxn ang="0">
                  <a:pos x="0" y="160"/>
                </a:cxn>
                <a:cxn ang="0">
                  <a:pos x="599" y="160"/>
                </a:cxn>
                <a:cxn ang="0">
                  <a:pos x="599" y="0"/>
                </a:cxn>
                <a:cxn ang="0">
                  <a:pos x="663" y="0"/>
                </a:cxn>
                <a:cxn ang="0">
                  <a:pos x="742" y="260"/>
                </a:cxn>
                <a:cxn ang="0">
                  <a:pos x="982" y="310"/>
                </a:cxn>
                <a:cxn ang="0">
                  <a:pos x="1008" y="367"/>
                </a:cxn>
                <a:cxn ang="0">
                  <a:pos x="1242" y="307"/>
                </a:cxn>
                <a:cxn ang="0">
                  <a:pos x="1343" y="333"/>
                </a:cxn>
                <a:cxn ang="0">
                  <a:pos x="1323" y="380"/>
                </a:cxn>
                <a:cxn ang="0">
                  <a:pos x="1376" y="377"/>
                </a:cxn>
                <a:cxn ang="0">
                  <a:pos x="1421" y="472"/>
                </a:cxn>
                <a:cxn ang="0">
                  <a:pos x="1507" y="414"/>
                </a:cxn>
                <a:cxn ang="0">
                  <a:pos x="1660" y="531"/>
                </a:cxn>
                <a:cxn ang="0">
                  <a:pos x="1856" y="442"/>
                </a:cxn>
                <a:cxn ang="0">
                  <a:pos x="1903" y="503"/>
                </a:cxn>
                <a:cxn ang="0">
                  <a:pos x="2276" y="523"/>
                </a:cxn>
                <a:cxn ang="0">
                  <a:pos x="1901" y="729"/>
                </a:cxn>
                <a:cxn ang="0">
                  <a:pos x="1507" y="1109"/>
                </a:cxn>
                <a:cxn ang="0">
                  <a:pos x="1466" y="1145"/>
                </a:cxn>
                <a:cxn ang="0">
                  <a:pos x="1473" y="1396"/>
                </a:cxn>
                <a:cxn ang="0">
                  <a:pos x="1345" y="1477"/>
                </a:cxn>
                <a:cxn ang="0">
                  <a:pos x="1289" y="1597"/>
                </a:cxn>
                <a:cxn ang="0">
                  <a:pos x="1373" y="1676"/>
                </a:cxn>
                <a:cxn ang="0">
                  <a:pos x="1340" y="1972"/>
                </a:cxn>
                <a:cxn ang="0">
                  <a:pos x="1790" y="2292"/>
                </a:cxn>
                <a:cxn ang="0">
                  <a:pos x="1854" y="2488"/>
                </a:cxn>
                <a:cxn ang="0">
                  <a:pos x="1856" y="2486"/>
                </a:cxn>
              </a:cxnLst>
              <a:rect l="0" t="0" r="r" b="b"/>
              <a:pathLst>
                <a:path w="2276" h="2530">
                  <a:moveTo>
                    <a:pt x="1856" y="2486"/>
                  </a:moveTo>
                  <a:lnTo>
                    <a:pt x="1854" y="2494"/>
                  </a:lnTo>
                  <a:lnTo>
                    <a:pt x="217" y="2530"/>
                  </a:lnTo>
                  <a:lnTo>
                    <a:pt x="217" y="1737"/>
                  </a:lnTo>
                  <a:lnTo>
                    <a:pt x="96" y="1606"/>
                  </a:lnTo>
                  <a:lnTo>
                    <a:pt x="183" y="1471"/>
                  </a:lnTo>
                  <a:lnTo>
                    <a:pt x="181" y="1458"/>
                  </a:lnTo>
                  <a:lnTo>
                    <a:pt x="0" y="160"/>
                  </a:lnTo>
                  <a:lnTo>
                    <a:pt x="599" y="160"/>
                  </a:lnTo>
                  <a:lnTo>
                    <a:pt x="599" y="0"/>
                  </a:lnTo>
                  <a:lnTo>
                    <a:pt x="663" y="0"/>
                  </a:lnTo>
                  <a:lnTo>
                    <a:pt x="742" y="260"/>
                  </a:lnTo>
                  <a:lnTo>
                    <a:pt x="982" y="310"/>
                  </a:lnTo>
                  <a:lnTo>
                    <a:pt x="1008" y="367"/>
                  </a:lnTo>
                  <a:lnTo>
                    <a:pt x="1242" y="307"/>
                  </a:lnTo>
                  <a:lnTo>
                    <a:pt x="1343" y="333"/>
                  </a:lnTo>
                  <a:lnTo>
                    <a:pt x="1323" y="380"/>
                  </a:lnTo>
                  <a:lnTo>
                    <a:pt x="1376" y="377"/>
                  </a:lnTo>
                  <a:lnTo>
                    <a:pt x="1421" y="472"/>
                  </a:lnTo>
                  <a:lnTo>
                    <a:pt x="1507" y="414"/>
                  </a:lnTo>
                  <a:lnTo>
                    <a:pt x="1660" y="531"/>
                  </a:lnTo>
                  <a:lnTo>
                    <a:pt x="1856" y="442"/>
                  </a:lnTo>
                  <a:lnTo>
                    <a:pt x="1903" y="503"/>
                  </a:lnTo>
                  <a:lnTo>
                    <a:pt x="2276" y="523"/>
                  </a:lnTo>
                  <a:lnTo>
                    <a:pt x="1901" y="729"/>
                  </a:lnTo>
                  <a:lnTo>
                    <a:pt x="1507" y="1109"/>
                  </a:lnTo>
                  <a:lnTo>
                    <a:pt x="1466" y="1145"/>
                  </a:lnTo>
                  <a:lnTo>
                    <a:pt x="1473" y="1396"/>
                  </a:lnTo>
                  <a:lnTo>
                    <a:pt x="1345" y="1477"/>
                  </a:lnTo>
                  <a:lnTo>
                    <a:pt x="1289" y="1597"/>
                  </a:lnTo>
                  <a:lnTo>
                    <a:pt x="1373" y="1676"/>
                  </a:lnTo>
                  <a:lnTo>
                    <a:pt x="1340" y="1972"/>
                  </a:lnTo>
                  <a:lnTo>
                    <a:pt x="1790" y="2292"/>
                  </a:lnTo>
                  <a:lnTo>
                    <a:pt x="1854" y="2488"/>
                  </a:lnTo>
                  <a:lnTo>
                    <a:pt x="1856" y="2486"/>
                  </a:lnTo>
                  <a:close/>
                </a:path>
              </a:pathLst>
            </a:custGeom>
            <a:solidFill>
              <a:schemeClr val="accent3">
                <a:lumMod val="60000"/>
                <a:lumOff val="4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06" name="Freeform 171"/>
            <p:cNvSpPr>
              <a:spLocks/>
            </p:cNvSpPr>
            <p:nvPr/>
          </p:nvSpPr>
          <p:spPr bwMode="auto">
            <a:xfrm>
              <a:off x="1564" y="2197"/>
              <a:ext cx="284" cy="316"/>
            </a:xfrm>
            <a:custGeom>
              <a:avLst/>
              <a:gdLst>
                <a:gd name="T0" fmla="*/ 232 w 2276"/>
                <a:gd name="T1" fmla="*/ 311 h 2530"/>
                <a:gd name="T2" fmla="*/ 231 w 2276"/>
                <a:gd name="T3" fmla="*/ 312 h 2530"/>
                <a:gd name="T4" fmla="*/ 27 w 2276"/>
                <a:gd name="T5" fmla="*/ 316 h 2530"/>
                <a:gd name="T6" fmla="*/ 27 w 2276"/>
                <a:gd name="T7" fmla="*/ 217 h 2530"/>
                <a:gd name="T8" fmla="*/ 12 w 2276"/>
                <a:gd name="T9" fmla="*/ 201 h 2530"/>
                <a:gd name="T10" fmla="*/ 23 w 2276"/>
                <a:gd name="T11" fmla="*/ 184 h 2530"/>
                <a:gd name="T12" fmla="*/ 23 w 2276"/>
                <a:gd name="T13" fmla="*/ 182 h 2530"/>
                <a:gd name="T14" fmla="*/ 0 w 2276"/>
                <a:gd name="T15" fmla="*/ 20 h 2530"/>
                <a:gd name="T16" fmla="*/ 75 w 2276"/>
                <a:gd name="T17" fmla="*/ 20 h 2530"/>
                <a:gd name="T18" fmla="*/ 75 w 2276"/>
                <a:gd name="T19" fmla="*/ 0 h 2530"/>
                <a:gd name="T20" fmla="*/ 83 w 2276"/>
                <a:gd name="T21" fmla="*/ 0 h 2530"/>
                <a:gd name="T22" fmla="*/ 93 w 2276"/>
                <a:gd name="T23" fmla="*/ 32 h 2530"/>
                <a:gd name="T24" fmla="*/ 123 w 2276"/>
                <a:gd name="T25" fmla="*/ 39 h 2530"/>
                <a:gd name="T26" fmla="*/ 126 w 2276"/>
                <a:gd name="T27" fmla="*/ 46 h 2530"/>
                <a:gd name="T28" fmla="*/ 155 w 2276"/>
                <a:gd name="T29" fmla="*/ 38 h 2530"/>
                <a:gd name="T30" fmla="*/ 168 w 2276"/>
                <a:gd name="T31" fmla="*/ 42 h 2530"/>
                <a:gd name="T32" fmla="*/ 165 w 2276"/>
                <a:gd name="T33" fmla="*/ 47 h 2530"/>
                <a:gd name="T34" fmla="*/ 172 w 2276"/>
                <a:gd name="T35" fmla="*/ 47 h 2530"/>
                <a:gd name="T36" fmla="*/ 177 w 2276"/>
                <a:gd name="T37" fmla="*/ 59 h 2530"/>
                <a:gd name="T38" fmla="*/ 188 w 2276"/>
                <a:gd name="T39" fmla="*/ 52 h 2530"/>
                <a:gd name="T40" fmla="*/ 207 w 2276"/>
                <a:gd name="T41" fmla="*/ 66 h 2530"/>
                <a:gd name="T42" fmla="*/ 232 w 2276"/>
                <a:gd name="T43" fmla="*/ 55 h 2530"/>
                <a:gd name="T44" fmla="*/ 237 w 2276"/>
                <a:gd name="T45" fmla="*/ 63 h 2530"/>
                <a:gd name="T46" fmla="*/ 284 w 2276"/>
                <a:gd name="T47" fmla="*/ 65 h 2530"/>
                <a:gd name="T48" fmla="*/ 237 w 2276"/>
                <a:gd name="T49" fmla="*/ 91 h 2530"/>
                <a:gd name="T50" fmla="*/ 188 w 2276"/>
                <a:gd name="T51" fmla="*/ 139 h 2530"/>
                <a:gd name="T52" fmla="*/ 183 w 2276"/>
                <a:gd name="T53" fmla="*/ 143 h 2530"/>
                <a:gd name="T54" fmla="*/ 184 w 2276"/>
                <a:gd name="T55" fmla="*/ 174 h 2530"/>
                <a:gd name="T56" fmla="*/ 168 w 2276"/>
                <a:gd name="T57" fmla="*/ 184 h 2530"/>
                <a:gd name="T58" fmla="*/ 161 w 2276"/>
                <a:gd name="T59" fmla="*/ 199 h 2530"/>
                <a:gd name="T60" fmla="*/ 171 w 2276"/>
                <a:gd name="T61" fmla="*/ 209 h 2530"/>
                <a:gd name="T62" fmla="*/ 167 w 2276"/>
                <a:gd name="T63" fmla="*/ 246 h 2530"/>
                <a:gd name="T64" fmla="*/ 223 w 2276"/>
                <a:gd name="T65" fmla="*/ 286 h 2530"/>
                <a:gd name="T66" fmla="*/ 231 w 2276"/>
                <a:gd name="T67" fmla="*/ 311 h 2530"/>
                <a:gd name="T68" fmla="*/ 232 w 2276"/>
                <a:gd name="T69" fmla="*/ 311 h 25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76"/>
                <a:gd name="T106" fmla="*/ 0 h 2530"/>
                <a:gd name="T107" fmla="*/ 2276 w 2276"/>
                <a:gd name="T108" fmla="*/ 2530 h 25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76" h="2530">
                  <a:moveTo>
                    <a:pt x="1856" y="2486"/>
                  </a:moveTo>
                  <a:lnTo>
                    <a:pt x="1854" y="2494"/>
                  </a:lnTo>
                  <a:lnTo>
                    <a:pt x="217" y="2530"/>
                  </a:lnTo>
                  <a:lnTo>
                    <a:pt x="217" y="1737"/>
                  </a:lnTo>
                  <a:lnTo>
                    <a:pt x="96" y="1606"/>
                  </a:lnTo>
                  <a:lnTo>
                    <a:pt x="183" y="1471"/>
                  </a:lnTo>
                  <a:lnTo>
                    <a:pt x="181" y="1458"/>
                  </a:lnTo>
                  <a:lnTo>
                    <a:pt x="0" y="160"/>
                  </a:lnTo>
                  <a:lnTo>
                    <a:pt x="599" y="160"/>
                  </a:lnTo>
                  <a:lnTo>
                    <a:pt x="599" y="0"/>
                  </a:lnTo>
                  <a:lnTo>
                    <a:pt x="663" y="0"/>
                  </a:lnTo>
                  <a:lnTo>
                    <a:pt x="742" y="260"/>
                  </a:lnTo>
                  <a:lnTo>
                    <a:pt x="982" y="310"/>
                  </a:lnTo>
                  <a:lnTo>
                    <a:pt x="1008" y="367"/>
                  </a:lnTo>
                  <a:lnTo>
                    <a:pt x="1242" y="307"/>
                  </a:lnTo>
                  <a:lnTo>
                    <a:pt x="1343" y="333"/>
                  </a:lnTo>
                  <a:lnTo>
                    <a:pt x="1323" y="380"/>
                  </a:lnTo>
                  <a:lnTo>
                    <a:pt x="1376" y="377"/>
                  </a:lnTo>
                  <a:lnTo>
                    <a:pt x="1421" y="472"/>
                  </a:lnTo>
                  <a:lnTo>
                    <a:pt x="1507" y="414"/>
                  </a:lnTo>
                  <a:lnTo>
                    <a:pt x="1660" y="531"/>
                  </a:lnTo>
                  <a:lnTo>
                    <a:pt x="1856" y="442"/>
                  </a:lnTo>
                  <a:lnTo>
                    <a:pt x="1903" y="503"/>
                  </a:lnTo>
                  <a:lnTo>
                    <a:pt x="2276" y="523"/>
                  </a:lnTo>
                  <a:lnTo>
                    <a:pt x="1901" y="729"/>
                  </a:lnTo>
                  <a:lnTo>
                    <a:pt x="1507" y="1109"/>
                  </a:lnTo>
                  <a:lnTo>
                    <a:pt x="1466" y="1145"/>
                  </a:lnTo>
                  <a:lnTo>
                    <a:pt x="1473" y="1396"/>
                  </a:lnTo>
                  <a:lnTo>
                    <a:pt x="1345" y="1477"/>
                  </a:lnTo>
                  <a:lnTo>
                    <a:pt x="1289" y="1597"/>
                  </a:lnTo>
                  <a:lnTo>
                    <a:pt x="1373" y="1676"/>
                  </a:lnTo>
                  <a:lnTo>
                    <a:pt x="1340" y="1972"/>
                  </a:lnTo>
                  <a:lnTo>
                    <a:pt x="1790" y="2292"/>
                  </a:lnTo>
                  <a:lnTo>
                    <a:pt x="1854" y="2488"/>
                  </a:lnTo>
                  <a:lnTo>
                    <a:pt x="1856" y="2486"/>
                  </a:lnTo>
                </a:path>
              </a:pathLst>
            </a:custGeom>
            <a:noFill/>
            <a:ln w="0">
              <a:solidFill>
                <a:schemeClr val="tx1"/>
              </a:solidFill>
              <a:prstDash val="solid"/>
              <a:round/>
              <a:headEnd/>
              <a:tailEnd/>
            </a:ln>
          </p:spPr>
          <p:txBody>
            <a:bodyPr/>
            <a:lstStyle/>
            <a:p>
              <a:endParaRPr lang="en-US" dirty="0"/>
            </a:p>
          </p:txBody>
        </p:sp>
        <p:sp>
          <p:nvSpPr>
            <p:cNvPr id="307" name="Line 172"/>
            <p:cNvSpPr>
              <a:spLocks noChangeShapeType="1"/>
            </p:cNvSpPr>
            <p:nvPr/>
          </p:nvSpPr>
          <p:spPr bwMode="auto">
            <a:xfrm>
              <a:off x="1963" y="3212"/>
              <a:ext cx="1" cy="1"/>
            </a:xfrm>
            <a:prstGeom prst="line">
              <a:avLst/>
            </a:prstGeom>
            <a:noFill/>
            <a:ln w="0">
              <a:solidFill>
                <a:schemeClr val="tx1"/>
              </a:solidFill>
              <a:round/>
              <a:headEnd/>
              <a:tailEnd/>
            </a:ln>
          </p:spPr>
          <p:txBody>
            <a:bodyPr/>
            <a:lstStyle/>
            <a:p>
              <a:endParaRPr lang="en-US" dirty="0"/>
            </a:p>
          </p:txBody>
        </p:sp>
        <p:sp>
          <p:nvSpPr>
            <p:cNvPr id="308" name="Freeform 173"/>
            <p:cNvSpPr>
              <a:spLocks/>
            </p:cNvSpPr>
            <p:nvPr/>
          </p:nvSpPr>
          <p:spPr bwMode="auto">
            <a:xfrm>
              <a:off x="1810" y="2963"/>
              <a:ext cx="153" cy="265"/>
            </a:xfrm>
            <a:custGeom>
              <a:avLst/>
              <a:gdLst>
                <a:gd name="T0" fmla="*/ 153 w 1223"/>
                <a:gd name="T1" fmla="*/ 249 h 2122"/>
                <a:gd name="T2" fmla="*/ 109 w 1223"/>
                <a:gd name="T3" fmla="*/ 254 h 2122"/>
                <a:gd name="T4" fmla="*/ 100 w 1223"/>
                <a:gd name="T5" fmla="*/ 265 h 2122"/>
                <a:gd name="T6" fmla="*/ 98 w 1223"/>
                <a:gd name="T7" fmla="*/ 264 h 2122"/>
                <a:gd name="T8" fmla="*/ 84 w 1223"/>
                <a:gd name="T9" fmla="*/ 240 h 2122"/>
                <a:gd name="T10" fmla="*/ 87 w 1223"/>
                <a:gd name="T11" fmla="*/ 221 h 2122"/>
                <a:gd name="T12" fmla="*/ 0 w 1223"/>
                <a:gd name="T13" fmla="*/ 226 h 2122"/>
                <a:gd name="T14" fmla="*/ 5 w 1223"/>
                <a:gd name="T15" fmla="*/ 193 h 2122"/>
                <a:gd name="T16" fmla="*/ 27 w 1223"/>
                <a:gd name="T17" fmla="*/ 163 h 2122"/>
                <a:gd name="T18" fmla="*/ 18 w 1223"/>
                <a:gd name="T19" fmla="*/ 160 h 2122"/>
                <a:gd name="T20" fmla="*/ 30 w 1223"/>
                <a:gd name="T21" fmla="*/ 153 h 2122"/>
                <a:gd name="T22" fmla="*/ 20 w 1223"/>
                <a:gd name="T23" fmla="*/ 144 h 2122"/>
                <a:gd name="T24" fmla="*/ 24 w 1223"/>
                <a:gd name="T25" fmla="*/ 137 h 2122"/>
                <a:gd name="T26" fmla="*/ 18 w 1223"/>
                <a:gd name="T27" fmla="*/ 138 h 2122"/>
                <a:gd name="T28" fmla="*/ 20 w 1223"/>
                <a:gd name="T29" fmla="*/ 120 h 2122"/>
                <a:gd name="T30" fmla="*/ 15 w 1223"/>
                <a:gd name="T31" fmla="*/ 118 h 2122"/>
                <a:gd name="T32" fmla="*/ 15 w 1223"/>
                <a:gd name="T33" fmla="*/ 117 h 2122"/>
                <a:gd name="T34" fmla="*/ 21 w 1223"/>
                <a:gd name="T35" fmla="*/ 103 h 2122"/>
                <a:gd name="T36" fmla="*/ 15 w 1223"/>
                <a:gd name="T37" fmla="*/ 99 h 2122"/>
                <a:gd name="T38" fmla="*/ 19 w 1223"/>
                <a:gd name="T39" fmla="*/ 93 h 2122"/>
                <a:gd name="T40" fmla="*/ 12 w 1223"/>
                <a:gd name="T41" fmla="*/ 93 h 2122"/>
                <a:gd name="T42" fmla="*/ 12 w 1223"/>
                <a:gd name="T43" fmla="*/ 78 h 2122"/>
                <a:gd name="T44" fmla="*/ 19 w 1223"/>
                <a:gd name="T45" fmla="*/ 79 h 2122"/>
                <a:gd name="T46" fmla="*/ 18 w 1223"/>
                <a:gd name="T47" fmla="*/ 62 h 2122"/>
                <a:gd name="T48" fmla="*/ 39 w 1223"/>
                <a:gd name="T49" fmla="*/ 38 h 2122"/>
                <a:gd name="T50" fmla="*/ 39 w 1223"/>
                <a:gd name="T51" fmla="*/ 20 h 2122"/>
                <a:gd name="T52" fmla="*/ 50 w 1223"/>
                <a:gd name="T53" fmla="*/ 6 h 2122"/>
                <a:gd name="T54" fmla="*/ 142 w 1223"/>
                <a:gd name="T55" fmla="*/ 0 h 2122"/>
                <a:gd name="T56" fmla="*/ 143 w 1223"/>
                <a:gd name="T57" fmla="*/ 169 h 2122"/>
                <a:gd name="T58" fmla="*/ 150 w 1223"/>
                <a:gd name="T59" fmla="*/ 232 h 2122"/>
                <a:gd name="T60" fmla="*/ 153 w 1223"/>
                <a:gd name="T61" fmla="*/ 249 h 2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23"/>
                <a:gd name="T94" fmla="*/ 0 h 2122"/>
                <a:gd name="T95" fmla="*/ 1223 w 1223"/>
                <a:gd name="T96" fmla="*/ 2122 h 21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23" h="2122">
                  <a:moveTo>
                    <a:pt x="1223" y="1994"/>
                  </a:moveTo>
                  <a:lnTo>
                    <a:pt x="871" y="2036"/>
                  </a:lnTo>
                  <a:lnTo>
                    <a:pt x="796" y="2122"/>
                  </a:lnTo>
                  <a:lnTo>
                    <a:pt x="782" y="2117"/>
                  </a:lnTo>
                  <a:lnTo>
                    <a:pt x="675" y="1918"/>
                  </a:lnTo>
                  <a:lnTo>
                    <a:pt x="696" y="1773"/>
                  </a:lnTo>
                  <a:lnTo>
                    <a:pt x="0" y="1809"/>
                  </a:lnTo>
                  <a:lnTo>
                    <a:pt x="36" y="1545"/>
                  </a:lnTo>
                  <a:lnTo>
                    <a:pt x="218" y="1304"/>
                  </a:lnTo>
                  <a:lnTo>
                    <a:pt x="146" y="1282"/>
                  </a:lnTo>
                  <a:lnTo>
                    <a:pt x="238" y="1223"/>
                  </a:lnTo>
                  <a:lnTo>
                    <a:pt x="159" y="1153"/>
                  </a:lnTo>
                  <a:lnTo>
                    <a:pt x="193" y="1100"/>
                  </a:lnTo>
                  <a:lnTo>
                    <a:pt x="146" y="1106"/>
                  </a:lnTo>
                  <a:lnTo>
                    <a:pt x="162" y="961"/>
                  </a:lnTo>
                  <a:lnTo>
                    <a:pt x="120" y="941"/>
                  </a:lnTo>
                  <a:lnTo>
                    <a:pt x="123" y="936"/>
                  </a:lnTo>
                  <a:lnTo>
                    <a:pt x="167" y="824"/>
                  </a:lnTo>
                  <a:lnTo>
                    <a:pt x="120" y="790"/>
                  </a:lnTo>
                  <a:lnTo>
                    <a:pt x="151" y="746"/>
                  </a:lnTo>
                  <a:lnTo>
                    <a:pt x="97" y="743"/>
                  </a:lnTo>
                  <a:lnTo>
                    <a:pt x="95" y="628"/>
                  </a:lnTo>
                  <a:lnTo>
                    <a:pt x="151" y="631"/>
                  </a:lnTo>
                  <a:lnTo>
                    <a:pt x="140" y="498"/>
                  </a:lnTo>
                  <a:lnTo>
                    <a:pt x="310" y="307"/>
                  </a:lnTo>
                  <a:lnTo>
                    <a:pt x="315" y="162"/>
                  </a:lnTo>
                  <a:lnTo>
                    <a:pt x="399" y="51"/>
                  </a:lnTo>
                  <a:lnTo>
                    <a:pt x="1137" y="0"/>
                  </a:lnTo>
                  <a:lnTo>
                    <a:pt x="1142" y="1357"/>
                  </a:lnTo>
                  <a:lnTo>
                    <a:pt x="1203" y="1854"/>
                  </a:lnTo>
                  <a:lnTo>
                    <a:pt x="1223" y="1994"/>
                  </a:lnTo>
                  <a:close/>
                </a:path>
              </a:pathLst>
            </a:custGeom>
            <a:solidFill>
              <a:srgbClr val="FFC000"/>
            </a:solidFill>
            <a:ln w="3175">
              <a:solidFill>
                <a:schemeClr val="tx1"/>
              </a:solidFill>
              <a:prstDash val="solid"/>
              <a:round/>
              <a:headEnd/>
              <a:tailEnd/>
            </a:ln>
          </p:spPr>
          <p:txBody>
            <a:bodyPr/>
            <a:lstStyle/>
            <a:p>
              <a:endParaRPr lang="en-US" dirty="0"/>
            </a:p>
          </p:txBody>
        </p:sp>
        <p:sp>
          <p:nvSpPr>
            <p:cNvPr id="309" name="Freeform 174"/>
            <p:cNvSpPr>
              <a:spLocks/>
            </p:cNvSpPr>
            <p:nvPr/>
          </p:nvSpPr>
          <p:spPr bwMode="auto">
            <a:xfrm>
              <a:off x="1810" y="2963"/>
              <a:ext cx="153" cy="265"/>
            </a:xfrm>
            <a:custGeom>
              <a:avLst/>
              <a:gdLst>
                <a:gd name="T0" fmla="*/ 153 w 1223"/>
                <a:gd name="T1" fmla="*/ 249 h 2122"/>
                <a:gd name="T2" fmla="*/ 109 w 1223"/>
                <a:gd name="T3" fmla="*/ 254 h 2122"/>
                <a:gd name="T4" fmla="*/ 100 w 1223"/>
                <a:gd name="T5" fmla="*/ 265 h 2122"/>
                <a:gd name="T6" fmla="*/ 98 w 1223"/>
                <a:gd name="T7" fmla="*/ 264 h 2122"/>
                <a:gd name="T8" fmla="*/ 84 w 1223"/>
                <a:gd name="T9" fmla="*/ 240 h 2122"/>
                <a:gd name="T10" fmla="*/ 87 w 1223"/>
                <a:gd name="T11" fmla="*/ 221 h 2122"/>
                <a:gd name="T12" fmla="*/ 0 w 1223"/>
                <a:gd name="T13" fmla="*/ 226 h 2122"/>
                <a:gd name="T14" fmla="*/ 5 w 1223"/>
                <a:gd name="T15" fmla="*/ 193 h 2122"/>
                <a:gd name="T16" fmla="*/ 27 w 1223"/>
                <a:gd name="T17" fmla="*/ 163 h 2122"/>
                <a:gd name="T18" fmla="*/ 18 w 1223"/>
                <a:gd name="T19" fmla="*/ 160 h 2122"/>
                <a:gd name="T20" fmla="*/ 30 w 1223"/>
                <a:gd name="T21" fmla="*/ 153 h 2122"/>
                <a:gd name="T22" fmla="*/ 20 w 1223"/>
                <a:gd name="T23" fmla="*/ 144 h 2122"/>
                <a:gd name="T24" fmla="*/ 24 w 1223"/>
                <a:gd name="T25" fmla="*/ 137 h 2122"/>
                <a:gd name="T26" fmla="*/ 18 w 1223"/>
                <a:gd name="T27" fmla="*/ 138 h 2122"/>
                <a:gd name="T28" fmla="*/ 20 w 1223"/>
                <a:gd name="T29" fmla="*/ 120 h 2122"/>
                <a:gd name="T30" fmla="*/ 15 w 1223"/>
                <a:gd name="T31" fmla="*/ 118 h 2122"/>
                <a:gd name="T32" fmla="*/ 15 w 1223"/>
                <a:gd name="T33" fmla="*/ 117 h 2122"/>
                <a:gd name="T34" fmla="*/ 21 w 1223"/>
                <a:gd name="T35" fmla="*/ 103 h 2122"/>
                <a:gd name="T36" fmla="*/ 15 w 1223"/>
                <a:gd name="T37" fmla="*/ 99 h 2122"/>
                <a:gd name="T38" fmla="*/ 19 w 1223"/>
                <a:gd name="T39" fmla="*/ 93 h 2122"/>
                <a:gd name="T40" fmla="*/ 12 w 1223"/>
                <a:gd name="T41" fmla="*/ 93 h 2122"/>
                <a:gd name="T42" fmla="*/ 12 w 1223"/>
                <a:gd name="T43" fmla="*/ 78 h 2122"/>
                <a:gd name="T44" fmla="*/ 19 w 1223"/>
                <a:gd name="T45" fmla="*/ 79 h 2122"/>
                <a:gd name="T46" fmla="*/ 18 w 1223"/>
                <a:gd name="T47" fmla="*/ 62 h 2122"/>
                <a:gd name="T48" fmla="*/ 39 w 1223"/>
                <a:gd name="T49" fmla="*/ 38 h 2122"/>
                <a:gd name="T50" fmla="*/ 39 w 1223"/>
                <a:gd name="T51" fmla="*/ 20 h 2122"/>
                <a:gd name="T52" fmla="*/ 50 w 1223"/>
                <a:gd name="T53" fmla="*/ 6 h 2122"/>
                <a:gd name="T54" fmla="*/ 142 w 1223"/>
                <a:gd name="T55" fmla="*/ 0 h 2122"/>
                <a:gd name="T56" fmla="*/ 143 w 1223"/>
                <a:gd name="T57" fmla="*/ 169 h 2122"/>
                <a:gd name="T58" fmla="*/ 150 w 1223"/>
                <a:gd name="T59" fmla="*/ 232 h 2122"/>
                <a:gd name="T60" fmla="*/ 153 w 1223"/>
                <a:gd name="T61" fmla="*/ 249 h 2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23"/>
                <a:gd name="T94" fmla="*/ 0 h 2122"/>
                <a:gd name="T95" fmla="*/ 1223 w 1223"/>
                <a:gd name="T96" fmla="*/ 2122 h 21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23" h="2122">
                  <a:moveTo>
                    <a:pt x="1223" y="1994"/>
                  </a:moveTo>
                  <a:lnTo>
                    <a:pt x="871" y="2036"/>
                  </a:lnTo>
                  <a:lnTo>
                    <a:pt x="796" y="2122"/>
                  </a:lnTo>
                  <a:lnTo>
                    <a:pt x="782" y="2117"/>
                  </a:lnTo>
                  <a:lnTo>
                    <a:pt x="675" y="1918"/>
                  </a:lnTo>
                  <a:lnTo>
                    <a:pt x="696" y="1773"/>
                  </a:lnTo>
                  <a:lnTo>
                    <a:pt x="0" y="1809"/>
                  </a:lnTo>
                  <a:lnTo>
                    <a:pt x="36" y="1545"/>
                  </a:lnTo>
                  <a:lnTo>
                    <a:pt x="218" y="1304"/>
                  </a:lnTo>
                  <a:lnTo>
                    <a:pt x="146" y="1282"/>
                  </a:lnTo>
                  <a:lnTo>
                    <a:pt x="238" y="1223"/>
                  </a:lnTo>
                  <a:lnTo>
                    <a:pt x="159" y="1153"/>
                  </a:lnTo>
                  <a:lnTo>
                    <a:pt x="193" y="1100"/>
                  </a:lnTo>
                  <a:lnTo>
                    <a:pt x="146" y="1106"/>
                  </a:lnTo>
                  <a:lnTo>
                    <a:pt x="162" y="961"/>
                  </a:lnTo>
                  <a:lnTo>
                    <a:pt x="120" y="941"/>
                  </a:lnTo>
                  <a:lnTo>
                    <a:pt x="123" y="936"/>
                  </a:lnTo>
                  <a:lnTo>
                    <a:pt x="167" y="824"/>
                  </a:lnTo>
                  <a:lnTo>
                    <a:pt x="120" y="790"/>
                  </a:lnTo>
                  <a:lnTo>
                    <a:pt x="151" y="746"/>
                  </a:lnTo>
                  <a:lnTo>
                    <a:pt x="97" y="743"/>
                  </a:lnTo>
                  <a:lnTo>
                    <a:pt x="95" y="628"/>
                  </a:lnTo>
                  <a:lnTo>
                    <a:pt x="151" y="631"/>
                  </a:lnTo>
                  <a:lnTo>
                    <a:pt x="140" y="498"/>
                  </a:lnTo>
                  <a:lnTo>
                    <a:pt x="310" y="307"/>
                  </a:lnTo>
                  <a:lnTo>
                    <a:pt x="315" y="162"/>
                  </a:lnTo>
                  <a:lnTo>
                    <a:pt x="399" y="51"/>
                  </a:lnTo>
                  <a:lnTo>
                    <a:pt x="1137" y="0"/>
                  </a:lnTo>
                  <a:lnTo>
                    <a:pt x="1142" y="1357"/>
                  </a:lnTo>
                  <a:lnTo>
                    <a:pt x="1203" y="1854"/>
                  </a:lnTo>
                  <a:lnTo>
                    <a:pt x="1223" y="1994"/>
                  </a:lnTo>
                </a:path>
              </a:pathLst>
            </a:custGeom>
            <a:noFill/>
            <a:ln w="0">
              <a:solidFill>
                <a:schemeClr val="tx1"/>
              </a:solidFill>
              <a:prstDash val="solid"/>
              <a:round/>
              <a:headEnd/>
              <a:tailEnd/>
            </a:ln>
          </p:spPr>
          <p:txBody>
            <a:bodyPr/>
            <a:lstStyle/>
            <a:p>
              <a:endParaRPr lang="en-US" dirty="0"/>
            </a:p>
          </p:txBody>
        </p:sp>
        <p:sp>
          <p:nvSpPr>
            <p:cNvPr id="310" name="Line 175"/>
            <p:cNvSpPr>
              <a:spLocks noChangeShapeType="1"/>
            </p:cNvSpPr>
            <p:nvPr/>
          </p:nvSpPr>
          <p:spPr bwMode="auto">
            <a:xfrm>
              <a:off x="1881" y="2913"/>
              <a:ext cx="1" cy="1"/>
            </a:xfrm>
            <a:prstGeom prst="line">
              <a:avLst/>
            </a:prstGeom>
            <a:noFill/>
            <a:ln w="0">
              <a:solidFill>
                <a:schemeClr val="tx1"/>
              </a:solidFill>
              <a:round/>
              <a:headEnd/>
              <a:tailEnd/>
            </a:ln>
          </p:spPr>
          <p:txBody>
            <a:bodyPr/>
            <a:lstStyle/>
            <a:p>
              <a:endParaRPr lang="en-US" dirty="0"/>
            </a:p>
          </p:txBody>
        </p:sp>
        <p:sp>
          <p:nvSpPr>
            <p:cNvPr id="311" name="Freeform 310"/>
            <p:cNvSpPr>
              <a:spLocks/>
            </p:cNvSpPr>
            <p:nvPr/>
          </p:nvSpPr>
          <p:spPr bwMode="auto">
            <a:xfrm>
              <a:off x="1618" y="2666"/>
              <a:ext cx="285" cy="248"/>
            </a:xfrm>
            <a:custGeom>
              <a:avLst/>
              <a:gdLst/>
              <a:ahLst/>
              <a:cxnLst>
                <a:cxn ang="0">
                  <a:pos x="2109" y="1971"/>
                </a:cxn>
                <a:cxn ang="0">
                  <a:pos x="1874" y="1985"/>
                </a:cxn>
                <a:cxn ang="0">
                  <a:pos x="1971" y="1860"/>
                </a:cxn>
                <a:cxn ang="0">
                  <a:pos x="1938" y="1764"/>
                </a:cxn>
                <a:cxn ang="0">
                  <a:pos x="394" y="1817"/>
                </a:cxn>
                <a:cxn ang="0">
                  <a:pos x="391" y="1742"/>
                </a:cxn>
                <a:cxn ang="0">
                  <a:pos x="388" y="1594"/>
                </a:cxn>
                <a:cxn ang="0">
                  <a:pos x="394" y="662"/>
                </a:cxn>
                <a:cxn ang="0">
                  <a:pos x="215" y="496"/>
                </a:cxn>
                <a:cxn ang="0">
                  <a:pos x="285" y="355"/>
                </a:cxn>
                <a:cxn ang="0">
                  <a:pos x="140" y="287"/>
                </a:cxn>
                <a:cxn ang="0">
                  <a:pos x="0" y="31"/>
                </a:cxn>
                <a:cxn ang="0">
                  <a:pos x="1329" y="0"/>
                </a:cxn>
                <a:cxn ang="0">
                  <a:pos x="1427" y="101"/>
                </a:cxn>
                <a:cxn ang="0">
                  <a:pos x="1425" y="315"/>
                </a:cxn>
                <a:cxn ang="0">
                  <a:pos x="1519" y="436"/>
                </a:cxn>
                <a:cxn ang="0">
                  <a:pos x="1670" y="572"/>
                </a:cxn>
                <a:cxn ang="0">
                  <a:pos x="1721" y="737"/>
                </a:cxn>
                <a:cxn ang="0">
                  <a:pos x="1796" y="701"/>
                </a:cxn>
                <a:cxn ang="0">
                  <a:pos x="1894" y="751"/>
                </a:cxn>
                <a:cxn ang="0">
                  <a:pos x="1826" y="1022"/>
                </a:cxn>
                <a:cxn ang="0">
                  <a:pos x="2131" y="1240"/>
                </a:cxn>
                <a:cxn ang="0">
                  <a:pos x="2145" y="1408"/>
                </a:cxn>
                <a:cxn ang="0">
                  <a:pos x="2267" y="1525"/>
                </a:cxn>
                <a:cxn ang="0">
                  <a:pos x="2282" y="1703"/>
                </a:cxn>
                <a:cxn ang="0">
                  <a:pos x="2226" y="1687"/>
                </a:cxn>
                <a:cxn ang="0">
                  <a:pos x="2203" y="1747"/>
                </a:cxn>
                <a:cxn ang="0">
                  <a:pos x="2154" y="1720"/>
                </a:cxn>
                <a:cxn ang="0">
                  <a:pos x="2111" y="1958"/>
                </a:cxn>
                <a:cxn ang="0">
                  <a:pos x="2109" y="1971"/>
                </a:cxn>
              </a:cxnLst>
              <a:rect l="0" t="0" r="r" b="b"/>
              <a:pathLst>
                <a:path w="2282" h="1985">
                  <a:moveTo>
                    <a:pt x="2109" y="1971"/>
                  </a:moveTo>
                  <a:lnTo>
                    <a:pt x="1874" y="1985"/>
                  </a:lnTo>
                  <a:lnTo>
                    <a:pt x="1971" y="1860"/>
                  </a:lnTo>
                  <a:lnTo>
                    <a:pt x="1938" y="1764"/>
                  </a:lnTo>
                  <a:lnTo>
                    <a:pt x="394" y="1817"/>
                  </a:lnTo>
                  <a:lnTo>
                    <a:pt x="391" y="1742"/>
                  </a:lnTo>
                  <a:lnTo>
                    <a:pt x="388" y="1594"/>
                  </a:lnTo>
                  <a:lnTo>
                    <a:pt x="394" y="662"/>
                  </a:lnTo>
                  <a:lnTo>
                    <a:pt x="215" y="496"/>
                  </a:lnTo>
                  <a:lnTo>
                    <a:pt x="285" y="355"/>
                  </a:lnTo>
                  <a:lnTo>
                    <a:pt x="140" y="287"/>
                  </a:lnTo>
                  <a:lnTo>
                    <a:pt x="0" y="31"/>
                  </a:lnTo>
                  <a:lnTo>
                    <a:pt x="1329" y="0"/>
                  </a:lnTo>
                  <a:lnTo>
                    <a:pt x="1427" y="101"/>
                  </a:lnTo>
                  <a:lnTo>
                    <a:pt x="1425" y="315"/>
                  </a:lnTo>
                  <a:lnTo>
                    <a:pt x="1519" y="436"/>
                  </a:lnTo>
                  <a:lnTo>
                    <a:pt x="1670" y="572"/>
                  </a:lnTo>
                  <a:lnTo>
                    <a:pt x="1721" y="737"/>
                  </a:lnTo>
                  <a:lnTo>
                    <a:pt x="1796" y="701"/>
                  </a:lnTo>
                  <a:lnTo>
                    <a:pt x="1894" y="751"/>
                  </a:lnTo>
                  <a:lnTo>
                    <a:pt x="1826" y="1022"/>
                  </a:lnTo>
                  <a:lnTo>
                    <a:pt x="2131" y="1240"/>
                  </a:lnTo>
                  <a:lnTo>
                    <a:pt x="2145" y="1408"/>
                  </a:lnTo>
                  <a:lnTo>
                    <a:pt x="2267" y="1525"/>
                  </a:lnTo>
                  <a:lnTo>
                    <a:pt x="2282" y="1703"/>
                  </a:lnTo>
                  <a:lnTo>
                    <a:pt x="2226" y="1687"/>
                  </a:lnTo>
                  <a:lnTo>
                    <a:pt x="2203" y="1747"/>
                  </a:lnTo>
                  <a:lnTo>
                    <a:pt x="2154" y="1720"/>
                  </a:lnTo>
                  <a:lnTo>
                    <a:pt x="2111" y="1958"/>
                  </a:lnTo>
                  <a:lnTo>
                    <a:pt x="2109" y="1971"/>
                  </a:lnTo>
                  <a:close/>
                </a:path>
              </a:pathLst>
            </a:custGeom>
            <a:solidFill>
              <a:schemeClr val="accent3">
                <a:lumMod val="60000"/>
                <a:lumOff val="4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12" name="Freeform 177"/>
            <p:cNvSpPr>
              <a:spLocks/>
            </p:cNvSpPr>
            <p:nvPr/>
          </p:nvSpPr>
          <p:spPr bwMode="auto">
            <a:xfrm>
              <a:off x="1618" y="2666"/>
              <a:ext cx="285" cy="248"/>
            </a:xfrm>
            <a:custGeom>
              <a:avLst/>
              <a:gdLst>
                <a:gd name="T0" fmla="*/ 263 w 2282"/>
                <a:gd name="T1" fmla="*/ 246 h 1985"/>
                <a:gd name="T2" fmla="*/ 234 w 2282"/>
                <a:gd name="T3" fmla="*/ 248 h 1985"/>
                <a:gd name="T4" fmla="*/ 246 w 2282"/>
                <a:gd name="T5" fmla="*/ 232 h 1985"/>
                <a:gd name="T6" fmla="*/ 242 w 2282"/>
                <a:gd name="T7" fmla="*/ 220 h 1985"/>
                <a:gd name="T8" fmla="*/ 49 w 2282"/>
                <a:gd name="T9" fmla="*/ 227 h 1985"/>
                <a:gd name="T10" fmla="*/ 49 w 2282"/>
                <a:gd name="T11" fmla="*/ 218 h 1985"/>
                <a:gd name="T12" fmla="*/ 48 w 2282"/>
                <a:gd name="T13" fmla="*/ 199 h 1985"/>
                <a:gd name="T14" fmla="*/ 49 w 2282"/>
                <a:gd name="T15" fmla="*/ 83 h 1985"/>
                <a:gd name="T16" fmla="*/ 27 w 2282"/>
                <a:gd name="T17" fmla="*/ 62 h 1985"/>
                <a:gd name="T18" fmla="*/ 36 w 2282"/>
                <a:gd name="T19" fmla="*/ 44 h 1985"/>
                <a:gd name="T20" fmla="*/ 17 w 2282"/>
                <a:gd name="T21" fmla="*/ 36 h 1985"/>
                <a:gd name="T22" fmla="*/ 0 w 2282"/>
                <a:gd name="T23" fmla="*/ 4 h 1985"/>
                <a:gd name="T24" fmla="*/ 166 w 2282"/>
                <a:gd name="T25" fmla="*/ 0 h 1985"/>
                <a:gd name="T26" fmla="*/ 178 w 2282"/>
                <a:gd name="T27" fmla="*/ 13 h 1985"/>
                <a:gd name="T28" fmla="*/ 178 w 2282"/>
                <a:gd name="T29" fmla="*/ 39 h 1985"/>
                <a:gd name="T30" fmla="*/ 190 w 2282"/>
                <a:gd name="T31" fmla="*/ 54 h 1985"/>
                <a:gd name="T32" fmla="*/ 209 w 2282"/>
                <a:gd name="T33" fmla="*/ 71 h 1985"/>
                <a:gd name="T34" fmla="*/ 215 w 2282"/>
                <a:gd name="T35" fmla="*/ 92 h 1985"/>
                <a:gd name="T36" fmla="*/ 224 w 2282"/>
                <a:gd name="T37" fmla="*/ 88 h 1985"/>
                <a:gd name="T38" fmla="*/ 237 w 2282"/>
                <a:gd name="T39" fmla="*/ 94 h 1985"/>
                <a:gd name="T40" fmla="*/ 228 w 2282"/>
                <a:gd name="T41" fmla="*/ 128 h 1985"/>
                <a:gd name="T42" fmla="*/ 266 w 2282"/>
                <a:gd name="T43" fmla="*/ 155 h 1985"/>
                <a:gd name="T44" fmla="*/ 268 w 2282"/>
                <a:gd name="T45" fmla="*/ 176 h 1985"/>
                <a:gd name="T46" fmla="*/ 283 w 2282"/>
                <a:gd name="T47" fmla="*/ 191 h 1985"/>
                <a:gd name="T48" fmla="*/ 285 w 2282"/>
                <a:gd name="T49" fmla="*/ 213 h 1985"/>
                <a:gd name="T50" fmla="*/ 278 w 2282"/>
                <a:gd name="T51" fmla="*/ 211 h 1985"/>
                <a:gd name="T52" fmla="*/ 275 w 2282"/>
                <a:gd name="T53" fmla="*/ 218 h 1985"/>
                <a:gd name="T54" fmla="*/ 269 w 2282"/>
                <a:gd name="T55" fmla="*/ 215 h 1985"/>
                <a:gd name="T56" fmla="*/ 264 w 2282"/>
                <a:gd name="T57" fmla="*/ 245 h 1985"/>
                <a:gd name="T58" fmla="*/ 263 w 2282"/>
                <a:gd name="T59" fmla="*/ 246 h 19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82"/>
                <a:gd name="T91" fmla="*/ 0 h 1985"/>
                <a:gd name="T92" fmla="*/ 2282 w 2282"/>
                <a:gd name="T93" fmla="*/ 1985 h 19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82" h="1985">
                  <a:moveTo>
                    <a:pt x="2109" y="1971"/>
                  </a:moveTo>
                  <a:lnTo>
                    <a:pt x="1874" y="1985"/>
                  </a:lnTo>
                  <a:lnTo>
                    <a:pt x="1971" y="1860"/>
                  </a:lnTo>
                  <a:lnTo>
                    <a:pt x="1938" y="1764"/>
                  </a:lnTo>
                  <a:lnTo>
                    <a:pt x="394" y="1817"/>
                  </a:lnTo>
                  <a:lnTo>
                    <a:pt x="391" y="1742"/>
                  </a:lnTo>
                  <a:lnTo>
                    <a:pt x="388" y="1594"/>
                  </a:lnTo>
                  <a:lnTo>
                    <a:pt x="394" y="662"/>
                  </a:lnTo>
                  <a:lnTo>
                    <a:pt x="215" y="496"/>
                  </a:lnTo>
                  <a:lnTo>
                    <a:pt x="285" y="355"/>
                  </a:lnTo>
                  <a:lnTo>
                    <a:pt x="140" y="287"/>
                  </a:lnTo>
                  <a:lnTo>
                    <a:pt x="0" y="31"/>
                  </a:lnTo>
                  <a:lnTo>
                    <a:pt x="1329" y="0"/>
                  </a:lnTo>
                  <a:lnTo>
                    <a:pt x="1427" y="101"/>
                  </a:lnTo>
                  <a:lnTo>
                    <a:pt x="1425" y="315"/>
                  </a:lnTo>
                  <a:lnTo>
                    <a:pt x="1519" y="436"/>
                  </a:lnTo>
                  <a:lnTo>
                    <a:pt x="1670" y="572"/>
                  </a:lnTo>
                  <a:lnTo>
                    <a:pt x="1721" y="737"/>
                  </a:lnTo>
                  <a:lnTo>
                    <a:pt x="1796" y="701"/>
                  </a:lnTo>
                  <a:lnTo>
                    <a:pt x="1894" y="751"/>
                  </a:lnTo>
                  <a:lnTo>
                    <a:pt x="1826" y="1022"/>
                  </a:lnTo>
                  <a:lnTo>
                    <a:pt x="2131" y="1240"/>
                  </a:lnTo>
                  <a:lnTo>
                    <a:pt x="2145" y="1408"/>
                  </a:lnTo>
                  <a:lnTo>
                    <a:pt x="2267" y="1525"/>
                  </a:lnTo>
                  <a:lnTo>
                    <a:pt x="2282" y="1703"/>
                  </a:lnTo>
                  <a:lnTo>
                    <a:pt x="2226" y="1687"/>
                  </a:lnTo>
                  <a:lnTo>
                    <a:pt x="2203" y="1747"/>
                  </a:lnTo>
                  <a:lnTo>
                    <a:pt x="2154" y="1720"/>
                  </a:lnTo>
                  <a:lnTo>
                    <a:pt x="2111" y="1958"/>
                  </a:lnTo>
                  <a:lnTo>
                    <a:pt x="2109" y="1971"/>
                  </a:lnTo>
                </a:path>
              </a:pathLst>
            </a:custGeom>
            <a:noFill/>
            <a:ln w="0">
              <a:solidFill>
                <a:schemeClr val="tx1"/>
              </a:solidFill>
              <a:prstDash val="solid"/>
              <a:round/>
              <a:headEnd/>
              <a:tailEnd/>
            </a:ln>
          </p:spPr>
          <p:txBody>
            <a:bodyPr/>
            <a:lstStyle/>
            <a:p>
              <a:endParaRPr lang="en-US" dirty="0"/>
            </a:p>
          </p:txBody>
        </p:sp>
        <p:sp>
          <p:nvSpPr>
            <p:cNvPr id="313" name="Line 178"/>
            <p:cNvSpPr>
              <a:spLocks noChangeShapeType="1"/>
            </p:cNvSpPr>
            <p:nvPr/>
          </p:nvSpPr>
          <p:spPr bwMode="auto">
            <a:xfrm>
              <a:off x="1303" y="2368"/>
              <a:ext cx="1" cy="1"/>
            </a:xfrm>
            <a:prstGeom prst="line">
              <a:avLst/>
            </a:prstGeom>
            <a:noFill/>
            <a:ln w="0">
              <a:solidFill>
                <a:schemeClr val="tx1"/>
              </a:solidFill>
              <a:round/>
              <a:headEnd/>
              <a:tailEnd/>
            </a:ln>
          </p:spPr>
          <p:txBody>
            <a:bodyPr/>
            <a:lstStyle/>
            <a:p>
              <a:endParaRPr lang="en-US" dirty="0"/>
            </a:p>
          </p:txBody>
        </p:sp>
        <p:sp>
          <p:nvSpPr>
            <p:cNvPr id="314" name="Freeform 313"/>
            <p:cNvSpPr>
              <a:spLocks/>
            </p:cNvSpPr>
            <p:nvPr/>
          </p:nvSpPr>
          <p:spPr bwMode="auto">
            <a:xfrm>
              <a:off x="876" y="2141"/>
              <a:ext cx="441" cy="277"/>
            </a:xfrm>
            <a:custGeom>
              <a:avLst/>
              <a:gdLst/>
              <a:ahLst/>
              <a:cxnLst>
                <a:cxn ang="0">
                  <a:pos x="3415" y="1817"/>
                </a:cxn>
                <a:cxn ang="0">
                  <a:pos x="3379" y="2220"/>
                </a:cxn>
                <a:cxn ang="0">
                  <a:pos x="1239" y="1960"/>
                </a:cxn>
                <a:cxn ang="0">
                  <a:pos x="1203" y="2175"/>
                </a:cxn>
                <a:cxn ang="0">
                  <a:pos x="1122" y="2041"/>
                </a:cxn>
                <a:cxn ang="0">
                  <a:pos x="1077" y="2130"/>
                </a:cxn>
                <a:cxn ang="0">
                  <a:pos x="846" y="2077"/>
                </a:cxn>
                <a:cxn ang="0">
                  <a:pos x="787" y="2122"/>
                </a:cxn>
                <a:cxn ang="0">
                  <a:pos x="698" y="2080"/>
                </a:cxn>
                <a:cxn ang="0">
                  <a:pos x="644" y="2134"/>
                </a:cxn>
                <a:cxn ang="0">
                  <a:pos x="589" y="1949"/>
                </a:cxn>
                <a:cxn ang="0">
                  <a:pos x="502" y="1887"/>
                </a:cxn>
                <a:cxn ang="0">
                  <a:pos x="455" y="1550"/>
                </a:cxn>
                <a:cxn ang="0">
                  <a:pos x="405" y="1499"/>
                </a:cxn>
                <a:cxn ang="0">
                  <a:pos x="282" y="1586"/>
                </a:cxn>
                <a:cxn ang="0">
                  <a:pos x="229" y="1527"/>
                </a:cxn>
                <a:cxn ang="0">
                  <a:pos x="385" y="1086"/>
                </a:cxn>
                <a:cxn ang="0">
                  <a:pos x="254" y="1036"/>
                </a:cxn>
                <a:cxn ang="0">
                  <a:pos x="142" y="770"/>
                </a:cxn>
                <a:cxn ang="0">
                  <a:pos x="36" y="670"/>
                </a:cxn>
                <a:cxn ang="0">
                  <a:pos x="67" y="597"/>
                </a:cxn>
                <a:cxn ang="0">
                  <a:pos x="0" y="414"/>
                </a:cxn>
                <a:cxn ang="0">
                  <a:pos x="88" y="0"/>
                </a:cxn>
                <a:cxn ang="0">
                  <a:pos x="1887" y="324"/>
                </a:cxn>
                <a:cxn ang="0">
                  <a:pos x="3527" y="510"/>
                </a:cxn>
                <a:cxn ang="0">
                  <a:pos x="3429" y="1676"/>
                </a:cxn>
                <a:cxn ang="0">
                  <a:pos x="3415" y="1817"/>
                </a:cxn>
              </a:cxnLst>
              <a:rect l="0" t="0" r="r" b="b"/>
              <a:pathLst>
                <a:path w="3527" h="2220">
                  <a:moveTo>
                    <a:pt x="3415" y="1817"/>
                  </a:moveTo>
                  <a:lnTo>
                    <a:pt x="3379" y="2220"/>
                  </a:lnTo>
                  <a:lnTo>
                    <a:pt x="1239" y="1960"/>
                  </a:lnTo>
                  <a:lnTo>
                    <a:pt x="1203" y="2175"/>
                  </a:lnTo>
                  <a:lnTo>
                    <a:pt x="1122" y="2041"/>
                  </a:lnTo>
                  <a:lnTo>
                    <a:pt x="1077" y="2130"/>
                  </a:lnTo>
                  <a:lnTo>
                    <a:pt x="846" y="2077"/>
                  </a:lnTo>
                  <a:lnTo>
                    <a:pt x="787" y="2122"/>
                  </a:lnTo>
                  <a:lnTo>
                    <a:pt x="698" y="2080"/>
                  </a:lnTo>
                  <a:lnTo>
                    <a:pt x="644" y="2134"/>
                  </a:lnTo>
                  <a:lnTo>
                    <a:pt x="589" y="1949"/>
                  </a:lnTo>
                  <a:lnTo>
                    <a:pt x="502" y="1887"/>
                  </a:lnTo>
                  <a:lnTo>
                    <a:pt x="455" y="1550"/>
                  </a:lnTo>
                  <a:lnTo>
                    <a:pt x="405" y="1499"/>
                  </a:lnTo>
                  <a:lnTo>
                    <a:pt x="282" y="1586"/>
                  </a:lnTo>
                  <a:lnTo>
                    <a:pt x="229" y="1527"/>
                  </a:lnTo>
                  <a:lnTo>
                    <a:pt x="385" y="1086"/>
                  </a:lnTo>
                  <a:lnTo>
                    <a:pt x="254" y="1036"/>
                  </a:lnTo>
                  <a:lnTo>
                    <a:pt x="142" y="770"/>
                  </a:lnTo>
                  <a:lnTo>
                    <a:pt x="36" y="670"/>
                  </a:lnTo>
                  <a:lnTo>
                    <a:pt x="67" y="597"/>
                  </a:lnTo>
                  <a:lnTo>
                    <a:pt x="0" y="414"/>
                  </a:lnTo>
                  <a:lnTo>
                    <a:pt x="88" y="0"/>
                  </a:lnTo>
                  <a:lnTo>
                    <a:pt x="1887" y="324"/>
                  </a:lnTo>
                  <a:lnTo>
                    <a:pt x="3527" y="510"/>
                  </a:lnTo>
                  <a:lnTo>
                    <a:pt x="3429" y="1676"/>
                  </a:lnTo>
                  <a:lnTo>
                    <a:pt x="3415" y="1817"/>
                  </a:lnTo>
                  <a:close/>
                </a:path>
              </a:pathLst>
            </a:custGeom>
            <a:solidFill>
              <a:schemeClr val="accent2">
                <a:lumMod val="40000"/>
                <a:lumOff val="6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15" name="Freeform 180"/>
            <p:cNvSpPr>
              <a:spLocks/>
            </p:cNvSpPr>
            <p:nvPr/>
          </p:nvSpPr>
          <p:spPr bwMode="auto">
            <a:xfrm>
              <a:off x="876" y="2141"/>
              <a:ext cx="441" cy="277"/>
            </a:xfrm>
            <a:custGeom>
              <a:avLst/>
              <a:gdLst>
                <a:gd name="T0" fmla="*/ 427 w 3527"/>
                <a:gd name="T1" fmla="*/ 227 h 2220"/>
                <a:gd name="T2" fmla="*/ 422 w 3527"/>
                <a:gd name="T3" fmla="*/ 277 h 2220"/>
                <a:gd name="T4" fmla="*/ 155 w 3527"/>
                <a:gd name="T5" fmla="*/ 245 h 2220"/>
                <a:gd name="T6" fmla="*/ 150 w 3527"/>
                <a:gd name="T7" fmla="*/ 271 h 2220"/>
                <a:gd name="T8" fmla="*/ 140 w 3527"/>
                <a:gd name="T9" fmla="*/ 255 h 2220"/>
                <a:gd name="T10" fmla="*/ 135 w 3527"/>
                <a:gd name="T11" fmla="*/ 266 h 2220"/>
                <a:gd name="T12" fmla="*/ 106 w 3527"/>
                <a:gd name="T13" fmla="*/ 259 h 2220"/>
                <a:gd name="T14" fmla="*/ 98 w 3527"/>
                <a:gd name="T15" fmla="*/ 265 h 2220"/>
                <a:gd name="T16" fmla="*/ 87 w 3527"/>
                <a:gd name="T17" fmla="*/ 260 h 2220"/>
                <a:gd name="T18" fmla="*/ 81 w 3527"/>
                <a:gd name="T19" fmla="*/ 266 h 2220"/>
                <a:gd name="T20" fmla="*/ 74 w 3527"/>
                <a:gd name="T21" fmla="*/ 243 h 2220"/>
                <a:gd name="T22" fmla="*/ 63 w 3527"/>
                <a:gd name="T23" fmla="*/ 235 h 2220"/>
                <a:gd name="T24" fmla="*/ 57 w 3527"/>
                <a:gd name="T25" fmla="*/ 193 h 2220"/>
                <a:gd name="T26" fmla="*/ 51 w 3527"/>
                <a:gd name="T27" fmla="*/ 187 h 2220"/>
                <a:gd name="T28" fmla="*/ 35 w 3527"/>
                <a:gd name="T29" fmla="*/ 198 h 2220"/>
                <a:gd name="T30" fmla="*/ 29 w 3527"/>
                <a:gd name="T31" fmla="*/ 191 h 2220"/>
                <a:gd name="T32" fmla="*/ 48 w 3527"/>
                <a:gd name="T33" fmla="*/ 136 h 2220"/>
                <a:gd name="T34" fmla="*/ 32 w 3527"/>
                <a:gd name="T35" fmla="*/ 129 h 2220"/>
                <a:gd name="T36" fmla="*/ 18 w 3527"/>
                <a:gd name="T37" fmla="*/ 96 h 2220"/>
                <a:gd name="T38" fmla="*/ 5 w 3527"/>
                <a:gd name="T39" fmla="*/ 84 h 2220"/>
                <a:gd name="T40" fmla="*/ 8 w 3527"/>
                <a:gd name="T41" fmla="*/ 74 h 2220"/>
                <a:gd name="T42" fmla="*/ 0 w 3527"/>
                <a:gd name="T43" fmla="*/ 52 h 2220"/>
                <a:gd name="T44" fmla="*/ 11 w 3527"/>
                <a:gd name="T45" fmla="*/ 0 h 2220"/>
                <a:gd name="T46" fmla="*/ 236 w 3527"/>
                <a:gd name="T47" fmla="*/ 40 h 2220"/>
                <a:gd name="T48" fmla="*/ 441 w 3527"/>
                <a:gd name="T49" fmla="*/ 64 h 2220"/>
                <a:gd name="T50" fmla="*/ 429 w 3527"/>
                <a:gd name="T51" fmla="*/ 209 h 2220"/>
                <a:gd name="T52" fmla="*/ 427 w 3527"/>
                <a:gd name="T53" fmla="*/ 227 h 22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27"/>
                <a:gd name="T82" fmla="*/ 0 h 2220"/>
                <a:gd name="T83" fmla="*/ 3527 w 3527"/>
                <a:gd name="T84" fmla="*/ 2220 h 22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27" h="2220">
                  <a:moveTo>
                    <a:pt x="3415" y="1817"/>
                  </a:moveTo>
                  <a:lnTo>
                    <a:pt x="3379" y="2220"/>
                  </a:lnTo>
                  <a:lnTo>
                    <a:pt x="1239" y="1960"/>
                  </a:lnTo>
                  <a:lnTo>
                    <a:pt x="1203" y="2175"/>
                  </a:lnTo>
                  <a:lnTo>
                    <a:pt x="1122" y="2041"/>
                  </a:lnTo>
                  <a:lnTo>
                    <a:pt x="1077" y="2130"/>
                  </a:lnTo>
                  <a:lnTo>
                    <a:pt x="846" y="2077"/>
                  </a:lnTo>
                  <a:lnTo>
                    <a:pt x="787" y="2122"/>
                  </a:lnTo>
                  <a:lnTo>
                    <a:pt x="698" y="2080"/>
                  </a:lnTo>
                  <a:lnTo>
                    <a:pt x="644" y="2134"/>
                  </a:lnTo>
                  <a:lnTo>
                    <a:pt x="589" y="1949"/>
                  </a:lnTo>
                  <a:lnTo>
                    <a:pt x="502" y="1887"/>
                  </a:lnTo>
                  <a:lnTo>
                    <a:pt x="455" y="1550"/>
                  </a:lnTo>
                  <a:lnTo>
                    <a:pt x="405" y="1499"/>
                  </a:lnTo>
                  <a:lnTo>
                    <a:pt x="282" y="1586"/>
                  </a:lnTo>
                  <a:lnTo>
                    <a:pt x="229" y="1527"/>
                  </a:lnTo>
                  <a:lnTo>
                    <a:pt x="385" y="1086"/>
                  </a:lnTo>
                  <a:lnTo>
                    <a:pt x="254" y="1036"/>
                  </a:lnTo>
                  <a:lnTo>
                    <a:pt x="142" y="770"/>
                  </a:lnTo>
                  <a:lnTo>
                    <a:pt x="36" y="670"/>
                  </a:lnTo>
                  <a:lnTo>
                    <a:pt x="67" y="597"/>
                  </a:lnTo>
                  <a:lnTo>
                    <a:pt x="0" y="414"/>
                  </a:lnTo>
                  <a:lnTo>
                    <a:pt x="88" y="0"/>
                  </a:lnTo>
                  <a:lnTo>
                    <a:pt x="1887" y="324"/>
                  </a:lnTo>
                  <a:lnTo>
                    <a:pt x="3527" y="510"/>
                  </a:lnTo>
                  <a:lnTo>
                    <a:pt x="3429" y="1676"/>
                  </a:lnTo>
                  <a:lnTo>
                    <a:pt x="3415" y="1817"/>
                  </a:lnTo>
                </a:path>
              </a:pathLst>
            </a:custGeom>
            <a:noFill/>
            <a:ln w="0">
              <a:solidFill>
                <a:schemeClr val="tx1"/>
              </a:solidFill>
              <a:prstDash val="solid"/>
              <a:round/>
              <a:headEnd/>
              <a:tailEnd/>
            </a:ln>
          </p:spPr>
          <p:txBody>
            <a:bodyPr/>
            <a:lstStyle/>
            <a:p>
              <a:endParaRPr lang="en-US" dirty="0"/>
            </a:p>
          </p:txBody>
        </p:sp>
        <p:sp>
          <p:nvSpPr>
            <p:cNvPr id="316" name="Line 181"/>
            <p:cNvSpPr>
              <a:spLocks noChangeShapeType="1"/>
            </p:cNvSpPr>
            <p:nvPr/>
          </p:nvSpPr>
          <p:spPr bwMode="auto">
            <a:xfrm>
              <a:off x="1590" y="2568"/>
              <a:ext cx="1" cy="1"/>
            </a:xfrm>
            <a:prstGeom prst="line">
              <a:avLst/>
            </a:prstGeom>
            <a:noFill/>
            <a:ln w="0">
              <a:solidFill>
                <a:schemeClr val="tx1"/>
              </a:solidFill>
              <a:round/>
              <a:headEnd/>
              <a:tailEnd/>
            </a:ln>
          </p:spPr>
          <p:txBody>
            <a:bodyPr/>
            <a:lstStyle/>
            <a:p>
              <a:endParaRPr lang="en-US" dirty="0"/>
            </a:p>
          </p:txBody>
        </p:sp>
        <p:sp>
          <p:nvSpPr>
            <p:cNvPr id="317" name="Freeform 316"/>
            <p:cNvSpPr>
              <a:spLocks/>
            </p:cNvSpPr>
            <p:nvPr/>
          </p:nvSpPr>
          <p:spPr bwMode="auto">
            <a:xfrm>
              <a:off x="1279" y="2526"/>
              <a:ext cx="356" cy="177"/>
            </a:xfrm>
            <a:custGeom>
              <a:avLst/>
              <a:gdLst/>
              <a:ahLst/>
              <a:cxnLst>
                <a:cxn ang="0">
                  <a:pos x="2487" y="340"/>
                </a:cxn>
                <a:cxn ang="0">
                  <a:pos x="2489" y="340"/>
                </a:cxn>
                <a:cxn ang="0">
                  <a:pos x="2668" y="851"/>
                </a:cxn>
                <a:cxn ang="0">
                  <a:pos x="2707" y="1153"/>
                </a:cxn>
                <a:cxn ang="0">
                  <a:pos x="2847" y="1409"/>
                </a:cxn>
                <a:cxn ang="0">
                  <a:pos x="2841" y="1413"/>
                </a:cxn>
                <a:cxn ang="0">
                  <a:pos x="624" y="1349"/>
                </a:cxn>
                <a:cxn ang="0">
                  <a:pos x="632" y="1200"/>
                </a:cxn>
                <a:cxn ang="0">
                  <a:pos x="648" y="918"/>
                </a:cxn>
                <a:cxn ang="0">
                  <a:pos x="0" y="865"/>
                </a:cxn>
                <a:cxn ang="0">
                  <a:pos x="74" y="0"/>
                </a:cxn>
                <a:cxn ang="0">
                  <a:pos x="1830" y="102"/>
                </a:cxn>
                <a:cxn ang="0">
                  <a:pos x="2001" y="215"/>
                </a:cxn>
                <a:cxn ang="0">
                  <a:pos x="2235" y="179"/>
                </a:cxn>
                <a:cxn ang="0">
                  <a:pos x="2476" y="343"/>
                </a:cxn>
                <a:cxn ang="0">
                  <a:pos x="2487" y="340"/>
                </a:cxn>
              </a:cxnLst>
              <a:rect l="0" t="0" r="r" b="b"/>
              <a:pathLst>
                <a:path w="2847" h="1413">
                  <a:moveTo>
                    <a:pt x="2487" y="340"/>
                  </a:moveTo>
                  <a:lnTo>
                    <a:pt x="2489" y="340"/>
                  </a:lnTo>
                  <a:lnTo>
                    <a:pt x="2668" y="851"/>
                  </a:lnTo>
                  <a:lnTo>
                    <a:pt x="2707" y="1153"/>
                  </a:lnTo>
                  <a:lnTo>
                    <a:pt x="2847" y="1409"/>
                  </a:lnTo>
                  <a:lnTo>
                    <a:pt x="2841" y="1413"/>
                  </a:lnTo>
                  <a:lnTo>
                    <a:pt x="624" y="1349"/>
                  </a:lnTo>
                  <a:lnTo>
                    <a:pt x="632" y="1200"/>
                  </a:lnTo>
                  <a:lnTo>
                    <a:pt x="648" y="918"/>
                  </a:lnTo>
                  <a:lnTo>
                    <a:pt x="0" y="865"/>
                  </a:lnTo>
                  <a:lnTo>
                    <a:pt x="74" y="0"/>
                  </a:lnTo>
                  <a:lnTo>
                    <a:pt x="1830" y="102"/>
                  </a:lnTo>
                  <a:lnTo>
                    <a:pt x="2001" y="215"/>
                  </a:lnTo>
                  <a:lnTo>
                    <a:pt x="2235" y="179"/>
                  </a:lnTo>
                  <a:lnTo>
                    <a:pt x="2476" y="343"/>
                  </a:lnTo>
                  <a:lnTo>
                    <a:pt x="2487" y="340"/>
                  </a:lnTo>
                  <a:close/>
                </a:path>
              </a:pathLst>
            </a:custGeom>
            <a:solidFill>
              <a:schemeClr val="accent3">
                <a:lumMod val="60000"/>
                <a:lumOff val="4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18" name="Freeform 183"/>
            <p:cNvSpPr>
              <a:spLocks/>
            </p:cNvSpPr>
            <p:nvPr/>
          </p:nvSpPr>
          <p:spPr bwMode="auto">
            <a:xfrm>
              <a:off x="1279" y="2526"/>
              <a:ext cx="356" cy="177"/>
            </a:xfrm>
            <a:custGeom>
              <a:avLst/>
              <a:gdLst>
                <a:gd name="T0" fmla="*/ 311 w 2847"/>
                <a:gd name="T1" fmla="*/ 43 h 1413"/>
                <a:gd name="T2" fmla="*/ 311 w 2847"/>
                <a:gd name="T3" fmla="*/ 43 h 1413"/>
                <a:gd name="T4" fmla="*/ 334 w 2847"/>
                <a:gd name="T5" fmla="*/ 107 h 1413"/>
                <a:gd name="T6" fmla="*/ 338 w 2847"/>
                <a:gd name="T7" fmla="*/ 144 h 1413"/>
                <a:gd name="T8" fmla="*/ 356 w 2847"/>
                <a:gd name="T9" fmla="*/ 176 h 1413"/>
                <a:gd name="T10" fmla="*/ 355 w 2847"/>
                <a:gd name="T11" fmla="*/ 177 h 1413"/>
                <a:gd name="T12" fmla="*/ 78 w 2847"/>
                <a:gd name="T13" fmla="*/ 169 h 1413"/>
                <a:gd name="T14" fmla="*/ 79 w 2847"/>
                <a:gd name="T15" fmla="*/ 150 h 1413"/>
                <a:gd name="T16" fmla="*/ 81 w 2847"/>
                <a:gd name="T17" fmla="*/ 115 h 1413"/>
                <a:gd name="T18" fmla="*/ 0 w 2847"/>
                <a:gd name="T19" fmla="*/ 108 h 1413"/>
                <a:gd name="T20" fmla="*/ 9 w 2847"/>
                <a:gd name="T21" fmla="*/ 0 h 1413"/>
                <a:gd name="T22" fmla="*/ 229 w 2847"/>
                <a:gd name="T23" fmla="*/ 13 h 1413"/>
                <a:gd name="T24" fmla="*/ 250 w 2847"/>
                <a:gd name="T25" fmla="*/ 27 h 1413"/>
                <a:gd name="T26" fmla="*/ 279 w 2847"/>
                <a:gd name="T27" fmla="*/ 22 h 1413"/>
                <a:gd name="T28" fmla="*/ 310 w 2847"/>
                <a:gd name="T29" fmla="*/ 43 h 1413"/>
                <a:gd name="T30" fmla="*/ 311 w 2847"/>
                <a:gd name="T31" fmla="*/ 43 h 14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47"/>
                <a:gd name="T49" fmla="*/ 0 h 1413"/>
                <a:gd name="T50" fmla="*/ 2847 w 2847"/>
                <a:gd name="T51" fmla="*/ 1413 h 14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47" h="1413">
                  <a:moveTo>
                    <a:pt x="2487" y="340"/>
                  </a:moveTo>
                  <a:lnTo>
                    <a:pt x="2489" y="340"/>
                  </a:lnTo>
                  <a:lnTo>
                    <a:pt x="2668" y="851"/>
                  </a:lnTo>
                  <a:lnTo>
                    <a:pt x="2707" y="1153"/>
                  </a:lnTo>
                  <a:lnTo>
                    <a:pt x="2847" y="1409"/>
                  </a:lnTo>
                  <a:lnTo>
                    <a:pt x="2841" y="1413"/>
                  </a:lnTo>
                  <a:lnTo>
                    <a:pt x="624" y="1349"/>
                  </a:lnTo>
                  <a:lnTo>
                    <a:pt x="632" y="1200"/>
                  </a:lnTo>
                  <a:lnTo>
                    <a:pt x="648" y="918"/>
                  </a:lnTo>
                  <a:lnTo>
                    <a:pt x="0" y="865"/>
                  </a:lnTo>
                  <a:lnTo>
                    <a:pt x="74" y="0"/>
                  </a:lnTo>
                  <a:lnTo>
                    <a:pt x="1830" y="102"/>
                  </a:lnTo>
                  <a:lnTo>
                    <a:pt x="2001" y="215"/>
                  </a:lnTo>
                  <a:lnTo>
                    <a:pt x="2235" y="179"/>
                  </a:lnTo>
                  <a:lnTo>
                    <a:pt x="2476" y="343"/>
                  </a:lnTo>
                  <a:lnTo>
                    <a:pt x="2487" y="340"/>
                  </a:lnTo>
                </a:path>
              </a:pathLst>
            </a:custGeom>
            <a:noFill/>
            <a:ln w="0">
              <a:solidFill>
                <a:schemeClr val="tx1"/>
              </a:solidFill>
              <a:prstDash val="solid"/>
              <a:round/>
              <a:headEnd/>
              <a:tailEnd/>
            </a:ln>
          </p:spPr>
          <p:txBody>
            <a:bodyPr/>
            <a:lstStyle/>
            <a:p>
              <a:endParaRPr lang="en-US" dirty="0"/>
            </a:p>
          </p:txBody>
        </p:sp>
        <p:sp>
          <p:nvSpPr>
            <p:cNvPr id="319" name="Line 184"/>
            <p:cNvSpPr>
              <a:spLocks noChangeShapeType="1"/>
            </p:cNvSpPr>
            <p:nvPr/>
          </p:nvSpPr>
          <p:spPr bwMode="auto">
            <a:xfrm>
              <a:off x="788" y="2893"/>
              <a:ext cx="1" cy="1"/>
            </a:xfrm>
            <a:prstGeom prst="line">
              <a:avLst/>
            </a:prstGeom>
            <a:noFill/>
            <a:ln w="0">
              <a:solidFill>
                <a:schemeClr val="tx1"/>
              </a:solidFill>
              <a:round/>
              <a:headEnd/>
              <a:tailEnd/>
            </a:ln>
          </p:spPr>
          <p:txBody>
            <a:bodyPr/>
            <a:lstStyle/>
            <a:p>
              <a:endParaRPr lang="en-US" dirty="0"/>
            </a:p>
          </p:txBody>
        </p:sp>
        <p:sp>
          <p:nvSpPr>
            <p:cNvPr id="320" name="Freeform 319"/>
            <p:cNvSpPr>
              <a:spLocks/>
            </p:cNvSpPr>
            <p:nvPr/>
          </p:nvSpPr>
          <p:spPr bwMode="auto">
            <a:xfrm>
              <a:off x="611" y="2471"/>
              <a:ext cx="275" cy="422"/>
            </a:xfrm>
            <a:custGeom>
              <a:avLst/>
              <a:gdLst/>
              <a:ahLst/>
              <a:cxnLst>
                <a:cxn ang="0">
                  <a:pos x="1415" y="3378"/>
                </a:cxn>
                <a:cxn ang="0">
                  <a:pos x="0" y="1276"/>
                </a:cxn>
                <a:cxn ang="0">
                  <a:pos x="326" y="0"/>
                </a:cxn>
                <a:cxn ang="0">
                  <a:pos x="527" y="53"/>
                </a:cxn>
                <a:cxn ang="0">
                  <a:pos x="1259" y="229"/>
                </a:cxn>
                <a:cxn ang="0">
                  <a:pos x="2197" y="428"/>
                </a:cxn>
                <a:cxn ang="0">
                  <a:pos x="1784" y="2572"/>
                </a:cxn>
                <a:cxn ang="0">
                  <a:pos x="1673" y="2974"/>
                </a:cxn>
                <a:cxn ang="0">
                  <a:pos x="1539" y="2899"/>
                </a:cxn>
                <a:cxn ang="0">
                  <a:pos x="1463" y="2924"/>
                </a:cxn>
                <a:cxn ang="0">
                  <a:pos x="1421" y="3340"/>
                </a:cxn>
                <a:cxn ang="0">
                  <a:pos x="1415" y="3378"/>
                </a:cxn>
              </a:cxnLst>
              <a:rect l="0" t="0" r="r" b="b"/>
              <a:pathLst>
                <a:path w="2197" h="3378">
                  <a:moveTo>
                    <a:pt x="1415" y="3378"/>
                  </a:moveTo>
                  <a:lnTo>
                    <a:pt x="0" y="1276"/>
                  </a:lnTo>
                  <a:lnTo>
                    <a:pt x="326" y="0"/>
                  </a:lnTo>
                  <a:lnTo>
                    <a:pt x="527" y="53"/>
                  </a:lnTo>
                  <a:lnTo>
                    <a:pt x="1259" y="229"/>
                  </a:lnTo>
                  <a:lnTo>
                    <a:pt x="2197" y="428"/>
                  </a:lnTo>
                  <a:lnTo>
                    <a:pt x="1784" y="2572"/>
                  </a:lnTo>
                  <a:lnTo>
                    <a:pt x="1673" y="2974"/>
                  </a:lnTo>
                  <a:lnTo>
                    <a:pt x="1539" y="2899"/>
                  </a:lnTo>
                  <a:lnTo>
                    <a:pt x="1463" y="2924"/>
                  </a:lnTo>
                  <a:lnTo>
                    <a:pt x="1421" y="3340"/>
                  </a:lnTo>
                  <a:lnTo>
                    <a:pt x="1415" y="3378"/>
                  </a:lnTo>
                  <a:close/>
                </a:path>
              </a:pathLst>
            </a:custGeom>
            <a:solidFill>
              <a:schemeClr val="accent2">
                <a:lumMod val="40000"/>
                <a:lumOff val="6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21" name="Freeform 186"/>
            <p:cNvSpPr>
              <a:spLocks/>
            </p:cNvSpPr>
            <p:nvPr/>
          </p:nvSpPr>
          <p:spPr bwMode="auto">
            <a:xfrm>
              <a:off x="611" y="2471"/>
              <a:ext cx="275" cy="422"/>
            </a:xfrm>
            <a:custGeom>
              <a:avLst/>
              <a:gdLst>
                <a:gd name="T0" fmla="*/ 177 w 2197"/>
                <a:gd name="T1" fmla="*/ 422 h 3378"/>
                <a:gd name="T2" fmla="*/ 0 w 2197"/>
                <a:gd name="T3" fmla="*/ 159 h 3378"/>
                <a:gd name="T4" fmla="*/ 41 w 2197"/>
                <a:gd name="T5" fmla="*/ 0 h 3378"/>
                <a:gd name="T6" fmla="*/ 66 w 2197"/>
                <a:gd name="T7" fmla="*/ 7 h 3378"/>
                <a:gd name="T8" fmla="*/ 158 w 2197"/>
                <a:gd name="T9" fmla="*/ 29 h 3378"/>
                <a:gd name="T10" fmla="*/ 275 w 2197"/>
                <a:gd name="T11" fmla="*/ 53 h 3378"/>
                <a:gd name="T12" fmla="*/ 223 w 2197"/>
                <a:gd name="T13" fmla="*/ 321 h 3378"/>
                <a:gd name="T14" fmla="*/ 209 w 2197"/>
                <a:gd name="T15" fmla="*/ 372 h 3378"/>
                <a:gd name="T16" fmla="*/ 193 w 2197"/>
                <a:gd name="T17" fmla="*/ 362 h 3378"/>
                <a:gd name="T18" fmla="*/ 183 w 2197"/>
                <a:gd name="T19" fmla="*/ 365 h 3378"/>
                <a:gd name="T20" fmla="*/ 178 w 2197"/>
                <a:gd name="T21" fmla="*/ 417 h 3378"/>
                <a:gd name="T22" fmla="*/ 177 w 2197"/>
                <a:gd name="T23" fmla="*/ 422 h 33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97"/>
                <a:gd name="T37" fmla="*/ 0 h 3378"/>
                <a:gd name="T38" fmla="*/ 2197 w 2197"/>
                <a:gd name="T39" fmla="*/ 3378 h 33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97" h="3378">
                  <a:moveTo>
                    <a:pt x="1415" y="3378"/>
                  </a:moveTo>
                  <a:lnTo>
                    <a:pt x="0" y="1276"/>
                  </a:lnTo>
                  <a:lnTo>
                    <a:pt x="326" y="0"/>
                  </a:lnTo>
                  <a:lnTo>
                    <a:pt x="527" y="53"/>
                  </a:lnTo>
                  <a:lnTo>
                    <a:pt x="1259" y="229"/>
                  </a:lnTo>
                  <a:lnTo>
                    <a:pt x="2197" y="428"/>
                  </a:lnTo>
                  <a:lnTo>
                    <a:pt x="1784" y="2572"/>
                  </a:lnTo>
                  <a:lnTo>
                    <a:pt x="1673" y="2974"/>
                  </a:lnTo>
                  <a:lnTo>
                    <a:pt x="1539" y="2899"/>
                  </a:lnTo>
                  <a:lnTo>
                    <a:pt x="1463" y="2924"/>
                  </a:lnTo>
                  <a:lnTo>
                    <a:pt x="1421" y="3340"/>
                  </a:lnTo>
                  <a:lnTo>
                    <a:pt x="1415" y="3378"/>
                  </a:lnTo>
                </a:path>
              </a:pathLst>
            </a:custGeom>
            <a:noFill/>
            <a:ln w="0">
              <a:solidFill>
                <a:schemeClr val="tx1"/>
              </a:solidFill>
              <a:prstDash val="solid"/>
              <a:round/>
              <a:headEnd/>
              <a:tailEnd/>
            </a:ln>
          </p:spPr>
          <p:txBody>
            <a:bodyPr/>
            <a:lstStyle/>
            <a:p>
              <a:endParaRPr lang="en-US" dirty="0"/>
            </a:p>
          </p:txBody>
        </p:sp>
        <p:sp>
          <p:nvSpPr>
            <p:cNvPr id="322" name="Line 187"/>
            <p:cNvSpPr>
              <a:spLocks noChangeShapeType="1"/>
            </p:cNvSpPr>
            <p:nvPr/>
          </p:nvSpPr>
          <p:spPr bwMode="auto">
            <a:xfrm>
              <a:off x="2597" y="2405"/>
              <a:ext cx="1" cy="1"/>
            </a:xfrm>
            <a:prstGeom prst="line">
              <a:avLst/>
            </a:prstGeom>
            <a:noFill/>
            <a:ln w="0">
              <a:solidFill>
                <a:schemeClr val="tx1"/>
              </a:solidFill>
              <a:round/>
              <a:headEnd/>
              <a:tailEnd/>
            </a:ln>
          </p:spPr>
          <p:txBody>
            <a:bodyPr/>
            <a:lstStyle/>
            <a:p>
              <a:endParaRPr lang="en-US" dirty="0"/>
            </a:p>
          </p:txBody>
        </p:sp>
        <p:sp>
          <p:nvSpPr>
            <p:cNvPr id="323" name="Freeform 188"/>
            <p:cNvSpPr>
              <a:spLocks/>
            </p:cNvSpPr>
            <p:nvPr/>
          </p:nvSpPr>
          <p:spPr bwMode="auto">
            <a:xfrm>
              <a:off x="2528" y="2292"/>
              <a:ext cx="69" cy="149"/>
            </a:xfrm>
            <a:custGeom>
              <a:avLst/>
              <a:gdLst>
                <a:gd name="T0" fmla="*/ 69 w 553"/>
                <a:gd name="T1" fmla="*/ 113 h 1192"/>
                <a:gd name="T2" fmla="*/ 68 w 553"/>
                <a:gd name="T3" fmla="*/ 126 h 1192"/>
                <a:gd name="T4" fmla="*/ 52 w 553"/>
                <a:gd name="T5" fmla="*/ 139 h 1192"/>
                <a:gd name="T6" fmla="*/ 7 w 553"/>
                <a:gd name="T7" fmla="*/ 149 h 1192"/>
                <a:gd name="T8" fmla="*/ 6 w 553"/>
                <a:gd name="T9" fmla="*/ 147 h 1192"/>
                <a:gd name="T10" fmla="*/ 0 w 553"/>
                <a:gd name="T11" fmla="*/ 104 h 1192"/>
                <a:gd name="T12" fmla="*/ 4 w 553"/>
                <a:gd name="T13" fmla="*/ 62 h 1192"/>
                <a:gd name="T14" fmla="*/ 17 w 553"/>
                <a:gd name="T15" fmla="*/ 47 h 1192"/>
                <a:gd name="T16" fmla="*/ 13 w 553"/>
                <a:gd name="T17" fmla="*/ 19 h 1192"/>
                <a:gd name="T18" fmla="*/ 13 w 553"/>
                <a:gd name="T19" fmla="*/ 7 h 1192"/>
                <a:gd name="T20" fmla="*/ 25 w 553"/>
                <a:gd name="T21" fmla="*/ 0 h 1192"/>
                <a:gd name="T22" fmla="*/ 55 w 553"/>
                <a:gd name="T23" fmla="*/ 97 h 1192"/>
                <a:gd name="T24" fmla="*/ 67 w 553"/>
                <a:gd name="T25" fmla="*/ 112 h 1192"/>
                <a:gd name="T26" fmla="*/ 69 w 553"/>
                <a:gd name="T27" fmla="*/ 113 h 1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3"/>
                <a:gd name="T43" fmla="*/ 0 h 1192"/>
                <a:gd name="T44" fmla="*/ 553 w 553"/>
                <a:gd name="T45" fmla="*/ 1192 h 1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3" h="1192">
                  <a:moveTo>
                    <a:pt x="553" y="902"/>
                  </a:moveTo>
                  <a:lnTo>
                    <a:pt x="548" y="1007"/>
                  </a:lnTo>
                  <a:lnTo>
                    <a:pt x="418" y="1113"/>
                  </a:lnTo>
                  <a:lnTo>
                    <a:pt x="56" y="1192"/>
                  </a:lnTo>
                  <a:lnTo>
                    <a:pt x="45" y="1178"/>
                  </a:lnTo>
                  <a:lnTo>
                    <a:pt x="0" y="829"/>
                  </a:lnTo>
                  <a:lnTo>
                    <a:pt x="33" y="499"/>
                  </a:lnTo>
                  <a:lnTo>
                    <a:pt x="137" y="374"/>
                  </a:lnTo>
                  <a:lnTo>
                    <a:pt x="105" y="154"/>
                  </a:lnTo>
                  <a:lnTo>
                    <a:pt x="103" y="56"/>
                  </a:lnTo>
                  <a:lnTo>
                    <a:pt x="201" y="0"/>
                  </a:lnTo>
                  <a:lnTo>
                    <a:pt x="441" y="779"/>
                  </a:lnTo>
                  <a:lnTo>
                    <a:pt x="539" y="898"/>
                  </a:lnTo>
                  <a:lnTo>
                    <a:pt x="553" y="902"/>
                  </a:lnTo>
                  <a:close/>
                </a:path>
              </a:pathLst>
            </a:custGeom>
            <a:solidFill>
              <a:srgbClr val="339966"/>
            </a:solidFill>
            <a:ln w="3175">
              <a:solidFill>
                <a:schemeClr val="tx1"/>
              </a:solidFill>
              <a:prstDash val="solid"/>
              <a:round/>
              <a:headEnd/>
              <a:tailEnd/>
            </a:ln>
          </p:spPr>
          <p:txBody>
            <a:bodyPr/>
            <a:lstStyle/>
            <a:p>
              <a:endParaRPr lang="en-US" dirty="0"/>
            </a:p>
          </p:txBody>
        </p:sp>
        <p:sp>
          <p:nvSpPr>
            <p:cNvPr id="324" name="Freeform 323"/>
            <p:cNvSpPr>
              <a:spLocks/>
            </p:cNvSpPr>
            <p:nvPr/>
          </p:nvSpPr>
          <p:spPr bwMode="auto">
            <a:xfrm>
              <a:off x="2528" y="2292"/>
              <a:ext cx="69" cy="149"/>
            </a:xfrm>
            <a:custGeom>
              <a:avLst/>
              <a:gdLst/>
              <a:ahLst/>
              <a:cxnLst>
                <a:cxn ang="0">
                  <a:pos x="553" y="902"/>
                </a:cxn>
                <a:cxn ang="0">
                  <a:pos x="548" y="1007"/>
                </a:cxn>
                <a:cxn ang="0">
                  <a:pos x="418" y="1113"/>
                </a:cxn>
                <a:cxn ang="0">
                  <a:pos x="56" y="1192"/>
                </a:cxn>
                <a:cxn ang="0">
                  <a:pos x="45" y="1178"/>
                </a:cxn>
                <a:cxn ang="0">
                  <a:pos x="0" y="829"/>
                </a:cxn>
                <a:cxn ang="0">
                  <a:pos x="33" y="499"/>
                </a:cxn>
                <a:cxn ang="0">
                  <a:pos x="137" y="374"/>
                </a:cxn>
                <a:cxn ang="0">
                  <a:pos x="105" y="154"/>
                </a:cxn>
                <a:cxn ang="0">
                  <a:pos x="103" y="56"/>
                </a:cxn>
                <a:cxn ang="0">
                  <a:pos x="201" y="0"/>
                </a:cxn>
                <a:cxn ang="0">
                  <a:pos x="441" y="779"/>
                </a:cxn>
                <a:cxn ang="0">
                  <a:pos x="539" y="898"/>
                </a:cxn>
                <a:cxn ang="0">
                  <a:pos x="553" y="902"/>
                </a:cxn>
              </a:cxnLst>
              <a:rect l="0" t="0" r="r" b="b"/>
              <a:pathLst>
                <a:path w="553" h="1192">
                  <a:moveTo>
                    <a:pt x="553" y="902"/>
                  </a:moveTo>
                  <a:lnTo>
                    <a:pt x="548" y="1007"/>
                  </a:lnTo>
                  <a:lnTo>
                    <a:pt x="418" y="1113"/>
                  </a:lnTo>
                  <a:lnTo>
                    <a:pt x="56" y="1192"/>
                  </a:lnTo>
                  <a:lnTo>
                    <a:pt x="45" y="1178"/>
                  </a:lnTo>
                  <a:lnTo>
                    <a:pt x="0" y="829"/>
                  </a:lnTo>
                  <a:lnTo>
                    <a:pt x="33" y="499"/>
                  </a:lnTo>
                  <a:lnTo>
                    <a:pt x="137" y="374"/>
                  </a:lnTo>
                  <a:lnTo>
                    <a:pt x="105" y="154"/>
                  </a:lnTo>
                  <a:lnTo>
                    <a:pt x="103" y="56"/>
                  </a:lnTo>
                  <a:lnTo>
                    <a:pt x="201" y="0"/>
                  </a:lnTo>
                  <a:lnTo>
                    <a:pt x="441" y="779"/>
                  </a:lnTo>
                  <a:lnTo>
                    <a:pt x="539" y="898"/>
                  </a:lnTo>
                  <a:lnTo>
                    <a:pt x="553" y="902"/>
                  </a:lnTo>
                </a:path>
              </a:pathLst>
            </a:custGeom>
            <a:solidFill>
              <a:schemeClr val="tx2">
                <a:lumMod val="20000"/>
                <a:lumOff val="80000"/>
              </a:schemeClr>
            </a:solidFill>
            <a:ln w="0">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25" name="Line 190"/>
            <p:cNvSpPr>
              <a:spLocks noChangeShapeType="1"/>
            </p:cNvSpPr>
            <p:nvPr/>
          </p:nvSpPr>
          <p:spPr bwMode="auto">
            <a:xfrm>
              <a:off x="2502" y="2552"/>
              <a:ext cx="1" cy="1"/>
            </a:xfrm>
            <a:prstGeom prst="line">
              <a:avLst/>
            </a:prstGeom>
            <a:noFill/>
            <a:ln w="0">
              <a:solidFill>
                <a:schemeClr val="tx1"/>
              </a:solidFill>
              <a:round/>
              <a:headEnd/>
              <a:tailEnd/>
            </a:ln>
          </p:spPr>
          <p:txBody>
            <a:bodyPr/>
            <a:lstStyle/>
            <a:p>
              <a:endParaRPr lang="en-US" dirty="0"/>
            </a:p>
          </p:txBody>
        </p:sp>
        <p:sp>
          <p:nvSpPr>
            <p:cNvPr id="326" name="Freeform 191"/>
            <p:cNvSpPr>
              <a:spLocks/>
            </p:cNvSpPr>
            <p:nvPr/>
          </p:nvSpPr>
          <p:spPr bwMode="auto">
            <a:xfrm>
              <a:off x="2452" y="2534"/>
              <a:ext cx="57" cy="131"/>
            </a:xfrm>
            <a:custGeom>
              <a:avLst/>
              <a:gdLst>
                <a:gd name="T0" fmla="*/ 49 w 462"/>
                <a:gd name="T1" fmla="*/ 18 h 1047"/>
                <a:gd name="T2" fmla="*/ 39 w 462"/>
                <a:gd name="T3" fmla="*/ 42 h 1047"/>
                <a:gd name="T4" fmla="*/ 54 w 462"/>
                <a:gd name="T5" fmla="*/ 45 h 1047"/>
                <a:gd name="T6" fmla="*/ 57 w 462"/>
                <a:gd name="T7" fmla="*/ 78 h 1047"/>
                <a:gd name="T8" fmla="*/ 53 w 462"/>
                <a:gd name="T9" fmla="*/ 65 h 1047"/>
                <a:gd name="T10" fmla="*/ 53 w 462"/>
                <a:gd name="T11" fmla="*/ 83 h 1047"/>
                <a:gd name="T12" fmla="*/ 36 w 462"/>
                <a:gd name="T13" fmla="*/ 130 h 1047"/>
                <a:gd name="T14" fmla="*/ 31 w 462"/>
                <a:gd name="T15" fmla="*/ 131 h 1047"/>
                <a:gd name="T16" fmla="*/ 32 w 462"/>
                <a:gd name="T17" fmla="*/ 120 h 1047"/>
                <a:gd name="T18" fmla="*/ 5 w 462"/>
                <a:gd name="T19" fmla="*/ 110 h 1047"/>
                <a:gd name="T20" fmla="*/ 0 w 462"/>
                <a:gd name="T21" fmla="*/ 97 h 1047"/>
                <a:gd name="T22" fmla="*/ 3 w 462"/>
                <a:gd name="T23" fmla="*/ 90 h 1047"/>
                <a:gd name="T24" fmla="*/ 26 w 462"/>
                <a:gd name="T25" fmla="*/ 65 h 1047"/>
                <a:gd name="T26" fmla="*/ 2 w 462"/>
                <a:gd name="T27" fmla="*/ 44 h 1047"/>
                <a:gd name="T28" fmla="*/ 1 w 462"/>
                <a:gd name="T29" fmla="*/ 23 h 1047"/>
                <a:gd name="T30" fmla="*/ 12 w 462"/>
                <a:gd name="T31" fmla="*/ 0 h 1047"/>
                <a:gd name="T32" fmla="*/ 49 w 462"/>
                <a:gd name="T33" fmla="*/ 17 h 1047"/>
                <a:gd name="T34" fmla="*/ 49 w 462"/>
                <a:gd name="T35" fmla="*/ 18 h 10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2"/>
                <a:gd name="T55" fmla="*/ 0 h 1047"/>
                <a:gd name="T56" fmla="*/ 462 w 462"/>
                <a:gd name="T57" fmla="*/ 1047 h 10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2" h="1047">
                  <a:moveTo>
                    <a:pt x="400" y="140"/>
                  </a:moveTo>
                  <a:lnTo>
                    <a:pt x="319" y="333"/>
                  </a:lnTo>
                  <a:lnTo>
                    <a:pt x="437" y="358"/>
                  </a:lnTo>
                  <a:lnTo>
                    <a:pt x="462" y="623"/>
                  </a:lnTo>
                  <a:lnTo>
                    <a:pt x="431" y="520"/>
                  </a:lnTo>
                  <a:lnTo>
                    <a:pt x="433" y="665"/>
                  </a:lnTo>
                  <a:lnTo>
                    <a:pt x="292" y="1036"/>
                  </a:lnTo>
                  <a:lnTo>
                    <a:pt x="252" y="1047"/>
                  </a:lnTo>
                  <a:lnTo>
                    <a:pt x="258" y="959"/>
                  </a:lnTo>
                  <a:lnTo>
                    <a:pt x="43" y="880"/>
                  </a:lnTo>
                  <a:lnTo>
                    <a:pt x="0" y="776"/>
                  </a:lnTo>
                  <a:lnTo>
                    <a:pt x="23" y="716"/>
                  </a:lnTo>
                  <a:lnTo>
                    <a:pt x="213" y="520"/>
                  </a:lnTo>
                  <a:lnTo>
                    <a:pt x="15" y="355"/>
                  </a:lnTo>
                  <a:lnTo>
                    <a:pt x="6" y="185"/>
                  </a:lnTo>
                  <a:lnTo>
                    <a:pt x="96" y="0"/>
                  </a:lnTo>
                  <a:lnTo>
                    <a:pt x="400" y="134"/>
                  </a:lnTo>
                  <a:lnTo>
                    <a:pt x="400" y="140"/>
                  </a:lnTo>
                  <a:close/>
                </a:path>
              </a:pathLst>
            </a:custGeom>
            <a:solidFill>
              <a:srgbClr val="808080"/>
            </a:solidFill>
            <a:ln w="3175">
              <a:solidFill>
                <a:schemeClr val="tx1"/>
              </a:solidFill>
              <a:prstDash val="solid"/>
              <a:round/>
              <a:headEnd/>
              <a:tailEnd/>
            </a:ln>
          </p:spPr>
          <p:txBody>
            <a:bodyPr/>
            <a:lstStyle/>
            <a:p>
              <a:endParaRPr lang="en-US" dirty="0"/>
            </a:p>
          </p:txBody>
        </p:sp>
        <p:sp>
          <p:nvSpPr>
            <p:cNvPr id="327" name="Freeform 326"/>
            <p:cNvSpPr>
              <a:spLocks/>
            </p:cNvSpPr>
            <p:nvPr/>
          </p:nvSpPr>
          <p:spPr bwMode="auto">
            <a:xfrm>
              <a:off x="2452" y="2534"/>
              <a:ext cx="57" cy="131"/>
            </a:xfrm>
            <a:custGeom>
              <a:avLst/>
              <a:gdLst/>
              <a:ahLst/>
              <a:cxnLst>
                <a:cxn ang="0">
                  <a:pos x="400" y="140"/>
                </a:cxn>
                <a:cxn ang="0">
                  <a:pos x="319" y="333"/>
                </a:cxn>
                <a:cxn ang="0">
                  <a:pos x="437" y="358"/>
                </a:cxn>
                <a:cxn ang="0">
                  <a:pos x="462" y="623"/>
                </a:cxn>
                <a:cxn ang="0">
                  <a:pos x="431" y="520"/>
                </a:cxn>
                <a:cxn ang="0">
                  <a:pos x="433" y="665"/>
                </a:cxn>
                <a:cxn ang="0">
                  <a:pos x="292" y="1036"/>
                </a:cxn>
                <a:cxn ang="0">
                  <a:pos x="252" y="1047"/>
                </a:cxn>
                <a:cxn ang="0">
                  <a:pos x="258" y="959"/>
                </a:cxn>
                <a:cxn ang="0">
                  <a:pos x="43" y="880"/>
                </a:cxn>
                <a:cxn ang="0">
                  <a:pos x="0" y="776"/>
                </a:cxn>
                <a:cxn ang="0">
                  <a:pos x="23" y="716"/>
                </a:cxn>
                <a:cxn ang="0">
                  <a:pos x="213" y="520"/>
                </a:cxn>
                <a:cxn ang="0">
                  <a:pos x="15" y="355"/>
                </a:cxn>
                <a:cxn ang="0">
                  <a:pos x="6" y="185"/>
                </a:cxn>
                <a:cxn ang="0">
                  <a:pos x="96" y="0"/>
                </a:cxn>
                <a:cxn ang="0">
                  <a:pos x="400" y="134"/>
                </a:cxn>
                <a:cxn ang="0">
                  <a:pos x="400" y="140"/>
                </a:cxn>
              </a:cxnLst>
              <a:rect l="0" t="0" r="r" b="b"/>
              <a:pathLst>
                <a:path w="462" h="1047">
                  <a:moveTo>
                    <a:pt x="400" y="140"/>
                  </a:moveTo>
                  <a:lnTo>
                    <a:pt x="319" y="333"/>
                  </a:lnTo>
                  <a:lnTo>
                    <a:pt x="437" y="358"/>
                  </a:lnTo>
                  <a:lnTo>
                    <a:pt x="462" y="623"/>
                  </a:lnTo>
                  <a:lnTo>
                    <a:pt x="431" y="520"/>
                  </a:lnTo>
                  <a:lnTo>
                    <a:pt x="433" y="665"/>
                  </a:lnTo>
                  <a:lnTo>
                    <a:pt x="292" y="1036"/>
                  </a:lnTo>
                  <a:lnTo>
                    <a:pt x="252" y="1047"/>
                  </a:lnTo>
                  <a:lnTo>
                    <a:pt x="258" y="959"/>
                  </a:lnTo>
                  <a:lnTo>
                    <a:pt x="43" y="880"/>
                  </a:lnTo>
                  <a:lnTo>
                    <a:pt x="0" y="776"/>
                  </a:lnTo>
                  <a:lnTo>
                    <a:pt x="23" y="716"/>
                  </a:lnTo>
                  <a:lnTo>
                    <a:pt x="213" y="520"/>
                  </a:lnTo>
                  <a:lnTo>
                    <a:pt x="15" y="355"/>
                  </a:lnTo>
                  <a:lnTo>
                    <a:pt x="6" y="185"/>
                  </a:lnTo>
                  <a:lnTo>
                    <a:pt x="96" y="0"/>
                  </a:lnTo>
                  <a:lnTo>
                    <a:pt x="400" y="134"/>
                  </a:lnTo>
                  <a:lnTo>
                    <a:pt x="400" y="140"/>
                  </a:lnTo>
                </a:path>
              </a:pathLst>
            </a:custGeom>
            <a:solidFill>
              <a:schemeClr val="tx2">
                <a:lumMod val="20000"/>
                <a:lumOff val="80000"/>
              </a:schemeClr>
            </a:solidFill>
            <a:ln w="0">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28" name="Line 193"/>
            <p:cNvSpPr>
              <a:spLocks noChangeShapeType="1"/>
            </p:cNvSpPr>
            <p:nvPr/>
          </p:nvSpPr>
          <p:spPr bwMode="auto">
            <a:xfrm>
              <a:off x="1304" y="2884"/>
              <a:ext cx="1" cy="1"/>
            </a:xfrm>
            <a:prstGeom prst="line">
              <a:avLst/>
            </a:prstGeom>
            <a:noFill/>
            <a:ln w="0">
              <a:solidFill>
                <a:schemeClr val="tx1"/>
              </a:solidFill>
              <a:round/>
              <a:headEnd/>
              <a:tailEnd/>
            </a:ln>
          </p:spPr>
          <p:txBody>
            <a:bodyPr/>
            <a:lstStyle/>
            <a:p>
              <a:endParaRPr lang="en-US" dirty="0"/>
            </a:p>
          </p:txBody>
        </p:sp>
        <p:sp>
          <p:nvSpPr>
            <p:cNvPr id="329" name="Freeform 328"/>
            <p:cNvSpPr>
              <a:spLocks/>
            </p:cNvSpPr>
            <p:nvPr/>
          </p:nvSpPr>
          <p:spPr bwMode="auto">
            <a:xfrm>
              <a:off x="1004" y="2828"/>
              <a:ext cx="301" cy="309"/>
            </a:xfrm>
            <a:custGeom>
              <a:avLst/>
              <a:gdLst/>
              <a:ahLst/>
              <a:cxnLst>
                <a:cxn ang="0">
                  <a:pos x="2398" y="446"/>
                </a:cxn>
                <a:cxn ang="0">
                  <a:pos x="2223" y="2392"/>
                </a:cxn>
                <a:cxn ang="0">
                  <a:pos x="924" y="2270"/>
                </a:cxn>
                <a:cxn ang="0">
                  <a:pos x="943" y="2364"/>
                </a:cxn>
                <a:cxn ang="0">
                  <a:pos x="331" y="2287"/>
                </a:cxn>
                <a:cxn ang="0">
                  <a:pos x="304" y="2477"/>
                </a:cxn>
                <a:cxn ang="0">
                  <a:pos x="0" y="2434"/>
                </a:cxn>
                <a:cxn ang="0">
                  <a:pos x="64" y="1971"/>
                </a:cxn>
                <a:cxn ang="0">
                  <a:pos x="346" y="0"/>
                </a:cxn>
                <a:cxn ang="0">
                  <a:pos x="2413" y="220"/>
                </a:cxn>
                <a:cxn ang="0">
                  <a:pos x="2398" y="446"/>
                </a:cxn>
              </a:cxnLst>
              <a:rect l="0" t="0" r="r" b="b"/>
              <a:pathLst>
                <a:path w="2413" h="2477">
                  <a:moveTo>
                    <a:pt x="2398" y="446"/>
                  </a:moveTo>
                  <a:lnTo>
                    <a:pt x="2223" y="2392"/>
                  </a:lnTo>
                  <a:lnTo>
                    <a:pt x="924" y="2270"/>
                  </a:lnTo>
                  <a:lnTo>
                    <a:pt x="943" y="2364"/>
                  </a:lnTo>
                  <a:lnTo>
                    <a:pt x="331" y="2287"/>
                  </a:lnTo>
                  <a:lnTo>
                    <a:pt x="304" y="2477"/>
                  </a:lnTo>
                  <a:lnTo>
                    <a:pt x="0" y="2434"/>
                  </a:lnTo>
                  <a:lnTo>
                    <a:pt x="64" y="1971"/>
                  </a:lnTo>
                  <a:lnTo>
                    <a:pt x="346" y="0"/>
                  </a:lnTo>
                  <a:lnTo>
                    <a:pt x="2413" y="220"/>
                  </a:lnTo>
                  <a:lnTo>
                    <a:pt x="2398" y="446"/>
                  </a:lnTo>
                  <a:close/>
                </a:path>
              </a:pathLst>
            </a:custGeom>
            <a:solidFill>
              <a:schemeClr val="accent2">
                <a:lumMod val="40000"/>
                <a:lumOff val="6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30" name="Freeform 195"/>
            <p:cNvSpPr>
              <a:spLocks/>
            </p:cNvSpPr>
            <p:nvPr/>
          </p:nvSpPr>
          <p:spPr bwMode="auto">
            <a:xfrm>
              <a:off x="1004" y="2828"/>
              <a:ext cx="301" cy="309"/>
            </a:xfrm>
            <a:custGeom>
              <a:avLst/>
              <a:gdLst>
                <a:gd name="T0" fmla="*/ 299 w 2413"/>
                <a:gd name="T1" fmla="*/ 56 h 2477"/>
                <a:gd name="T2" fmla="*/ 277 w 2413"/>
                <a:gd name="T3" fmla="*/ 298 h 2477"/>
                <a:gd name="T4" fmla="*/ 115 w 2413"/>
                <a:gd name="T5" fmla="*/ 283 h 2477"/>
                <a:gd name="T6" fmla="*/ 118 w 2413"/>
                <a:gd name="T7" fmla="*/ 295 h 2477"/>
                <a:gd name="T8" fmla="*/ 41 w 2413"/>
                <a:gd name="T9" fmla="*/ 285 h 2477"/>
                <a:gd name="T10" fmla="*/ 38 w 2413"/>
                <a:gd name="T11" fmla="*/ 309 h 2477"/>
                <a:gd name="T12" fmla="*/ 0 w 2413"/>
                <a:gd name="T13" fmla="*/ 304 h 2477"/>
                <a:gd name="T14" fmla="*/ 8 w 2413"/>
                <a:gd name="T15" fmla="*/ 246 h 2477"/>
                <a:gd name="T16" fmla="*/ 43 w 2413"/>
                <a:gd name="T17" fmla="*/ 0 h 2477"/>
                <a:gd name="T18" fmla="*/ 301 w 2413"/>
                <a:gd name="T19" fmla="*/ 27 h 2477"/>
                <a:gd name="T20" fmla="*/ 299 w 2413"/>
                <a:gd name="T21" fmla="*/ 56 h 24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13"/>
                <a:gd name="T34" fmla="*/ 0 h 2477"/>
                <a:gd name="T35" fmla="*/ 2413 w 2413"/>
                <a:gd name="T36" fmla="*/ 2477 h 24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13" h="2477">
                  <a:moveTo>
                    <a:pt x="2398" y="446"/>
                  </a:moveTo>
                  <a:lnTo>
                    <a:pt x="2223" y="2392"/>
                  </a:lnTo>
                  <a:lnTo>
                    <a:pt x="924" y="2270"/>
                  </a:lnTo>
                  <a:lnTo>
                    <a:pt x="943" y="2364"/>
                  </a:lnTo>
                  <a:lnTo>
                    <a:pt x="331" y="2287"/>
                  </a:lnTo>
                  <a:lnTo>
                    <a:pt x="304" y="2477"/>
                  </a:lnTo>
                  <a:lnTo>
                    <a:pt x="0" y="2434"/>
                  </a:lnTo>
                  <a:lnTo>
                    <a:pt x="64" y="1971"/>
                  </a:lnTo>
                  <a:lnTo>
                    <a:pt x="346" y="0"/>
                  </a:lnTo>
                  <a:lnTo>
                    <a:pt x="2413" y="220"/>
                  </a:lnTo>
                  <a:lnTo>
                    <a:pt x="2398" y="446"/>
                  </a:lnTo>
                </a:path>
              </a:pathLst>
            </a:custGeom>
            <a:noFill/>
            <a:ln w="0">
              <a:solidFill>
                <a:schemeClr val="tx1"/>
              </a:solidFill>
              <a:prstDash val="solid"/>
              <a:round/>
              <a:headEnd/>
              <a:tailEnd/>
            </a:ln>
          </p:spPr>
          <p:txBody>
            <a:bodyPr/>
            <a:lstStyle/>
            <a:p>
              <a:endParaRPr lang="en-US" dirty="0"/>
            </a:p>
          </p:txBody>
        </p:sp>
        <p:sp>
          <p:nvSpPr>
            <p:cNvPr id="331" name="Line 196"/>
            <p:cNvSpPr>
              <a:spLocks noChangeShapeType="1"/>
            </p:cNvSpPr>
            <p:nvPr/>
          </p:nvSpPr>
          <p:spPr bwMode="auto">
            <a:xfrm>
              <a:off x="2504" y="2449"/>
              <a:ext cx="1" cy="1"/>
            </a:xfrm>
            <a:prstGeom prst="line">
              <a:avLst/>
            </a:prstGeom>
            <a:noFill/>
            <a:ln w="0">
              <a:solidFill>
                <a:schemeClr val="tx1"/>
              </a:solidFill>
              <a:round/>
              <a:headEnd/>
              <a:tailEnd/>
            </a:ln>
          </p:spPr>
          <p:txBody>
            <a:bodyPr/>
            <a:lstStyle/>
            <a:p>
              <a:endParaRPr lang="en-US" dirty="0"/>
            </a:p>
          </p:txBody>
        </p:sp>
        <p:sp>
          <p:nvSpPr>
            <p:cNvPr id="332" name="Freeform 331"/>
            <p:cNvSpPr>
              <a:spLocks/>
            </p:cNvSpPr>
            <p:nvPr/>
          </p:nvSpPr>
          <p:spPr bwMode="auto">
            <a:xfrm>
              <a:off x="2255" y="2330"/>
              <a:ext cx="259" cy="226"/>
            </a:xfrm>
            <a:custGeom>
              <a:avLst/>
              <a:gdLst/>
              <a:ahLst/>
              <a:cxnLst>
                <a:cxn ang="0">
                  <a:pos x="1989" y="949"/>
                </a:cxn>
                <a:cxn ang="0">
                  <a:pos x="1992" y="1256"/>
                </a:cxn>
                <a:cxn ang="0">
                  <a:pos x="2076" y="1607"/>
                </a:cxn>
                <a:cxn ang="0">
                  <a:pos x="2039" y="1705"/>
                </a:cxn>
                <a:cxn ang="0">
                  <a:pos x="2017" y="1806"/>
                </a:cxn>
                <a:cxn ang="0">
                  <a:pos x="1975" y="1775"/>
                </a:cxn>
                <a:cxn ang="0">
                  <a:pos x="1975" y="1769"/>
                </a:cxn>
                <a:cxn ang="0">
                  <a:pos x="1671" y="1635"/>
                </a:cxn>
                <a:cxn ang="0">
                  <a:pos x="1573" y="1599"/>
                </a:cxn>
                <a:cxn ang="0">
                  <a:pos x="1413" y="1409"/>
                </a:cxn>
                <a:cxn ang="0">
                  <a:pos x="23" y="1680"/>
                </a:cxn>
                <a:cxn ang="0">
                  <a:pos x="0" y="1569"/>
                </a:cxn>
                <a:cxn ang="0">
                  <a:pos x="243" y="1306"/>
                </a:cxn>
                <a:cxn ang="0">
                  <a:pos x="162" y="1094"/>
                </a:cxn>
                <a:cxn ang="0">
                  <a:pos x="442" y="1002"/>
                </a:cxn>
                <a:cxn ang="0">
                  <a:pos x="623" y="1032"/>
                </a:cxn>
                <a:cxn ang="0">
                  <a:pos x="874" y="935"/>
                </a:cxn>
                <a:cxn ang="0">
                  <a:pos x="1000" y="806"/>
                </a:cxn>
                <a:cxn ang="0">
                  <a:pos x="953" y="684"/>
                </a:cxn>
                <a:cxn ang="0">
                  <a:pos x="983" y="608"/>
                </a:cxn>
                <a:cxn ang="0">
                  <a:pos x="944" y="639"/>
                </a:cxn>
                <a:cxn ang="0">
                  <a:pos x="908" y="582"/>
                </a:cxn>
                <a:cxn ang="0">
                  <a:pos x="1171" y="198"/>
                </a:cxn>
                <a:cxn ang="0">
                  <a:pos x="1300" y="97"/>
                </a:cxn>
                <a:cxn ang="0">
                  <a:pos x="1735" y="0"/>
                </a:cxn>
                <a:cxn ang="0">
                  <a:pos x="1801" y="401"/>
                </a:cxn>
                <a:cxn ang="0">
                  <a:pos x="1861" y="605"/>
                </a:cxn>
                <a:cxn ang="0">
                  <a:pos x="1914" y="608"/>
                </a:cxn>
                <a:cxn ang="0">
                  <a:pos x="1984" y="929"/>
                </a:cxn>
                <a:cxn ang="0">
                  <a:pos x="1989" y="949"/>
                </a:cxn>
              </a:cxnLst>
              <a:rect l="0" t="0" r="r" b="b"/>
              <a:pathLst>
                <a:path w="2076" h="1806">
                  <a:moveTo>
                    <a:pt x="1989" y="949"/>
                  </a:moveTo>
                  <a:lnTo>
                    <a:pt x="1992" y="1256"/>
                  </a:lnTo>
                  <a:lnTo>
                    <a:pt x="2076" y="1607"/>
                  </a:lnTo>
                  <a:lnTo>
                    <a:pt x="2039" y="1705"/>
                  </a:lnTo>
                  <a:lnTo>
                    <a:pt x="2017" y="1806"/>
                  </a:lnTo>
                  <a:lnTo>
                    <a:pt x="1975" y="1775"/>
                  </a:lnTo>
                  <a:lnTo>
                    <a:pt x="1975" y="1769"/>
                  </a:lnTo>
                  <a:lnTo>
                    <a:pt x="1671" y="1635"/>
                  </a:lnTo>
                  <a:lnTo>
                    <a:pt x="1573" y="1599"/>
                  </a:lnTo>
                  <a:lnTo>
                    <a:pt x="1413" y="1409"/>
                  </a:lnTo>
                  <a:lnTo>
                    <a:pt x="23" y="1680"/>
                  </a:lnTo>
                  <a:lnTo>
                    <a:pt x="0" y="1569"/>
                  </a:lnTo>
                  <a:lnTo>
                    <a:pt x="243" y="1306"/>
                  </a:lnTo>
                  <a:lnTo>
                    <a:pt x="162" y="1094"/>
                  </a:lnTo>
                  <a:lnTo>
                    <a:pt x="442" y="1002"/>
                  </a:lnTo>
                  <a:lnTo>
                    <a:pt x="623" y="1032"/>
                  </a:lnTo>
                  <a:lnTo>
                    <a:pt x="874" y="935"/>
                  </a:lnTo>
                  <a:lnTo>
                    <a:pt x="1000" y="806"/>
                  </a:lnTo>
                  <a:lnTo>
                    <a:pt x="953" y="684"/>
                  </a:lnTo>
                  <a:lnTo>
                    <a:pt x="983" y="608"/>
                  </a:lnTo>
                  <a:lnTo>
                    <a:pt x="944" y="639"/>
                  </a:lnTo>
                  <a:lnTo>
                    <a:pt x="908" y="582"/>
                  </a:lnTo>
                  <a:lnTo>
                    <a:pt x="1171" y="198"/>
                  </a:lnTo>
                  <a:lnTo>
                    <a:pt x="1300" y="97"/>
                  </a:lnTo>
                  <a:lnTo>
                    <a:pt x="1735" y="0"/>
                  </a:lnTo>
                  <a:lnTo>
                    <a:pt x="1801" y="401"/>
                  </a:lnTo>
                  <a:lnTo>
                    <a:pt x="1861" y="605"/>
                  </a:lnTo>
                  <a:lnTo>
                    <a:pt x="1914" y="608"/>
                  </a:lnTo>
                  <a:lnTo>
                    <a:pt x="1984" y="929"/>
                  </a:lnTo>
                  <a:lnTo>
                    <a:pt x="1989" y="949"/>
                  </a:lnTo>
                  <a:close/>
                </a:path>
              </a:pathLst>
            </a:custGeom>
            <a:solidFill>
              <a:schemeClr val="tx2">
                <a:lumMod val="20000"/>
                <a:lumOff val="8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33" name="Freeform 198"/>
            <p:cNvSpPr>
              <a:spLocks/>
            </p:cNvSpPr>
            <p:nvPr/>
          </p:nvSpPr>
          <p:spPr bwMode="auto">
            <a:xfrm>
              <a:off x="2255" y="2330"/>
              <a:ext cx="259" cy="226"/>
            </a:xfrm>
            <a:custGeom>
              <a:avLst/>
              <a:gdLst>
                <a:gd name="T0" fmla="*/ 248 w 2076"/>
                <a:gd name="T1" fmla="*/ 119 h 1806"/>
                <a:gd name="T2" fmla="*/ 249 w 2076"/>
                <a:gd name="T3" fmla="*/ 157 h 1806"/>
                <a:gd name="T4" fmla="*/ 259 w 2076"/>
                <a:gd name="T5" fmla="*/ 201 h 1806"/>
                <a:gd name="T6" fmla="*/ 254 w 2076"/>
                <a:gd name="T7" fmla="*/ 213 h 1806"/>
                <a:gd name="T8" fmla="*/ 252 w 2076"/>
                <a:gd name="T9" fmla="*/ 226 h 1806"/>
                <a:gd name="T10" fmla="*/ 246 w 2076"/>
                <a:gd name="T11" fmla="*/ 222 h 1806"/>
                <a:gd name="T12" fmla="*/ 246 w 2076"/>
                <a:gd name="T13" fmla="*/ 221 h 1806"/>
                <a:gd name="T14" fmla="*/ 208 w 2076"/>
                <a:gd name="T15" fmla="*/ 205 h 1806"/>
                <a:gd name="T16" fmla="*/ 196 w 2076"/>
                <a:gd name="T17" fmla="*/ 200 h 1806"/>
                <a:gd name="T18" fmla="*/ 176 w 2076"/>
                <a:gd name="T19" fmla="*/ 176 h 1806"/>
                <a:gd name="T20" fmla="*/ 3 w 2076"/>
                <a:gd name="T21" fmla="*/ 210 h 1806"/>
                <a:gd name="T22" fmla="*/ 0 w 2076"/>
                <a:gd name="T23" fmla="*/ 196 h 1806"/>
                <a:gd name="T24" fmla="*/ 30 w 2076"/>
                <a:gd name="T25" fmla="*/ 163 h 1806"/>
                <a:gd name="T26" fmla="*/ 20 w 2076"/>
                <a:gd name="T27" fmla="*/ 137 h 1806"/>
                <a:gd name="T28" fmla="*/ 55 w 2076"/>
                <a:gd name="T29" fmla="*/ 125 h 1806"/>
                <a:gd name="T30" fmla="*/ 78 w 2076"/>
                <a:gd name="T31" fmla="*/ 129 h 1806"/>
                <a:gd name="T32" fmla="*/ 109 w 2076"/>
                <a:gd name="T33" fmla="*/ 117 h 1806"/>
                <a:gd name="T34" fmla="*/ 125 w 2076"/>
                <a:gd name="T35" fmla="*/ 101 h 1806"/>
                <a:gd name="T36" fmla="*/ 119 w 2076"/>
                <a:gd name="T37" fmla="*/ 86 h 1806"/>
                <a:gd name="T38" fmla="*/ 123 w 2076"/>
                <a:gd name="T39" fmla="*/ 76 h 1806"/>
                <a:gd name="T40" fmla="*/ 118 w 2076"/>
                <a:gd name="T41" fmla="*/ 80 h 1806"/>
                <a:gd name="T42" fmla="*/ 113 w 2076"/>
                <a:gd name="T43" fmla="*/ 73 h 1806"/>
                <a:gd name="T44" fmla="*/ 146 w 2076"/>
                <a:gd name="T45" fmla="*/ 25 h 1806"/>
                <a:gd name="T46" fmla="*/ 162 w 2076"/>
                <a:gd name="T47" fmla="*/ 12 h 1806"/>
                <a:gd name="T48" fmla="*/ 216 w 2076"/>
                <a:gd name="T49" fmla="*/ 0 h 1806"/>
                <a:gd name="T50" fmla="*/ 225 w 2076"/>
                <a:gd name="T51" fmla="*/ 50 h 1806"/>
                <a:gd name="T52" fmla="*/ 232 w 2076"/>
                <a:gd name="T53" fmla="*/ 76 h 1806"/>
                <a:gd name="T54" fmla="*/ 239 w 2076"/>
                <a:gd name="T55" fmla="*/ 76 h 1806"/>
                <a:gd name="T56" fmla="*/ 248 w 2076"/>
                <a:gd name="T57" fmla="*/ 116 h 1806"/>
                <a:gd name="T58" fmla="*/ 248 w 2076"/>
                <a:gd name="T59" fmla="*/ 119 h 18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76"/>
                <a:gd name="T91" fmla="*/ 0 h 1806"/>
                <a:gd name="T92" fmla="*/ 2076 w 2076"/>
                <a:gd name="T93" fmla="*/ 1806 h 18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76" h="1806">
                  <a:moveTo>
                    <a:pt x="1989" y="949"/>
                  </a:moveTo>
                  <a:lnTo>
                    <a:pt x="1992" y="1256"/>
                  </a:lnTo>
                  <a:lnTo>
                    <a:pt x="2076" y="1607"/>
                  </a:lnTo>
                  <a:lnTo>
                    <a:pt x="2039" y="1705"/>
                  </a:lnTo>
                  <a:lnTo>
                    <a:pt x="2017" y="1806"/>
                  </a:lnTo>
                  <a:lnTo>
                    <a:pt x="1975" y="1775"/>
                  </a:lnTo>
                  <a:lnTo>
                    <a:pt x="1975" y="1769"/>
                  </a:lnTo>
                  <a:lnTo>
                    <a:pt x="1671" y="1635"/>
                  </a:lnTo>
                  <a:lnTo>
                    <a:pt x="1573" y="1599"/>
                  </a:lnTo>
                  <a:lnTo>
                    <a:pt x="1413" y="1409"/>
                  </a:lnTo>
                  <a:lnTo>
                    <a:pt x="23" y="1680"/>
                  </a:lnTo>
                  <a:lnTo>
                    <a:pt x="0" y="1569"/>
                  </a:lnTo>
                  <a:lnTo>
                    <a:pt x="243" y="1306"/>
                  </a:lnTo>
                  <a:lnTo>
                    <a:pt x="162" y="1094"/>
                  </a:lnTo>
                  <a:lnTo>
                    <a:pt x="442" y="1002"/>
                  </a:lnTo>
                  <a:lnTo>
                    <a:pt x="623" y="1032"/>
                  </a:lnTo>
                  <a:lnTo>
                    <a:pt x="874" y="935"/>
                  </a:lnTo>
                  <a:lnTo>
                    <a:pt x="1000" y="806"/>
                  </a:lnTo>
                  <a:lnTo>
                    <a:pt x="953" y="684"/>
                  </a:lnTo>
                  <a:lnTo>
                    <a:pt x="983" y="608"/>
                  </a:lnTo>
                  <a:lnTo>
                    <a:pt x="944" y="639"/>
                  </a:lnTo>
                  <a:lnTo>
                    <a:pt x="908" y="582"/>
                  </a:lnTo>
                  <a:lnTo>
                    <a:pt x="1171" y="198"/>
                  </a:lnTo>
                  <a:lnTo>
                    <a:pt x="1300" y="97"/>
                  </a:lnTo>
                  <a:lnTo>
                    <a:pt x="1735" y="0"/>
                  </a:lnTo>
                  <a:lnTo>
                    <a:pt x="1801" y="401"/>
                  </a:lnTo>
                  <a:lnTo>
                    <a:pt x="1861" y="605"/>
                  </a:lnTo>
                  <a:lnTo>
                    <a:pt x="1914" y="608"/>
                  </a:lnTo>
                  <a:lnTo>
                    <a:pt x="1984" y="929"/>
                  </a:lnTo>
                  <a:lnTo>
                    <a:pt x="1989" y="949"/>
                  </a:lnTo>
                </a:path>
              </a:pathLst>
            </a:custGeom>
            <a:noFill/>
            <a:ln w="0">
              <a:solidFill>
                <a:schemeClr val="tx1"/>
              </a:solidFill>
              <a:prstDash val="solid"/>
              <a:round/>
              <a:headEnd/>
              <a:tailEnd/>
            </a:ln>
          </p:spPr>
          <p:txBody>
            <a:bodyPr/>
            <a:lstStyle/>
            <a:p>
              <a:endParaRPr lang="en-US" dirty="0"/>
            </a:p>
          </p:txBody>
        </p:sp>
        <p:sp>
          <p:nvSpPr>
            <p:cNvPr id="334" name="Line 199"/>
            <p:cNvSpPr>
              <a:spLocks noChangeShapeType="1"/>
            </p:cNvSpPr>
            <p:nvPr/>
          </p:nvSpPr>
          <p:spPr bwMode="auto">
            <a:xfrm>
              <a:off x="2473" y="2801"/>
              <a:ext cx="1" cy="1"/>
            </a:xfrm>
            <a:prstGeom prst="line">
              <a:avLst/>
            </a:prstGeom>
            <a:noFill/>
            <a:ln w="0">
              <a:solidFill>
                <a:schemeClr val="tx1"/>
              </a:solidFill>
              <a:round/>
              <a:headEnd/>
              <a:tailEnd/>
            </a:ln>
          </p:spPr>
          <p:txBody>
            <a:bodyPr/>
            <a:lstStyle/>
            <a:p>
              <a:endParaRPr lang="en-US" dirty="0"/>
            </a:p>
          </p:txBody>
        </p:sp>
        <p:sp>
          <p:nvSpPr>
            <p:cNvPr id="335" name="Freeform 200"/>
            <p:cNvSpPr>
              <a:spLocks/>
            </p:cNvSpPr>
            <p:nvPr/>
          </p:nvSpPr>
          <p:spPr bwMode="auto">
            <a:xfrm>
              <a:off x="2472" y="2801"/>
              <a:ext cx="24" cy="37"/>
            </a:xfrm>
            <a:custGeom>
              <a:avLst/>
              <a:gdLst>
                <a:gd name="T0" fmla="*/ 1 w 184"/>
                <a:gd name="T1" fmla="*/ 0 h 298"/>
                <a:gd name="T2" fmla="*/ 24 w 184"/>
                <a:gd name="T3" fmla="*/ 37 h 298"/>
                <a:gd name="T4" fmla="*/ 0 w 184"/>
                <a:gd name="T5" fmla="*/ 0 h 298"/>
                <a:gd name="T6" fmla="*/ 1 w 184"/>
                <a:gd name="T7" fmla="*/ 0 h 298"/>
                <a:gd name="T8" fmla="*/ 0 60000 65536"/>
                <a:gd name="T9" fmla="*/ 0 60000 65536"/>
                <a:gd name="T10" fmla="*/ 0 60000 65536"/>
                <a:gd name="T11" fmla="*/ 0 60000 65536"/>
                <a:gd name="T12" fmla="*/ 0 w 184"/>
                <a:gd name="T13" fmla="*/ 0 h 298"/>
                <a:gd name="T14" fmla="*/ 184 w 184"/>
                <a:gd name="T15" fmla="*/ 298 h 298"/>
              </a:gdLst>
              <a:ahLst/>
              <a:cxnLst>
                <a:cxn ang="T8">
                  <a:pos x="T0" y="T1"/>
                </a:cxn>
                <a:cxn ang="T9">
                  <a:pos x="T2" y="T3"/>
                </a:cxn>
                <a:cxn ang="T10">
                  <a:pos x="T4" y="T5"/>
                </a:cxn>
                <a:cxn ang="T11">
                  <a:pos x="T6" y="T7"/>
                </a:cxn>
              </a:cxnLst>
              <a:rect l="T12" t="T13" r="T14" b="T15"/>
              <a:pathLst>
                <a:path w="184" h="298">
                  <a:moveTo>
                    <a:pt x="7" y="0"/>
                  </a:moveTo>
                  <a:lnTo>
                    <a:pt x="184" y="298"/>
                  </a:lnTo>
                  <a:lnTo>
                    <a:pt x="0" y="0"/>
                  </a:lnTo>
                  <a:lnTo>
                    <a:pt x="7" y="0"/>
                  </a:lnTo>
                  <a:close/>
                </a:path>
              </a:pathLst>
            </a:custGeom>
            <a:solidFill>
              <a:srgbClr val="FF0000"/>
            </a:solidFill>
            <a:ln w="3175">
              <a:solidFill>
                <a:schemeClr val="tx1"/>
              </a:solidFill>
              <a:prstDash val="solid"/>
              <a:round/>
              <a:headEnd/>
              <a:tailEnd/>
            </a:ln>
          </p:spPr>
          <p:txBody>
            <a:bodyPr/>
            <a:lstStyle/>
            <a:p>
              <a:endParaRPr lang="en-US" dirty="0"/>
            </a:p>
          </p:txBody>
        </p:sp>
        <p:sp>
          <p:nvSpPr>
            <p:cNvPr id="336" name="Freeform 201"/>
            <p:cNvSpPr>
              <a:spLocks/>
            </p:cNvSpPr>
            <p:nvPr/>
          </p:nvSpPr>
          <p:spPr bwMode="auto">
            <a:xfrm>
              <a:off x="2472" y="2801"/>
              <a:ext cx="24" cy="37"/>
            </a:xfrm>
            <a:custGeom>
              <a:avLst/>
              <a:gdLst>
                <a:gd name="T0" fmla="*/ 1 w 184"/>
                <a:gd name="T1" fmla="*/ 0 h 298"/>
                <a:gd name="T2" fmla="*/ 24 w 184"/>
                <a:gd name="T3" fmla="*/ 37 h 298"/>
                <a:gd name="T4" fmla="*/ 0 w 184"/>
                <a:gd name="T5" fmla="*/ 0 h 298"/>
                <a:gd name="T6" fmla="*/ 1 w 184"/>
                <a:gd name="T7" fmla="*/ 0 h 298"/>
                <a:gd name="T8" fmla="*/ 0 60000 65536"/>
                <a:gd name="T9" fmla="*/ 0 60000 65536"/>
                <a:gd name="T10" fmla="*/ 0 60000 65536"/>
                <a:gd name="T11" fmla="*/ 0 60000 65536"/>
                <a:gd name="T12" fmla="*/ 0 w 184"/>
                <a:gd name="T13" fmla="*/ 0 h 298"/>
                <a:gd name="T14" fmla="*/ 184 w 184"/>
                <a:gd name="T15" fmla="*/ 298 h 298"/>
              </a:gdLst>
              <a:ahLst/>
              <a:cxnLst>
                <a:cxn ang="T8">
                  <a:pos x="T0" y="T1"/>
                </a:cxn>
                <a:cxn ang="T9">
                  <a:pos x="T2" y="T3"/>
                </a:cxn>
                <a:cxn ang="T10">
                  <a:pos x="T4" y="T5"/>
                </a:cxn>
                <a:cxn ang="T11">
                  <a:pos x="T6" y="T7"/>
                </a:cxn>
              </a:cxnLst>
              <a:rect l="T12" t="T13" r="T14" b="T15"/>
              <a:pathLst>
                <a:path w="184" h="298">
                  <a:moveTo>
                    <a:pt x="7" y="0"/>
                  </a:moveTo>
                  <a:lnTo>
                    <a:pt x="184" y="298"/>
                  </a:lnTo>
                  <a:lnTo>
                    <a:pt x="0" y="0"/>
                  </a:lnTo>
                  <a:lnTo>
                    <a:pt x="7" y="0"/>
                  </a:lnTo>
                </a:path>
              </a:pathLst>
            </a:custGeom>
            <a:noFill/>
            <a:ln w="0">
              <a:solidFill>
                <a:schemeClr val="tx1"/>
              </a:solidFill>
              <a:prstDash val="solid"/>
              <a:round/>
              <a:headEnd/>
              <a:tailEnd/>
            </a:ln>
          </p:spPr>
          <p:txBody>
            <a:bodyPr/>
            <a:lstStyle/>
            <a:p>
              <a:endParaRPr lang="en-US" dirty="0"/>
            </a:p>
          </p:txBody>
        </p:sp>
        <p:sp>
          <p:nvSpPr>
            <p:cNvPr id="337" name="Line 202"/>
            <p:cNvSpPr>
              <a:spLocks noChangeShapeType="1"/>
            </p:cNvSpPr>
            <p:nvPr/>
          </p:nvSpPr>
          <p:spPr bwMode="auto">
            <a:xfrm>
              <a:off x="2490" y="2850"/>
              <a:ext cx="1" cy="1"/>
            </a:xfrm>
            <a:prstGeom prst="line">
              <a:avLst/>
            </a:prstGeom>
            <a:noFill/>
            <a:ln w="0">
              <a:solidFill>
                <a:schemeClr val="tx1"/>
              </a:solidFill>
              <a:round/>
              <a:headEnd/>
              <a:tailEnd/>
            </a:ln>
          </p:spPr>
          <p:txBody>
            <a:bodyPr/>
            <a:lstStyle/>
            <a:p>
              <a:endParaRPr lang="en-US" dirty="0"/>
            </a:p>
          </p:txBody>
        </p:sp>
        <p:sp>
          <p:nvSpPr>
            <p:cNvPr id="338" name="Freeform 203"/>
            <p:cNvSpPr>
              <a:spLocks/>
            </p:cNvSpPr>
            <p:nvPr/>
          </p:nvSpPr>
          <p:spPr bwMode="auto">
            <a:xfrm>
              <a:off x="2122" y="2803"/>
              <a:ext cx="368" cy="164"/>
            </a:xfrm>
            <a:custGeom>
              <a:avLst/>
              <a:gdLst>
                <a:gd name="T0" fmla="*/ 368 w 2939"/>
                <a:gd name="T1" fmla="*/ 47 h 1311"/>
                <a:gd name="T2" fmla="*/ 354 w 2939"/>
                <a:gd name="T3" fmla="*/ 66 h 1311"/>
                <a:gd name="T4" fmla="*/ 337 w 2939"/>
                <a:gd name="T5" fmla="*/ 66 h 1311"/>
                <a:gd name="T6" fmla="*/ 337 w 2939"/>
                <a:gd name="T7" fmla="*/ 56 h 1311"/>
                <a:gd name="T8" fmla="*/ 329 w 2939"/>
                <a:gd name="T9" fmla="*/ 58 h 1311"/>
                <a:gd name="T10" fmla="*/ 333 w 2939"/>
                <a:gd name="T11" fmla="*/ 66 h 1311"/>
                <a:gd name="T12" fmla="*/ 314 w 2939"/>
                <a:gd name="T13" fmla="*/ 64 h 1311"/>
                <a:gd name="T14" fmla="*/ 340 w 2939"/>
                <a:gd name="T15" fmla="*/ 73 h 1311"/>
                <a:gd name="T16" fmla="*/ 330 w 2939"/>
                <a:gd name="T17" fmla="*/ 90 h 1311"/>
                <a:gd name="T18" fmla="*/ 315 w 2939"/>
                <a:gd name="T19" fmla="*/ 87 h 1311"/>
                <a:gd name="T20" fmla="*/ 331 w 2939"/>
                <a:gd name="T21" fmla="*/ 94 h 1311"/>
                <a:gd name="T22" fmla="*/ 343 w 2939"/>
                <a:gd name="T23" fmla="*/ 82 h 1311"/>
                <a:gd name="T24" fmla="*/ 351 w 2939"/>
                <a:gd name="T25" fmla="*/ 90 h 1311"/>
                <a:gd name="T26" fmla="*/ 343 w 2939"/>
                <a:gd name="T27" fmla="*/ 102 h 1311"/>
                <a:gd name="T28" fmla="*/ 336 w 2939"/>
                <a:gd name="T29" fmla="*/ 98 h 1311"/>
                <a:gd name="T30" fmla="*/ 321 w 2939"/>
                <a:gd name="T31" fmla="*/ 108 h 1311"/>
                <a:gd name="T32" fmla="*/ 316 w 2939"/>
                <a:gd name="T33" fmla="*/ 104 h 1311"/>
                <a:gd name="T34" fmla="*/ 312 w 2939"/>
                <a:gd name="T35" fmla="*/ 117 h 1311"/>
                <a:gd name="T36" fmla="*/ 304 w 2939"/>
                <a:gd name="T37" fmla="*/ 107 h 1311"/>
                <a:gd name="T38" fmla="*/ 310 w 2939"/>
                <a:gd name="T39" fmla="*/ 119 h 1311"/>
                <a:gd name="T40" fmla="*/ 295 w 2939"/>
                <a:gd name="T41" fmla="*/ 135 h 1311"/>
                <a:gd name="T42" fmla="*/ 292 w 2939"/>
                <a:gd name="T43" fmla="*/ 154 h 1311"/>
                <a:gd name="T44" fmla="*/ 288 w 2939"/>
                <a:gd name="T45" fmla="*/ 148 h 1311"/>
                <a:gd name="T46" fmla="*/ 286 w 2939"/>
                <a:gd name="T47" fmla="*/ 159 h 1311"/>
                <a:gd name="T48" fmla="*/ 264 w 2939"/>
                <a:gd name="T49" fmla="*/ 164 h 1311"/>
                <a:gd name="T50" fmla="*/ 260 w 2939"/>
                <a:gd name="T51" fmla="*/ 161 h 1311"/>
                <a:gd name="T52" fmla="*/ 206 w 2939"/>
                <a:gd name="T53" fmla="*/ 123 h 1311"/>
                <a:gd name="T54" fmla="*/ 157 w 2939"/>
                <a:gd name="T55" fmla="*/ 130 h 1311"/>
                <a:gd name="T56" fmla="*/ 143 w 2939"/>
                <a:gd name="T57" fmla="*/ 113 h 1311"/>
                <a:gd name="T58" fmla="*/ 83 w 2939"/>
                <a:gd name="T59" fmla="*/ 120 h 1311"/>
                <a:gd name="T60" fmla="*/ 53 w 2939"/>
                <a:gd name="T61" fmla="*/ 136 h 1311"/>
                <a:gd name="T62" fmla="*/ 0 w 2939"/>
                <a:gd name="T63" fmla="*/ 143 h 1311"/>
                <a:gd name="T64" fmla="*/ 0 w 2939"/>
                <a:gd name="T65" fmla="*/ 129 h 1311"/>
                <a:gd name="T66" fmla="*/ 11 w 2939"/>
                <a:gd name="T67" fmla="*/ 125 h 1311"/>
                <a:gd name="T68" fmla="*/ 18 w 2939"/>
                <a:gd name="T69" fmla="*/ 111 h 1311"/>
                <a:gd name="T70" fmla="*/ 54 w 2939"/>
                <a:gd name="T71" fmla="*/ 91 h 1311"/>
                <a:gd name="T72" fmla="*/ 65 w 2939"/>
                <a:gd name="T73" fmla="*/ 75 h 1311"/>
                <a:gd name="T74" fmla="*/ 71 w 2939"/>
                <a:gd name="T75" fmla="*/ 80 h 1311"/>
                <a:gd name="T76" fmla="*/ 92 w 2939"/>
                <a:gd name="T77" fmla="*/ 67 h 1311"/>
                <a:gd name="T78" fmla="*/ 104 w 2939"/>
                <a:gd name="T79" fmla="*/ 54 h 1311"/>
                <a:gd name="T80" fmla="*/ 105 w 2939"/>
                <a:gd name="T81" fmla="*/ 41 h 1311"/>
                <a:gd name="T82" fmla="*/ 344 w 2939"/>
                <a:gd name="T83" fmla="*/ 0 h 1311"/>
                <a:gd name="T84" fmla="*/ 359 w 2939"/>
                <a:gd name="T85" fmla="*/ 22 h 1311"/>
                <a:gd name="T86" fmla="*/ 350 w 2939"/>
                <a:gd name="T87" fmla="*/ 12 h 1311"/>
                <a:gd name="T88" fmla="*/ 353 w 2939"/>
                <a:gd name="T89" fmla="*/ 19 h 1311"/>
                <a:gd name="T90" fmla="*/ 342 w 2939"/>
                <a:gd name="T91" fmla="*/ 14 h 1311"/>
                <a:gd name="T92" fmla="*/ 348 w 2939"/>
                <a:gd name="T93" fmla="*/ 22 h 1311"/>
                <a:gd name="T94" fmla="*/ 339 w 2939"/>
                <a:gd name="T95" fmla="*/ 20 h 1311"/>
                <a:gd name="T96" fmla="*/ 341 w 2939"/>
                <a:gd name="T97" fmla="*/ 25 h 1311"/>
                <a:gd name="T98" fmla="*/ 334 w 2939"/>
                <a:gd name="T99" fmla="*/ 23 h 1311"/>
                <a:gd name="T100" fmla="*/ 333 w 2939"/>
                <a:gd name="T101" fmla="*/ 31 h 1311"/>
                <a:gd name="T102" fmla="*/ 323 w 2939"/>
                <a:gd name="T103" fmla="*/ 32 h 1311"/>
                <a:gd name="T104" fmla="*/ 317 w 2939"/>
                <a:gd name="T105" fmla="*/ 17 h 1311"/>
                <a:gd name="T106" fmla="*/ 322 w 2939"/>
                <a:gd name="T107" fmla="*/ 39 h 1311"/>
                <a:gd name="T108" fmla="*/ 351 w 2939"/>
                <a:gd name="T109" fmla="*/ 30 h 1311"/>
                <a:gd name="T110" fmla="*/ 349 w 2939"/>
                <a:gd name="T111" fmla="*/ 46 h 1311"/>
                <a:gd name="T112" fmla="*/ 355 w 2939"/>
                <a:gd name="T113" fmla="*/ 47 h 1311"/>
                <a:gd name="T114" fmla="*/ 359 w 2939"/>
                <a:gd name="T115" fmla="*/ 29 h 1311"/>
                <a:gd name="T116" fmla="*/ 368 w 2939"/>
                <a:gd name="T117" fmla="*/ 47 h 13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39"/>
                <a:gd name="T178" fmla="*/ 0 h 1311"/>
                <a:gd name="T179" fmla="*/ 2939 w 2939"/>
                <a:gd name="T180" fmla="*/ 1311 h 13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39" h="1311">
                  <a:moveTo>
                    <a:pt x="2939" y="379"/>
                  </a:moveTo>
                  <a:lnTo>
                    <a:pt x="2824" y="524"/>
                  </a:lnTo>
                  <a:lnTo>
                    <a:pt x="2690" y="527"/>
                  </a:lnTo>
                  <a:lnTo>
                    <a:pt x="2690" y="446"/>
                  </a:lnTo>
                  <a:lnTo>
                    <a:pt x="2628" y="466"/>
                  </a:lnTo>
                  <a:lnTo>
                    <a:pt x="2656" y="530"/>
                  </a:lnTo>
                  <a:lnTo>
                    <a:pt x="2508" y="513"/>
                  </a:lnTo>
                  <a:lnTo>
                    <a:pt x="2715" y="586"/>
                  </a:lnTo>
                  <a:lnTo>
                    <a:pt x="2636" y="720"/>
                  </a:lnTo>
                  <a:lnTo>
                    <a:pt x="2519" y="692"/>
                  </a:lnTo>
                  <a:lnTo>
                    <a:pt x="2647" y="748"/>
                  </a:lnTo>
                  <a:lnTo>
                    <a:pt x="2743" y="658"/>
                  </a:lnTo>
                  <a:lnTo>
                    <a:pt x="2804" y="718"/>
                  </a:lnTo>
                  <a:lnTo>
                    <a:pt x="2740" y="812"/>
                  </a:lnTo>
                  <a:lnTo>
                    <a:pt x="2687" y="787"/>
                  </a:lnTo>
                  <a:lnTo>
                    <a:pt x="2561" y="865"/>
                  </a:lnTo>
                  <a:lnTo>
                    <a:pt x="2525" y="831"/>
                  </a:lnTo>
                  <a:lnTo>
                    <a:pt x="2491" y="935"/>
                  </a:lnTo>
                  <a:lnTo>
                    <a:pt x="2430" y="859"/>
                  </a:lnTo>
                  <a:lnTo>
                    <a:pt x="2474" y="954"/>
                  </a:lnTo>
                  <a:lnTo>
                    <a:pt x="2355" y="1080"/>
                  </a:lnTo>
                  <a:lnTo>
                    <a:pt x="2329" y="1230"/>
                  </a:lnTo>
                  <a:lnTo>
                    <a:pt x="2304" y="1181"/>
                  </a:lnTo>
                  <a:lnTo>
                    <a:pt x="2282" y="1270"/>
                  </a:lnTo>
                  <a:lnTo>
                    <a:pt x="2106" y="1311"/>
                  </a:lnTo>
                  <a:lnTo>
                    <a:pt x="2073" y="1287"/>
                  </a:lnTo>
                  <a:lnTo>
                    <a:pt x="1643" y="982"/>
                  </a:lnTo>
                  <a:lnTo>
                    <a:pt x="1251" y="1040"/>
                  </a:lnTo>
                  <a:lnTo>
                    <a:pt x="1142" y="906"/>
                  </a:lnTo>
                  <a:lnTo>
                    <a:pt x="662" y="957"/>
                  </a:lnTo>
                  <a:lnTo>
                    <a:pt x="424" y="1085"/>
                  </a:lnTo>
                  <a:lnTo>
                    <a:pt x="0" y="1142"/>
                  </a:lnTo>
                  <a:lnTo>
                    <a:pt x="0" y="1032"/>
                  </a:lnTo>
                  <a:lnTo>
                    <a:pt x="87" y="999"/>
                  </a:lnTo>
                  <a:lnTo>
                    <a:pt x="140" y="887"/>
                  </a:lnTo>
                  <a:lnTo>
                    <a:pt x="430" y="728"/>
                  </a:lnTo>
                  <a:lnTo>
                    <a:pt x="520" y="599"/>
                  </a:lnTo>
                  <a:lnTo>
                    <a:pt x="565" y="639"/>
                  </a:lnTo>
                  <a:lnTo>
                    <a:pt x="737" y="539"/>
                  </a:lnTo>
                  <a:lnTo>
                    <a:pt x="827" y="435"/>
                  </a:lnTo>
                  <a:lnTo>
                    <a:pt x="835" y="324"/>
                  </a:lnTo>
                  <a:lnTo>
                    <a:pt x="2751" y="0"/>
                  </a:lnTo>
                  <a:lnTo>
                    <a:pt x="2871" y="178"/>
                  </a:lnTo>
                  <a:lnTo>
                    <a:pt x="2798" y="97"/>
                  </a:lnTo>
                  <a:lnTo>
                    <a:pt x="2818" y="153"/>
                  </a:lnTo>
                  <a:lnTo>
                    <a:pt x="2732" y="111"/>
                  </a:lnTo>
                  <a:lnTo>
                    <a:pt x="2779" y="172"/>
                  </a:lnTo>
                  <a:lnTo>
                    <a:pt x="2704" y="162"/>
                  </a:lnTo>
                  <a:lnTo>
                    <a:pt x="2726" y="200"/>
                  </a:lnTo>
                  <a:lnTo>
                    <a:pt x="2668" y="183"/>
                  </a:lnTo>
                  <a:lnTo>
                    <a:pt x="2656" y="247"/>
                  </a:lnTo>
                  <a:lnTo>
                    <a:pt x="2583" y="256"/>
                  </a:lnTo>
                  <a:lnTo>
                    <a:pt x="2528" y="136"/>
                  </a:lnTo>
                  <a:lnTo>
                    <a:pt x="2570" y="309"/>
                  </a:lnTo>
                  <a:lnTo>
                    <a:pt x="2804" y="243"/>
                  </a:lnTo>
                  <a:lnTo>
                    <a:pt x="2790" y="365"/>
                  </a:lnTo>
                  <a:lnTo>
                    <a:pt x="2835" y="379"/>
                  </a:lnTo>
                  <a:lnTo>
                    <a:pt x="2868" y="232"/>
                  </a:lnTo>
                  <a:lnTo>
                    <a:pt x="2939" y="379"/>
                  </a:lnTo>
                  <a:close/>
                </a:path>
              </a:pathLst>
            </a:custGeom>
            <a:solidFill>
              <a:srgbClr val="FF0000"/>
            </a:solidFill>
            <a:ln w="3175">
              <a:solidFill>
                <a:schemeClr val="tx1"/>
              </a:solidFill>
              <a:prstDash val="solid"/>
              <a:round/>
              <a:headEnd/>
              <a:tailEnd/>
            </a:ln>
          </p:spPr>
          <p:txBody>
            <a:bodyPr/>
            <a:lstStyle/>
            <a:p>
              <a:endParaRPr lang="en-US" dirty="0"/>
            </a:p>
          </p:txBody>
        </p:sp>
        <p:sp>
          <p:nvSpPr>
            <p:cNvPr id="339" name="Freeform 204"/>
            <p:cNvSpPr>
              <a:spLocks/>
            </p:cNvSpPr>
            <p:nvPr/>
          </p:nvSpPr>
          <p:spPr bwMode="auto">
            <a:xfrm>
              <a:off x="2122" y="2803"/>
              <a:ext cx="368" cy="164"/>
            </a:xfrm>
            <a:custGeom>
              <a:avLst/>
              <a:gdLst>
                <a:gd name="T0" fmla="*/ 368 w 2939"/>
                <a:gd name="T1" fmla="*/ 47 h 1311"/>
                <a:gd name="T2" fmla="*/ 354 w 2939"/>
                <a:gd name="T3" fmla="*/ 66 h 1311"/>
                <a:gd name="T4" fmla="*/ 337 w 2939"/>
                <a:gd name="T5" fmla="*/ 66 h 1311"/>
                <a:gd name="T6" fmla="*/ 337 w 2939"/>
                <a:gd name="T7" fmla="*/ 56 h 1311"/>
                <a:gd name="T8" fmla="*/ 329 w 2939"/>
                <a:gd name="T9" fmla="*/ 58 h 1311"/>
                <a:gd name="T10" fmla="*/ 333 w 2939"/>
                <a:gd name="T11" fmla="*/ 66 h 1311"/>
                <a:gd name="T12" fmla="*/ 314 w 2939"/>
                <a:gd name="T13" fmla="*/ 64 h 1311"/>
                <a:gd name="T14" fmla="*/ 340 w 2939"/>
                <a:gd name="T15" fmla="*/ 73 h 1311"/>
                <a:gd name="T16" fmla="*/ 330 w 2939"/>
                <a:gd name="T17" fmla="*/ 90 h 1311"/>
                <a:gd name="T18" fmla="*/ 315 w 2939"/>
                <a:gd name="T19" fmla="*/ 87 h 1311"/>
                <a:gd name="T20" fmla="*/ 331 w 2939"/>
                <a:gd name="T21" fmla="*/ 94 h 1311"/>
                <a:gd name="T22" fmla="*/ 343 w 2939"/>
                <a:gd name="T23" fmla="*/ 82 h 1311"/>
                <a:gd name="T24" fmla="*/ 351 w 2939"/>
                <a:gd name="T25" fmla="*/ 90 h 1311"/>
                <a:gd name="T26" fmla="*/ 343 w 2939"/>
                <a:gd name="T27" fmla="*/ 102 h 1311"/>
                <a:gd name="T28" fmla="*/ 336 w 2939"/>
                <a:gd name="T29" fmla="*/ 98 h 1311"/>
                <a:gd name="T30" fmla="*/ 321 w 2939"/>
                <a:gd name="T31" fmla="*/ 108 h 1311"/>
                <a:gd name="T32" fmla="*/ 316 w 2939"/>
                <a:gd name="T33" fmla="*/ 104 h 1311"/>
                <a:gd name="T34" fmla="*/ 312 w 2939"/>
                <a:gd name="T35" fmla="*/ 117 h 1311"/>
                <a:gd name="T36" fmla="*/ 304 w 2939"/>
                <a:gd name="T37" fmla="*/ 107 h 1311"/>
                <a:gd name="T38" fmla="*/ 310 w 2939"/>
                <a:gd name="T39" fmla="*/ 119 h 1311"/>
                <a:gd name="T40" fmla="*/ 295 w 2939"/>
                <a:gd name="T41" fmla="*/ 135 h 1311"/>
                <a:gd name="T42" fmla="*/ 292 w 2939"/>
                <a:gd name="T43" fmla="*/ 154 h 1311"/>
                <a:gd name="T44" fmla="*/ 288 w 2939"/>
                <a:gd name="T45" fmla="*/ 148 h 1311"/>
                <a:gd name="T46" fmla="*/ 286 w 2939"/>
                <a:gd name="T47" fmla="*/ 159 h 1311"/>
                <a:gd name="T48" fmla="*/ 264 w 2939"/>
                <a:gd name="T49" fmla="*/ 164 h 1311"/>
                <a:gd name="T50" fmla="*/ 260 w 2939"/>
                <a:gd name="T51" fmla="*/ 161 h 1311"/>
                <a:gd name="T52" fmla="*/ 206 w 2939"/>
                <a:gd name="T53" fmla="*/ 123 h 1311"/>
                <a:gd name="T54" fmla="*/ 157 w 2939"/>
                <a:gd name="T55" fmla="*/ 130 h 1311"/>
                <a:gd name="T56" fmla="*/ 143 w 2939"/>
                <a:gd name="T57" fmla="*/ 113 h 1311"/>
                <a:gd name="T58" fmla="*/ 83 w 2939"/>
                <a:gd name="T59" fmla="*/ 120 h 1311"/>
                <a:gd name="T60" fmla="*/ 53 w 2939"/>
                <a:gd name="T61" fmla="*/ 136 h 1311"/>
                <a:gd name="T62" fmla="*/ 0 w 2939"/>
                <a:gd name="T63" fmla="*/ 143 h 1311"/>
                <a:gd name="T64" fmla="*/ 0 w 2939"/>
                <a:gd name="T65" fmla="*/ 129 h 1311"/>
                <a:gd name="T66" fmla="*/ 11 w 2939"/>
                <a:gd name="T67" fmla="*/ 125 h 1311"/>
                <a:gd name="T68" fmla="*/ 18 w 2939"/>
                <a:gd name="T69" fmla="*/ 111 h 1311"/>
                <a:gd name="T70" fmla="*/ 54 w 2939"/>
                <a:gd name="T71" fmla="*/ 91 h 1311"/>
                <a:gd name="T72" fmla="*/ 65 w 2939"/>
                <a:gd name="T73" fmla="*/ 75 h 1311"/>
                <a:gd name="T74" fmla="*/ 71 w 2939"/>
                <a:gd name="T75" fmla="*/ 80 h 1311"/>
                <a:gd name="T76" fmla="*/ 92 w 2939"/>
                <a:gd name="T77" fmla="*/ 67 h 1311"/>
                <a:gd name="T78" fmla="*/ 104 w 2939"/>
                <a:gd name="T79" fmla="*/ 54 h 1311"/>
                <a:gd name="T80" fmla="*/ 105 w 2939"/>
                <a:gd name="T81" fmla="*/ 41 h 1311"/>
                <a:gd name="T82" fmla="*/ 344 w 2939"/>
                <a:gd name="T83" fmla="*/ 0 h 1311"/>
                <a:gd name="T84" fmla="*/ 359 w 2939"/>
                <a:gd name="T85" fmla="*/ 22 h 1311"/>
                <a:gd name="T86" fmla="*/ 350 w 2939"/>
                <a:gd name="T87" fmla="*/ 12 h 1311"/>
                <a:gd name="T88" fmla="*/ 353 w 2939"/>
                <a:gd name="T89" fmla="*/ 19 h 1311"/>
                <a:gd name="T90" fmla="*/ 342 w 2939"/>
                <a:gd name="T91" fmla="*/ 14 h 1311"/>
                <a:gd name="T92" fmla="*/ 348 w 2939"/>
                <a:gd name="T93" fmla="*/ 22 h 1311"/>
                <a:gd name="T94" fmla="*/ 339 w 2939"/>
                <a:gd name="T95" fmla="*/ 20 h 1311"/>
                <a:gd name="T96" fmla="*/ 341 w 2939"/>
                <a:gd name="T97" fmla="*/ 25 h 1311"/>
                <a:gd name="T98" fmla="*/ 334 w 2939"/>
                <a:gd name="T99" fmla="*/ 23 h 1311"/>
                <a:gd name="T100" fmla="*/ 333 w 2939"/>
                <a:gd name="T101" fmla="*/ 31 h 1311"/>
                <a:gd name="T102" fmla="*/ 323 w 2939"/>
                <a:gd name="T103" fmla="*/ 32 h 1311"/>
                <a:gd name="T104" fmla="*/ 317 w 2939"/>
                <a:gd name="T105" fmla="*/ 17 h 1311"/>
                <a:gd name="T106" fmla="*/ 322 w 2939"/>
                <a:gd name="T107" fmla="*/ 39 h 1311"/>
                <a:gd name="T108" fmla="*/ 351 w 2939"/>
                <a:gd name="T109" fmla="*/ 30 h 1311"/>
                <a:gd name="T110" fmla="*/ 349 w 2939"/>
                <a:gd name="T111" fmla="*/ 46 h 1311"/>
                <a:gd name="T112" fmla="*/ 355 w 2939"/>
                <a:gd name="T113" fmla="*/ 47 h 1311"/>
                <a:gd name="T114" fmla="*/ 359 w 2939"/>
                <a:gd name="T115" fmla="*/ 29 h 1311"/>
                <a:gd name="T116" fmla="*/ 368 w 2939"/>
                <a:gd name="T117" fmla="*/ 47 h 13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39"/>
                <a:gd name="T178" fmla="*/ 0 h 1311"/>
                <a:gd name="T179" fmla="*/ 2939 w 2939"/>
                <a:gd name="T180" fmla="*/ 1311 h 13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39" h="1311">
                  <a:moveTo>
                    <a:pt x="2939" y="379"/>
                  </a:moveTo>
                  <a:lnTo>
                    <a:pt x="2824" y="524"/>
                  </a:lnTo>
                  <a:lnTo>
                    <a:pt x="2690" y="527"/>
                  </a:lnTo>
                  <a:lnTo>
                    <a:pt x="2690" y="446"/>
                  </a:lnTo>
                  <a:lnTo>
                    <a:pt x="2628" y="466"/>
                  </a:lnTo>
                  <a:lnTo>
                    <a:pt x="2656" y="530"/>
                  </a:lnTo>
                  <a:lnTo>
                    <a:pt x="2508" y="513"/>
                  </a:lnTo>
                  <a:lnTo>
                    <a:pt x="2715" y="586"/>
                  </a:lnTo>
                  <a:lnTo>
                    <a:pt x="2636" y="720"/>
                  </a:lnTo>
                  <a:lnTo>
                    <a:pt x="2519" y="692"/>
                  </a:lnTo>
                  <a:lnTo>
                    <a:pt x="2647" y="748"/>
                  </a:lnTo>
                  <a:lnTo>
                    <a:pt x="2743" y="658"/>
                  </a:lnTo>
                  <a:lnTo>
                    <a:pt x="2804" y="718"/>
                  </a:lnTo>
                  <a:lnTo>
                    <a:pt x="2740" y="812"/>
                  </a:lnTo>
                  <a:lnTo>
                    <a:pt x="2687" y="787"/>
                  </a:lnTo>
                  <a:lnTo>
                    <a:pt x="2561" y="865"/>
                  </a:lnTo>
                  <a:lnTo>
                    <a:pt x="2525" y="831"/>
                  </a:lnTo>
                  <a:lnTo>
                    <a:pt x="2491" y="935"/>
                  </a:lnTo>
                  <a:lnTo>
                    <a:pt x="2430" y="859"/>
                  </a:lnTo>
                  <a:lnTo>
                    <a:pt x="2474" y="954"/>
                  </a:lnTo>
                  <a:lnTo>
                    <a:pt x="2355" y="1080"/>
                  </a:lnTo>
                  <a:lnTo>
                    <a:pt x="2329" y="1230"/>
                  </a:lnTo>
                  <a:lnTo>
                    <a:pt x="2304" y="1181"/>
                  </a:lnTo>
                  <a:lnTo>
                    <a:pt x="2282" y="1270"/>
                  </a:lnTo>
                  <a:lnTo>
                    <a:pt x="2106" y="1311"/>
                  </a:lnTo>
                  <a:lnTo>
                    <a:pt x="2073" y="1287"/>
                  </a:lnTo>
                  <a:lnTo>
                    <a:pt x="1643" y="982"/>
                  </a:lnTo>
                  <a:lnTo>
                    <a:pt x="1251" y="1040"/>
                  </a:lnTo>
                  <a:lnTo>
                    <a:pt x="1142" y="906"/>
                  </a:lnTo>
                  <a:lnTo>
                    <a:pt x="662" y="957"/>
                  </a:lnTo>
                  <a:lnTo>
                    <a:pt x="424" y="1085"/>
                  </a:lnTo>
                  <a:lnTo>
                    <a:pt x="0" y="1142"/>
                  </a:lnTo>
                  <a:lnTo>
                    <a:pt x="0" y="1032"/>
                  </a:lnTo>
                  <a:lnTo>
                    <a:pt x="87" y="999"/>
                  </a:lnTo>
                  <a:lnTo>
                    <a:pt x="140" y="887"/>
                  </a:lnTo>
                  <a:lnTo>
                    <a:pt x="430" y="728"/>
                  </a:lnTo>
                  <a:lnTo>
                    <a:pt x="520" y="599"/>
                  </a:lnTo>
                  <a:lnTo>
                    <a:pt x="565" y="639"/>
                  </a:lnTo>
                  <a:lnTo>
                    <a:pt x="737" y="539"/>
                  </a:lnTo>
                  <a:lnTo>
                    <a:pt x="827" y="435"/>
                  </a:lnTo>
                  <a:lnTo>
                    <a:pt x="835" y="324"/>
                  </a:lnTo>
                  <a:lnTo>
                    <a:pt x="2751" y="0"/>
                  </a:lnTo>
                  <a:lnTo>
                    <a:pt x="2871" y="178"/>
                  </a:lnTo>
                  <a:lnTo>
                    <a:pt x="2798" y="97"/>
                  </a:lnTo>
                  <a:lnTo>
                    <a:pt x="2818" y="153"/>
                  </a:lnTo>
                  <a:lnTo>
                    <a:pt x="2732" y="111"/>
                  </a:lnTo>
                  <a:lnTo>
                    <a:pt x="2779" y="172"/>
                  </a:lnTo>
                  <a:lnTo>
                    <a:pt x="2704" y="162"/>
                  </a:lnTo>
                  <a:lnTo>
                    <a:pt x="2726" y="200"/>
                  </a:lnTo>
                  <a:lnTo>
                    <a:pt x="2668" y="183"/>
                  </a:lnTo>
                  <a:lnTo>
                    <a:pt x="2656" y="247"/>
                  </a:lnTo>
                  <a:lnTo>
                    <a:pt x="2583" y="256"/>
                  </a:lnTo>
                  <a:lnTo>
                    <a:pt x="2528" y="136"/>
                  </a:lnTo>
                  <a:lnTo>
                    <a:pt x="2570" y="309"/>
                  </a:lnTo>
                  <a:lnTo>
                    <a:pt x="2804" y="243"/>
                  </a:lnTo>
                  <a:lnTo>
                    <a:pt x="2790" y="365"/>
                  </a:lnTo>
                  <a:lnTo>
                    <a:pt x="2835" y="379"/>
                  </a:lnTo>
                  <a:lnTo>
                    <a:pt x="2868" y="232"/>
                  </a:lnTo>
                  <a:lnTo>
                    <a:pt x="2939" y="379"/>
                  </a:lnTo>
                </a:path>
              </a:pathLst>
            </a:custGeom>
            <a:solidFill>
              <a:srgbClr val="FFC000"/>
            </a:solidFill>
            <a:ln w="0">
              <a:solidFill>
                <a:schemeClr val="tx1"/>
              </a:solidFill>
              <a:prstDash val="solid"/>
              <a:round/>
              <a:headEnd/>
              <a:tailEnd/>
            </a:ln>
          </p:spPr>
          <p:txBody>
            <a:bodyPr/>
            <a:lstStyle/>
            <a:p>
              <a:endParaRPr lang="en-US" dirty="0"/>
            </a:p>
          </p:txBody>
        </p:sp>
        <p:sp>
          <p:nvSpPr>
            <p:cNvPr id="340" name="Freeform 205"/>
            <p:cNvSpPr>
              <a:spLocks/>
            </p:cNvSpPr>
            <p:nvPr/>
          </p:nvSpPr>
          <p:spPr bwMode="auto">
            <a:xfrm>
              <a:off x="2468" y="2802"/>
              <a:ext cx="3" cy="1"/>
            </a:xfrm>
            <a:custGeom>
              <a:avLst/>
              <a:gdLst>
                <a:gd name="T0" fmla="*/ 3 w 25"/>
                <a:gd name="T1" fmla="*/ 0 h 2"/>
                <a:gd name="T2" fmla="*/ 0 w 25"/>
                <a:gd name="T3" fmla="*/ 1 h 2"/>
                <a:gd name="T4" fmla="*/ 3 w 25"/>
                <a:gd name="T5" fmla="*/ 0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5" y="0"/>
                  </a:moveTo>
                  <a:lnTo>
                    <a:pt x="0" y="2"/>
                  </a:lnTo>
                  <a:lnTo>
                    <a:pt x="25" y="0"/>
                  </a:lnTo>
                </a:path>
              </a:pathLst>
            </a:custGeom>
            <a:noFill/>
            <a:ln w="0">
              <a:solidFill>
                <a:schemeClr val="tx1"/>
              </a:solidFill>
              <a:prstDash val="solid"/>
              <a:round/>
              <a:headEnd/>
              <a:tailEnd/>
            </a:ln>
          </p:spPr>
          <p:txBody>
            <a:bodyPr/>
            <a:lstStyle/>
            <a:p>
              <a:endParaRPr lang="en-US" dirty="0"/>
            </a:p>
          </p:txBody>
        </p:sp>
        <p:sp>
          <p:nvSpPr>
            <p:cNvPr id="341" name="Line 206"/>
            <p:cNvSpPr>
              <a:spLocks noChangeShapeType="1"/>
            </p:cNvSpPr>
            <p:nvPr/>
          </p:nvSpPr>
          <p:spPr bwMode="auto">
            <a:xfrm>
              <a:off x="1587" y="2381"/>
              <a:ext cx="1" cy="1"/>
            </a:xfrm>
            <a:prstGeom prst="line">
              <a:avLst/>
            </a:prstGeom>
            <a:noFill/>
            <a:ln w="0">
              <a:solidFill>
                <a:schemeClr val="tx1"/>
              </a:solidFill>
              <a:round/>
              <a:headEnd/>
              <a:tailEnd/>
            </a:ln>
          </p:spPr>
          <p:txBody>
            <a:bodyPr/>
            <a:lstStyle/>
            <a:p>
              <a:endParaRPr lang="en-US" dirty="0"/>
            </a:p>
          </p:txBody>
        </p:sp>
        <p:sp>
          <p:nvSpPr>
            <p:cNvPr id="342" name="Freeform 341"/>
            <p:cNvSpPr>
              <a:spLocks/>
            </p:cNvSpPr>
            <p:nvPr/>
          </p:nvSpPr>
          <p:spPr bwMode="auto">
            <a:xfrm>
              <a:off x="1303" y="2204"/>
              <a:ext cx="284" cy="177"/>
            </a:xfrm>
            <a:custGeom>
              <a:avLst/>
              <a:gdLst/>
              <a:ahLst/>
              <a:cxnLst>
                <a:cxn ang="0">
                  <a:pos x="2273" y="1413"/>
                </a:cxn>
                <a:cxn ang="0">
                  <a:pos x="0" y="1307"/>
                </a:cxn>
                <a:cxn ang="0">
                  <a:pos x="14" y="1166"/>
                </a:cxn>
                <a:cxn ang="0">
                  <a:pos x="112" y="0"/>
                </a:cxn>
                <a:cxn ang="0">
                  <a:pos x="2090" y="102"/>
                </a:cxn>
                <a:cxn ang="0">
                  <a:pos x="2271" y="1400"/>
                </a:cxn>
                <a:cxn ang="0">
                  <a:pos x="2273" y="1413"/>
                </a:cxn>
              </a:cxnLst>
              <a:rect l="0" t="0" r="r" b="b"/>
              <a:pathLst>
                <a:path w="2273" h="1413">
                  <a:moveTo>
                    <a:pt x="2273" y="1413"/>
                  </a:moveTo>
                  <a:lnTo>
                    <a:pt x="0" y="1307"/>
                  </a:lnTo>
                  <a:lnTo>
                    <a:pt x="14" y="1166"/>
                  </a:lnTo>
                  <a:lnTo>
                    <a:pt x="112" y="0"/>
                  </a:lnTo>
                  <a:lnTo>
                    <a:pt x="2090" y="102"/>
                  </a:lnTo>
                  <a:lnTo>
                    <a:pt x="2271" y="1400"/>
                  </a:lnTo>
                  <a:lnTo>
                    <a:pt x="2273" y="1413"/>
                  </a:lnTo>
                  <a:close/>
                </a:path>
              </a:pathLst>
            </a:custGeom>
            <a:solidFill>
              <a:schemeClr val="accent3">
                <a:lumMod val="60000"/>
                <a:lumOff val="4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43" name="Freeform 208"/>
            <p:cNvSpPr>
              <a:spLocks/>
            </p:cNvSpPr>
            <p:nvPr/>
          </p:nvSpPr>
          <p:spPr bwMode="auto">
            <a:xfrm>
              <a:off x="1303" y="2204"/>
              <a:ext cx="284" cy="177"/>
            </a:xfrm>
            <a:custGeom>
              <a:avLst/>
              <a:gdLst>
                <a:gd name="T0" fmla="*/ 284 w 2273"/>
                <a:gd name="T1" fmla="*/ 177 h 1413"/>
                <a:gd name="T2" fmla="*/ 0 w 2273"/>
                <a:gd name="T3" fmla="*/ 164 h 1413"/>
                <a:gd name="T4" fmla="*/ 2 w 2273"/>
                <a:gd name="T5" fmla="*/ 146 h 1413"/>
                <a:gd name="T6" fmla="*/ 14 w 2273"/>
                <a:gd name="T7" fmla="*/ 0 h 1413"/>
                <a:gd name="T8" fmla="*/ 261 w 2273"/>
                <a:gd name="T9" fmla="*/ 13 h 1413"/>
                <a:gd name="T10" fmla="*/ 284 w 2273"/>
                <a:gd name="T11" fmla="*/ 175 h 1413"/>
                <a:gd name="T12" fmla="*/ 284 w 2273"/>
                <a:gd name="T13" fmla="*/ 177 h 1413"/>
                <a:gd name="T14" fmla="*/ 0 60000 65536"/>
                <a:gd name="T15" fmla="*/ 0 60000 65536"/>
                <a:gd name="T16" fmla="*/ 0 60000 65536"/>
                <a:gd name="T17" fmla="*/ 0 60000 65536"/>
                <a:gd name="T18" fmla="*/ 0 60000 65536"/>
                <a:gd name="T19" fmla="*/ 0 60000 65536"/>
                <a:gd name="T20" fmla="*/ 0 60000 65536"/>
                <a:gd name="T21" fmla="*/ 0 w 2273"/>
                <a:gd name="T22" fmla="*/ 0 h 1413"/>
                <a:gd name="T23" fmla="*/ 2273 w 2273"/>
                <a:gd name="T24" fmla="*/ 1413 h 1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3" h="1413">
                  <a:moveTo>
                    <a:pt x="2273" y="1413"/>
                  </a:moveTo>
                  <a:lnTo>
                    <a:pt x="0" y="1307"/>
                  </a:lnTo>
                  <a:lnTo>
                    <a:pt x="14" y="1166"/>
                  </a:lnTo>
                  <a:lnTo>
                    <a:pt x="112" y="0"/>
                  </a:lnTo>
                  <a:lnTo>
                    <a:pt x="2090" y="102"/>
                  </a:lnTo>
                  <a:lnTo>
                    <a:pt x="2271" y="1400"/>
                  </a:lnTo>
                  <a:lnTo>
                    <a:pt x="2273" y="1413"/>
                  </a:lnTo>
                </a:path>
              </a:pathLst>
            </a:custGeom>
            <a:noFill/>
            <a:ln w="0">
              <a:solidFill>
                <a:schemeClr val="tx1"/>
              </a:solidFill>
              <a:prstDash val="solid"/>
              <a:round/>
              <a:headEnd/>
              <a:tailEnd/>
            </a:ln>
          </p:spPr>
          <p:txBody>
            <a:bodyPr/>
            <a:lstStyle/>
            <a:p>
              <a:endParaRPr lang="en-US" dirty="0"/>
            </a:p>
          </p:txBody>
        </p:sp>
        <p:sp>
          <p:nvSpPr>
            <p:cNvPr id="344" name="Line 209"/>
            <p:cNvSpPr>
              <a:spLocks noChangeShapeType="1"/>
            </p:cNvSpPr>
            <p:nvPr/>
          </p:nvSpPr>
          <p:spPr bwMode="auto">
            <a:xfrm>
              <a:off x="2239" y="2618"/>
              <a:ext cx="1" cy="1"/>
            </a:xfrm>
            <a:prstGeom prst="line">
              <a:avLst/>
            </a:prstGeom>
            <a:noFill/>
            <a:ln w="0">
              <a:solidFill>
                <a:schemeClr val="tx1"/>
              </a:solidFill>
              <a:round/>
              <a:headEnd/>
              <a:tailEnd/>
            </a:ln>
          </p:spPr>
          <p:txBody>
            <a:bodyPr/>
            <a:lstStyle/>
            <a:p>
              <a:endParaRPr lang="en-US" dirty="0"/>
            </a:p>
          </p:txBody>
        </p:sp>
        <p:sp>
          <p:nvSpPr>
            <p:cNvPr id="345" name="Freeform 344"/>
            <p:cNvSpPr>
              <a:spLocks/>
            </p:cNvSpPr>
            <p:nvPr/>
          </p:nvSpPr>
          <p:spPr bwMode="auto">
            <a:xfrm>
              <a:off x="2059" y="2547"/>
              <a:ext cx="180" cy="203"/>
            </a:xfrm>
            <a:custGeom>
              <a:avLst/>
              <a:gdLst/>
              <a:ahLst/>
              <a:cxnLst>
                <a:cxn ang="0">
                  <a:pos x="1441" y="566"/>
                </a:cxn>
                <a:cxn ang="0">
                  <a:pos x="1396" y="600"/>
                </a:cxn>
                <a:cxn ang="0">
                  <a:pos x="1436" y="715"/>
                </a:cxn>
                <a:cxn ang="0">
                  <a:pos x="1394" y="1022"/>
                </a:cxn>
                <a:cxn ang="0">
                  <a:pos x="1151" y="1218"/>
                </a:cxn>
                <a:cxn ang="0">
                  <a:pos x="1145" y="1363"/>
                </a:cxn>
                <a:cxn ang="0">
                  <a:pos x="1038" y="1354"/>
                </a:cxn>
                <a:cxn ang="0">
                  <a:pos x="1025" y="1527"/>
                </a:cxn>
                <a:cxn ang="0">
                  <a:pos x="914" y="1625"/>
                </a:cxn>
                <a:cxn ang="0">
                  <a:pos x="910" y="1622"/>
                </a:cxn>
                <a:cxn ang="0">
                  <a:pos x="784" y="1500"/>
                </a:cxn>
                <a:cxn ang="0">
                  <a:pos x="533" y="1581"/>
                </a:cxn>
                <a:cxn ang="0">
                  <a:pos x="332" y="1521"/>
                </a:cxn>
                <a:cxn ang="0">
                  <a:pos x="243" y="1408"/>
                </a:cxn>
                <a:cxn ang="0">
                  <a:pos x="123" y="1424"/>
                </a:cxn>
                <a:cxn ang="0">
                  <a:pos x="0" y="299"/>
                </a:cxn>
                <a:cxn ang="0">
                  <a:pos x="126" y="282"/>
                </a:cxn>
                <a:cxn ang="0">
                  <a:pos x="430" y="229"/>
                </a:cxn>
                <a:cxn ang="0">
                  <a:pos x="419" y="265"/>
                </a:cxn>
                <a:cxn ang="0">
                  <a:pos x="673" y="282"/>
                </a:cxn>
                <a:cxn ang="0">
                  <a:pos x="611" y="346"/>
                </a:cxn>
                <a:cxn ang="0">
                  <a:pos x="765" y="340"/>
                </a:cxn>
                <a:cxn ang="0">
                  <a:pos x="1014" y="246"/>
                </a:cxn>
                <a:cxn ang="0">
                  <a:pos x="1103" y="129"/>
                </a:cxn>
                <a:cxn ang="0">
                  <a:pos x="1346" y="0"/>
                </a:cxn>
                <a:cxn ang="0">
                  <a:pos x="1430" y="477"/>
                </a:cxn>
                <a:cxn ang="0">
                  <a:pos x="1441" y="566"/>
                </a:cxn>
              </a:cxnLst>
              <a:rect l="0" t="0" r="r" b="b"/>
              <a:pathLst>
                <a:path w="1441" h="1625">
                  <a:moveTo>
                    <a:pt x="1441" y="566"/>
                  </a:moveTo>
                  <a:lnTo>
                    <a:pt x="1396" y="600"/>
                  </a:lnTo>
                  <a:lnTo>
                    <a:pt x="1436" y="715"/>
                  </a:lnTo>
                  <a:lnTo>
                    <a:pt x="1394" y="1022"/>
                  </a:lnTo>
                  <a:lnTo>
                    <a:pt x="1151" y="1218"/>
                  </a:lnTo>
                  <a:lnTo>
                    <a:pt x="1145" y="1363"/>
                  </a:lnTo>
                  <a:lnTo>
                    <a:pt x="1038" y="1354"/>
                  </a:lnTo>
                  <a:lnTo>
                    <a:pt x="1025" y="1527"/>
                  </a:lnTo>
                  <a:lnTo>
                    <a:pt x="914" y="1625"/>
                  </a:lnTo>
                  <a:lnTo>
                    <a:pt x="910" y="1622"/>
                  </a:lnTo>
                  <a:lnTo>
                    <a:pt x="784" y="1500"/>
                  </a:lnTo>
                  <a:lnTo>
                    <a:pt x="533" y="1581"/>
                  </a:lnTo>
                  <a:lnTo>
                    <a:pt x="332" y="1521"/>
                  </a:lnTo>
                  <a:lnTo>
                    <a:pt x="243" y="1408"/>
                  </a:lnTo>
                  <a:lnTo>
                    <a:pt x="123" y="1424"/>
                  </a:lnTo>
                  <a:lnTo>
                    <a:pt x="0" y="299"/>
                  </a:lnTo>
                  <a:lnTo>
                    <a:pt x="126" y="282"/>
                  </a:lnTo>
                  <a:lnTo>
                    <a:pt x="430" y="229"/>
                  </a:lnTo>
                  <a:lnTo>
                    <a:pt x="419" y="265"/>
                  </a:lnTo>
                  <a:lnTo>
                    <a:pt x="673" y="282"/>
                  </a:lnTo>
                  <a:lnTo>
                    <a:pt x="611" y="346"/>
                  </a:lnTo>
                  <a:lnTo>
                    <a:pt x="765" y="340"/>
                  </a:lnTo>
                  <a:lnTo>
                    <a:pt x="1014" y="246"/>
                  </a:lnTo>
                  <a:lnTo>
                    <a:pt x="1103" y="129"/>
                  </a:lnTo>
                  <a:lnTo>
                    <a:pt x="1346" y="0"/>
                  </a:lnTo>
                  <a:lnTo>
                    <a:pt x="1430" y="477"/>
                  </a:lnTo>
                  <a:lnTo>
                    <a:pt x="1441" y="566"/>
                  </a:lnTo>
                  <a:close/>
                </a:path>
              </a:pathLst>
            </a:custGeom>
            <a:solidFill>
              <a:schemeClr val="accent3">
                <a:lumMod val="60000"/>
                <a:lumOff val="4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46" name="Freeform 211"/>
            <p:cNvSpPr>
              <a:spLocks/>
            </p:cNvSpPr>
            <p:nvPr/>
          </p:nvSpPr>
          <p:spPr bwMode="auto">
            <a:xfrm>
              <a:off x="2059" y="2547"/>
              <a:ext cx="180" cy="203"/>
            </a:xfrm>
            <a:custGeom>
              <a:avLst/>
              <a:gdLst>
                <a:gd name="T0" fmla="*/ 180 w 1441"/>
                <a:gd name="T1" fmla="*/ 71 h 1625"/>
                <a:gd name="T2" fmla="*/ 174 w 1441"/>
                <a:gd name="T3" fmla="*/ 75 h 1625"/>
                <a:gd name="T4" fmla="*/ 179 w 1441"/>
                <a:gd name="T5" fmla="*/ 89 h 1625"/>
                <a:gd name="T6" fmla="*/ 174 w 1441"/>
                <a:gd name="T7" fmla="*/ 128 h 1625"/>
                <a:gd name="T8" fmla="*/ 144 w 1441"/>
                <a:gd name="T9" fmla="*/ 152 h 1625"/>
                <a:gd name="T10" fmla="*/ 143 w 1441"/>
                <a:gd name="T11" fmla="*/ 170 h 1625"/>
                <a:gd name="T12" fmla="*/ 130 w 1441"/>
                <a:gd name="T13" fmla="*/ 169 h 1625"/>
                <a:gd name="T14" fmla="*/ 128 w 1441"/>
                <a:gd name="T15" fmla="*/ 191 h 1625"/>
                <a:gd name="T16" fmla="*/ 114 w 1441"/>
                <a:gd name="T17" fmla="*/ 203 h 1625"/>
                <a:gd name="T18" fmla="*/ 114 w 1441"/>
                <a:gd name="T19" fmla="*/ 203 h 1625"/>
                <a:gd name="T20" fmla="*/ 98 w 1441"/>
                <a:gd name="T21" fmla="*/ 187 h 1625"/>
                <a:gd name="T22" fmla="*/ 67 w 1441"/>
                <a:gd name="T23" fmla="*/ 198 h 1625"/>
                <a:gd name="T24" fmla="*/ 41 w 1441"/>
                <a:gd name="T25" fmla="*/ 190 h 1625"/>
                <a:gd name="T26" fmla="*/ 30 w 1441"/>
                <a:gd name="T27" fmla="*/ 176 h 1625"/>
                <a:gd name="T28" fmla="*/ 15 w 1441"/>
                <a:gd name="T29" fmla="*/ 178 h 1625"/>
                <a:gd name="T30" fmla="*/ 0 w 1441"/>
                <a:gd name="T31" fmla="*/ 37 h 1625"/>
                <a:gd name="T32" fmla="*/ 16 w 1441"/>
                <a:gd name="T33" fmla="*/ 35 h 1625"/>
                <a:gd name="T34" fmla="*/ 54 w 1441"/>
                <a:gd name="T35" fmla="*/ 29 h 1625"/>
                <a:gd name="T36" fmla="*/ 52 w 1441"/>
                <a:gd name="T37" fmla="*/ 33 h 1625"/>
                <a:gd name="T38" fmla="*/ 84 w 1441"/>
                <a:gd name="T39" fmla="*/ 35 h 1625"/>
                <a:gd name="T40" fmla="*/ 76 w 1441"/>
                <a:gd name="T41" fmla="*/ 43 h 1625"/>
                <a:gd name="T42" fmla="*/ 96 w 1441"/>
                <a:gd name="T43" fmla="*/ 42 h 1625"/>
                <a:gd name="T44" fmla="*/ 127 w 1441"/>
                <a:gd name="T45" fmla="*/ 31 h 1625"/>
                <a:gd name="T46" fmla="*/ 138 w 1441"/>
                <a:gd name="T47" fmla="*/ 16 h 1625"/>
                <a:gd name="T48" fmla="*/ 168 w 1441"/>
                <a:gd name="T49" fmla="*/ 0 h 1625"/>
                <a:gd name="T50" fmla="*/ 179 w 1441"/>
                <a:gd name="T51" fmla="*/ 60 h 1625"/>
                <a:gd name="T52" fmla="*/ 180 w 1441"/>
                <a:gd name="T53" fmla="*/ 71 h 16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1"/>
                <a:gd name="T82" fmla="*/ 0 h 1625"/>
                <a:gd name="T83" fmla="*/ 1441 w 1441"/>
                <a:gd name="T84" fmla="*/ 1625 h 16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1" h="1625">
                  <a:moveTo>
                    <a:pt x="1441" y="566"/>
                  </a:moveTo>
                  <a:lnTo>
                    <a:pt x="1396" y="600"/>
                  </a:lnTo>
                  <a:lnTo>
                    <a:pt x="1436" y="715"/>
                  </a:lnTo>
                  <a:lnTo>
                    <a:pt x="1394" y="1022"/>
                  </a:lnTo>
                  <a:lnTo>
                    <a:pt x="1151" y="1218"/>
                  </a:lnTo>
                  <a:lnTo>
                    <a:pt x="1145" y="1363"/>
                  </a:lnTo>
                  <a:lnTo>
                    <a:pt x="1038" y="1354"/>
                  </a:lnTo>
                  <a:lnTo>
                    <a:pt x="1025" y="1527"/>
                  </a:lnTo>
                  <a:lnTo>
                    <a:pt x="914" y="1625"/>
                  </a:lnTo>
                  <a:lnTo>
                    <a:pt x="910" y="1622"/>
                  </a:lnTo>
                  <a:lnTo>
                    <a:pt x="784" y="1500"/>
                  </a:lnTo>
                  <a:lnTo>
                    <a:pt x="533" y="1581"/>
                  </a:lnTo>
                  <a:lnTo>
                    <a:pt x="332" y="1521"/>
                  </a:lnTo>
                  <a:lnTo>
                    <a:pt x="243" y="1408"/>
                  </a:lnTo>
                  <a:lnTo>
                    <a:pt x="123" y="1424"/>
                  </a:lnTo>
                  <a:lnTo>
                    <a:pt x="0" y="299"/>
                  </a:lnTo>
                  <a:lnTo>
                    <a:pt x="126" y="282"/>
                  </a:lnTo>
                  <a:lnTo>
                    <a:pt x="430" y="229"/>
                  </a:lnTo>
                  <a:lnTo>
                    <a:pt x="419" y="265"/>
                  </a:lnTo>
                  <a:lnTo>
                    <a:pt x="673" y="282"/>
                  </a:lnTo>
                  <a:lnTo>
                    <a:pt x="611" y="346"/>
                  </a:lnTo>
                  <a:lnTo>
                    <a:pt x="765" y="340"/>
                  </a:lnTo>
                  <a:lnTo>
                    <a:pt x="1014" y="246"/>
                  </a:lnTo>
                  <a:lnTo>
                    <a:pt x="1103" y="129"/>
                  </a:lnTo>
                  <a:lnTo>
                    <a:pt x="1346" y="0"/>
                  </a:lnTo>
                  <a:lnTo>
                    <a:pt x="1430" y="477"/>
                  </a:lnTo>
                  <a:lnTo>
                    <a:pt x="1441" y="566"/>
                  </a:lnTo>
                </a:path>
              </a:pathLst>
            </a:custGeom>
            <a:noFill/>
            <a:ln w="0">
              <a:solidFill>
                <a:schemeClr val="tx1"/>
              </a:solidFill>
              <a:prstDash val="solid"/>
              <a:round/>
              <a:headEnd/>
              <a:tailEnd/>
            </a:ln>
          </p:spPr>
          <p:txBody>
            <a:bodyPr/>
            <a:lstStyle/>
            <a:p>
              <a:endParaRPr lang="en-US" dirty="0"/>
            </a:p>
          </p:txBody>
        </p:sp>
        <p:sp>
          <p:nvSpPr>
            <p:cNvPr id="347" name="Line 212"/>
            <p:cNvSpPr>
              <a:spLocks noChangeShapeType="1"/>
            </p:cNvSpPr>
            <p:nvPr/>
          </p:nvSpPr>
          <p:spPr bwMode="auto">
            <a:xfrm>
              <a:off x="1667" y="2893"/>
              <a:ext cx="1" cy="1"/>
            </a:xfrm>
            <a:prstGeom prst="line">
              <a:avLst/>
            </a:prstGeom>
            <a:noFill/>
            <a:ln w="0">
              <a:solidFill>
                <a:schemeClr val="tx1"/>
              </a:solidFill>
              <a:round/>
              <a:headEnd/>
              <a:tailEnd/>
            </a:ln>
          </p:spPr>
          <p:txBody>
            <a:bodyPr/>
            <a:lstStyle/>
            <a:p>
              <a:endParaRPr lang="en-US" dirty="0"/>
            </a:p>
          </p:txBody>
        </p:sp>
        <p:sp>
          <p:nvSpPr>
            <p:cNvPr id="348" name="Freeform 213"/>
            <p:cNvSpPr>
              <a:spLocks/>
            </p:cNvSpPr>
            <p:nvPr/>
          </p:nvSpPr>
          <p:spPr bwMode="auto">
            <a:xfrm>
              <a:off x="1304" y="2855"/>
              <a:ext cx="371" cy="193"/>
            </a:xfrm>
            <a:custGeom>
              <a:avLst/>
              <a:gdLst>
                <a:gd name="T0" fmla="*/ 362 w 2975"/>
                <a:gd name="T1" fmla="*/ 38 h 1545"/>
                <a:gd name="T2" fmla="*/ 371 w 2975"/>
                <a:gd name="T3" fmla="*/ 98 h 1545"/>
                <a:gd name="T4" fmla="*/ 370 w 2975"/>
                <a:gd name="T5" fmla="*/ 193 h 1545"/>
                <a:gd name="T6" fmla="*/ 368 w 2975"/>
                <a:gd name="T7" fmla="*/ 193 h 1545"/>
                <a:gd name="T8" fmla="*/ 336 w 2975"/>
                <a:gd name="T9" fmla="*/ 176 h 1545"/>
                <a:gd name="T10" fmla="*/ 286 w 2975"/>
                <a:gd name="T11" fmla="*/ 192 h 1545"/>
                <a:gd name="T12" fmla="*/ 274 w 2975"/>
                <a:gd name="T13" fmla="*/ 180 h 1545"/>
                <a:gd name="T14" fmla="*/ 264 w 2975"/>
                <a:gd name="T15" fmla="*/ 184 h 1545"/>
                <a:gd name="T16" fmla="*/ 262 w 2975"/>
                <a:gd name="T17" fmla="*/ 177 h 1545"/>
                <a:gd name="T18" fmla="*/ 251 w 2975"/>
                <a:gd name="T19" fmla="*/ 190 h 1545"/>
                <a:gd name="T20" fmla="*/ 247 w 2975"/>
                <a:gd name="T21" fmla="*/ 179 h 1545"/>
                <a:gd name="T22" fmla="*/ 240 w 2975"/>
                <a:gd name="T23" fmla="*/ 185 h 1545"/>
                <a:gd name="T24" fmla="*/ 227 w 2975"/>
                <a:gd name="T25" fmla="*/ 175 h 1545"/>
                <a:gd name="T26" fmla="*/ 218 w 2975"/>
                <a:gd name="T27" fmla="*/ 183 h 1545"/>
                <a:gd name="T28" fmla="*/ 208 w 2975"/>
                <a:gd name="T29" fmla="*/ 166 h 1545"/>
                <a:gd name="T30" fmla="*/ 192 w 2975"/>
                <a:gd name="T31" fmla="*/ 170 h 1545"/>
                <a:gd name="T32" fmla="*/ 162 w 2975"/>
                <a:gd name="T33" fmla="*/ 161 h 1545"/>
                <a:gd name="T34" fmla="*/ 154 w 2975"/>
                <a:gd name="T35" fmla="*/ 148 h 1545"/>
                <a:gd name="T36" fmla="*/ 138 w 2975"/>
                <a:gd name="T37" fmla="*/ 151 h 1545"/>
                <a:gd name="T38" fmla="*/ 125 w 2975"/>
                <a:gd name="T39" fmla="*/ 141 h 1545"/>
                <a:gd name="T40" fmla="*/ 130 w 2975"/>
                <a:gd name="T41" fmla="*/ 36 h 1545"/>
                <a:gd name="T42" fmla="*/ 0 w 2975"/>
                <a:gd name="T43" fmla="*/ 28 h 1545"/>
                <a:gd name="T44" fmla="*/ 2 w 2975"/>
                <a:gd name="T45" fmla="*/ 0 h 1545"/>
                <a:gd name="T46" fmla="*/ 43 w 2975"/>
                <a:gd name="T47" fmla="*/ 3 h 1545"/>
                <a:gd name="T48" fmla="*/ 362 w 2975"/>
                <a:gd name="T49" fmla="*/ 10 h 1545"/>
                <a:gd name="T50" fmla="*/ 362 w 2975"/>
                <a:gd name="T51" fmla="*/ 29 h 1545"/>
                <a:gd name="T52" fmla="*/ 362 w 2975"/>
                <a:gd name="T53" fmla="*/ 38 h 15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75"/>
                <a:gd name="T82" fmla="*/ 0 h 1545"/>
                <a:gd name="T83" fmla="*/ 2975 w 2975"/>
                <a:gd name="T84" fmla="*/ 1545 h 15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75" h="1545">
                  <a:moveTo>
                    <a:pt x="2905" y="304"/>
                  </a:moveTo>
                  <a:lnTo>
                    <a:pt x="2975" y="788"/>
                  </a:lnTo>
                  <a:lnTo>
                    <a:pt x="2966" y="1541"/>
                  </a:lnTo>
                  <a:lnTo>
                    <a:pt x="2947" y="1545"/>
                  </a:lnTo>
                  <a:lnTo>
                    <a:pt x="2698" y="1407"/>
                  </a:lnTo>
                  <a:lnTo>
                    <a:pt x="2293" y="1533"/>
                  </a:lnTo>
                  <a:lnTo>
                    <a:pt x="2195" y="1441"/>
                  </a:lnTo>
                  <a:lnTo>
                    <a:pt x="2118" y="1469"/>
                  </a:lnTo>
                  <a:lnTo>
                    <a:pt x="2097" y="1413"/>
                  </a:lnTo>
                  <a:lnTo>
                    <a:pt x="2016" y="1522"/>
                  </a:lnTo>
                  <a:lnTo>
                    <a:pt x="1980" y="1436"/>
                  </a:lnTo>
                  <a:lnTo>
                    <a:pt x="1925" y="1483"/>
                  </a:lnTo>
                  <a:lnTo>
                    <a:pt x="1818" y="1400"/>
                  </a:lnTo>
                  <a:lnTo>
                    <a:pt x="1749" y="1464"/>
                  </a:lnTo>
                  <a:lnTo>
                    <a:pt x="1671" y="1326"/>
                  </a:lnTo>
                  <a:lnTo>
                    <a:pt x="1536" y="1360"/>
                  </a:lnTo>
                  <a:lnTo>
                    <a:pt x="1296" y="1290"/>
                  </a:lnTo>
                  <a:lnTo>
                    <a:pt x="1232" y="1181"/>
                  </a:lnTo>
                  <a:lnTo>
                    <a:pt x="1109" y="1209"/>
                  </a:lnTo>
                  <a:lnTo>
                    <a:pt x="1003" y="1125"/>
                  </a:lnTo>
                  <a:lnTo>
                    <a:pt x="1040" y="285"/>
                  </a:lnTo>
                  <a:lnTo>
                    <a:pt x="0" y="226"/>
                  </a:lnTo>
                  <a:lnTo>
                    <a:pt x="15" y="0"/>
                  </a:lnTo>
                  <a:lnTo>
                    <a:pt x="344" y="25"/>
                  </a:lnTo>
                  <a:lnTo>
                    <a:pt x="2899" y="81"/>
                  </a:lnTo>
                  <a:lnTo>
                    <a:pt x="2902" y="229"/>
                  </a:lnTo>
                  <a:lnTo>
                    <a:pt x="2905" y="304"/>
                  </a:lnTo>
                  <a:close/>
                </a:path>
              </a:pathLst>
            </a:custGeom>
            <a:solidFill>
              <a:srgbClr val="FFC000"/>
            </a:solidFill>
            <a:ln w="3175">
              <a:solidFill>
                <a:schemeClr val="tx1"/>
              </a:solidFill>
              <a:prstDash val="solid"/>
              <a:round/>
              <a:headEnd/>
              <a:tailEnd/>
            </a:ln>
          </p:spPr>
          <p:txBody>
            <a:bodyPr/>
            <a:lstStyle/>
            <a:p>
              <a:endParaRPr lang="en-US" dirty="0"/>
            </a:p>
          </p:txBody>
        </p:sp>
        <p:sp>
          <p:nvSpPr>
            <p:cNvPr id="349" name="Freeform 214"/>
            <p:cNvSpPr>
              <a:spLocks/>
            </p:cNvSpPr>
            <p:nvPr/>
          </p:nvSpPr>
          <p:spPr bwMode="auto">
            <a:xfrm>
              <a:off x="1304" y="2855"/>
              <a:ext cx="371" cy="193"/>
            </a:xfrm>
            <a:custGeom>
              <a:avLst/>
              <a:gdLst>
                <a:gd name="T0" fmla="*/ 362 w 2975"/>
                <a:gd name="T1" fmla="*/ 38 h 1545"/>
                <a:gd name="T2" fmla="*/ 371 w 2975"/>
                <a:gd name="T3" fmla="*/ 98 h 1545"/>
                <a:gd name="T4" fmla="*/ 370 w 2975"/>
                <a:gd name="T5" fmla="*/ 193 h 1545"/>
                <a:gd name="T6" fmla="*/ 368 w 2975"/>
                <a:gd name="T7" fmla="*/ 193 h 1545"/>
                <a:gd name="T8" fmla="*/ 336 w 2975"/>
                <a:gd name="T9" fmla="*/ 176 h 1545"/>
                <a:gd name="T10" fmla="*/ 286 w 2975"/>
                <a:gd name="T11" fmla="*/ 192 h 1545"/>
                <a:gd name="T12" fmla="*/ 274 w 2975"/>
                <a:gd name="T13" fmla="*/ 180 h 1545"/>
                <a:gd name="T14" fmla="*/ 264 w 2975"/>
                <a:gd name="T15" fmla="*/ 184 h 1545"/>
                <a:gd name="T16" fmla="*/ 262 w 2975"/>
                <a:gd name="T17" fmla="*/ 177 h 1545"/>
                <a:gd name="T18" fmla="*/ 251 w 2975"/>
                <a:gd name="T19" fmla="*/ 190 h 1545"/>
                <a:gd name="T20" fmla="*/ 247 w 2975"/>
                <a:gd name="T21" fmla="*/ 179 h 1545"/>
                <a:gd name="T22" fmla="*/ 240 w 2975"/>
                <a:gd name="T23" fmla="*/ 185 h 1545"/>
                <a:gd name="T24" fmla="*/ 227 w 2975"/>
                <a:gd name="T25" fmla="*/ 175 h 1545"/>
                <a:gd name="T26" fmla="*/ 218 w 2975"/>
                <a:gd name="T27" fmla="*/ 183 h 1545"/>
                <a:gd name="T28" fmla="*/ 208 w 2975"/>
                <a:gd name="T29" fmla="*/ 166 h 1545"/>
                <a:gd name="T30" fmla="*/ 192 w 2975"/>
                <a:gd name="T31" fmla="*/ 170 h 1545"/>
                <a:gd name="T32" fmla="*/ 162 w 2975"/>
                <a:gd name="T33" fmla="*/ 161 h 1545"/>
                <a:gd name="T34" fmla="*/ 154 w 2975"/>
                <a:gd name="T35" fmla="*/ 148 h 1545"/>
                <a:gd name="T36" fmla="*/ 138 w 2975"/>
                <a:gd name="T37" fmla="*/ 151 h 1545"/>
                <a:gd name="T38" fmla="*/ 125 w 2975"/>
                <a:gd name="T39" fmla="*/ 141 h 1545"/>
                <a:gd name="T40" fmla="*/ 130 w 2975"/>
                <a:gd name="T41" fmla="*/ 36 h 1545"/>
                <a:gd name="T42" fmla="*/ 0 w 2975"/>
                <a:gd name="T43" fmla="*/ 28 h 1545"/>
                <a:gd name="T44" fmla="*/ 2 w 2975"/>
                <a:gd name="T45" fmla="*/ 0 h 1545"/>
                <a:gd name="T46" fmla="*/ 43 w 2975"/>
                <a:gd name="T47" fmla="*/ 3 h 1545"/>
                <a:gd name="T48" fmla="*/ 362 w 2975"/>
                <a:gd name="T49" fmla="*/ 10 h 1545"/>
                <a:gd name="T50" fmla="*/ 362 w 2975"/>
                <a:gd name="T51" fmla="*/ 29 h 1545"/>
                <a:gd name="T52" fmla="*/ 362 w 2975"/>
                <a:gd name="T53" fmla="*/ 38 h 15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75"/>
                <a:gd name="T82" fmla="*/ 0 h 1545"/>
                <a:gd name="T83" fmla="*/ 2975 w 2975"/>
                <a:gd name="T84" fmla="*/ 1545 h 15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75" h="1545">
                  <a:moveTo>
                    <a:pt x="2905" y="304"/>
                  </a:moveTo>
                  <a:lnTo>
                    <a:pt x="2975" y="788"/>
                  </a:lnTo>
                  <a:lnTo>
                    <a:pt x="2966" y="1541"/>
                  </a:lnTo>
                  <a:lnTo>
                    <a:pt x="2947" y="1545"/>
                  </a:lnTo>
                  <a:lnTo>
                    <a:pt x="2698" y="1407"/>
                  </a:lnTo>
                  <a:lnTo>
                    <a:pt x="2293" y="1533"/>
                  </a:lnTo>
                  <a:lnTo>
                    <a:pt x="2195" y="1441"/>
                  </a:lnTo>
                  <a:lnTo>
                    <a:pt x="2118" y="1469"/>
                  </a:lnTo>
                  <a:lnTo>
                    <a:pt x="2097" y="1413"/>
                  </a:lnTo>
                  <a:lnTo>
                    <a:pt x="2016" y="1522"/>
                  </a:lnTo>
                  <a:lnTo>
                    <a:pt x="1980" y="1436"/>
                  </a:lnTo>
                  <a:lnTo>
                    <a:pt x="1925" y="1483"/>
                  </a:lnTo>
                  <a:lnTo>
                    <a:pt x="1818" y="1400"/>
                  </a:lnTo>
                  <a:lnTo>
                    <a:pt x="1749" y="1464"/>
                  </a:lnTo>
                  <a:lnTo>
                    <a:pt x="1671" y="1326"/>
                  </a:lnTo>
                  <a:lnTo>
                    <a:pt x="1536" y="1360"/>
                  </a:lnTo>
                  <a:lnTo>
                    <a:pt x="1296" y="1290"/>
                  </a:lnTo>
                  <a:lnTo>
                    <a:pt x="1232" y="1181"/>
                  </a:lnTo>
                  <a:lnTo>
                    <a:pt x="1109" y="1209"/>
                  </a:lnTo>
                  <a:lnTo>
                    <a:pt x="1003" y="1125"/>
                  </a:lnTo>
                  <a:lnTo>
                    <a:pt x="1040" y="285"/>
                  </a:lnTo>
                  <a:lnTo>
                    <a:pt x="0" y="226"/>
                  </a:lnTo>
                  <a:lnTo>
                    <a:pt x="15" y="0"/>
                  </a:lnTo>
                  <a:lnTo>
                    <a:pt x="344" y="25"/>
                  </a:lnTo>
                  <a:lnTo>
                    <a:pt x="2899" y="81"/>
                  </a:lnTo>
                  <a:lnTo>
                    <a:pt x="2902" y="229"/>
                  </a:lnTo>
                  <a:lnTo>
                    <a:pt x="2905" y="304"/>
                  </a:lnTo>
                </a:path>
              </a:pathLst>
            </a:custGeom>
            <a:noFill/>
            <a:ln w="0">
              <a:solidFill>
                <a:schemeClr val="tx1"/>
              </a:solidFill>
              <a:prstDash val="solid"/>
              <a:round/>
              <a:headEnd/>
              <a:tailEnd/>
            </a:ln>
          </p:spPr>
          <p:txBody>
            <a:bodyPr/>
            <a:lstStyle/>
            <a:p>
              <a:endParaRPr lang="en-US" dirty="0"/>
            </a:p>
          </p:txBody>
        </p:sp>
        <p:sp>
          <p:nvSpPr>
            <p:cNvPr id="350" name="Line 215"/>
            <p:cNvSpPr>
              <a:spLocks noChangeShapeType="1"/>
            </p:cNvSpPr>
            <p:nvPr/>
          </p:nvSpPr>
          <p:spPr bwMode="auto">
            <a:xfrm>
              <a:off x="652" y="2471"/>
              <a:ext cx="1" cy="1"/>
            </a:xfrm>
            <a:prstGeom prst="line">
              <a:avLst/>
            </a:prstGeom>
            <a:noFill/>
            <a:ln w="0">
              <a:solidFill>
                <a:schemeClr val="tx1"/>
              </a:solidFill>
              <a:round/>
              <a:headEnd/>
              <a:tailEnd/>
            </a:ln>
          </p:spPr>
          <p:txBody>
            <a:bodyPr/>
            <a:lstStyle/>
            <a:p>
              <a:endParaRPr lang="en-US" dirty="0"/>
            </a:p>
          </p:txBody>
        </p:sp>
        <p:sp>
          <p:nvSpPr>
            <p:cNvPr id="351" name="Freeform 350"/>
            <p:cNvSpPr>
              <a:spLocks/>
            </p:cNvSpPr>
            <p:nvPr/>
          </p:nvSpPr>
          <p:spPr bwMode="auto">
            <a:xfrm>
              <a:off x="491" y="2210"/>
              <a:ext cx="342" cy="290"/>
            </a:xfrm>
            <a:custGeom>
              <a:avLst/>
              <a:gdLst/>
              <a:ahLst/>
              <a:cxnLst>
                <a:cxn ang="0">
                  <a:pos x="1289" y="2085"/>
                </a:cxn>
                <a:cxn ang="0">
                  <a:pos x="0" y="1725"/>
                </a:cxn>
                <a:cxn ang="0">
                  <a:pos x="0" y="1343"/>
                </a:cxn>
                <a:cxn ang="0">
                  <a:pos x="222" y="1030"/>
                </a:cxn>
                <a:cxn ang="0">
                  <a:pos x="541" y="315"/>
                </a:cxn>
                <a:cxn ang="0">
                  <a:pos x="594" y="0"/>
                </a:cxn>
                <a:cxn ang="0">
                  <a:pos x="750" y="44"/>
                </a:cxn>
                <a:cxn ang="0">
                  <a:pos x="750" y="61"/>
                </a:cxn>
                <a:cxn ang="0">
                  <a:pos x="884" y="151"/>
                </a:cxn>
                <a:cxn ang="0">
                  <a:pos x="882" y="356"/>
                </a:cxn>
                <a:cxn ang="0">
                  <a:pos x="993" y="424"/>
                </a:cxn>
                <a:cxn ang="0">
                  <a:pos x="1153" y="396"/>
                </a:cxn>
                <a:cxn ang="0">
                  <a:pos x="1339" y="488"/>
                </a:cxn>
                <a:cxn ang="0">
                  <a:pos x="1563" y="511"/>
                </a:cxn>
                <a:cxn ang="0">
                  <a:pos x="2033" y="491"/>
                </a:cxn>
                <a:cxn ang="0">
                  <a:pos x="2636" y="633"/>
                </a:cxn>
                <a:cxn ang="0">
                  <a:pos x="2736" y="829"/>
                </a:cxn>
                <a:cxn ang="0">
                  <a:pos x="2389" y="1289"/>
                </a:cxn>
                <a:cxn ang="0">
                  <a:pos x="2465" y="1418"/>
                </a:cxn>
                <a:cxn ang="0">
                  <a:pos x="2222" y="2314"/>
                </a:cxn>
                <a:cxn ang="0">
                  <a:pos x="1490" y="2138"/>
                </a:cxn>
                <a:cxn ang="0">
                  <a:pos x="1289" y="2085"/>
                </a:cxn>
              </a:cxnLst>
              <a:rect l="0" t="0" r="r" b="b"/>
              <a:pathLst>
                <a:path w="2736" h="2314">
                  <a:moveTo>
                    <a:pt x="1289" y="2085"/>
                  </a:moveTo>
                  <a:lnTo>
                    <a:pt x="0" y="1725"/>
                  </a:lnTo>
                  <a:lnTo>
                    <a:pt x="0" y="1343"/>
                  </a:lnTo>
                  <a:lnTo>
                    <a:pt x="222" y="1030"/>
                  </a:lnTo>
                  <a:lnTo>
                    <a:pt x="541" y="315"/>
                  </a:lnTo>
                  <a:lnTo>
                    <a:pt x="594" y="0"/>
                  </a:lnTo>
                  <a:lnTo>
                    <a:pt x="750" y="44"/>
                  </a:lnTo>
                  <a:lnTo>
                    <a:pt x="750" y="61"/>
                  </a:lnTo>
                  <a:lnTo>
                    <a:pt x="884" y="151"/>
                  </a:lnTo>
                  <a:lnTo>
                    <a:pt x="882" y="356"/>
                  </a:lnTo>
                  <a:lnTo>
                    <a:pt x="993" y="424"/>
                  </a:lnTo>
                  <a:lnTo>
                    <a:pt x="1153" y="396"/>
                  </a:lnTo>
                  <a:lnTo>
                    <a:pt x="1339" y="488"/>
                  </a:lnTo>
                  <a:lnTo>
                    <a:pt x="1563" y="511"/>
                  </a:lnTo>
                  <a:lnTo>
                    <a:pt x="2033" y="491"/>
                  </a:lnTo>
                  <a:lnTo>
                    <a:pt x="2636" y="633"/>
                  </a:lnTo>
                  <a:lnTo>
                    <a:pt x="2736" y="829"/>
                  </a:lnTo>
                  <a:lnTo>
                    <a:pt x="2389" y="1289"/>
                  </a:lnTo>
                  <a:lnTo>
                    <a:pt x="2465" y="1418"/>
                  </a:lnTo>
                  <a:lnTo>
                    <a:pt x="2222" y="2314"/>
                  </a:lnTo>
                  <a:lnTo>
                    <a:pt x="1490" y="2138"/>
                  </a:lnTo>
                  <a:lnTo>
                    <a:pt x="1289" y="2085"/>
                  </a:lnTo>
                  <a:close/>
                </a:path>
              </a:pathLst>
            </a:custGeom>
            <a:solidFill>
              <a:schemeClr val="accent2">
                <a:lumMod val="40000"/>
                <a:lumOff val="6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52" name="Freeform 217"/>
            <p:cNvSpPr>
              <a:spLocks/>
            </p:cNvSpPr>
            <p:nvPr/>
          </p:nvSpPr>
          <p:spPr bwMode="auto">
            <a:xfrm>
              <a:off x="491" y="2210"/>
              <a:ext cx="342" cy="290"/>
            </a:xfrm>
            <a:custGeom>
              <a:avLst/>
              <a:gdLst>
                <a:gd name="T0" fmla="*/ 161 w 2736"/>
                <a:gd name="T1" fmla="*/ 261 h 2314"/>
                <a:gd name="T2" fmla="*/ 0 w 2736"/>
                <a:gd name="T3" fmla="*/ 216 h 2314"/>
                <a:gd name="T4" fmla="*/ 0 w 2736"/>
                <a:gd name="T5" fmla="*/ 168 h 2314"/>
                <a:gd name="T6" fmla="*/ 28 w 2736"/>
                <a:gd name="T7" fmla="*/ 129 h 2314"/>
                <a:gd name="T8" fmla="*/ 68 w 2736"/>
                <a:gd name="T9" fmla="*/ 39 h 2314"/>
                <a:gd name="T10" fmla="*/ 74 w 2736"/>
                <a:gd name="T11" fmla="*/ 0 h 2314"/>
                <a:gd name="T12" fmla="*/ 94 w 2736"/>
                <a:gd name="T13" fmla="*/ 6 h 2314"/>
                <a:gd name="T14" fmla="*/ 94 w 2736"/>
                <a:gd name="T15" fmla="*/ 8 h 2314"/>
                <a:gd name="T16" fmla="*/ 110 w 2736"/>
                <a:gd name="T17" fmla="*/ 19 h 2314"/>
                <a:gd name="T18" fmla="*/ 110 w 2736"/>
                <a:gd name="T19" fmla="*/ 45 h 2314"/>
                <a:gd name="T20" fmla="*/ 124 w 2736"/>
                <a:gd name="T21" fmla="*/ 53 h 2314"/>
                <a:gd name="T22" fmla="*/ 144 w 2736"/>
                <a:gd name="T23" fmla="*/ 50 h 2314"/>
                <a:gd name="T24" fmla="*/ 167 w 2736"/>
                <a:gd name="T25" fmla="*/ 61 h 2314"/>
                <a:gd name="T26" fmla="*/ 195 w 2736"/>
                <a:gd name="T27" fmla="*/ 64 h 2314"/>
                <a:gd name="T28" fmla="*/ 254 w 2736"/>
                <a:gd name="T29" fmla="*/ 62 h 2314"/>
                <a:gd name="T30" fmla="*/ 330 w 2736"/>
                <a:gd name="T31" fmla="*/ 79 h 2314"/>
                <a:gd name="T32" fmla="*/ 342 w 2736"/>
                <a:gd name="T33" fmla="*/ 104 h 2314"/>
                <a:gd name="T34" fmla="*/ 299 w 2736"/>
                <a:gd name="T35" fmla="*/ 162 h 2314"/>
                <a:gd name="T36" fmla="*/ 308 w 2736"/>
                <a:gd name="T37" fmla="*/ 178 h 2314"/>
                <a:gd name="T38" fmla="*/ 278 w 2736"/>
                <a:gd name="T39" fmla="*/ 290 h 2314"/>
                <a:gd name="T40" fmla="*/ 186 w 2736"/>
                <a:gd name="T41" fmla="*/ 268 h 2314"/>
                <a:gd name="T42" fmla="*/ 161 w 2736"/>
                <a:gd name="T43" fmla="*/ 261 h 2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36"/>
                <a:gd name="T67" fmla="*/ 0 h 2314"/>
                <a:gd name="T68" fmla="*/ 2736 w 2736"/>
                <a:gd name="T69" fmla="*/ 2314 h 2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36" h="2314">
                  <a:moveTo>
                    <a:pt x="1289" y="2085"/>
                  </a:moveTo>
                  <a:lnTo>
                    <a:pt x="0" y="1725"/>
                  </a:lnTo>
                  <a:lnTo>
                    <a:pt x="0" y="1343"/>
                  </a:lnTo>
                  <a:lnTo>
                    <a:pt x="222" y="1030"/>
                  </a:lnTo>
                  <a:lnTo>
                    <a:pt x="541" y="315"/>
                  </a:lnTo>
                  <a:lnTo>
                    <a:pt x="594" y="0"/>
                  </a:lnTo>
                  <a:lnTo>
                    <a:pt x="750" y="44"/>
                  </a:lnTo>
                  <a:lnTo>
                    <a:pt x="750" y="61"/>
                  </a:lnTo>
                  <a:lnTo>
                    <a:pt x="884" y="151"/>
                  </a:lnTo>
                  <a:lnTo>
                    <a:pt x="882" y="356"/>
                  </a:lnTo>
                  <a:lnTo>
                    <a:pt x="993" y="424"/>
                  </a:lnTo>
                  <a:lnTo>
                    <a:pt x="1153" y="396"/>
                  </a:lnTo>
                  <a:lnTo>
                    <a:pt x="1339" y="488"/>
                  </a:lnTo>
                  <a:lnTo>
                    <a:pt x="1563" y="511"/>
                  </a:lnTo>
                  <a:lnTo>
                    <a:pt x="2033" y="491"/>
                  </a:lnTo>
                  <a:lnTo>
                    <a:pt x="2636" y="633"/>
                  </a:lnTo>
                  <a:lnTo>
                    <a:pt x="2736" y="829"/>
                  </a:lnTo>
                  <a:lnTo>
                    <a:pt x="2389" y="1289"/>
                  </a:lnTo>
                  <a:lnTo>
                    <a:pt x="2465" y="1418"/>
                  </a:lnTo>
                  <a:lnTo>
                    <a:pt x="2222" y="2314"/>
                  </a:lnTo>
                  <a:lnTo>
                    <a:pt x="1490" y="2138"/>
                  </a:lnTo>
                  <a:lnTo>
                    <a:pt x="1289" y="2085"/>
                  </a:lnTo>
                </a:path>
              </a:pathLst>
            </a:custGeom>
            <a:noFill/>
            <a:ln w="0">
              <a:solidFill>
                <a:schemeClr val="tx1"/>
              </a:solidFill>
              <a:prstDash val="solid"/>
              <a:round/>
              <a:headEnd/>
              <a:tailEnd/>
            </a:ln>
          </p:spPr>
          <p:txBody>
            <a:bodyPr/>
            <a:lstStyle/>
            <a:p>
              <a:endParaRPr lang="en-US" dirty="0"/>
            </a:p>
          </p:txBody>
        </p:sp>
        <p:sp>
          <p:nvSpPr>
            <p:cNvPr id="353" name="Line 218"/>
            <p:cNvSpPr>
              <a:spLocks noChangeShapeType="1"/>
            </p:cNvSpPr>
            <p:nvPr/>
          </p:nvSpPr>
          <p:spPr bwMode="auto">
            <a:xfrm>
              <a:off x="2255" y="2526"/>
              <a:ext cx="1" cy="1"/>
            </a:xfrm>
            <a:prstGeom prst="line">
              <a:avLst/>
            </a:prstGeom>
            <a:noFill/>
            <a:ln w="0">
              <a:solidFill>
                <a:schemeClr val="tx1"/>
              </a:solidFill>
              <a:round/>
              <a:headEnd/>
              <a:tailEnd/>
            </a:ln>
          </p:spPr>
          <p:txBody>
            <a:bodyPr/>
            <a:lstStyle/>
            <a:p>
              <a:endParaRPr lang="en-US" dirty="0"/>
            </a:p>
          </p:txBody>
        </p:sp>
        <p:sp>
          <p:nvSpPr>
            <p:cNvPr id="354" name="Freeform 353"/>
            <p:cNvSpPr>
              <a:spLocks/>
            </p:cNvSpPr>
            <p:nvPr/>
          </p:nvSpPr>
          <p:spPr bwMode="auto">
            <a:xfrm>
              <a:off x="2227" y="2506"/>
              <a:ext cx="251" cy="161"/>
            </a:xfrm>
            <a:custGeom>
              <a:avLst/>
              <a:gdLst/>
              <a:ahLst/>
              <a:cxnLst>
                <a:cxn ang="0">
                  <a:pos x="220" y="160"/>
                </a:cxn>
                <a:cxn ang="0">
                  <a:pos x="243" y="271"/>
                </a:cxn>
                <a:cxn ang="0">
                  <a:pos x="1633" y="0"/>
                </a:cxn>
                <a:cxn ang="0">
                  <a:pos x="1793" y="190"/>
                </a:cxn>
                <a:cxn ang="0">
                  <a:pos x="1891" y="226"/>
                </a:cxn>
                <a:cxn ang="0">
                  <a:pos x="1801" y="411"/>
                </a:cxn>
                <a:cxn ang="0">
                  <a:pos x="1810" y="581"/>
                </a:cxn>
                <a:cxn ang="0">
                  <a:pos x="2008" y="746"/>
                </a:cxn>
                <a:cxn ang="0">
                  <a:pos x="1818" y="942"/>
                </a:cxn>
                <a:cxn ang="0">
                  <a:pos x="1806" y="933"/>
                </a:cxn>
                <a:cxn ang="0">
                  <a:pos x="1701" y="1000"/>
                </a:cxn>
                <a:cxn ang="0">
                  <a:pos x="1601" y="1019"/>
                </a:cxn>
                <a:cxn ang="0">
                  <a:pos x="495" y="1234"/>
                </a:cxn>
                <a:cxn ang="0">
                  <a:pos x="410" y="1249"/>
                </a:cxn>
                <a:cxn ang="0">
                  <a:pos x="162" y="1290"/>
                </a:cxn>
                <a:cxn ang="0">
                  <a:pos x="95" y="893"/>
                </a:cxn>
                <a:cxn ang="0">
                  <a:pos x="84" y="804"/>
                </a:cxn>
                <a:cxn ang="0">
                  <a:pos x="0" y="327"/>
                </a:cxn>
                <a:cxn ang="0">
                  <a:pos x="220" y="160"/>
                </a:cxn>
              </a:cxnLst>
              <a:rect l="0" t="0" r="r" b="b"/>
              <a:pathLst>
                <a:path w="2008" h="1290">
                  <a:moveTo>
                    <a:pt x="220" y="160"/>
                  </a:moveTo>
                  <a:lnTo>
                    <a:pt x="243" y="271"/>
                  </a:lnTo>
                  <a:lnTo>
                    <a:pt x="1633" y="0"/>
                  </a:lnTo>
                  <a:lnTo>
                    <a:pt x="1793" y="190"/>
                  </a:lnTo>
                  <a:lnTo>
                    <a:pt x="1891" y="226"/>
                  </a:lnTo>
                  <a:lnTo>
                    <a:pt x="1801" y="411"/>
                  </a:lnTo>
                  <a:lnTo>
                    <a:pt x="1810" y="581"/>
                  </a:lnTo>
                  <a:lnTo>
                    <a:pt x="2008" y="746"/>
                  </a:lnTo>
                  <a:lnTo>
                    <a:pt x="1818" y="942"/>
                  </a:lnTo>
                  <a:lnTo>
                    <a:pt x="1806" y="933"/>
                  </a:lnTo>
                  <a:lnTo>
                    <a:pt x="1701" y="1000"/>
                  </a:lnTo>
                  <a:lnTo>
                    <a:pt x="1601" y="1019"/>
                  </a:lnTo>
                  <a:lnTo>
                    <a:pt x="495" y="1234"/>
                  </a:lnTo>
                  <a:lnTo>
                    <a:pt x="410" y="1249"/>
                  </a:lnTo>
                  <a:lnTo>
                    <a:pt x="162" y="1290"/>
                  </a:lnTo>
                  <a:lnTo>
                    <a:pt x="95" y="893"/>
                  </a:lnTo>
                  <a:lnTo>
                    <a:pt x="84" y="804"/>
                  </a:lnTo>
                  <a:lnTo>
                    <a:pt x="0" y="327"/>
                  </a:lnTo>
                  <a:lnTo>
                    <a:pt x="220" y="160"/>
                  </a:lnTo>
                  <a:close/>
                </a:path>
              </a:pathLst>
            </a:custGeom>
            <a:solidFill>
              <a:schemeClr val="tx2">
                <a:lumMod val="20000"/>
                <a:lumOff val="8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55" name="Freeform 220"/>
            <p:cNvSpPr>
              <a:spLocks/>
            </p:cNvSpPr>
            <p:nvPr/>
          </p:nvSpPr>
          <p:spPr bwMode="auto">
            <a:xfrm>
              <a:off x="2227" y="2506"/>
              <a:ext cx="251" cy="161"/>
            </a:xfrm>
            <a:custGeom>
              <a:avLst/>
              <a:gdLst>
                <a:gd name="T0" fmla="*/ 28 w 2008"/>
                <a:gd name="T1" fmla="*/ 20 h 1290"/>
                <a:gd name="T2" fmla="*/ 30 w 2008"/>
                <a:gd name="T3" fmla="*/ 34 h 1290"/>
                <a:gd name="T4" fmla="*/ 204 w 2008"/>
                <a:gd name="T5" fmla="*/ 0 h 1290"/>
                <a:gd name="T6" fmla="*/ 224 w 2008"/>
                <a:gd name="T7" fmla="*/ 24 h 1290"/>
                <a:gd name="T8" fmla="*/ 236 w 2008"/>
                <a:gd name="T9" fmla="*/ 28 h 1290"/>
                <a:gd name="T10" fmla="*/ 225 w 2008"/>
                <a:gd name="T11" fmla="*/ 51 h 1290"/>
                <a:gd name="T12" fmla="*/ 226 w 2008"/>
                <a:gd name="T13" fmla="*/ 73 h 1290"/>
                <a:gd name="T14" fmla="*/ 251 w 2008"/>
                <a:gd name="T15" fmla="*/ 93 h 1290"/>
                <a:gd name="T16" fmla="*/ 227 w 2008"/>
                <a:gd name="T17" fmla="*/ 118 h 1290"/>
                <a:gd name="T18" fmla="*/ 226 w 2008"/>
                <a:gd name="T19" fmla="*/ 116 h 1290"/>
                <a:gd name="T20" fmla="*/ 213 w 2008"/>
                <a:gd name="T21" fmla="*/ 125 h 1290"/>
                <a:gd name="T22" fmla="*/ 200 w 2008"/>
                <a:gd name="T23" fmla="*/ 127 h 1290"/>
                <a:gd name="T24" fmla="*/ 62 w 2008"/>
                <a:gd name="T25" fmla="*/ 154 h 1290"/>
                <a:gd name="T26" fmla="*/ 51 w 2008"/>
                <a:gd name="T27" fmla="*/ 156 h 1290"/>
                <a:gd name="T28" fmla="*/ 20 w 2008"/>
                <a:gd name="T29" fmla="*/ 161 h 1290"/>
                <a:gd name="T30" fmla="*/ 12 w 2008"/>
                <a:gd name="T31" fmla="*/ 111 h 1290"/>
                <a:gd name="T32" fmla="*/ 11 w 2008"/>
                <a:gd name="T33" fmla="*/ 100 h 1290"/>
                <a:gd name="T34" fmla="*/ 0 w 2008"/>
                <a:gd name="T35" fmla="*/ 41 h 1290"/>
                <a:gd name="T36" fmla="*/ 28 w 2008"/>
                <a:gd name="T37" fmla="*/ 20 h 1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8"/>
                <a:gd name="T58" fmla="*/ 0 h 1290"/>
                <a:gd name="T59" fmla="*/ 2008 w 2008"/>
                <a:gd name="T60" fmla="*/ 1290 h 12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8" h="1290">
                  <a:moveTo>
                    <a:pt x="220" y="160"/>
                  </a:moveTo>
                  <a:lnTo>
                    <a:pt x="243" y="271"/>
                  </a:lnTo>
                  <a:lnTo>
                    <a:pt x="1633" y="0"/>
                  </a:lnTo>
                  <a:lnTo>
                    <a:pt x="1793" y="190"/>
                  </a:lnTo>
                  <a:lnTo>
                    <a:pt x="1891" y="226"/>
                  </a:lnTo>
                  <a:lnTo>
                    <a:pt x="1801" y="411"/>
                  </a:lnTo>
                  <a:lnTo>
                    <a:pt x="1810" y="581"/>
                  </a:lnTo>
                  <a:lnTo>
                    <a:pt x="2008" y="746"/>
                  </a:lnTo>
                  <a:lnTo>
                    <a:pt x="1818" y="942"/>
                  </a:lnTo>
                  <a:lnTo>
                    <a:pt x="1806" y="933"/>
                  </a:lnTo>
                  <a:lnTo>
                    <a:pt x="1701" y="1000"/>
                  </a:lnTo>
                  <a:lnTo>
                    <a:pt x="1601" y="1019"/>
                  </a:lnTo>
                  <a:lnTo>
                    <a:pt x="495" y="1234"/>
                  </a:lnTo>
                  <a:lnTo>
                    <a:pt x="410" y="1249"/>
                  </a:lnTo>
                  <a:lnTo>
                    <a:pt x="162" y="1290"/>
                  </a:lnTo>
                  <a:lnTo>
                    <a:pt x="95" y="893"/>
                  </a:lnTo>
                  <a:lnTo>
                    <a:pt x="84" y="804"/>
                  </a:lnTo>
                  <a:lnTo>
                    <a:pt x="0" y="327"/>
                  </a:lnTo>
                  <a:lnTo>
                    <a:pt x="220" y="160"/>
                  </a:lnTo>
                </a:path>
              </a:pathLst>
            </a:custGeom>
            <a:noFill/>
            <a:ln w="0">
              <a:solidFill>
                <a:schemeClr val="tx1"/>
              </a:solidFill>
              <a:prstDash val="solid"/>
              <a:round/>
              <a:headEnd/>
              <a:tailEnd/>
            </a:ln>
          </p:spPr>
          <p:txBody>
            <a:bodyPr/>
            <a:lstStyle/>
            <a:p>
              <a:endParaRPr lang="en-US" dirty="0"/>
            </a:p>
          </p:txBody>
        </p:sp>
        <p:sp>
          <p:nvSpPr>
            <p:cNvPr id="356" name="Line 221"/>
            <p:cNvSpPr>
              <a:spLocks noChangeShapeType="1"/>
            </p:cNvSpPr>
            <p:nvPr/>
          </p:nvSpPr>
          <p:spPr bwMode="auto">
            <a:xfrm>
              <a:off x="2604" y="2490"/>
              <a:ext cx="1" cy="1"/>
            </a:xfrm>
            <a:prstGeom prst="line">
              <a:avLst/>
            </a:prstGeom>
            <a:noFill/>
            <a:ln w="0">
              <a:solidFill>
                <a:schemeClr val="tx1"/>
              </a:solidFill>
              <a:round/>
              <a:headEnd/>
              <a:tailEnd/>
            </a:ln>
          </p:spPr>
          <p:txBody>
            <a:bodyPr/>
            <a:lstStyle/>
            <a:p>
              <a:endParaRPr lang="en-US" dirty="0"/>
            </a:p>
          </p:txBody>
        </p:sp>
        <p:sp>
          <p:nvSpPr>
            <p:cNvPr id="357" name="Freeform 222"/>
            <p:cNvSpPr>
              <a:spLocks/>
            </p:cNvSpPr>
            <p:nvPr/>
          </p:nvSpPr>
          <p:spPr bwMode="auto">
            <a:xfrm>
              <a:off x="2571" y="2467"/>
              <a:ext cx="33" cy="41"/>
            </a:xfrm>
            <a:custGeom>
              <a:avLst/>
              <a:gdLst>
                <a:gd name="T0" fmla="*/ 33 w 266"/>
                <a:gd name="T1" fmla="*/ 23 h 326"/>
                <a:gd name="T2" fmla="*/ 26 w 266"/>
                <a:gd name="T3" fmla="*/ 31 h 326"/>
                <a:gd name="T4" fmla="*/ 20 w 266"/>
                <a:gd name="T5" fmla="*/ 20 h 326"/>
                <a:gd name="T6" fmla="*/ 21 w 266"/>
                <a:gd name="T7" fmla="*/ 35 h 326"/>
                <a:gd name="T8" fmla="*/ 7 w 266"/>
                <a:gd name="T9" fmla="*/ 41 h 326"/>
                <a:gd name="T10" fmla="*/ 0 w 266"/>
                <a:gd name="T11" fmla="*/ 5 h 326"/>
                <a:gd name="T12" fmla="*/ 15 w 266"/>
                <a:gd name="T13" fmla="*/ 0 h 326"/>
                <a:gd name="T14" fmla="*/ 30 w 266"/>
                <a:gd name="T15" fmla="*/ 17 h 326"/>
                <a:gd name="T16" fmla="*/ 33 w 266"/>
                <a:gd name="T17" fmla="*/ 23 h 3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326"/>
                <a:gd name="T29" fmla="*/ 266 w 266"/>
                <a:gd name="T30" fmla="*/ 326 h 3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326">
                  <a:moveTo>
                    <a:pt x="266" y="183"/>
                  </a:moveTo>
                  <a:lnTo>
                    <a:pt x="209" y="245"/>
                  </a:lnTo>
                  <a:lnTo>
                    <a:pt x="164" y="158"/>
                  </a:lnTo>
                  <a:lnTo>
                    <a:pt x="168" y="281"/>
                  </a:lnTo>
                  <a:lnTo>
                    <a:pt x="56" y="326"/>
                  </a:lnTo>
                  <a:lnTo>
                    <a:pt x="0" y="41"/>
                  </a:lnTo>
                  <a:lnTo>
                    <a:pt x="123" y="0"/>
                  </a:lnTo>
                  <a:lnTo>
                    <a:pt x="243" y="139"/>
                  </a:lnTo>
                  <a:lnTo>
                    <a:pt x="266" y="183"/>
                  </a:lnTo>
                  <a:close/>
                </a:path>
              </a:pathLst>
            </a:custGeom>
            <a:solidFill>
              <a:srgbClr val="808080"/>
            </a:solidFill>
            <a:ln w="3175">
              <a:solidFill>
                <a:schemeClr val="tx1"/>
              </a:solidFill>
              <a:prstDash val="solid"/>
              <a:round/>
              <a:headEnd/>
              <a:tailEnd/>
            </a:ln>
          </p:spPr>
          <p:txBody>
            <a:bodyPr/>
            <a:lstStyle/>
            <a:p>
              <a:endParaRPr lang="en-US" dirty="0"/>
            </a:p>
          </p:txBody>
        </p:sp>
        <p:sp>
          <p:nvSpPr>
            <p:cNvPr id="358" name="Freeform 357"/>
            <p:cNvSpPr>
              <a:spLocks/>
            </p:cNvSpPr>
            <p:nvPr/>
          </p:nvSpPr>
          <p:spPr bwMode="auto">
            <a:xfrm>
              <a:off x="2571" y="2467"/>
              <a:ext cx="33" cy="41"/>
            </a:xfrm>
            <a:custGeom>
              <a:avLst/>
              <a:gdLst/>
              <a:ahLst/>
              <a:cxnLst>
                <a:cxn ang="0">
                  <a:pos x="266" y="183"/>
                </a:cxn>
                <a:cxn ang="0">
                  <a:pos x="209" y="245"/>
                </a:cxn>
                <a:cxn ang="0">
                  <a:pos x="164" y="158"/>
                </a:cxn>
                <a:cxn ang="0">
                  <a:pos x="168" y="281"/>
                </a:cxn>
                <a:cxn ang="0">
                  <a:pos x="56" y="326"/>
                </a:cxn>
                <a:cxn ang="0">
                  <a:pos x="0" y="41"/>
                </a:cxn>
                <a:cxn ang="0">
                  <a:pos x="123" y="0"/>
                </a:cxn>
                <a:cxn ang="0">
                  <a:pos x="243" y="139"/>
                </a:cxn>
                <a:cxn ang="0">
                  <a:pos x="266" y="183"/>
                </a:cxn>
              </a:cxnLst>
              <a:rect l="0" t="0" r="r" b="b"/>
              <a:pathLst>
                <a:path w="266" h="326">
                  <a:moveTo>
                    <a:pt x="266" y="183"/>
                  </a:moveTo>
                  <a:lnTo>
                    <a:pt x="209" y="245"/>
                  </a:lnTo>
                  <a:lnTo>
                    <a:pt x="164" y="158"/>
                  </a:lnTo>
                  <a:lnTo>
                    <a:pt x="168" y="281"/>
                  </a:lnTo>
                  <a:lnTo>
                    <a:pt x="56" y="326"/>
                  </a:lnTo>
                  <a:lnTo>
                    <a:pt x="0" y="41"/>
                  </a:lnTo>
                  <a:lnTo>
                    <a:pt x="123" y="0"/>
                  </a:lnTo>
                  <a:lnTo>
                    <a:pt x="243" y="139"/>
                  </a:lnTo>
                  <a:lnTo>
                    <a:pt x="266" y="183"/>
                  </a:lnTo>
                </a:path>
              </a:pathLst>
            </a:custGeom>
            <a:solidFill>
              <a:schemeClr val="tx2">
                <a:lumMod val="20000"/>
                <a:lumOff val="80000"/>
              </a:schemeClr>
            </a:solidFill>
            <a:ln w="0">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59" name="Line 224"/>
            <p:cNvSpPr>
              <a:spLocks noChangeShapeType="1"/>
            </p:cNvSpPr>
            <p:nvPr/>
          </p:nvSpPr>
          <p:spPr bwMode="auto">
            <a:xfrm>
              <a:off x="2386" y="2967"/>
              <a:ext cx="1" cy="1"/>
            </a:xfrm>
            <a:prstGeom prst="line">
              <a:avLst/>
            </a:prstGeom>
            <a:noFill/>
            <a:ln w="0">
              <a:solidFill>
                <a:schemeClr val="tx1"/>
              </a:solidFill>
              <a:round/>
              <a:headEnd/>
              <a:tailEnd/>
            </a:ln>
          </p:spPr>
          <p:txBody>
            <a:bodyPr/>
            <a:lstStyle/>
            <a:p>
              <a:endParaRPr lang="en-US" dirty="0"/>
            </a:p>
          </p:txBody>
        </p:sp>
        <p:sp>
          <p:nvSpPr>
            <p:cNvPr id="360" name="Freeform 225"/>
            <p:cNvSpPr>
              <a:spLocks/>
            </p:cNvSpPr>
            <p:nvPr/>
          </p:nvSpPr>
          <p:spPr bwMode="auto">
            <a:xfrm>
              <a:off x="2166" y="2916"/>
              <a:ext cx="220" cy="167"/>
            </a:xfrm>
            <a:custGeom>
              <a:avLst/>
              <a:gdLst>
                <a:gd name="T0" fmla="*/ 220 w 1754"/>
                <a:gd name="T1" fmla="*/ 51 h 1336"/>
                <a:gd name="T2" fmla="*/ 193 w 1754"/>
                <a:gd name="T3" fmla="*/ 84 h 1336"/>
                <a:gd name="T4" fmla="*/ 198 w 1754"/>
                <a:gd name="T5" fmla="*/ 94 h 1336"/>
                <a:gd name="T6" fmla="*/ 174 w 1754"/>
                <a:gd name="T7" fmla="*/ 120 h 1336"/>
                <a:gd name="T8" fmla="*/ 169 w 1754"/>
                <a:gd name="T9" fmla="*/ 117 h 1336"/>
                <a:gd name="T10" fmla="*/ 169 w 1754"/>
                <a:gd name="T11" fmla="*/ 128 h 1336"/>
                <a:gd name="T12" fmla="*/ 144 w 1754"/>
                <a:gd name="T13" fmla="*/ 139 h 1336"/>
                <a:gd name="T14" fmla="*/ 142 w 1754"/>
                <a:gd name="T15" fmla="*/ 151 h 1336"/>
                <a:gd name="T16" fmla="*/ 132 w 1754"/>
                <a:gd name="T17" fmla="*/ 145 h 1336"/>
                <a:gd name="T18" fmla="*/ 140 w 1754"/>
                <a:gd name="T19" fmla="*/ 155 h 1336"/>
                <a:gd name="T20" fmla="*/ 132 w 1754"/>
                <a:gd name="T21" fmla="*/ 167 h 1336"/>
                <a:gd name="T22" fmla="*/ 119 w 1754"/>
                <a:gd name="T23" fmla="*/ 163 h 1336"/>
                <a:gd name="T24" fmla="*/ 96 w 1754"/>
                <a:gd name="T25" fmla="*/ 119 h 1336"/>
                <a:gd name="T26" fmla="*/ 41 w 1754"/>
                <a:gd name="T27" fmla="*/ 75 h 1336"/>
                <a:gd name="T28" fmla="*/ 23 w 1754"/>
                <a:gd name="T29" fmla="*/ 50 h 1336"/>
                <a:gd name="T30" fmla="*/ 0 w 1754"/>
                <a:gd name="T31" fmla="*/ 40 h 1336"/>
                <a:gd name="T32" fmla="*/ 9 w 1754"/>
                <a:gd name="T33" fmla="*/ 22 h 1336"/>
                <a:gd name="T34" fmla="*/ 39 w 1754"/>
                <a:gd name="T35" fmla="*/ 6 h 1336"/>
                <a:gd name="T36" fmla="*/ 99 w 1754"/>
                <a:gd name="T37" fmla="*/ 0 h 1336"/>
                <a:gd name="T38" fmla="*/ 113 w 1754"/>
                <a:gd name="T39" fmla="*/ 17 h 1336"/>
                <a:gd name="T40" fmla="*/ 162 w 1754"/>
                <a:gd name="T41" fmla="*/ 10 h 1336"/>
                <a:gd name="T42" fmla="*/ 216 w 1754"/>
                <a:gd name="T43" fmla="*/ 48 h 1336"/>
                <a:gd name="T44" fmla="*/ 220 w 1754"/>
                <a:gd name="T45" fmla="*/ 51 h 13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4"/>
                <a:gd name="T70" fmla="*/ 0 h 1336"/>
                <a:gd name="T71" fmla="*/ 1754 w 1754"/>
                <a:gd name="T72" fmla="*/ 1336 h 13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4" h="1336">
                  <a:moveTo>
                    <a:pt x="1754" y="405"/>
                  </a:moveTo>
                  <a:lnTo>
                    <a:pt x="1536" y="669"/>
                  </a:lnTo>
                  <a:lnTo>
                    <a:pt x="1575" y="752"/>
                  </a:lnTo>
                  <a:lnTo>
                    <a:pt x="1385" y="959"/>
                  </a:lnTo>
                  <a:lnTo>
                    <a:pt x="1349" y="939"/>
                  </a:lnTo>
                  <a:lnTo>
                    <a:pt x="1344" y="1023"/>
                  </a:lnTo>
                  <a:lnTo>
                    <a:pt x="1148" y="1115"/>
                  </a:lnTo>
                  <a:lnTo>
                    <a:pt x="1129" y="1207"/>
                  </a:lnTo>
                  <a:lnTo>
                    <a:pt x="1050" y="1157"/>
                  </a:lnTo>
                  <a:lnTo>
                    <a:pt x="1118" y="1243"/>
                  </a:lnTo>
                  <a:lnTo>
                    <a:pt x="1050" y="1336"/>
                  </a:lnTo>
                  <a:lnTo>
                    <a:pt x="950" y="1300"/>
                  </a:lnTo>
                  <a:lnTo>
                    <a:pt x="765" y="950"/>
                  </a:lnTo>
                  <a:lnTo>
                    <a:pt x="327" y="599"/>
                  </a:lnTo>
                  <a:lnTo>
                    <a:pt x="187" y="398"/>
                  </a:lnTo>
                  <a:lnTo>
                    <a:pt x="0" y="319"/>
                  </a:lnTo>
                  <a:lnTo>
                    <a:pt x="72" y="179"/>
                  </a:lnTo>
                  <a:lnTo>
                    <a:pt x="310" y="51"/>
                  </a:lnTo>
                  <a:lnTo>
                    <a:pt x="790" y="0"/>
                  </a:lnTo>
                  <a:lnTo>
                    <a:pt x="899" y="134"/>
                  </a:lnTo>
                  <a:lnTo>
                    <a:pt x="1291" y="76"/>
                  </a:lnTo>
                  <a:lnTo>
                    <a:pt x="1721" y="381"/>
                  </a:lnTo>
                  <a:lnTo>
                    <a:pt x="1754" y="405"/>
                  </a:lnTo>
                  <a:close/>
                </a:path>
              </a:pathLst>
            </a:custGeom>
            <a:solidFill>
              <a:srgbClr val="FFC000"/>
            </a:solidFill>
            <a:ln w="3175">
              <a:solidFill>
                <a:schemeClr val="tx1"/>
              </a:solidFill>
              <a:prstDash val="solid"/>
              <a:round/>
              <a:headEnd/>
              <a:tailEnd/>
            </a:ln>
          </p:spPr>
          <p:txBody>
            <a:bodyPr/>
            <a:lstStyle/>
            <a:p>
              <a:endParaRPr lang="en-US" dirty="0"/>
            </a:p>
          </p:txBody>
        </p:sp>
        <p:sp>
          <p:nvSpPr>
            <p:cNvPr id="361" name="Freeform 226"/>
            <p:cNvSpPr>
              <a:spLocks/>
            </p:cNvSpPr>
            <p:nvPr/>
          </p:nvSpPr>
          <p:spPr bwMode="auto">
            <a:xfrm>
              <a:off x="2166" y="2916"/>
              <a:ext cx="220" cy="167"/>
            </a:xfrm>
            <a:custGeom>
              <a:avLst/>
              <a:gdLst>
                <a:gd name="T0" fmla="*/ 220 w 1754"/>
                <a:gd name="T1" fmla="*/ 51 h 1336"/>
                <a:gd name="T2" fmla="*/ 193 w 1754"/>
                <a:gd name="T3" fmla="*/ 84 h 1336"/>
                <a:gd name="T4" fmla="*/ 198 w 1754"/>
                <a:gd name="T5" fmla="*/ 94 h 1336"/>
                <a:gd name="T6" fmla="*/ 174 w 1754"/>
                <a:gd name="T7" fmla="*/ 120 h 1336"/>
                <a:gd name="T8" fmla="*/ 169 w 1754"/>
                <a:gd name="T9" fmla="*/ 117 h 1336"/>
                <a:gd name="T10" fmla="*/ 169 w 1754"/>
                <a:gd name="T11" fmla="*/ 128 h 1336"/>
                <a:gd name="T12" fmla="*/ 144 w 1754"/>
                <a:gd name="T13" fmla="*/ 139 h 1336"/>
                <a:gd name="T14" fmla="*/ 142 w 1754"/>
                <a:gd name="T15" fmla="*/ 151 h 1336"/>
                <a:gd name="T16" fmla="*/ 132 w 1754"/>
                <a:gd name="T17" fmla="*/ 145 h 1336"/>
                <a:gd name="T18" fmla="*/ 140 w 1754"/>
                <a:gd name="T19" fmla="*/ 155 h 1336"/>
                <a:gd name="T20" fmla="*/ 132 w 1754"/>
                <a:gd name="T21" fmla="*/ 167 h 1336"/>
                <a:gd name="T22" fmla="*/ 119 w 1754"/>
                <a:gd name="T23" fmla="*/ 163 h 1336"/>
                <a:gd name="T24" fmla="*/ 96 w 1754"/>
                <a:gd name="T25" fmla="*/ 119 h 1336"/>
                <a:gd name="T26" fmla="*/ 41 w 1754"/>
                <a:gd name="T27" fmla="*/ 75 h 1336"/>
                <a:gd name="T28" fmla="*/ 23 w 1754"/>
                <a:gd name="T29" fmla="*/ 50 h 1336"/>
                <a:gd name="T30" fmla="*/ 0 w 1754"/>
                <a:gd name="T31" fmla="*/ 40 h 1336"/>
                <a:gd name="T32" fmla="*/ 9 w 1754"/>
                <a:gd name="T33" fmla="*/ 22 h 1336"/>
                <a:gd name="T34" fmla="*/ 39 w 1754"/>
                <a:gd name="T35" fmla="*/ 6 h 1336"/>
                <a:gd name="T36" fmla="*/ 99 w 1754"/>
                <a:gd name="T37" fmla="*/ 0 h 1336"/>
                <a:gd name="T38" fmla="*/ 113 w 1754"/>
                <a:gd name="T39" fmla="*/ 17 h 1336"/>
                <a:gd name="T40" fmla="*/ 162 w 1754"/>
                <a:gd name="T41" fmla="*/ 10 h 1336"/>
                <a:gd name="T42" fmla="*/ 216 w 1754"/>
                <a:gd name="T43" fmla="*/ 48 h 1336"/>
                <a:gd name="T44" fmla="*/ 220 w 1754"/>
                <a:gd name="T45" fmla="*/ 51 h 13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4"/>
                <a:gd name="T70" fmla="*/ 0 h 1336"/>
                <a:gd name="T71" fmla="*/ 1754 w 1754"/>
                <a:gd name="T72" fmla="*/ 1336 h 13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4" h="1336">
                  <a:moveTo>
                    <a:pt x="1754" y="405"/>
                  </a:moveTo>
                  <a:lnTo>
                    <a:pt x="1536" y="669"/>
                  </a:lnTo>
                  <a:lnTo>
                    <a:pt x="1575" y="752"/>
                  </a:lnTo>
                  <a:lnTo>
                    <a:pt x="1385" y="959"/>
                  </a:lnTo>
                  <a:lnTo>
                    <a:pt x="1349" y="939"/>
                  </a:lnTo>
                  <a:lnTo>
                    <a:pt x="1344" y="1023"/>
                  </a:lnTo>
                  <a:lnTo>
                    <a:pt x="1148" y="1115"/>
                  </a:lnTo>
                  <a:lnTo>
                    <a:pt x="1129" y="1207"/>
                  </a:lnTo>
                  <a:lnTo>
                    <a:pt x="1050" y="1157"/>
                  </a:lnTo>
                  <a:lnTo>
                    <a:pt x="1118" y="1243"/>
                  </a:lnTo>
                  <a:lnTo>
                    <a:pt x="1050" y="1336"/>
                  </a:lnTo>
                  <a:lnTo>
                    <a:pt x="950" y="1300"/>
                  </a:lnTo>
                  <a:lnTo>
                    <a:pt x="765" y="950"/>
                  </a:lnTo>
                  <a:lnTo>
                    <a:pt x="327" y="599"/>
                  </a:lnTo>
                  <a:lnTo>
                    <a:pt x="187" y="398"/>
                  </a:lnTo>
                  <a:lnTo>
                    <a:pt x="0" y="319"/>
                  </a:lnTo>
                  <a:lnTo>
                    <a:pt x="72" y="179"/>
                  </a:lnTo>
                  <a:lnTo>
                    <a:pt x="310" y="51"/>
                  </a:lnTo>
                  <a:lnTo>
                    <a:pt x="790" y="0"/>
                  </a:lnTo>
                  <a:lnTo>
                    <a:pt x="899" y="134"/>
                  </a:lnTo>
                  <a:lnTo>
                    <a:pt x="1291" y="76"/>
                  </a:lnTo>
                  <a:lnTo>
                    <a:pt x="1721" y="381"/>
                  </a:lnTo>
                  <a:lnTo>
                    <a:pt x="1754" y="405"/>
                  </a:lnTo>
                </a:path>
              </a:pathLst>
            </a:custGeom>
            <a:noFill/>
            <a:ln w="0">
              <a:solidFill>
                <a:schemeClr val="tx1"/>
              </a:solidFill>
              <a:prstDash val="solid"/>
              <a:round/>
              <a:headEnd/>
              <a:tailEnd/>
            </a:ln>
          </p:spPr>
          <p:txBody>
            <a:bodyPr/>
            <a:lstStyle/>
            <a:p>
              <a:endParaRPr lang="en-US" dirty="0"/>
            </a:p>
          </p:txBody>
        </p:sp>
        <p:sp>
          <p:nvSpPr>
            <p:cNvPr id="362" name="Line 227"/>
            <p:cNvSpPr>
              <a:spLocks noChangeShapeType="1"/>
            </p:cNvSpPr>
            <p:nvPr/>
          </p:nvSpPr>
          <p:spPr bwMode="auto">
            <a:xfrm>
              <a:off x="1591" y="2513"/>
              <a:ext cx="1" cy="1"/>
            </a:xfrm>
            <a:prstGeom prst="line">
              <a:avLst/>
            </a:prstGeom>
            <a:noFill/>
            <a:ln w="0">
              <a:solidFill>
                <a:schemeClr val="tx1"/>
              </a:solidFill>
              <a:round/>
              <a:headEnd/>
              <a:tailEnd/>
            </a:ln>
          </p:spPr>
          <p:txBody>
            <a:bodyPr/>
            <a:lstStyle/>
            <a:p>
              <a:endParaRPr lang="en-US" dirty="0"/>
            </a:p>
          </p:txBody>
        </p:sp>
        <p:sp>
          <p:nvSpPr>
            <p:cNvPr id="363" name="Freeform 362"/>
            <p:cNvSpPr>
              <a:spLocks/>
            </p:cNvSpPr>
            <p:nvPr/>
          </p:nvSpPr>
          <p:spPr bwMode="auto">
            <a:xfrm>
              <a:off x="1288" y="2368"/>
              <a:ext cx="303" cy="201"/>
            </a:xfrm>
            <a:custGeom>
              <a:avLst/>
              <a:gdLst/>
              <a:ahLst/>
              <a:cxnLst>
                <a:cxn ang="0">
                  <a:pos x="2421" y="1165"/>
                </a:cxn>
                <a:cxn ang="0">
                  <a:pos x="2368" y="1179"/>
                </a:cxn>
                <a:cxn ang="0">
                  <a:pos x="2418" y="1327"/>
                </a:cxn>
                <a:cxn ang="0">
                  <a:pos x="2362" y="1492"/>
                </a:cxn>
                <a:cxn ang="0">
                  <a:pos x="2413" y="1606"/>
                </a:cxn>
                <a:cxn ang="0">
                  <a:pos x="2413" y="1606"/>
                </a:cxn>
                <a:cxn ang="0">
                  <a:pos x="2402" y="1609"/>
                </a:cxn>
                <a:cxn ang="0">
                  <a:pos x="2161" y="1445"/>
                </a:cxn>
                <a:cxn ang="0">
                  <a:pos x="1927" y="1481"/>
                </a:cxn>
                <a:cxn ang="0">
                  <a:pos x="1756" y="1368"/>
                </a:cxn>
                <a:cxn ang="0">
                  <a:pos x="0" y="1266"/>
                </a:cxn>
                <a:cxn ang="0">
                  <a:pos x="16" y="1061"/>
                </a:cxn>
                <a:cxn ang="0">
                  <a:pos x="78" y="403"/>
                </a:cxn>
                <a:cxn ang="0">
                  <a:pos x="114" y="0"/>
                </a:cxn>
                <a:cxn ang="0">
                  <a:pos x="2387" y="106"/>
                </a:cxn>
                <a:cxn ang="0">
                  <a:pos x="2300" y="241"/>
                </a:cxn>
                <a:cxn ang="0">
                  <a:pos x="2421" y="372"/>
                </a:cxn>
                <a:cxn ang="0">
                  <a:pos x="2421" y="1012"/>
                </a:cxn>
                <a:cxn ang="0">
                  <a:pos x="2421" y="1165"/>
                </a:cxn>
              </a:cxnLst>
              <a:rect l="0" t="0" r="r" b="b"/>
              <a:pathLst>
                <a:path w="2421" h="1609">
                  <a:moveTo>
                    <a:pt x="2421" y="1165"/>
                  </a:moveTo>
                  <a:lnTo>
                    <a:pt x="2368" y="1179"/>
                  </a:lnTo>
                  <a:lnTo>
                    <a:pt x="2418" y="1327"/>
                  </a:lnTo>
                  <a:lnTo>
                    <a:pt x="2362" y="1492"/>
                  </a:lnTo>
                  <a:lnTo>
                    <a:pt x="2413" y="1606"/>
                  </a:lnTo>
                  <a:lnTo>
                    <a:pt x="2413" y="1606"/>
                  </a:lnTo>
                  <a:lnTo>
                    <a:pt x="2402" y="1609"/>
                  </a:lnTo>
                  <a:lnTo>
                    <a:pt x="2161" y="1445"/>
                  </a:lnTo>
                  <a:lnTo>
                    <a:pt x="1927" y="1481"/>
                  </a:lnTo>
                  <a:lnTo>
                    <a:pt x="1756" y="1368"/>
                  </a:lnTo>
                  <a:lnTo>
                    <a:pt x="0" y="1266"/>
                  </a:lnTo>
                  <a:lnTo>
                    <a:pt x="16" y="1061"/>
                  </a:lnTo>
                  <a:lnTo>
                    <a:pt x="78" y="403"/>
                  </a:lnTo>
                  <a:lnTo>
                    <a:pt x="114" y="0"/>
                  </a:lnTo>
                  <a:lnTo>
                    <a:pt x="2387" y="106"/>
                  </a:lnTo>
                  <a:lnTo>
                    <a:pt x="2300" y="241"/>
                  </a:lnTo>
                  <a:lnTo>
                    <a:pt x="2421" y="372"/>
                  </a:lnTo>
                  <a:lnTo>
                    <a:pt x="2421" y="1012"/>
                  </a:lnTo>
                  <a:lnTo>
                    <a:pt x="2421" y="1165"/>
                  </a:lnTo>
                  <a:close/>
                </a:path>
              </a:pathLst>
            </a:custGeom>
            <a:solidFill>
              <a:schemeClr val="accent3">
                <a:lumMod val="60000"/>
                <a:lumOff val="4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64" name="Freeform 229"/>
            <p:cNvSpPr>
              <a:spLocks/>
            </p:cNvSpPr>
            <p:nvPr/>
          </p:nvSpPr>
          <p:spPr bwMode="auto">
            <a:xfrm>
              <a:off x="1288" y="2368"/>
              <a:ext cx="303" cy="201"/>
            </a:xfrm>
            <a:custGeom>
              <a:avLst/>
              <a:gdLst>
                <a:gd name="T0" fmla="*/ 303 w 2421"/>
                <a:gd name="T1" fmla="*/ 146 h 1609"/>
                <a:gd name="T2" fmla="*/ 296 w 2421"/>
                <a:gd name="T3" fmla="*/ 147 h 1609"/>
                <a:gd name="T4" fmla="*/ 303 w 2421"/>
                <a:gd name="T5" fmla="*/ 166 h 1609"/>
                <a:gd name="T6" fmla="*/ 296 w 2421"/>
                <a:gd name="T7" fmla="*/ 186 h 1609"/>
                <a:gd name="T8" fmla="*/ 302 w 2421"/>
                <a:gd name="T9" fmla="*/ 201 h 1609"/>
                <a:gd name="T10" fmla="*/ 302 w 2421"/>
                <a:gd name="T11" fmla="*/ 201 h 1609"/>
                <a:gd name="T12" fmla="*/ 302 w 2421"/>
                <a:gd name="T13" fmla="*/ 201 h 1609"/>
                <a:gd name="T14" fmla="*/ 301 w 2421"/>
                <a:gd name="T15" fmla="*/ 201 h 1609"/>
                <a:gd name="T16" fmla="*/ 270 w 2421"/>
                <a:gd name="T17" fmla="*/ 181 h 1609"/>
                <a:gd name="T18" fmla="*/ 241 w 2421"/>
                <a:gd name="T19" fmla="*/ 185 h 1609"/>
                <a:gd name="T20" fmla="*/ 220 w 2421"/>
                <a:gd name="T21" fmla="*/ 171 h 1609"/>
                <a:gd name="T22" fmla="*/ 0 w 2421"/>
                <a:gd name="T23" fmla="*/ 158 h 1609"/>
                <a:gd name="T24" fmla="*/ 2 w 2421"/>
                <a:gd name="T25" fmla="*/ 133 h 1609"/>
                <a:gd name="T26" fmla="*/ 10 w 2421"/>
                <a:gd name="T27" fmla="*/ 50 h 1609"/>
                <a:gd name="T28" fmla="*/ 14 w 2421"/>
                <a:gd name="T29" fmla="*/ 0 h 1609"/>
                <a:gd name="T30" fmla="*/ 299 w 2421"/>
                <a:gd name="T31" fmla="*/ 13 h 1609"/>
                <a:gd name="T32" fmla="*/ 288 w 2421"/>
                <a:gd name="T33" fmla="*/ 30 h 1609"/>
                <a:gd name="T34" fmla="*/ 303 w 2421"/>
                <a:gd name="T35" fmla="*/ 46 h 1609"/>
                <a:gd name="T36" fmla="*/ 303 w 2421"/>
                <a:gd name="T37" fmla="*/ 126 h 1609"/>
                <a:gd name="T38" fmla="*/ 303 w 2421"/>
                <a:gd name="T39" fmla="*/ 146 h 16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21"/>
                <a:gd name="T61" fmla="*/ 0 h 1609"/>
                <a:gd name="T62" fmla="*/ 2421 w 2421"/>
                <a:gd name="T63" fmla="*/ 1609 h 16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21" h="1609">
                  <a:moveTo>
                    <a:pt x="2421" y="1165"/>
                  </a:moveTo>
                  <a:lnTo>
                    <a:pt x="2368" y="1179"/>
                  </a:lnTo>
                  <a:lnTo>
                    <a:pt x="2418" y="1327"/>
                  </a:lnTo>
                  <a:lnTo>
                    <a:pt x="2362" y="1492"/>
                  </a:lnTo>
                  <a:lnTo>
                    <a:pt x="2413" y="1606"/>
                  </a:lnTo>
                  <a:lnTo>
                    <a:pt x="2415" y="1606"/>
                  </a:lnTo>
                  <a:lnTo>
                    <a:pt x="2413" y="1606"/>
                  </a:lnTo>
                  <a:lnTo>
                    <a:pt x="2402" y="1609"/>
                  </a:lnTo>
                  <a:lnTo>
                    <a:pt x="2161" y="1445"/>
                  </a:lnTo>
                  <a:lnTo>
                    <a:pt x="1927" y="1481"/>
                  </a:lnTo>
                  <a:lnTo>
                    <a:pt x="1756" y="1368"/>
                  </a:lnTo>
                  <a:lnTo>
                    <a:pt x="0" y="1266"/>
                  </a:lnTo>
                  <a:lnTo>
                    <a:pt x="16" y="1061"/>
                  </a:lnTo>
                  <a:lnTo>
                    <a:pt x="78" y="403"/>
                  </a:lnTo>
                  <a:lnTo>
                    <a:pt x="114" y="0"/>
                  </a:lnTo>
                  <a:lnTo>
                    <a:pt x="2387" y="106"/>
                  </a:lnTo>
                  <a:lnTo>
                    <a:pt x="2300" y="241"/>
                  </a:lnTo>
                  <a:lnTo>
                    <a:pt x="2421" y="372"/>
                  </a:lnTo>
                  <a:lnTo>
                    <a:pt x="2421" y="1012"/>
                  </a:lnTo>
                  <a:lnTo>
                    <a:pt x="2421" y="1165"/>
                  </a:lnTo>
                </a:path>
              </a:pathLst>
            </a:custGeom>
            <a:noFill/>
            <a:ln w="0">
              <a:solidFill>
                <a:schemeClr val="tx1"/>
              </a:solidFill>
              <a:prstDash val="solid"/>
              <a:round/>
              <a:headEnd/>
              <a:tailEnd/>
            </a:ln>
          </p:spPr>
          <p:txBody>
            <a:bodyPr/>
            <a:lstStyle/>
            <a:p>
              <a:endParaRPr lang="en-US" dirty="0"/>
            </a:p>
          </p:txBody>
        </p:sp>
        <p:sp>
          <p:nvSpPr>
            <p:cNvPr id="365" name="Line 230"/>
            <p:cNvSpPr>
              <a:spLocks noChangeShapeType="1"/>
            </p:cNvSpPr>
            <p:nvPr/>
          </p:nvSpPr>
          <p:spPr bwMode="auto">
            <a:xfrm>
              <a:off x="2227" y="2844"/>
              <a:ext cx="1" cy="1"/>
            </a:xfrm>
            <a:prstGeom prst="line">
              <a:avLst/>
            </a:prstGeom>
            <a:noFill/>
            <a:ln w="0">
              <a:solidFill>
                <a:schemeClr val="tx1"/>
              </a:solidFill>
              <a:round/>
              <a:headEnd/>
              <a:tailEnd/>
            </a:ln>
          </p:spPr>
          <p:txBody>
            <a:bodyPr/>
            <a:lstStyle/>
            <a:p>
              <a:endParaRPr lang="en-US" dirty="0"/>
            </a:p>
          </p:txBody>
        </p:sp>
        <p:sp>
          <p:nvSpPr>
            <p:cNvPr id="366" name="Freeform 231"/>
            <p:cNvSpPr>
              <a:spLocks/>
            </p:cNvSpPr>
            <p:nvPr/>
          </p:nvSpPr>
          <p:spPr bwMode="auto">
            <a:xfrm>
              <a:off x="1860" y="2842"/>
              <a:ext cx="367" cy="127"/>
            </a:xfrm>
            <a:custGeom>
              <a:avLst/>
              <a:gdLst>
                <a:gd name="T0" fmla="*/ 367 w 2935"/>
                <a:gd name="T1" fmla="*/ 1 h 1013"/>
                <a:gd name="T2" fmla="*/ 366 w 2935"/>
                <a:gd name="T3" fmla="*/ 15 h 1013"/>
                <a:gd name="T4" fmla="*/ 355 w 2935"/>
                <a:gd name="T5" fmla="*/ 28 h 1013"/>
                <a:gd name="T6" fmla="*/ 333 w 2935"/>
                <a:gd name="T7" fmla="*/ 41 h 1013"/>
                <a:gd name="T8" fmla="*/ 328 w 2935"/>
                <a:gd name="T9" fmla="*/ 36 h 1013"/>
                <a:gd name="T10" fmla="*/ 316 w 2935"/>
                <a:gd name="T11" fmla="*/ 52 h 1013"/>
                <a:gd name="T12" fmla="*/ 280 w 2935"/>
                <a:gd name="T13" fmla="*/ 72 h 1013"/>
                <a:gd name="T14" fmla="*/ 273 w 2935"/>
                <a:gd name="T15" fmla="*/ 86 h 1013"/>
                <a:gd name="T16" fmla="*/ 263 w 2935"/>
                <a:gd name="T17" fmla="*/ 90 h 1013"/>
                <a:gd name="T18" fmla="*/ 263 w 2935"/>
                <a:gd name="T19" fmla="*/ 103 h 1013"/>
                <a:gd name="T20" fmla="*/ 206 w 2935"/>
                <a:gd name="T21" fmla="*/ 111 h 1013"/>
                <a:gd name="T22" fmla="*/ 92 w 2935"/>
                <a:gd name="T23" fmla="*/ 121 h 1013"/>
                <a:gd name="T24" fmla="*/ 0 w 2935"/>
                <a:gd name="T25" fmla="*/ 127 h 1013"/>
                <a:gd name="T26" fmla="*/ 9 w 2935"/>
                <a:gd name="T27" fmla="*/ 119 h 1013"/>
                <a:gd name="T28" fmla="*/ 3 w 2935"/>
                <a:gd name="T29" fmla="*/ 105 h 1013"/>
                <a:gd name="T30" fmla="*/ 15 w 2935"/>
                <a:gd name="T31" fmla="*/ 97 h 1013"/>
                <a:gd name="T32" fmla="*/ 13 w 2935"/>
                <a:gd name="T33" fmla="*/ 86 h 1013"/>
                <a:gd name="T34" fmla="*/ 25 w 2935"/>
                <a:gd name="T35" fmla="*/ 75 h 1013"/>
                <a:gd name="T36" fmla="*/ 21 w 2935"/>
                <a:gd name="T37" fmla="*/ 71 h 1013"/>
                <a:gd name="T38" fmla="*/ 22 w 2935"/>
                <a:gd name="T39" fmla="*/ 69 h 1013"/>
                <a:gd name="T40" fmla="*/ 27 w 2935"/>
                <a:gd name="T41" fmla="*/ 39 h 1013"/>
                <a:gd name="T42" fmla="*/ 33 w 2935"/>
                <a:gd name="T43" fmla="*/ 43 h 1013"/>
                <a:gd name="T44" fmla="*/ 91 w 2935"/>
                <a:gd name="T45" fmla="*/ 38 h 1013"/>
                <a:gd name="T46" fmla="*/ 90 w 2935"/>
                <a:gd name="T47" fmla="*/ 29 h 1013"/>
                <a:gd name="T48" fmla="*/ 281 w 2935"/>
                <a:gd name="T49" fmla="*/ 13 h 1013"/>
                <a:gd name="T50" fmla="*/ 366 w 2935"/>
                <a:gd name="T51" fmla="*/ 0 h 1013"/>
                <a:gd name="T52" fmla="*/ 367 w 2935"/>
                <a:gd name="T53" fmla="*/ 1 h 10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35"/>
                <a:gd name="T82" fmla="*/ 0 h 1013"/>
                <a:gd name="T83" fmla="*/ 2935 w 2935"/>
                <a:gd name="T84" fmla="*/ 1013 h 10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35" h="1013">
                  <a:moveTo>
                    <a:pt x="2935" y="11"/>
                  </a:moveTo>
                  <a:lnTo>
                    <a:pt x="2927" y="122"/>
                  </a:lnTo>
                  <a:lnTo>
                    <a:pt x="2837" y="226"/>
                  </a:lnTo>
                  <a:lnTo>
                    <a:pt x="2665" y="326"/>
                  </a:lnTo>
                  <a:lnTo>
                    <a:pt x="2620" y="286"/>
                  </a:lnTo>
                  <a:lnTo>
                    <a:pt x="2530" y="415"/>
                  </a:lnTo>
                  <a:lnTo>
                    <a:pt x="2240" y="574"/>
                  </a:lnTo>
                  <a:lnTo>
                    <a:pt x="2187" y="686"/>
                  </a:lnTo>
                  <a:lnTo>
                    <a:pt x="2100" y="719"/>
                  </a:lnTo>
                  <a:lnTo>
                    <a:pt x="2100" y="825"/>
                  </a:lnTo>
                  <a:lnTo>
                    <a:pt x="1648" y="884"/>
                  </a:lnTo>
                  <a:lnTo>
                    <a:pt x="738" y="962"/>
                  </a:lnTo>
                  <a:lnTo>
                    <a:pt x="0" y="1013"/>
                  </a:lnTo>
                  <a:lnTo>
                    <a:pt x="73" y="946"/>
                  </a:lnTo>
                  <a:lnTo>
                    <a:pt x="22" y="836"/>
                  </a:lnTo>
                  <a:lnTo>
                    <a:pt x="118" y="772"/>
                  </a:lnTo>
                  <a:lnTo>
                    <a:pt x="103" y="686"/>
                  </a:lnTo>
                  <a:lnTo>
                    <a:pt x="199" y="597"/>
                  </a:lnTo>
                  <a:lnTo>
                    <a:pt x="171" y="563"/>
                  </a:lnTo>
                  <a:lnTo>
                    <a:pt x="173" y="550"/>
                  </a:lnTo>
                  <a:lnTo>
                    <a:pt x="216" y="312"/>
                  </a:lnTo>
                  <a:lnTo>
                    <a:pt x="265" y="339"/>
                  </a:lnTo>
                  <a:lnTo>
                    <a:pt x="729" y="303"/>
                  </a:lnTo>
                  <a:lnTo>
                    <a:pt x="723" y="231"/>
                  </a:lnTo>
                  <a:lnTo>
                    <a:pt x="2249" y="102"/>
                  </a:lnTo>
                  <a:lnTo>
                    <a:pt x="2929" y="0"/>
                  </a:lnTo>
                  <a:lnTo>
                    <a:pt x="2935" y="11"/>
                  </a:lnTo>
                  <a:close/>
                </a:path>
              </a:pathLst>
            </a:custGeom>
            <a:solidFill>
              <a:srgbClr val="FFC000"/>
            </a:solidFill>
            <a:ln w="3175">
              <a:solidFill>
                <a:schemeClr val="tx1"/>
              </a:solidFill>
              <a:prstDash val="solid"/>
              <a:round/>
              <a:headEnd/>
              <a:tailEnd/>
            </a:ln>
          </p:spPr>
          <p:txBody>
            <a:bodyPr/>
            <a:lstStyle/>
            <a:p>
              <a:endParaRPr lang="en-US" dirty="0"/>
            </a:p>
          </p:txBody>
        </p:sp>
        <p:sp>
          <p:nvSpPr>
            <p:cNvPr id="367" name="Freeform 232"/>
            <p:cNvSpPr>
              <a:spLocks/>
            </p:cNvSpPr>
            <p:nvPr/>
          </p:nvSpPr>
          <p:spPr bwMode="auto">
            <a:xfrm>
              <a:off x="1860" y="2842"/>
              <a:ext cx="367" cy="127"/>
            </a:xfrm>
            <a:custGeom>
              <a:avLst/>
              <a:gdLst>
                <a:gd name="T0" fmla="*/ 367 w 2935"/>
                <a:gd name="T1" fmla="*/ 1 h 1013"/>
                <a:gd name="T2" fmla="*/ 366 w 2935"/>
                <a:gd name="T3" fmla="*/ 15 h 1013"/>
                <a:gd name="T4" fmla="*/ 355 w 2935"/>
                <a:gd name="T5" fmla="*/ 28 h 1013"/>
                <a:gd name="T6" fmla="*/ 333 w 2935"/>
                <a:gd name="T7" fmla="*/ 41 h 1013"/>
                <a:gd name="T8" fmla="*/ 328 w 2935"/>
                <a:gd name="T9" fmla="*/ 36 h 1013"/>
                <a:gd name="T10" fmla="*/ 316 w 2935"/>
                <a:gd name="T11" fmla="*/ 52 h 1013"/>
                <a:gd name="T12" fmla="*/ 280 w 2935"/>
                <a:gd name="T13" fmla="*/ 72 h 1013"/>
                <a:gd name="T14" fmla="*/ 273 w 2935"/>
                <a:gd name="T15" fmla="*/ 86 h 1013"/>
                <a:gd name="T16" fmla="*/ 263 w 2935"/>
                <a:gd name="T17" fmla="*/ 90 h 1013"/>
                <a:gd name="T18" fmla="*/ 263 w 2935"/>
                <a:gd name="T19" fmla="*/ 103 h 1013"/>
                <a:gd name="T20" fmla="*/ 206 w 2935"/>
                <a:gd name="T21" fmla="*/ 111 h 1013"/>
                <a:gd name="T22" fmla="*/ 92 w 2935"/>
                <a:gd name="T23" fmla="*/ 121 h 1013"/>
                <a:gd name="T24" fmla="*/ 0 w 2935"/>
                <a:gd name="T25" fmla="*/ 127 h 1013"/>
                <a:gd name="T26" fmla="*/ 9 w 2935"/>
                <a:gd name="T27" fmla="*/ 119 h 1013"/>
                <a:gd name="T28" fmla="*/ 3 w 2935"/>
                <a:gd name="T29" fmla="*/ 105 h 1013"/>
                <a:gd name="T30" fmla="*/ 15 w 2935"/>
                <a:gd name="T31" fmla="*/ 97 h 1013"/>
                <a:gd name="T32" fmla="*/ 13 w 2935"/>
                <a:gd name="T33" fmla="*/ 86 h 1013"/>
                <a:gd name="T34" fmla="*/ 25 w 2935"/>
                <a:gd name="T35" fmla="*/ 75 h 1013"/>
                <a:gd name="T36" fmla="*/ 21 w 2935"/>
                <a:gd name="T37" fmla="*/ 71 h 1013"/>
                <a:gd name="T38" fmla="*/ 22 w 2935"/>
                <a:gd name="T39" fmla="*/ 69 h 1013"/>
                <a:gd name="T40" fmla="*/ 27 w 2935"/>
                <a:gd name="T41" fmla="*/ 39 h 1013"/>
                <a:gd name="T42" fmla="*/ 33 w 2935"/>
                <a:gd name="T43" fmla="*/ 43 h 1013"/>
                <a:gd name="T44" fmla="*/ 91 w 2935"/>
                <a:gd name="T45" fmla="*/ 38 h 1013"/>
                <a:gd name="T46" fmla="*/ 90 w 2935"/>
                <a:gd name="T47" fmla="*/ 29 h 1013"/>
                <a:gd name="T48" fmla="*/ 281 w 2935"/>
                <a:gd name="T49" fmla="*/ 13 h 1013"/>
                <a:gd name="T50" fmla="*/ 366 w 2935"/>
                <a:gd name="T51" fmla="*/ 0 h 1013"/>
                <a:gd name="T52" fmla="*/ 367 w 2935"/>
                <a:gd name="T53" fmla="*/ 1 h 10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35"/>
                <a:gd name="T82" fmla="*/ 0 h 1013"/>
                <a:gd name="T83" fmla="*/ 2935 w 2935"/>
                <a:gd name="T84" fmla="*/ 1013 h 10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35" h="1013">
                  <a:moveTo>
                    <a:pt x="2935" y="11"/>
                  </a:moveTo>
                  <a:lnTo>
                    <a:pt x="2927" y="122"/>
                  </a:lnTo>
                  <a:lnTo>
                    <a:pt x="2837" y="226"/>
                  </a:lnTo>
                  <a:lnTo>
                    <a:pt x="2665" y="326"/>
                  </a:lnTo>
                  <a:lnTo>
                    <a:pt x="2620" y="286"/>
                  </a:lnTo>
                  <a:lnTo>
                    <a:pt x="2530" y="415"/>
                  </a:lnTo>
                  <a:lnTo>
                    <a:pt x="2240" y="574"/>
                  </a:lnTo>
                  <a:lnTo>
                    <a:pt x="2187" y="686"/>
                  </a:lnTo>
                  <a:lnTo>
                    <a:pt x="2100" y="719"/>
                  </a:lnTo>
                  <a:lnTo>
                    <a:pt x="2100" y="825"/>
                  </a:lnTo>
                  <a:lnTo>
                    <a:pt x="1648" y="884"/>
                  </a:lnTo>
                  <a:lnTo>
                    <a:pt x="738" y="962"/>
                  </a:lnTo>
                  <a:lnTo>
                    <a:pt x="0" y="1013"/>
                  </a:lnTo>
                  <a:lnTo>
                    <a:pt x="73" y="946"/>
                  </a:lnTo>
                  <a:lnTo>
                    <a:pt x="22" y="836"/>
                  </a:lnTo>
                  <a:lnTo>
                    <a:pt x="118" y="772"/>
                  </a:lnTo>
                  <a:lnTo>
                    <a:pt x="103" y="686"/>
                  </a:lnTo>
                  <a:lnTo>
                    <a:pt x="199" y="597"/>
                  </a:lnTo>
                  <a:lnTo>
                    <a:pt x="171" y="563"/>
                  </a:lnTo>
                  <a:lnTo>
                    <a:pt x="173" y="550"/>
                  </a:lnTo>
                  <a:lnTo>
                    <a:pt x="216" y="312"/>
                  </a:lnTo>
                  <a:lnTo>
                    <a:pt x="265" y="339"/>
                  </a:lnTo>
                  <a:lnTo>
                    <a:pt x="729" y="303"/>
                  </a:lnTo>
                  <a:lnTo>
                    <a:pt x="723" y="231"/>
                  </a:lnTo>
                  <a:lnTo>
                    <a:pt x="2249" y="102"/>
                  </a:lnTo>
                  <a:lnTo>
                    <a:pt x="2929" y="0"/>
                  </a:lnTo>
                  <a:lnTo>
                    <a:pt x="2935" y="11"/>
                  </a:lnTo>
                </a:path>
              </a:pathLst>
            </a:custGeom>
            <a:noFill/>
            <a:ln w="0">
              <a:solidFill>
                <a:schemeClr val="tx1"/>
              </a:solidFill>
              <a:prstDash val="solid"/>
              <a:round/>
              <a:headEnd/>
              <a:tailEnd/>
            </a:ln>
          </p:spPr>
          <p:txBody>
            <a:bodyPr/>
            <a:lstStyle/>
            <a:p>
              <a:endParaRPr lang="en-US" dirty="0"/>
            </a:p>
          </p:txBody>
        </p:sp>
        <p:sp>
          <p:nvSpPr>
            <p:cNvPr id="368" name="Line 233"/>
            <p:cNvSpPr>
              <a:spLocks noChangeShapeType="1"/>
            </p:cNvSpPr>
            <p:nvPr/>
          </p:nvSpPr>
          <p:spPr bwMode="auto">
            <a:xfrm>
              <a:off x="1674" y="3048"/>
              <a:ext cx="1" cy="1"/>
            </a:xfrm>
            <a:prstGeom prst="line">
              <a:avLst/>
            </a:prstGeom>
            <a:noFill/>
            <a:ln w="0">
              <a:solidFill>
                <a:schemeClr val="tx1"/>
              </a:solidFill>
              <a:round/>
              <a:headEnd/>
              <a:tailEnd/>
            </a:ln>
          </p:spPr>
          <p:txBody>
            <a:bodyPr/>
            <a:lstStyle/>
            <a:p>
              <a:endParaRPr lang="en-US" dirty="0"/>
            </a:p>
          </p:txBody>
        </p:sp>
        <p:sp>
          <p:nvSpPr>
            <p:cNvPr id="369" name="Freeform 234"/>
            <p:cNvSpPr>
              <a:spLocks/>
            </p:cNvSpPr>
            <p:nvPr/>
          </p:nvSpPr>
          <p:spPr bwMode="auto">
            <a:xfrm>
              <a:off x="1119" y="2884"/>
              <a:ext cx="602" cy="581"/>
            </a:xfrm>
            <a:custGeom>
              <a:avLst/>
              <a:gdLst>
                <a:gd name="T0" fmla="*/ 575 w 4815"/>
                <a:gd name="T1" fmla="*/ 169 h 4649"/>
                <a:gd name="T2" fmla="*/ 577 w 4815"/>
                <a:gd name="T3" fmla="*/ 254 h 4649"/>
                <a:gd name="T4" fmla="*/ 593 w 4815"/>
                <a:gd name="T5" fmla="*/ 332 h 4649"/>
                <a:gd name="T6" fmla="*/ 585 w 4815"/>
                <a:gd name="T7" fmla="*/ 372 h 4649"/>
                <a:gd name="T8" fmla="*/ 546 w 4815"/>
                <a:gd name="T9" fmla="*/ 396 h 4649"/>
                <a:gd name="T10" fmla="*/ 545 w 4815"/>
                <a:gd name="T11" fmla="*/ 387 h 4649"/>
                <a:gd name="T12" fmla="*/ 539 w 4815"/>
                <a:gd name="T13" fmla="*/ 381 h 4649"/>
                <a:gd name="T14" fmla="*/ 539 w 4815"/>
                <a:gd name="T15" fmla="*/ 399 h 4649"/>
                <a:gd name="T16" fmla="*/ 525 w 4815"/>
                <a:gd name="T17" fmla="*/ 416 h 4649"/>
                <a:gd name="T18" fmla="*/ 499 w 4815"/>
                <a:gd name="T19" fmla="*/ 430 h 4649"/>
                <a:gd name="T20" fmla="*/ 477 w 4815"/>
                <a:gd name="T21" fmla="*/ 431 h 4649"/>
                <a:gd name="T22" fmla="*/ 466 w 4815"/>
                <a:gd name="T23" fmla="*/ 433 h 4649"/>
                <a:gd name="T24" fmla="*/ 455 w 4815"/>
                <a:gd name="T25" fmla="*/ 433 h 4649"/>
                <a:gd name="T26" fmla="*/ 466 w 4815"/>
                <a:gd name="T27" fmla="*/ 447 h 4649"/>
                <a:gd name="T28" fmla="*/ 448 w 4815"/>
                <a:gd name="T29" fmla="*/ 445 h 4649"/>
                <a:gd name="T30" fmla="*/ 442 w 4815"/>
                <a:gd name="T31" fmla="*/ 463 h 4649"/>
                <a:gd name="T32" fmla="*/ 426 w 4815"/>
                <a:gd name="T33" fmla="*/ 466 h 4649"/>
                <a:gd name="T34" fmla="*/ 411 w 4815"/>
                <a:gd name="T35" fmla="*/ 477 h 4649"/>
                <a:gd name="T36" fmla="*/ 420 w 4815"/>
                <a:gd name="T37" fmla="*/ 490 h 4649"/>
                <a:gd name="T38" fmla="*/ 416 w 4815"/>
                <a:gd name="T39" fmla="*/ 508 h 4649"/>
                <a:gd name="T40" fmla="*/ 413 w 4815"/>
                <a:gd name="T41" fmla="*/ 502 h 4649"/>
                <a:gd name="T42" fmla="*/ 399 w 4815"/>
                <a:gd name="T43" fmla="*/ 501 h 4649"/>
                <a:gd name="T44" fmla="*/ 416 w 4815"/>
                <a:gd name="T45" fmla="*/ 511 h 4649"/>
                <a:gd name="T46" fmla="*/ 429 w 4815"/>
                <a:gd name="T47" fmla="*/ 581 h 4649"/>
                <a:gd name="T48" fmla="*/ 335 w 4815"/>
                <a:gd name="T49" fmla="*/ 555 h 4649"/>
                <a:gd name="T50" fmla="*/ 315 w 4815"/>
                <a:gd name="T51" fmla="*/ 491 h 4649"/>
                <a:gd name="T52" fmla="*/ 259 w 4815"/>
                <a:gd name="T53" fmla="*/ 399 h 4649"/>
                <a:gd name="T54" fmla="*/ 189 w 4815"/>
                <a:gd name="T55" fmla="*/ 361 h 4649"/>
                <a:gd name="T56" fmla="*/ 161 w 4815"/>
                <a:gd name="T57" fmla="*/ 394 h 4649"/>
                <a:gd name="T58" fmla="*/ 136 w 4815"/>
                <a:gd name="T59" fmla="*/ 403 h 4649"/>
                <a:gd name="T60" fmla="*/ 72 w 4815"/>
                <a:gd name="T61" fmla="*/ 314 h 4649"/>
                <a:gd name="T62" fmla="*/ 0 w 4815"/>
                <a:gd name="T63" fmla="*/ 228 h 4649"/>
                <a:gd name="T64" fmla="*/ 184 w 4815"/>
                <a:gd name="T65" fmla="*/ 0 h 4649"/>
                <a:gd name="T66" fmla="*/ 310 w 4815"/>
                <a:gd name="T67" fmla="*/ 112 h 4649"/>
                <a:gd name="T68" fmla="*/ 338 w 4815"/>
                <a:gd name="T69" fmla="*/ 119 h 4649"/>
                <a:gd name="T70" fmla="*/ 376 w 4815"/>
                <a:gd name="T71" fmla="*/ 142 h 4649"/>
                <a:gd name="T72" fmla="*/ 403 w 4815"/>
                <a:gd name="T73" fmla="*/ 155 h 4649"/>
                <a:gd name="T74" fmla="*/ 425 w 4815"/>
                <a:gd name="T75" fmla="*/ 157 h 4649"/>
                <a:gd name="T76" fmla="*/ 436 w 4815"/>
                <a:gd name="T77" fmla="*/ 162 h 4649"/>
                <a:gd name="T78" fmla="*/ 449 w 4815"/>
                <a:gd name="T79" fmla="*/ 155 h 4649"/>
                <a:gd name="T80" fmla="*/ 471 w 4815"/>
                <a:gd name="T81" fmla="*/ 163 h 4649"/>
                <a:gd name="T82" fmla="*/ 553 w 4815"/>
                <a:gd name="T83" fmla="*/ 165 h 46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15"/>
                <a:gd name="T127" fmla="*/ 0 h 4649"/>
                <a:gd name="T128" fmla="*/ 4815 w 4815"/>
                <a:gd name="T129" fmla="*/ 4649 h 46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15" h="4649">
                  <a:moveTo>
                    <a:pt x="4440" y="1315"/>
                  </a:moveTo>
                  <a:lnTo>
                    <a:pt x="4600" y="1355"/>
                  </a:lnTo>
                  <a:lnTo>
                    <a:pt x="4605" y="1589"/>
                  </a:lnTo>
                  <a:lnTo>
                    <a:pt x="4613" y="2033"/>
                  </a:lnTo>
                  <a:lnTo>
                    <a:pt x="4815" y="2449"/>
                  </a:lnTo>
                  <a:lnTo>
                    <a:pt x="4745" y="2653"/>
                  </a:lnTo>
                  <a:lnTo>
                    <a:pt x="4758" y="2873"/>
                  </a:lnTo>
                  <a:lnTo>
                    <a:pt x="4677" y="2980"/>
                  </a:lnTo>
                  <a:lnTo>
                    <a:pt x="4709" y="3018"/>
                  </a:lnTo>
                  <a:lnTo>
                    <a:pt x="4364" y="3169"/>
                  </a:lnTo>
                  <a:lnTo>
                    <a:pt x="4454" y="3099"/>
                  </a:lnTo>
                  <a:lnTo>
                    <a:pt x="4357" y="3097"/>
                  </a:lnTo>
                  <a:lnTo>
                    <a:pt x="4390" y="2980"/>
                  </a:lnTo>
                  <a:lnTo>
                    <a:pt x="4309" y="3046"/>
                  </a:lnTo>
                  <a:lnTo>
                    <a:pt x="4264" y="3024"/>
                  </a:lnTo>
                  <a:lnTo>
                    <a:pt x="4309" y="3191"/>
                  </a:lnTo>
                  <a:lnTo>
                    <a:pt x="4211" y="3244"/>
                  </a:lnTo>
                  <a:lnTo>
                    <a:pt x="4200" y="3325"/>
                  </a:lnTo>
                  <a:lnTo>
                    <a:pt x="3756" y="3600"/>
                  </a:lnTo>
                  <a:lnTo>
                    <a:pt x="3991" y="3438"/>
                  </a:lnTo>
                  <a:lnTo>
                    <a:pt x="3806" y="3521"/>
                  </a:lnTo>
                  <a:lnTo>
                    <a:pt x="3814" y="3446"/>
                  </a:lnTo>
                  <a:lnTo>
                    <a:pt x="3759" y="3493"/>
                  </a:lnTo>
                  <a:lnTo>
                    <a:pt x="3728" y="3463"/>
                  </a:lnTo>
                  <a:lnTo>
                    <a:pt x="3712" y="3524"/>
                  </a:lnTo>
                  <a:lnTo>
                    <a:pt x="3641" y="3463"/>
                  </a:lnTo>
                  <a:lnTo>
                    <a:pt x="3673" y="3563"/>
                  </a:lnTo>
                  <a:lnTo>
                    <a:pt x="3728" y="3574"/>
                  </a:lnTo>
                  <a:lnTo>
                    <a:pt x="3633" y="3627"/>
                  </a:lnTo>
                  <a:lnTo>
                    <a:pt x="3580" y="3557"/>
                  </a:lnTo>
                  <a:lnTo>
                    <a:pt x="3580" y="3681"/>
                  </a:lnTo>
                  <a:lnTo>
                    <a:pt x="3533" y="3708"/>
                  </a:lnTo>
                  <a:lnTo>
                    <a:pt x="3533" y="3655"/>
                  </a:lnTo>
                  <a:lnTo>
                    <a:pt x="3407" y="3730"/>
                  </a:lnTo>
                  <a:lnTo>
                    <a:pt x="3454" y="3820"/>
                  </a:lnTo>
                  <a:lnTo>
                    <a:pt x="3290" y="3817"/>
                  </a:lnTo>
                  <a:lnTo>
                    <a:pt x="3354" y="3845"/>
                  </a:lnTo>
                  <a:lnTo>
                    <a:pt x="3360" y="3924"/>
                  </a:lnTo>
                  <a:lnTo>
                    <a:pt x="3394" y="3903"/>
                  </a:lnTo>
                  <a:lnTo>
                    <a:pt x="3326" y="4063"/>
                  </a:lnTo>
                  <a:lnTo>
                    <a:pt x="3287" y="4065"/>
                  </a:lnTo>
                  <a:lnTo>
                    <a:pt x="3301" y="4018"/>
                  </a:lnTo>
                  <a:lnTo>
                    <a:pt x="3253" y="4069"/>
                  </a:lnTo>
                  <a:lnTo>
                    <a:pt x="3194" y="4005"/>
                  </a:lnTo>
                  <a:lnTo>
                    <a:pt x="3211" y="4086"/>
                  </a:lnTo>
                  <a:lnTo>
                    <a:pt x="3328" y="4090"/>
                  </a:lnTo>
                  <a:lnTo>
                    <a:pt x="3284" y="4263"/>
                  </a:lnTo>
                  <a:lnTo>
                    <a:pt x="3432" y="4649"/>
                  </a:lnTo>
                  <a:lnTo>
                    <a:pt x="3044" y="4602"/>
                  </a:lnTo>
                  <a:lnTo>
                    <a:pt x="2678" y="4440"/>
                  </a:lnTo>
                  <a:lnTo>
                    <a:pt x="2546" y="4169"/>
                  </a:lnTo>
                  <a:lnTo>
                    <a:pt x="2522" y="3926"/>
                  </a:lnTo>
                  <a:lnTo>
                    <a:pt x="2254" y="3627"/>
                  </a:lnTo>
                  <a:lnTo>
                    <a:pt x="2072" y="3189"/>
                  </a:lnTo>
                  <a:lnTo>
                    <a:pt x="1862" y="2963"/>
                  </a:lnTo>
                  <a:lnTo>
                    <a:pt x="1514" y="2888"/>
                  </a:lnTo>
                  <a:lnTo>
                    <a:pt x="1376" y="2935"/>
                  </a:lnTo>
                  <a:lnTo>
                    <a:pt x="1284" y="3152"/>
                  </a:lnTo>
                  <a:lnTo>
                    <a:pt x="1178" y="3250"/>
                  </a:lnTo>
                  <a:lnTo>
                    <a:pt x="1084" y="3225"/>
                  </a:lnTo>
                  <a:lnTo>
                    <a:pt x="696" y="2941"/>
                  </a:lnTo>
                  <a:lnTo>
                    <a:pt x="577" y="2513"/>
                  </a:lnTo>
                  <a:lnTo>
                    <a:pt x="19" y="1918"/>
                  </a:lnTo>
                  <a:lnTo>
                    <a:pt x="0" y="1824"/>
                  </a:lnTo>
                  <a:lnTo>
                    <a:pt x="1299" y="1946"/>
                  </a:lnTo>
                  <a:lnTo>
                    <a:pt x="1474" y="0"/>
                  </a:lnTo>
                  <a:lnTo>
                    <a:pt x="2514" y="59"/>
                  </a:lnTo>
                  <a:lnTo>
                    <a:pt x="2477" y="899"/>
                  </a:lnTo>
                  <a:lnTo>
                    <a:pt x="2583" y="983"/>
                  </a:lnTo>
                  <a:lnTo>
                    <a:pt x="2706" y="955"/>
                  </a:lnTo>
                  <a:lnTo>
                    <a:pt x="2770" y="1064"/>
                  </a:lnTo>
                  <a:lnTo>
                    <a:pt x="3010" y="1134"/>
                  </a:lnTo>
                  <a:lnTo>
                    <a:pt x="3145" y="1100"/>
                  </a:lnTo>
                  <a:lnTo>
                    <a:pt x="3223" y="1238"/>
                  </a:lnTo>
                  <a:lnTo>
                    <a:pt x="3292" y="1174"/>
                  </a:lnTo>
                  <a:lnTo>
                    <a:pt x="3399" y="1257"/>
                  </a:lnTo>
                  <a:lnTo>
                    <a:pt x="3454" y="1210"/>
                  </a:lnTo>
                  <a:lnTo>
                    <a:pt x="3490" y="1296"/>
                  </a:lnTo>
                  <a:lnTo>
                    <a:pt x="3571" y="1187"/>
                  </a:lnTo>
                  <a:lnTo>
                    <a:pt x="3592" y="1243"/>
                  </a:lnTo>
                  <a:lnTo>
                    <a:pt x="3669" y="1215"/>
                  </a:lnTo>
                  <a:lnTo>
                    <a:pt x="3767" y="1307"/>
                  </a:lnTo>
                  <a:lnTo>
                    <a:pt x="4172" y="1181"/>
                  </a:lnTo>
                  <a:lnTo>
                    <a:pt x="4421" y="1319"/>
                  </a:lnTo>
                  <a:lnTo>
                    <a:pt x="4440" y="1315"/>
                  </a:lnTo>
                  <a:close/>
                </a:path>
              </a:pathLst>
            </a:custGeom>
            <a:solidFill>
              <a:srgbClr val="FFC000"/>
            </a:solidFill>
            <a:ln w="3175">
              <a:solidFill>
                <a:schemeClr val="tx1"/>
              </a:solidFill>
              <a:prstDash val="solid"/>
              <a:round/>
              <a:headEnd/>
              <a:tailEnd/>
            </a:ln>
          </p:spPr>
          <p:txBody>
            <a:bodyPr/>
            <a:lstStyle/>
            <a:p>
              <a:endParaRPr lang="en-US" dirty="0"/>
            </a:p>
          </p:txBody>
        </p:sp>
        <p:sp>
          <p:nvSpPr>
            <p:cNvPr id="370" name="Freeform 235"/>
            <p:cNvSpPr>
              <a:spLocks/>
            </p:cNvSpPr>
            <p:nvPr/>
          </p:nvSpPr>
          <p:spPr bwMode="auto">
            <a:xfrm>
              <a:off x="1119" y="2884"/>
              <a:ext cx="602" cy="581"/>
            </a:xfrm>
            <a:custGeom>
              <a:avLst/>
              <a:gdLst>
                <a:gd name="T0" fmla="*/ 575 w 4815"/>
                <a:gd name="T1" fmla="*/ 169 h 4649"/>
                <a:gd name="T2" fmla="*/ 577 w 4815"/>
                <a:gd name="T3" fmla="*/ 254 h 4649"/>
                <a:gd name="T4" fmla="*/ 593 w 4815"/>
                <a:gd name="T5" fmla="*/ 332 h 4649"/>
                <a:gd name="T6" fmla="*/ 585 w 4815"/>
                <a:gd name="T7" fmla="*/ 372 h 4649"/>
                <a:gd name="T8" fmla="*/ 546 w 4815"/>
                <a:gd name="T9" fmla="*/ 396 h 4649"/>
                <a:gd name="T10" fmla="*/ 545 w 4815"/>
                <a:gd name="T11" fmla="*/ 387 h 4649"/>
                <a:gd name="T12" fmla="*/ 539 w 4815"/>
                <a:gd name="T13" fmla="*/ 381 h 4649"/>
                <a:gd name="T14" fmla="*/ 539 w 4815"/>
                <a:gd name="T15" fmla="*/ 399 h 4649"/>
                <a:gd name="T16" fmla="*/ 525 w 4815"/>
                <a:gd name="T17" fmla="*/ 416 h 4649"/>
                <a:gd name="T18" fmla="*/ 499 w 4815"/>
                <a:gd name="T19" fmla="*/ 430 h 4649"/>
                <a:gd name="T20" fmla="*/ 477 w 4815"/>
                <a:gd name="T21" fmla="*/ 431 h 4649"/>
                <a:gd name="T22" fmla="*/ 466 w 4815"/>
                <a:gd name="T23" fmla="*/ 433 h 4649"/>
                <a:gd name="T24" fmla="*/ 455 w 4815"/>
                <a:gd name="T25" fmla="*/ 433 h 4649"/>
                <a:gd name="T26" fmla="*/ 466 w 4815"/>
                <a:gd name="T27" fmla="*/ 447 h 4649"/>
                <a:gd name="T28" fmla="*/ 448 w 4815"/>
                <a:gd name="T29" fmla="*/ 445 h 4649"/>
                <a:gd name="T30" fmla="*/ 442 w 4815"/>
                <a:gd name="T31" fmla="*/ 463 h 4649"/>
                <a:gd name="T32" fmla="*/ 426 w 4815"/>
                <a:gd name="T33" fmla="*/ 466 h 4649"/>
                <a:gd name="T34" fmla="*/ 411 w 4815"/>
                <a:gd name="T35" fmla="*/ 477 h 4649"/>
                <a:gd name="T36" fmla="*/ 420 w 4815"/>
                <a:gd name="T37" fmla="*/ 490 h 4649"/>
                <a:gd name="T38" fmla="*/ 416 w 4815"/>
                <a:gd name="T39" fmla="*/ 508 h 4649"/>
                <a:gd name="T40" fmla="*/ 413 w 4815"/>
                <a:gd name="T41" fmla="*/ 502 h 4649"/>
                <a:gd name="T42" fmla="*/ 399 w 4815"/>
                <a:gd name="T43" fmla="*/ 501 h 4649"/>
                <a:gd name="T44" fmla="*/ 416 w 4815"/>
                <a:gd name="T45" fmla="*/ 511 h 4649"/>
                <a:gd name="T46" fmla="*/ 429 w 4815"/>
                <a:gd name="T47" fmla="*/ 581 h 4649"/>
                <a:gd name="T48" fmla="*/ 335 w 4815"/>
                <a:gd name="T49" fmla="*/ 555 h 4649"/>
                <a:gd name="T50" fmla="*/ 315 w 4815"/>
                <a:gd name="T51" fmla="*/ 491 h 4649"/>
                <a:gd name="T52" fmla="*/ 259 w 4815"/>
                <a:gd name="T53" fmla="*/ 399 h 4649"/>
                <a:gd name="T54" fmla="*/ 189 w 4815"/>
                <a:gd name="T55" fmla="*/ 361 h 4649"/>
                <a:gd name="T56" fmla="*/ 161 w 4815"/>
                <a:gd name="T57" fmla="*/ 394 h 4649"/>
                <a:gd name="T58" fmla="*/ 136 w 4815"/>
                <a:gd name="T59" fmla="*/ 403 h 4649"/>
                <a:gd name="T60" fmla="*/ 72 w 4815"/>
                <a:gd name="T61" fmla="*/ 314 h 4649"/>
                <a:gd name="T62" fmla="*/ 0 w 4815"/>
                <a:gd name="T63" fmla="*/ 228 h 4649"/>
                <a:gd name="T64" fmla="*/ 184 w 4815"/>
                <a:gd name="T65" fmla="*/ 0 h 4649"/>
                <a:gd name="T66" fmla="*/ 310 w 4815"/>
                <a:gd name="T67" fmla="*/ 112 h 4649"/>
                <a:gd name="T68" fmla="*/ 338 w 4815"/>
                <a:gd name="T69" fmla="*/ 119 h 4649"/>
                <a:gd name="T70" fmla="*/ 376 w 4815"/>
                <a:gd name="T71" fmla="*/ 142 h 4649"/>
                <a:gd name="T72" fmla="*/ 403 w 4815"/>
                <a:gd name="T73" fmla="*/ 155 h 4649"/>
                <a:gd name="T74" fmla="*/ 425 w 4815"/>
                <a:gd name="T75" fmla="*/ 157 h 4649"/>
                <a:gd name="T76" fmla="*/ 436 w 4815"/>
                <a:gd name="T77" fmla="*/ 162 h 4649"/>
                <a:gd name="T78" fmla="*/ 449 w 4815"/>
                <a:gd name="T79" fmla="*/ 155 h 4649"/>
                <a:gd name="T80" fmla="*/ 471 w 4815"/>
                <a:gd name="T81" fmla="*/ 163 h 4649"/>
                <a:gd name="T82" fmla="*/ 553 w 4815"/>
                <a:gd name="T83" fmla="*/ 165 h 46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15"/>
                <a:gd name="T127" fmla="*/ 0 h 4649"/>
                <a:gd name="T128" fmla="*/ 4815 w 4815"/>
                <a:gd name="T129" fmla="*/ 4649 h 46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15" h="4649">
                  <a:moveTo>
                    <a:pt x="4440" y="1315"/>
                  </a:moveTo>
                  <a:lnTo>
                    <a:pt x="4600" y="1355"/>
                  </a:lnTo>
                  <a:lnTo>
                    <a:pt x="4605" y="1589"/>
                  </a:lnTo>
                  <a:lnTo>
                    <a:pt x="4613" y="2033"/>
                  </a:lnTo>
                  <a:lnTo>
                    <a:pt x="4815" y="2449"/>
                  </a:lnTo>
                  <a:lnTo>
                    <a:pt x="4745" y="2653"/>
                  </a:lnTo>
                  <a:lnTo>
                    <a:pt x="4758" y="2873"/>
                  </a:lnTo>
                  <a:lnTo>
                    <a:pt x="4677" y="2980"/>
                  </a:lnTo>
                  <a:lnTo>
                    <a:pt x="4709" y="3018"/>
                  </a:lnTo>
                  <a:lnTo>
                    <a:pt x="4364" y="3169"/>
                  </a:lnTo>
                  <a:lnTo>
                    <a:pt x="4454" y="3099"/>
                  </a:lnTo>
                  <a:lnTo>
                    <a:pt x="4357" y="3097"/>
                  </a:lnTo>
                  <a:lnTo>
                    <a:pt x="4390" y="2980"/>
                  </a:lnTo>
                  <a:lnTo>
                    <a:pt x="4309" y="3046"/>
                  </a:lnTo>
                  <a:lnTo>
                    <a:pt x="4264" y="3024"/>
                  </a:lnTo>
                  <a:lnTo>
                    <a:pt x="4309" y="3191"/>
                  </a:lnTo>
                  <a:lnTo>
                    <a:pt x="4211" y="3244"/>
                  </a:lnTo>
                  <a:lnTo>
                    <a:pt x="4200" y="3325"/>
                  </a:lnTo>
                  <a:lnTo>
                    <a:pt x="3756" y="3600"/>
                  </a:lnTo>
                  <a:lnTo>
                    <a:pt x="3991" y="3438"/>
                  </a:lnTo>
                  <a:lnTo>
                    <a:pt x="3806" y="3521"/>
                  </a:lnTo>
                  <a:lnTo>
                    <a:pt x="3814" y="3446"/>
                  </a:lnTo>
                  <a:lnTo>
                    <a:pt x="3759" y="3493"/>
                  </a:lnTo>
                  <a:lnTo>
                    <a:pt x="3728" y="3463"/>
                  </a:lnTo>
                  <a:lnTo>
                    <a:pt x="3712" y="3524"/>
                  </a:lnTo>
                  <a:lnTo>
                    <a:pt x="3641" y="3463"/>
                  </a:lnTo>
                  <a:lnTo>
                    <a:pt x="3673" y="3563"/>
                  </a:lnTo>
                  <a:lnTo>
                    <a:pt x="3728" y="3574"/>
                  </a:lnTo>
                  <a:lnTo>
                    <a:pt x="3633" y="3627"/>
                  </a:lnTo>
                  <a:lnTo>
                    <a:pt x="3580" y="3557"/>
                  </a:lnTo>
                  <a:lnTo>
                    <a:pt x="3580" y="3681"/>
                  </a:lnTo>
                  <a:lnTo>
                    <a:pt x="3533" y="3708"/>
                  </a:lnTo>
                  <a:lnTo>
                    <a:pt x="3533" y="3655"/>
                  </a:lnTo>
                  <a:lnTo>
                    <a:pt x="3407" y="3730"/>
                  </a:lnTo>
                  <a:lnTo>
                    <a:pt x="3454" y="3820"/>
                  </a:lnTo>
                  <a:lnTo>
                    <a:pt x="3290" y="3817"/>
                  </a:lnTo>
                  <a:lnTo>
                    <a:pt x="3354" y="3845"/>
                  </a:lnTo>
                  <a:lnTo>
                    <a:pt x="3360" y="3924"/>
                  </a:lnTo>
                  <a:lnTo>
                    <a:pt x="3394" y="3903"/>
                  </a:lnTo>
                  <a:lnTo>
                    <a:pt x="3326" y="4063"/>
                  </a:lnTo>
                  <a:lnTo>
                    <a:pt x="3287" y="4065"/>
                  </a:lnTo>
                  <a:lnTo>
                    <a:pt x="3301" y="4018"/>
                  </a:lnTo>
                  <a:lnTo>
                    <a:pt x="3253" y="4069"/>
                  </a:lnTo>
                  <a:lnTo>
                    <a:pt x="3194" y="4005"/>
                  </a:lnTo>
                  <a:lnTo>
                    <a:pt x="3211" y="4086"/>
                  </a:lnTo>
                  <a:lnTo>
                    <a:pt x="3328" y="4090"/>
                  </a:lnTo>
                  <a:lnTo>
                    <a:pt x="3284" y="4263"/>
                  </a:lnTo>
                  <a:lnTo>
                    <a:pt x="3432" y="4649"/>
                  </a:lnTo>
                  <a:lnTo>
                    <a:pt x="3044" y="4602"/>
                  </a:lnTo>
                  <a:lnTo>
                    <a:pt x="2678" y="4440"/>
                  </a:lnTo>
                  <a:lnTo>
                    <a:pt x="2546" y="4169"/>
                  </a:lnTo>
                  <a:lnTo>
                    <a:pt x="2522" y="3926"/>
                  </a:lnTo>
                  <a:lnTo>
                    <a:pt x="2254" y="3627"/>
                  </a:lnTo>
                  <a:lnTo>
                    <a:pt x="2072" y="3189"/>
                  </a:lnTo>
                  <a:lnTo>
                    <a:pt x="1862" y="2963"/>
                  </a:lnTo>
                  <a:lnTo>
                    <a:pt x="1514" y="2888"/>
                  </a:lnTo>
                  <a:lnTo>
                    <a:pt x="1376" y="2935"/>
                  </a:lnTo>
                  <a:lnTo>
                    <a:pt x="1284" y="3152"/>
                  </a:lnTo>
                  <a:lnTo>
                    <a:pt x="1178" y="3250"/>
                  </a:lnTo>
                  <a:lnTo>
                    <a:pt x="1084" y="3225"/>
                  </a:lnTo>
                  <a:lnTo>
                    <a:pt x="696" y="2941"/>
                  </a:lnTo>
                  <a:lnTo>
                    <a:pt x="577" y="2513"/>
                  </a:lnTo>
                  <a:lnTo>
                    <a:pt x="19" y="1918"/>
                  </a:lnTo>
                  <a:lnTo>
                    <a:pt x="0" y="1824"/>
                  </a:lnTo>
                  <a:lnTo>
                    <a:pt x="1299" y="1946"/>
                  </a:lnTo>
                  <a:lnTo>
                    <a:pt x="1474" y="0"/>
                  </a:lnTo>
                  <a:lnTo>
                    <a:pt x="2514" y="59"/>
                  </a:lnTo>
                  <a:lnTo>
                    <a:pt x="2477" y="899"/>
                  </a:lnTo>
                  <a:lnTo>
                    <a:pt x="2583" y="983"/>
                  </a:lnTo>
                  <a:lnTo>
                    <a:pt x="2706" y="955"/>
                  </a:lnTo>
                  <a:lnTo>
                    <a:pt x="2770" y="1064"/>
                  </a:lnTo>
                  <a:lnTo>
                    <a:pt x="3010" y="1134"/>
                  </a:lnTo>
                  <a:lnTo>
                    <a:pt x="3145" y="1100"/>
                  </a:lnTo>
                  <a:lnTo>
                    <a:pt x="3223" y="1238"/>
                  </a:lnTo>
                  <a:lnTo>
                    <a:pt x="3292" y="1174"/>
                  </a:lnTo>
                  <a:lnTo>
                    <a:pt x="3399" y="1257"/>
                  </a:lnTo>
                  <a:lnTo>
                    <a:pt x="3454" y="1210"/>
                  </a:lnTo>
                  <a:lnTo>
                    <a:pt x="3490" y="1296"/>
                  </a:lnTo>
                  <a:lnTo>
                    <a:pt x="3571" y="1187"/>
                  </a:lnTo>
                  <a:lnTo>
                    <a:pt x="3592" y="1243"/>
                  </a:lnTo>
                  <a:lnTo>
                    <a:pt x="3669" y="1215"/>
                  </a:lnTo>
                  <a:lnTo>
                    <a:pt x="3767" y="1307"/>
                  </a:lnTo>
                  <a:lnTo>
                    <a:pt x="4172" y="1181"/>
                  </a:lnTo>
                  <a:lnTo>
                    <a:pt x="4421" y="1319"/>
                  </a:lnTo>
                  <a:lnTo>
                    <a:pt x="4440" y="1315"/>
                  </a:lnTo>
                </a:path>
              </a:pathLst>
            </a:custGeom>
            <a:noFill/>
            <a:ln w="0">
              <a:solidFill>
                <a:schemeClr val="tx1"/>
              </a:solidFill>
              <a:prstDash val="solid"/>
              <a:round/>
              <a:headEnd/>
              <a:tailEnd/>
            </a:ln>
          </p:spPr>
          <p:txBody>
            <a:bodyPr/>
            <a:lstStyle/>
            <a:p>
              <a:endParaRPr lang="en-US" dirty="0"/>
            </a:p>
          </p:txBody>
        </p:sp>
        <p:sp>
          <p:nvSpPr>
            <p:cNvPr id="371" name="Line 236"/>
            <p:cNvSpPr>
              <a:spLocks noChangeShapeType="1"/>
            </p:cNvSpPr>
            <p:nvPr/>
          </p:nvSpPr>
          <p:spPr bwMode="auto">
            <a:xfrm>
              <a:off x="1047" y="2828"/>
              <a:ext cx="1" cy="1"/>
            </a:xfrm>
            <a:prstGeom prst="line">
              <a:avLst/>
            </a:prstGeom>
            <a:noFill/>
            <a:ln w="0">
              <a:solidFill>
                <a:schemeClr val="tx1"/>
              </a:solidFill>
              <a:round/>
              <a:headEnd/>
              <a:tailEnd/>
            </a:ln>
          </p:spPr>
          <p:txBody>
            <a:bodyPr/>
            <a:lstStyle/>
            <a:p>
              <a:endParaRPr lang="en-US" dirty="0"/>
            </a:p>
          </p:txBody>
        </p:sp>
        <p:sp>
          <p:nvSpPr>
            <p:cNvPr id="372" name="Freeform 371"/>
            <p:cNvSpPr>
              <a:spLocks/>
            </p:cNvSpPr>
            <p:nvPr/>
          </p:nvSpPr>
          <p:spPr bwMode="auto">
            <a:xfrm>
              <a:off x="834" y="2525"/>
              <a:ext cx="243" cy="303"/>
            </a:xfrm>
            <a:custGeom>
              <a:avLst/>
              <a:gdLst/>
              <a:ahLst/>
              <a:cxnLst>
                <a:cxn ang="0">
                  <a:pos x="1701" y="2426"/>
                </a:cxn>
                <a:cxn ang="0">
                  <a:pos x="0" y="2144"/>
                </a:cxn>
                <a:cxn ang="0">
                  <a:pos x="413" y="0"/>
                </a:cxn>
                <a:cxn ang="0">
                  <a:pos x="740" y="64"/>
                </a:cxn>
                <a:cxn ang="0">
                  <a:pos x="1362" y="173"/>
                </a:cxn>
                <a:cxn ang="0">
                  <a:pos x="1293" y="603"/>
                </a:cxn>
                <a:cxn ang="0">
                  <a:pos x="1938" y="700"/>
                </a:cxn>
                <a:cxn ang="0">
                  <a:pos x="1737" y="2153"/>
                </a:cxn>
                <a:cxn ang="0">
                  <a:pos x="1701" y="2426"/>
                </a:cxn>
              </a:cxnLst>
              <a:rect l="0" t="0" r="r" b="b"/>
              <a:pathLst>
                <a:path w="1938" h="2426">
                  <a:moveTo>
                    <a:pt x="1701" y="2426"/>
                  </a:moveTo>
                  <a:lnTo>
                    <a:pt x="0" y="2144"/>
                  </a:lnTo>
                  <a:lnTo>
                    <a:pt x="413" y="0"/>
                  </a:lnTo>
                  <a:lnTo>
                    <a:pt x="740" y="64"/>
                  </a:lnTo>
                  <a:lnTo>
                    <a:pt x="1362" y="173"/>
                  </a:lnTo>
                  <a:lnTo>
                    <a:pt x="1293" y="603"/>
                  </a:lnTo>
                  <a:lnTo>
                    <a:pt x="1938" y="700"/>
                  </a:lnTo>
                  <a:lnTo>
                    <a:pt x="1737" y="2153"/>
                  </a:lnTo>
                  <a:lnTo>
                    <a:pt x="1701" y="2426"/>
                  </a:lnTo>
                  <a:close/>
                </a:path>
              </a:pathLst>
            </a:custGeom>
            <a:solidFill>
              <a:schemeClr val="accent2">
                <a:lumMod val="40000"/>
                <a:lumOff val="6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73" name="Freeform 238"/>
            <p:cNvSpPr>
              <a:spLocks/>
            </p:cNvSpPr>
            <p:nvPr/>
          </p:nvSpPr>
          <p:spPr bwMode="auto">
            <a:xfrm>
              <a:off x="834" y="2525"/>
              <a:ext cx="243" cy="303"/>
            </a:xfrm>
            <a:custGeom>
              <a:avLst/>
              <a:gdLst>
                <a:gd name="T0" fmla="*/ 213 w 1938"/>
                <a:gd name="T1" fmla="*/ 303 h 2426"/>
                <a:gd name="T2" fmla="*/ 0 w 1938"/>
                <a:gd name="T3" fmla="*/ 268 h 2426"/>
                <a:gd name="T4" fmla="*/ 52 w 1938"/>
                <a:gd name="T5" fmla="*/ 0 h 2426"/>
                <a:gd name="T6" fmla="*/ 93 w 1938"/>
                <a:gd name="T7" fmla="*/ 8 h 2426"/>
                <a:gd name="T8" fmla="*/ 171 w 1938"/>
                <a:gd name="T9" fmla="*/ 22 h 2426"/>
                <a:gd name="T10" fmla="*/ 162 w 1938"/>
                <a:gd name="T11" fmla="*/ 75 h 2426"/>
                <a:gd name="T12" fmla="*/ 243 w 1938"/>
                <a:gd name="T13" fmla="*/ 87 h 2426"/>
                <a:gd name="T14" fmla="*/ 218 w 1938"/>
                <a:gd name="T15" fmla="*/ 269 h 2426"/>
                <a:gd name="T16" fmla="*/ 213 w 1938"/>
                <a:gd name="T17" fmla="*/ 303 h 2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8"/>
                <a:gd name="T28" fmla="*/ 0 h 2426"/>
                <a:gd name="T29" fmla="*/ 1938 w 1938"/>
                <a:gd name="T30" fmla="*/ 2426 h 2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8" h="2426">
                  <a:moveTo>
                    <a:pt x="1701" y="2426"/>
                  </a:moveTo>
                  <a:lnTo>
                    <a:pt x="0" y="2144"/>
                  </a:lnTo>
                  <a:lnTo>
                    <a:pt x="413" y="0"/>
                  </a:lnTo>
                  <a:lnTo>
                    <a:pt x="740" y="64"/>
                  </a:lnTo>
                  <a:lnTo>
                    <a:pt x="1362" y="173"/>
                  </a:lnTo>
                  <a:lnTo>
                    <a:pt x="1293" y="603"/>
                  </a:lnTo>
                  <a:lnTo>
                    <a:pt x="1938" y="700"/>
                  </a:lnTo>
                  <a:lnTo>
                    <a:pt x="1737" y="2153"/>
                  </a:lnTo>
                  <a:lnTo>
                    <a:pt x="1701" y="2426"/>
                  </a:lnTo>
                </a:path>
              </a:pathLst>
            </a:custGeom>
            <a:noFill/>
            <a:ln w="0">
              <a:solidFill>
                <a:schemeClr val="tx1"/>
              </a:solidFill>
              <a:prstDash val="solid"/>
              <a:round/>
              <a:headEnd/>
              <a:tailEnd/>
            </a:ln>
          </p:spPr>
          <p:txBody>
            <a:bodyPr/>
            <a:lstStyle/>
            <a:p>
              <a:endParaRPr lang="en-US" dirty="0"/>
            </a:p>
          </p:txBody>
        </p:sp>
        <p:sp>
          <p:nvSpPr>
            <p:cNvPr id="374" name="Line 239"/>
            <p:cNvSpPr>
              <a:spLocks noChangeShapeType="1"/>
            </p:cNvSpPr>
            <p:nvPr/>
          </p:nvSpPr>
          <p:spPr bwMode="auto">
            <a:xfrm>
              <a:off x="2535" y="2441"/>
              <a:ext cx="1" cy="1"/>
            </a:xfrm>
            <a:prstGeom prst="line">
              <a:avLst/>
            </a:prstGeom>
            <a:noFill/>
            <a:ln w="0">
              <a:solidFill>
                <a:schemeClr val="tx1"/>
              </a:solidFill>
              <a:round/>
              <a:headEnd/>
              <a:tailEnd/>
            </a:ln>
          </p:spPr>
          <p:txBody>
            <a:bodyPr/>
            <a:lstStyle/>
            <a:p>
              <a:endParaRPr lang="en-US" dirty="0"/>
            </a:p>
          </p:txBody>
        </p:sp>
        <p:sp>
          <p:nvSpPr>
            <p:cNvPr id="375" name="Freeform 240"/>
            <p:cNvSpPr>
              <a:spLocks/>
            </p:cNvSpPr>
            <p:nvPr/>
          </p:nvSpPr>
          <p:spPr bwMode="auto">
            <a:xfrm>
              <a:off x="2472" y="2312"/>
              <a:ext cx="73" cy="137"/>
            </a:xfrm>
            <a:custGeom>
              <a:avLst/>
              <a:gdLst>
                <a:gd name="T0" fmla="*/ 63 w 584"/>
                <a:gd name="T1" fmla="*/ 130 h 1094"/>
                <a:gd name="T2" fmla="*/ 45 w 584"/>
                <a:gd name="T3" fmla="*/ 134 h 1094"/>
                <a:gd name="T4" fmla="*/ 32 w 584"/>
                <a:gd name="T5" fmla="*/ 137 h 1094"/>
                <a:gd name="T6" fmla="*/ 31 w 584"/>
                <a:gd name="T7" fmla="*/ 134 h 1094"/>
                <a:gd name="T8" fmla="*/ 22 w 584"/>
                <a:gd name="T9" fmla="*/ 94 h 1094"/>
                <a:gd name="T10" fmla="*/ 16 w 584"/>
                <a:gd name="T11" fmla="*/ 94 h 1094"/>
                <a:gd name="T12" fmla="*/ 8 w 584"/>
                <a:gd name="T13" fmla="*/ 68 h 1094"/>
                <a:gd name="T14" fmla="*/ 0 w 584"/>
                <a:gd name="T15" fmla="*/ 18 h 1094"/>
                <a:gd name="T16" fmla="*/ 69 w 584"/>
                <a:gd name="T17" fmla="*/ 0 h 1094"/>
                <a:gd name="T18" fmla="*/ 73 w 584"/>
                <a:gd name="T19" fmla="*/ 28 h 1094"/>
                <a:gd name="T20" fmla="*/ 60 w 584"/>
                <a:gd name="T21" fmla="*/ 43 h 1094"/>
                <a:gd name="T22" fmla="*/ 56 w 584"/>
                <a:gd name="T23" fmla="*/ 85 h 1094"/>
                <a:gd name="T24" fmla="*/ 61 w 584"/>
                <a:gd name="T25" fmla="*/ 128 h 1094"/>
                <a:gd name="T26" fmla="*/ 63 w 584"/>
                <a:gd name="T27" fmla="*/ 130 h 10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1094"/>
                <a:gd name="T44" fmla="*/ 584 w 584"/>
                <a:gd name="T45" fmla="*/ 1094 h 10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1094">
                  <a:moveTo>
                    <a:pt x="503" y="1038"/>
                  </a:moveTo>
                  <a:lnTo>
                    <a:pt x="363" y="1068"/>
                  </a:lnTo>
                  <a:lnTo>
                    <a:pt x="254" y="1094"/>
                  </a:lnTo>
                  <a:lnTo>
                    <a:pt x="249" y="1074"/>
                  </a:lnTo>
                  <a:lnTo>
                    <a:pt x="179" y="753"/>
                  </a:lnTo>
                  <a:lnTo>
                    <a:pt x="126" y="750"/>
                  </a:lnTo>
                  <a:lnTo>
                    <a:pt x="66" y="546"/>
                  </a:lnTo>
                  <a:lnTo>
                    <a:pt x="0" y="145"/>
                  </a:lnTo>
                  <a:lnTo>
                    <a:pt x="552" y="0"/>
                  </a:lnTo>
                  <a:lnTo>
                    <a:pt x="584" y="220"/>
                  </a:lnTo>
                  <a:lnTo>
                    <a:pt x="480" y="345"/>
                  </a:lnTo>
                  <a:lnTo>
                    <a:pt x="447" y="675"/>
                  </a:lnTo>
                  <a:lnTo>
                    <a:pt x="492" y="1024"/>
                  </a:lnTo>
                  <a:lnTo>
                    <a:pt x="503" y="1038"/>
                  </a:lnTo>
                  <a:close/>
                </a:path>
              </a:pathLst>
            </a:custGeom>
            <a:solidFill>
              <a:srgbClr val="339966"/>
            </a:solidFill>
            <a:ln w="3175">
              <a:solidFill>
                <a:schemeClr val="tx1"/>
              </a:solidFill>
              <a:prstDash val="solid"/>
              <a:round/>
              <a:headEnd/>
              <a:tailEnd/>
            </a:ln>
          </p:spPr>
          <p:txBody>
            <a:bodyPr/>
            <a:lstStyle/>
            <a:p>
              <a:endParaRPr lang="en-US" dirty="0"/>
            </a:p>
          </p:txBody>
        </p:sp>
        <p:sp>
          <p:nvSpPr>
            <p:cNvPr id="376" name="Freeform 375"/>
            <p:cNvSpPr>
              <a:spLocks/>
            </p:cNvSpPr>
            <p:nvPr/>
          </p:nvSpPr>
          <p:spPr bwMode="auto">
            <a:xfrm>
              <a:off x="2472" y="2312"/>
              <a:ext cx="73" cy="137"/>
            </a:xfrm>
            <a:custGeom>
              <a:avLst/>
              <a:gdLst/>
              <a:ahLst/>
              <a:cxnLst>
                <a:cxn ang="0">
                  <a:pos x="503" y="1038"/>
                </a:cxn>
                <a:cxn ang="0">
                  <a:pos x="363" y="1068"/>
                </a:cxn>
                <a:cxn ang="0">
                  <a:pos x="254" y="1094"/>
                </a:cxn>
                <a:cxn ang="0">
                  <a:pos x="249" y="1074"/>
                </a:cxn>
                <a:cxn ang="0">
                  <a:pos x="179" y="753"/>
                </a:cxn>
                <a:cxn ang="0">
                  <a:pos x="126" y="750"/>
                </a:cxn>
                <a:cxn ang="0">
                  <a:pos x="66" y="546"/>
                </a:cxn>
                <a:cxn ang="0">
                  <a:pos x="0" y="145"/>
                </a:cxn>
                <a:cxn ang="0">
                  <a:pos x="552" y="0"/>
                </a:cxn>
                <a:cxn ang="0">
                  <a:pos x="584" y="220"/>
                </a:cxn>
                <a:cxn ang="0">
                  <a:pos x="480" y="345"/>
                </a:cxn>
                <a:cxn ang="0">
                  <a:pos x="447" y="675"/>
                </a:cxn>
                <a:cxn ang="0">
                  <a:pos x="492" y="1024"/>
                </a:cxn>
                <a:cxn ang="0">
                  <a:pos x="503" y="1038"/>
                </a:cxn>
              </a:cxnLst>
              <a:rect l="0" t="0" r="r" b="b"/>
              <a:pathLst>
                <a:path w="584" h="1094">
                  <a:moveTo>
                    <a:pt x="503" y="1038"/>
                  </a:moveTo>
                  <a:lnTo>
                    <a:pt x="363" y="1068"/>
                  </a:lnTo>
                  <a:lnTo>
                    <a:pt x="254" y="1094"/>
                  </a:lnTo>
                  <a:lnTo>
                    <a:pt x="249" y="1074"/>
                  </a:lnTo>
                  <a:lnTo>
                    <a:pt x="179" y="753"/>
                  </a:lnTo>
                  <a:lnTo>
                    <a:pt x="126" y="750"/>
                  </a:lnTo>
                  <a:lnTo>
                    <a:pt x="66" y="546"/>
                  </a:lnTo>
                  <a:lnTo>
                    <a:pt x="0" y="145"/>
                  </a:lnTo>
                  <a:lnTo>
                    <a:pt x="552" y="0"/>
                  </a:lnTo>
                  <a:lnTo>
                    <a:pt x="584" y="220"/>
                  </a:lnTo>
                  <a:lnTo>
                    <a:pt x="480" y="345"/>
                  </a:lnTo>
                  <a:lnTo>
                    <a:pt x="447" y="675"/>
                  </a:lnTo>
                  <a:lnTo>
                    <a:pt x="492" y="1024"/>
                  </a:lnTo>
                  <a:lnTo>
                    <a:pt x="503" y="1038"/>
                  </a:lnTo>
                </a:path>
              </a:pathLst>
            </a:custGeom>
            <a:solidFill>
              <a:schemeClr val="tx2">
                <a:lumMod val="20000"/>
                <a:lumOff val="80000"/>
              </a:schemeClr>
            </a:solidFill>
            <a:ln w="0">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77" name="Line 242"/>
            <p:cNvSpPr>
              <a:spLocks noChangeShapeType="1"/>
            </p:cNvSpPr>
            <p:nvPr/>
          </p:nvSpPr>
          <p:spPr bwMode="auto">
            <a:xfrm>
              <a:off x="2484" y="2716"/>
              <a:ext cx="1" cy="1"/>
            </a:xfrm>
            <a:prstGeom prst="line">
              <a:avLst/>
            </a:prstGeom>
            <a:noFill/>
            <a:ln w="0">
              <a:solidFill>
                <a:schemeClr val="tx1"/>
              </a:solidFill>
              <a:round/>
              <a:headEnd/>
              <a:tailEnd/>
            </a:ln>
          </p:spPr>
          <p:txBody>
            <a:bodyPr/>
            <a:lstStyle/>
            <a:p>
              <a:endParaRPr lang="en-US" dirty="0"/>
            </a:p>
          </p:txBody>
        </p:sp>
        <p:sp>
          <p:nvSpPr>
            <p:cNvPr id="378" name="Freeform 243"/>
            <p:cNvSpPr>
              <a:spLocks/>
            </p:cNvSpPr>
            <p:nvPr/>
          </p:nvSpPr>
          <p:spPr bwMode="auto">
            <a:xfrm>
              <a:off x="2480" y="2716"/>
              <a:ext cx="4" cy="11"/>
            </a:xfrm>
            <a:custGeom>
              <a:avLst/>
              <a:gdLst>
                <a:gd name="T0" fmla="*/ 4 w 31"/>
                <a:gd name="T1" fmla="*/ 0 h 86"/>
                <a:gd name="T2" fmla="*/ 0 w 31"/>
                <a:gd name="T3" fmla="*/ 11 h 86"/>
                <a:gd name="T4" fmla="*/ 1 w 31"/>
                <a:gd name="T5" fmla="*/ 0 h 86"/>
                <a:gd name="T6" fmla="*/ 4 w 31"/>
                <a:gd name="T7" fmla="*/ 0 h 86"/>
                <a:gd name="T8" fmla="*/ 0 60000 65536"/>
                <a:gd name="T9" fmla="*/ 0 60000 65536"/>
                <a:gd name="T10" fmla="*/ 0 60000 65536"/>
                <a:gd name="T11" fmla="*/ 0 60000 65536"/>
                <a:gd name="T12" fmla="*/ 0 w 31"/>
                <a:gd name="T13" fmla="*/ 0 h 86"/>
                <a:gd name="T14" fmla="*/ 31 w 31"/>
                <a:gd name="T15" fmla="*/ 86 h 86"/>
              </a:gdLst>
              <a:ahLst/>
              <a:cxnLst>
                <a:cxn ang="T8">
                  <a:pos x="T0" y="T1"/>
                </a:cxn>
                <a:cxn ang="T9">
                  <a:pos x="T2" y="T3"/>
                </a:cxn>
                <a:cxn ang="T10">
                  <a:pos x="T4" y="T5"/>
                </a:cxn>
                <a:cxn ang="T11">
                  <a:pos x="T6" y="T7"/>
                </a:cxn>
              </a:cxnLst>
              <a:rect l="T12" t="T13" r="T14" b="T15"/>
              <a:pathLst>
                <a:path w="31" h="86">
                  <a:moveTo>
                    <a:pt x="31" y="0"/>
                  </a:moveTo>
                  <a:lnTo>
                    <a:pt x="0" y="86"/>
                  </a:lnTo>
                  <a:lnTo>
                    <a:pt x="11" y="3"/>
                  </a:lnTo>
                  <a:lnTo>
                    <a:pt x="31" y="0"/>
                  </a:lnTo>
                  <a:close/>
                </a:path>
              </a:pathLst>
            </a:custGeom>
            <a:solidFill>
              <a:srgbClr val="FF0000"/>
            </a:solidFill>
            <a:ln w="3175">
              <a:solidFill>
                <a:schemeClr val="tx1"/>
              </a:solidFill>
              <a:prstDash val="solid"/>
              <a:round/>
              <a:headEnd/>
              <a:tailEnd/>
            </a:ln>
          </p:spPr>
          <p:txBody>
            <a:bodyPr/>
            <a:lstStyle/>
            <a:p>
              <a:endParaRPr lang="en-US" dirty="0"/>
            </a:p>
          </p:txBody>
        </p:sp>
        <p:sp>
          <p:nvSpPr>
            <p:cNvPr id="379" name="Freeform 244"/>
            <p:cNvSpPr>
              <a:spLocks/>
            </p:cNvSpPr>
            <p:nvPr/>
          </p:nvSpPr>
          <p:spPr bwMode="auto">
            <a:xfrm>
              <a:off x="2480" y="2716"/>
              <a:ext cx="4" cy="11"/>
            </a:xfrm>
            <a:custGeom>
              <a:avLst/>
              <a:gdLst>
                <a:gd name="T0" fmla="*/ 4 w 31"/>
                <a:gd name="T1" fmla="*/ 0 h 86"/>
                <a:gd name="T2" fmla="*/ 0 w 31"/>
                <a:gd name="T3" fmla="*/ 11 h 86"/>
                <a:gd name="T4" fmla="*/ 1 w 31"/>
                <a:gd name="T5" fmla="*/ 0 h 86"/>
                <a:gd name="T6" fmla="*/ 4 w 31"/>
                <a:gd name="T7" fmla="*/ 0 h 86"/>
                <a:gd name="T8" fmla="*/ 0 60000 65536"/>
                <a:gd name="T9" fmla="*/ 0 60000 65536"/>
                <a:gd name="T10" fmla="*/ 0 60000 65536"/>
                <a:gd name="T11" fmla="*/ 0 60000 65536"/>
                <a:gd name="T12" fmla="*/ 0 w 31"/>
                <a:gd name="T13" fmla="*/ 0 h 86"/>
                <a:gd name="T14" fmla="*/ 31 w 31"/>
                <a:gd name="T15" fmla="*/ 86 h 86"/>
              </a:gdLst>
              <a:ahLst/>
              <a:cxnLst>
                <a:cxn ang="T8">
                  <a:pos x="T0" y="T1"/>
                </a:cxn>
                <a:cxn ang="T9">
                  <a:pos x="T2" y="T3"/>
                </a:cxn>
                <a:cxn ang="T10">
                  <a:pos x="T4" y="T5"/>
                </a:cxn>
                <a:cxn ang="T11">
                  <a:pos x="T6" y="T7"/>
                </a:cxn>
              </a:cxnLst>
              <a:rect l="T12" t="T13" r="T14" b="T15"/>
              <a:pathLst>
                <a:path w="31" h="86">
                  <a:moveTo>
                    <a:pt x="31" y="0"/>
                  </a:moveTo>
                  <a:lnTo>
                    <a:pt x="0" y="86"/>
                  </a:lnTo>
                  <a:lnTo>
                    <a:pt x="11" y="3"/>
                  </a:lnTo>
                  <a:lnTo>
                    <a:pt x="31" y="0"/>
                  </a:lnTo>
                </a:path>
              </a:pathLst>
            </a:custGeom>
            <a:noFill/>
            <a:ln w="0">
              <a:solidFill>
                <a:schemeClr val="tx1"/>
              </a:solidFill>
              <a:prstDash val="solid"/>
              <a:round/>
              <a:headEnd/>
              <a:tailEnd/>
            </a:ln>
          </p:spPr>
          <p:txBody>
            <a:bodyPr/>
            <a:lstStyle/>
            <a:p>
              <a:endParaRPr lang="en-US" dirty="0"/>
            </a:p>
          </p:txBody>
        </p:sp>
        <p:sp>
          <p:nvSpPr>
            <p:cNvPr id="380" name="Line 245"/>
            <p:cNvSpPr>
              <a:spLocks noChangeShapeType="1"/>
            </p:cNvSpPr>
            <p:nvPr/>
          </p:nvSpPr>
          <p:spPr bwMode="auto">
            <a:xfrm>
              <a:off x="2478" y="2717"/>
              <a:ext cx="1" cy="1"/>
            </a:xfrm>
            <a:prstGeom prst="line">
              <a:avLst/>
            </a:prstGeom>
            <a:noFill/>
            <a:ln w="0">
              <a:solidFill>
                <a:schemeClr val="tx1"/>
              </a:solidFill>
              <a:round/>
              <a:headEnd/>
              <a:tailEnd/>
            </a:ln>
          </p:spPr>
          <p:txBody>
            <a:bodyPr/>
            <a:lstStyle/>
            <a:p>
              <a:endParaRPr lang="en-US" dirty="0"/>
            </a:p>
          </p:txBody>
        </p:sp>
        <p:sp>
          <p:nvSpPr>
            <p:cNvPr id="381" name="Freeform 246"/>
            <p:cNvSpPr>
              <a:spLocks/>
            </p:cNvSpPr>
            <p:nvPr/>
          </p:nvSpPr>
          <p:spPr bwMode="auto">
            <a:xfrm>
              <a:off x="2459" y="2717"/>
              <a:ext cx="19" cy="54"/>
            </a:xfrm>
            <a:custGeom>
              <a:avLst/>
              <a:gdLst>
                <a:gd name="T0" fmla="*/ 19 w 151"/>
                <a:gd name="T1" fmla="*/ 0 h 427"/>
                <a:gd name="T2" fmla="*/ 5 w 151"/>
                <a:gd name="T3" fmla="*/ 54 h 427"/>
                <a:gd name="T4" fmla="*/ 0 w 151"/>
                <a:gd name="T5" fmla="*/ 38 h 427"/>
                <a:gd name="T6" fmla="*/ 8 w 151"/>
                <a:gd name="T7" fmla="*/ 6 h 427"/>
                <a:gd name="T8" fmla="*/ 9 w 151"/>
                <a:gd name="T9" fmla="*/ 4 h 427"/>
                <a:gd name="T10" fmla="*/ 19 w 151"/>
                <a:gd name="T11" fmla="*/ 0 h 427"/>
                <a:gd name="T12" fmla="*/ 0 60000 65536"/>
                <a:gd name="T13" fmla="*/ 0 60000 65536"/>
                <a:gd name="T14" fmla="*/ 0 60000 65536"/>
                <a:gd name="T15" fmla="*/ 0 60000 65536"/>
                <a:gd name="T16" fmla="*/ 0 60000 65536"/>
                <a:gd name="T17" fmla="*/ 0 60000 65536"/>
                <a:gd name="T18" fmla="*/ 0 w 151"/>
                <a:gd name="T19" fmla="*/ 0 h 427"/>
                <a:gd name="T20" fmla="*/ 151 w 151"/>
                <a:gd name="T21" fmla="*/ 427 h 427"/>
              </a:gdLst>
              <a:ahLst/>
              <a:cxnLst>
                <a:cxn ang="T12">
                  <a:pos x="T0" y="T1"/>
                </a:cxn>
                <a:cxn ang="T13">
                  <a:pos x="T2" y="T3"/>
                </a:cxn>
                <a:cxn ang="T14">
                  <a:pos x="T4" y="T5"/>
                </a:cxn>
                <a:cxn ang="T15">
                  <a:pos x="T6" y="T7"/>
                </a:cxn>
                <a:cxn ang="T16">
                  <a:pos x="T8" y="T9"/>
                </a:cxn>
                <a:cxn ang="T17">
                  <a:pos x="T10" y="T11"/>
                </a:cxn>
              </a:cxnLst>
              <a:rect l="T18" t="T19" r="T20" b="T21"/>
              <a:pathLst>
                <a:path w="151" h="427">
                  <a:moveTo>
                    <a:pt x="151" y="0"/>
                  </a:moveTo>
                  <a:lnTo>
                    <a:pt x="40" y="427"/>
                  </a:lnTo>
                  <a:lnTo>
                    <a:pt x="0" y="299"/>
                  </a:lnTo>
                  <a:lnTo>
                    <a:pt x="65" y="48"/>
                  </a:lnTo>
                  <a:lnTo>
                    <a:pt x="68" y="34"/>
                  </a:lnTo>
                  <a:lnTo>
                    <a:pt x="151" y="0"/>
                  </a:lnTo>
                  <a:close/>
                </a:path>
              </a:pathLst>
            </a:custGeom>
            <a:solidFill>
              <a:srgbClr val="FF0000"/>
            </a:solidFill>
            <a:ln w="3175">
              <a:solidFill>
                <a:schemeClr val="tx1"/>
              </a:solidFill>
              <a:prstDash val="solid"/>
              <a:round/>
              <a:headEnd/>
              <a:tailEnd/>
            </a:ln>
          </p:spPr>
          <p:txBody>
            <a:bodyPr/>
            <a:lstStyle/>
            <a:p>
              <a:endParaRPr lang="en-US" dirty="0"/>
            </a:p>
          </p:txBody>
        </p:sp>
        <p:sp>
          <p:nvSpPr>
            <p:cNvPr id="382" name="Freeform 247"/>
            <p:cNvSpPr>
              <a:spLocks/>
            </p:cNvSpPr>
            <p:nvPr/>
          </p:nvSpPr>
          <p:spPr bwMode="auto">
            <a:xfrm>
              <a:off x="2459" y="2717"/>
              <a:ext cx="19" cy="54"/>
            </a:xfrm>
            <a:custGeom>
              <a:avLst/>
              <a:gdLst>
                <a:gd name="T0" fmla="*/ 19 w 151"/>
                <a:gd name="T1" fmla="*/ 0 h 427"/>
                <a:gd name="T2" fmla="*/ 5 w 151"/>
                <a:gd name="T3" fmla="*/ 54 h 427"/>
                <a:gd name="T4" fmla="*/ 0 w 151"/>
                <a:gd name="T5" fmla="*/ 38 h 427"/>
                <a:gd name="T6" fmla="*/ 8 w 151"/>
                <a:gd name="T7" fmla="*/ 6 h 427"/>
                <a:gd name="T8" fmla="*/ 9 w 151"/>
                <a:gd name="T9" fmla="*/ 4 h 427"/>
                <a:gd name="T10" fmla="*/ 19 w 151"/>
                <a:gd name="T11" fmla="*/ 0 h 427"/>
                <a:gd name="T12" fmla="*/ 0 60000 65536"/>
                <a:gd name="T13" fmla="*/ 0 60000 65536"/>
                <a:gd name="T14" fmla="*/ 0 60000 65536"/>
                <a:gd name="T15" fmla="*/ 0 60000 65536"/>
                <a:gd name="T16" fmla="*/ 0 60000 65536"/>
                <a:gd name="T17" fmla="*/ 0 60000 65536"/>
                <a:gd name="T18" fmla="*/ 0 w 151"/>
                <a:gd name="T19" fmla="*/ 0 h 427"/>
                <a:gd name="T20" fmla="*/ 151 w 151"/>
                <a:gd name="T21" fmla="*/ 427 h 427"/>
              </a:gdLst>
              <a:ahLst/>
              <a:cxnLst>
                <a:cxn ang="T12">
                  <a:pos x="T0" y="T1"/>
                </a:cxn>
                <a:cxn ang="T13">
                  <a:pos x="T2" y="T3"/>
                </a:cxn>
                <a:cxn ang="T14">
                  <a:pos x="T4" y="T5"/>
                </a:cxn>
                <a:cxn ang="T15">
                  <a:pos x="T6" y="T7"/>
                </a:cxn>
                <a:cxn ang="T16">
                  <a:pos x="T8" y="T9"/>
                </a:cxn>
                <a:cxn ang="T17">
                  <a:pos x="T10" y="T11"/>
                </a:cxn>
              </a:cxnLst>
              <a:rect l="T18" t="T19" r="T20" b="T21"/>
              <a:pathLst>
                <a:path w="151" h="427">
                  <a:moveTo>
                    <a:pt x="151" y="0"/>
                  </a:moveTo>
                  <a:lnTo>
                    <a:pt x="40" y="427"/>
                  </a:lnTo>
                  <a:lnTo>
                    <a:pt x="0" y="299"/>
                  </a:lnTo>
                  <a:lnTo>
                    <a:pt x="65" y="48"/>
                  </a:lnTo>
                  <a:lnTo>
                    <a:pt x="68" y="34"/>
                  </a:lnTo>
                  <a:lnTo>
                    <a:pt x="151" y="0"/>
                  </a:lnTo>
                </a:path>
              </a:pathLst>
            </a:custGeom>
            <a:noFill/>
            <a:ln w="0">
              <a:solidFill>
                <a:schemeClr val="tx1"/>
              </a:solidFill>
              <a:prstDash val="solid"/>
              <a:round/>
              <a:headEnd/>
              <a:tailEnd/>
            </a:ln>
          </p:spPr>
          <p:txBody>
            <a:bodyPr/>
            <a:lstStyle/>
            <a:p>
              <a:endParaRPr lang="en-US" dirty="0"/>
            </a:p>
          </p:txBody>
        </p:sp>
        <p:sp>
          <p:nvSpPr>
            <p:cNvPr id="383" name="Line 248"/>
            <p:cNvSpPr>
              <a:spLocks noChangeShapeType="1"/>
            </p:cNvSpPr>
            <p:nvPr/>
          </p:nvSpPr>
          <p:spPr bwMode="auto">
            <a:xfrm>
              <a:off x="2473" y="2801"/>
              <a:ext cx="1" cy="1"/>
            </a:xfrm>
            <a:prstGeom prst="line">
              <a:avLst/>
            </a:prstGeom>
            <a:noFill/>
            <a:ln w="0">
              <a:solidFill>
                <a:schemeClr val="tx1"/>
              </a:solidFill>
              <a:round/>
              <a:headEnd/>
              <a:tailEnd/>
            </a:ln>
          </p:spPr>
          <p:txBody>
            <a:bodyPr/>
            <a:lstStyle/>
            <a:p>
              <a:endParaRPr lang="en-US" dirty="0"/>
            </a:p>
          </p:txBody>
        </p:sp>
        <p:sp>
          <p:nvSpPr>
            <p:cNvPr id="384" name="Freeform 249"/>
            <p:cNvSpPr>
              <a:spLocks/>
            </p:cNvSpPr>
            <p:nvPr/>
          </p:nvSpPr>
          <p:spPr bwMode="auto">
            <a:xfrm>
              <a:off x="2141" y="2666"/>
              <a:ext cx="332" cy="189"/>
            </a:xfrm>
            <a:custGeom>
              <a:avLst/>
              <a:gdLst>
                <a:gd name="T0" fmla="*/ 332 w 2660"/>
                <a:gd name="T1" fmla="*/ 135 h 1510"/>
                <a:gd name="T2" fmla="*/ 331 w 2660"/>
                <a:gd name="T3" fmla="*/ 135 h 1510"/>
                <a:gd name="T4" fmla="*/ 327 w 2660"/>
                <a:gd name="T5" fmla="*/ 130 h 1510"/>
                <a:gd name="T6" fmla="*/ 329 w 2660"/>
                <a:gd name="T7" fmla="*/ 136 h 1510"/>
                <a:gd name="T8" fmla="*/ 326 w 2660"/>
                <a:gd name="T9" fmla="*/ 136 h 1510"/>
                <a:gd name="T10" fmla="*/ 325 w 2660"/>
                <a:gd name="T11" fmla="*/ 137 h 1510"/>
                <a:gd name="T12" fmla="*/ 86 w 2660"/>
                <a:gd name="T13" fmla="*/ 178 h 1510"/>
                <a:gd name="T14" fmla="*/ 85 w 2660"/>
                <a:gd name="T15" fmla="*/ 176 h 1510"/>
                <a:gd name="T16" fmla="*/ 0 w 2660"/>
                <a:gd name="T17" fmla="*/ 189 h 1510"/>
                <a:gd name="T18" fmla="*/ 1 w 2660"/>
                <a:gd name="T19" fmla="*/ 188 h 1510"/>
                <a:gd name="T20" fmla="*/ 22 w 2660"/>
                <a:gd name="T21" fmla="*/ 178 h 1510"/>
                <a:gd name="T22" fmla="*/ 64 w 2660"/>
                <a:gd name="T23" fmla="*/ 128 h 1510"/>
                <a:gd name="T24" fmla="*/ 69 w 2660"/>
                <a:gd name="T25" fmla="*/ 139 h 1510"/>
                <a:gd name="T26" fmla="*/ 80 w 2660"/>
                <a:gd name="T27" fmla="*/ 145 h 1510"/>
                <a:gd name="T28" fmla="*/ 129 w 2660"/>
                <a:gd name="T29" fmla="*/ 125 h 1510"/>
                <a:gd name="T30" fmla="*/ 138 w 2660"/>
                <a:gd name="T31" fmla="*/ 113 h 1510"/>
                <a:gd name="T32" fmla="*/ 134 w 2660"/>
                <a:gd name="T33" fmla="*/ 109 h 1510"/>
                <a:gd name="T34" fmla="*/ 152 w 2660"/>
                <a:gd name="T35" fmla="*/ 57 h 1510"/>
                <a:gd name="T36" fmla="*/ 169 w 2660"/>
                <a:gd name="T37" fmla="*/ 61 h 1510"/>
                <a:gd name="T38" fmla="*/ 175 w 2660"/>
                <a:gd name="T39" fmla="*/ 40 h 1510"/>
                <a:gd name="T40" fmla="*/ 183 w 2660"/>
                <a:gd name="T41" fmla="*/ 41 h 1510"/>
                <a:gd name="T42" fmla="*/ 198 w 2660"/>
                <a:gd name="T43" fmla="*/ 16 h 1510"/>
                <a:gd name="T44" fmla="*/ 198 w 2660"/>
                <a:gd name="T45" fmla="*/ 0 h 1510"/>
                <a:gd name="T46" fmla="*/ 221 w 2660"/>
                <a:gd name="T47" fmla="*/ 13 h 1510"/>
                <a:gd name="T48" fmla="*/ 225 w 2660"/>
                <a:gd name="T49" fmla="*/ 2 h 1510"/>
                <a:gd name="T50" fmla="*/ 253 w 2660"/>
                <a:gd name="T51" fmla="*/ 18 h 1510"/>
                <a:gd name="T52" fmla="*/ 257 w 2660"/>
                <a:gd name="T53" fmla="*/ 25 h 1510"/>
                <a:gd name="T54" fmla="*/ 250 w 2660"/>
                <a:gd name="T55" fmla="*/ 47 h 1510"/>
                <a:gd name="T56" fmla="*/ 254 w 2660"/>
                <a:gd name="T57" fmla="*/ 52 h 1510"/>
                <a:gd name="T58" fmla="*/ 261 w 2660"/>
                <a:gd name="T59" fmla="*/ 48 h 1510"/>
                <a:gd name="T60" fmla="*/ 268 w 2660"/>
                <a:gd name="T61" fmla="*/ 56 h 1510"/>
                <a:gd name="T62" fmla="*/ 301 w 2660"/>
                <a:gd name="T63" fmla="*/ 67 h 1510"/>
                <a:gd name="T64" fmla="*/ 299 w 2660"/>
                <a:gd name="T65" fmla="*/ 82 h 1510"/>
                <a:gd name="T66" fmla="*/ 270 w 2660"/>
                <a:gd name="T67" fmla="*/ 65 h 1510"/>
                <a:gd name="T68" fmla="*/ 291 w 2660"/>
                <a:gd name="T69" fmla="*/ 84 h 1510"/>
                <a:gd name="T70" fmla="*/ 302 w 2660"/>
                <a:gd name="T71" fmla="*/ 85 h 1510"/>
                <a:gd name="T72" fmla="*/ 296 w 2660"/>
                <a:gd name="T73" fmla="*/ 88 h 1510"/>
                <a:gd name="T74" fmla="*/ 306 w 2660"/>
                <a:gd name="T75" fmla="*/ 92 h 1510"/>
                <a:gd name="T76" fmla="*/ 305 w 2660"/>
                <a:gd name="T77" fmla="*/ 98 h 1510"/>
                <a:gd name="T78" fmla="*/ 298 w 2660"/>
                <a:gd name="T79" fmla="*/ 94 h 1510"/>
                <a:gd name="T80" fmla="*/ 302 w 2660"/>
                <a:gd name="T81" fmla="*/ 102 h 1510"/>
                <a:gd name="T82" fmla="*/ 281 w 2660"/>
                <a:gd name="T83" fmla="*/ 93 h 1510"/>
                <a:gd name="T84" fmla="*/ 309 w 2660"/>
                <a:gd name="T85" fmla="*/ 114 h 1510"/>
                <a:gd name="T86" fmla="*/ 304 w 2660"/>
                <a:gd name="T87" fmla="*/ 118 h 1510"/>
                <a:gd name="T88" fmla="*/ 281 w 2660"/>
                <a:gd name="T89" fmla="*/ 103 h 1510"/>
                <a:gd name="T90" fmla="*/ 277 w 2660"/>
                <a:gd name="T91" fmla="*/ 108 h 1510"/>
                <a:gd name="T92" fmla="*/ 291 w 2660"/>
                <a:gd name="T93" fmla="*/ 109 h 1510"/>
                <a:gd name="T94" fmla="*/ 302 w 2660"/>
                <a:gd name="T95" fmla="*/ 123 h 1510"/>
                <a:gd name="T96" fmla="*/ 323 w 2660"/>
                <a:gd name="T97" fmla="*/ 117 h 1510"/>
                <a:gd name="T98" fmla="*/ 332 w 2660"/>
                <a:gd name="T99" fmla="*/ 135 h 15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60"/>
                <a:gd name="T151" fmla="*/ 0 h 1510"/>
                <a:gd name="T152" fmla="*/ 2660 w 2660"/>
                <a:gd name="T153" fmla="*/ 1510 h 15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60" h="1510">
                  <a:moveTo>
                    <a:pt x="2660" y="1078"/>
                  </a:moveTo>
                  <a:lnTo>
                    <a:pt x="2653" y="1078"/>
                  </a:lnTo>
                  <a:lnTo>
                    <a:pt x="2622" y="1041"/>
                  </a:lnTo>
                  <a:lnTo>
                    <a:pt x="2638" y="1084"/>
                  </a:lnTo>
                  <a:lnTo>
                    <a:pt x="2613" y="1086"/>
                  </a:lnTo>
                  <a:lnTo>
                    <a:pt x="2602" y="1095"/>
                  </a:lnTo>
                  <a:lnTo>
                    <a:pt x="686" y="1419"/>
                  </a:lnTo>
                  <a:lnTo>
                    <a:pt x="680" y="1408"/>
                  </a:lnTo>
                  <a:lnTo>
                    <a:pt x="0" y="1510"/>
                  </a:lnTo>
                  <a:lnTo>
                    <a:pt x="8" y="1499"/>
                  </a:lnTo>
                  <a:lnTo>
                    <a:pt x="173" y="1421"/>
                  </a:lnTo>
                  <a:lnTo>
                    <a:pt x="516" y="1025"/>
                  </a:lnTo>
                  <a:lnTo>
                    <a:pt x="550" y="1111"/>
                  </a:lnTo>
                  <a:lnTo>
                    <a:pt x="639" y="1156"/>
                  </a:lnTo>
                  <a:lnTo>
                    <a:pt x="1036" y="997"/>
                  </a:lnTo>
                  <a:lnTo>
                    <a:pt x="1106" y="901"/>
                  </a:lnTo>
                  <a:lnTo>
                    <a:pt x="1072" y="868"/>
                  </a:lnTo>
                  <a:lnTo>
                    <a:pt x="1217" y="455"/>
                  </a:lnTo>
                  <a:lnTo>
                    <a:pt x="1357" y="491"/>
                  </a:lnTo>
                  <a:lnTo>
                    <a:pt x="1402" y="323"/>
                  </a:lnTo>
                  <a:lnTo>
                    <a:pt x="1468" y="329"/>
                  </a:lnTo>
                  <a:lnTo>
                    <a:pt x="1583" y="129"/>
                  </a:lnTo>
                  <a:lnTo>
                    <a:pt x="1586" y="0"/>
                  </a:lnTo>
                  <a:lnTo>
                    <a:pt x="1773" y="103"/>
                  </a:lnTo>
                  <a:lnTo>
                    <a:pt x="1803" y="16"/>
                  </a:lnTo>
                  <a:lnTo>
                    <a:pt x="2024" y="146"/>
                  </a:lnTo>
                  <a:lnTo>
                    <a:pt x="2063" y="198"/>
                  </a:lnTo>
                  <a:lnTo>
                    <a:pt x="2002" y="374"/>
                  </a:lnTo>
                  <a:lnTo>
                    <a:pt x="2033" y="416"/>
                  </a:lnTo>
                  <a:lnTo>
                    <a:pt x="2093" y="380"/>
                  </a:lnTo>
                  <a:lnTo>
                    <a:pt x="2150" y="449"/>
                  </a:lnTo>
                  <a:lnTo>
                    <a:pt x="2415" y="539"/>
                  </a:lnTo>
                  <a:lnTo>
                    <a:pt x="2396" y="656"/>
                  </a:lnTo>
                  <a:lnTo>
                    <a:pt x="2167" y="522"/>
                  </a:lnTo>
                  <a:lnTo>
                    <a:pt x="2334" y="675"/>
                  </a:lnTo>
                  <a:lnTo>
                    <a:pt x="2421" y="679"/>
                  </a:lnTo>
                  <a:lnTo>
                    <a:pt x="2370" y="707"/>
                  </a:lnTo>
                  <a:lnTo>
                    <a:pt x="2455" y="739"/>
                  </a:lnTo>
                  <a:lnTo>
                    <a:pt x="2446" y="782"/>
                  </a:lnTo>
                  <a:lnTo>
                    <a:pt x="2390" y="751"/>
                  </a:lnTo>
                  <a:lnTo>
                    <a:pt x="2417" y="818"/>
                  </a:lnTo>
                  <a:lnTo>
                    <a:pt x="2255" y="743"/>
                  </a:lnTo>
                  <a:lnTo>
                    <a:pt x="2477" y="910"/>
                  </a:lnTo>
                  <a:lnTo>
                    <a:pt x="2432" y="939"/>
                  </a:lnTo>
                  <a:lnTo>
                    <a:pt x="2255" y="824"/>
                  </a:lnTo>
                  <a:lnTo>
                    <a:pt x="2223" y="865"/>
                  </a:lnTo>
                  <a:lnTo>
                    <a:pt x="2329" y="873"/>
                  </a:lnTo>
                  <a:lnTo>
                    <a:pt x="2423" y="982"/>
                  </a:lnTo>
                  <a:lnTo>
                    <a:pt x="2585" y="935"/>
                  </a:lnTo>
                  <a:lnTo>
                    <a:pt x="2660" y="1078"/>
                  </a:lnTo>
                  <a:close/>
                </a:path>
              </a:pathLst>
            </a:custGeom>
            <a:solidFill>
              <a:srgbClr val="FF0000"/>
            </a:solidFill>
            <a:ln w="3175">
              <a:solidFill>
                <a:schemeClr val="tx1"/>
              </a:solidFill>
              <a:prstDash val="solid"/>
              <a:round/>
              <a:headEnd/>
              <a:tailEnd/>
            </a:ln>
          </p:spPr>
          <p:txBody>
            <a:bodyPr/>
            <a:lstStyle/>
            <a:p>
              <a:endParaRPr lang="en-US" dirty="0"/>
            </a:p>
          </p:txBody>
        </p:sp>
        <p:sp>
          <p:nvSpPr>
            <p:cNvPr id="385" name="Freeform 250"/>
            <p:cNvSpPr>
              <a:spLocks/>
            </p:cNvSpPr>
            <p:nvPr/>
          </p:nvSpPr>
          <p:spPr bwMode="auto">
            <a:xfrm>
              <a:off x="2141" y="2666"/>
              <a:ext cx="332" cy="189"/>
            </a:xfrm>
            <a:custGeom>
              <a:avLst/>
              <a:gdLst>
                <a:gd name="T0" fmla="*/ 332 w 2660"/>
                <a:gd name="T1" fmla="*/ 135 h 1510"/>
                <a:gd name="T2" fmla="*/ 331 w 2660"/>
                <a:gd name="T3" fmla="*/ 135 h 1510"/>
                <a:gd name="T4" fmla="*/ 327 w 2660"/>
                <a:gd name="T5" fmla="*/ 130 h 1510"/>
                <a:gd name="T6" fmla="*/ 329 w 2660"/>
                <a:gd name="T7" fmla="*/ 136 h 1510"/>
                <a:gd name="T8" fmla="*/ 326 w 2660"/>
                <a:gd name="T9" fmla="*/ 136 h 1510"/>
                <a:gd name="T10" fmla="*/ 325 w 2660"/>
                <a:gd name="T11" fmla="*/ 137 h 1510"/>
                <a:gd name="T12" fmla="*/ 86 w 2660"/>
                <a:gd name="T13" fmla="*/ 178 h 1510"/>
                <a:gd name="T14" fmla="*/ 85 w 2660"/>
                <a:gd name="T15" fmla="*/ 176 h 1510"/>
                <a:gd name="T16" fmla="*/ 0 w 2660"/>
                <a:gd name="T17" fmla="*/ 189 h 1510"/>
                <a:gd name="T18" fmla="*/ 1 w 2660"/>
                <a:gd name="T19" fmla="*/ 188 h 1510"/>
                <a:gd name="T20" fmla="*/ 22 w 2660"/>
                <a:gd name="T21" fmla="*/ 178 h 1510"/>
                <a:gd name="T22" fmla="*/ 64 w 2660"/>
                <a:gd name="T23" fmla="*/ 128 h 1510"/>
                <a:gd name="T24" fmla="*/ 69 w 2660"/>
                <a:gd name="T25" fmla="*/ 139 h 1510"/>
                <a:gd name="T26" fmla="*/ 80 w 2660"/>
                <a:gd name="T27" fmla="*/ 145 h 1510"/>
                <a:gd name="T28" fmla="*/ 129 w 2660"/>
                <a:gd name="T29" fmla="*/ 125 h 1510"/>
                <a:gd name="T30" fmla="*/ 138 w 2660"/>
                <a:gd name="T31" fmla="*/ 113 h 1510"/>
                <a:gd name="T32" fmla="*/ 134 w 2660"/>
                <a:gd name="T33" fmla="*/ 109 h 1510"/>
                <a:gd name="T34" fmla="*/ 152 w 2660"/>
                <a:gd name="T35" fmla="*/ 57 h 1510"/>
                <a:gd name="T36" fmla="*/ 169 w 2660"/>
                <a:gd name="T37" fmla="*/ 61 h 1510"/>
                <a:gd name="T38" fmla="*/ 175 w 2660"/>
                <a:gd name="T39" fmla="*/ 40 h 1510"/>
                <a:gd name="T40" fmla="*/ 183 w 2660"/>
                <a:gd name="T41" fmla="*/ 41 h 1510"/>
                <a:gd name="T42" fmla="*/ 198 w 2660"/>
                <a:gd name="T43" fmla="*/ 16 h 1510"/>
                <a:gd name="T44" fmla="*/ 198 w 2660"/>
                <a:gd name="T45" fmla="*/ 0 h 1510"/>
                <a:gd name="T46" fmla="*/ 221 w 2660"/>
                <a:gd name="T47" fmla="*/ 13 h 1510"/>
                <a:gd name="T48" fmla="*/ 225 w 2660"/>
                <a:gd name="T49" fmla="*/ 2 h 1510"/>
                <a:gd name="T50" fmla="*/ 253 w 2660"/>
                <a:gd name="T51" fmla="*/ 18 h 1510"/>
                <a:gd name="T52" fmla="*/ 257 w 2660"/>
                <a:gd name="T53" fmla="*/ 25 h 1510"/>
                <a:gd name="T54" fmla="*/ 250 w 2660"/>
                <a:gd name="T55" fmla="*/ 47 h 1510"/>
                <a:gd name="T56" fmla="*/ 254 w 2660"/>
                <a:gd name="T57" fmla="*/ 52 h 1510"/>
                <a:gd name="T58" fmla="*/ 261 w 2660"/>
                <a:gd name="T59" fmla="*/ 48 h 1510"/>
                <a:gd name="T60" fmla="*/ 268 w 2660"/>
                <a:gd name="T61" fmla="*/ 56 h 1510"/>
                <a:gd name="T62" fmla="*/ 301 w 2660"/>
                <a:gd name="T63" fmla="*/ 67 h 1510"/>
                <a:gd name="T64" fmla="*/ 299 w 2660"/>
                <a:gd name="T65" fmla="*/ 82 h 1510"/>
                <a:gd name="T66" fmla="*/ 270 w 2660"/>
                <a:gd name="T67" fmla="*/ 65 h 1510"/>
                <a:gd name="T68" fmla="*/ 291 w 2660"/>
                <a:gd name="T69" fmla="*/ 84 h 1510"/>
                <a:gd name="T70" fmla="*/ 302 w 2660"/>
                <a:gd name="T71" fmla="*/ 85 h 1510"/>
                <a:gd name="T72" fmla="*/ 296 w 2660"/>
                <a:gd name="T73" fmla="*/ 88 h 1510"/>
                <a:gd name="T74" fmla="*/ 306 w 2660"/>
                <a:gd name="T75" fmla="*/ 92 h 1510"/>
                <a:gd name="T76" fmla="*/ 305 w 2660"/>
                <a:gd name="T77" fmla="*/ 98 h 1510"/>
                <a:gd name="T78" fmla="*/ 298 w 2660"/>
                <a:gd name="T79" fmla="*/ 94 h 1510"/>
                <a:gd name="T80" fmla="*/ 302 w 2660"/>
                <a:gd name="T81" fmla="*/ 102 h 1510"/>
                <a:gd name="T82" fmla="*/ 281 w 2660"/>
                <a:gd name="T83" fmla="*/ 93 h 1510"/>
                <a:gd name="T84" fmla="*/ 309 w 2660"/>
                <a:gd name="T85" fmla="*/ 114 h 1510"/>
                <a:gd name="T86" fmla="*/ 304 w 2660"/>
                <a:gd name="T87" fmla="*/ 118 h 1510"/>
                <a:gd name="T88" fmla="*/ 281 w 2660"/>
                <a:gd name="T89" fmla="*/ 103 h 1510"/>
                <a:gd name="T90" fmla="*/ 277 w 2660"/>
                <a:gd name="T91" fmla="*/ 108 h 1510"/>
                <a:gd name="T92" fmla="*/ 291 w 2660"/>
                <a:gd name="T93" fmla="*/ 109 h 1510"/>
                <a:gd name="T94" fmla="*/ 302 w 2660"/>
                <a:gd name="T95" fmla="*/ 123 h 1510"/>
                <a:gd name="T96" fmla="*/ 323 w 2660"/>
                <a:gd name="T97" fmla="*/ 117 h 1510"/>
                <a:gd name="T98" fmla="*/ 332 w 2660"/>
                <a:gd name="T99" fmla="*/ 135 h 15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60"/>
                <a:gd name="T151" fmla="*/ 0 h 1510"/>
                <a:gd name="T152" fmla="*/ 2660 w 2660"/>
                <a:gd name="T153" fmla="*/ 1510 h 15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60" h="1510">
                  <a:moveTo>
                    <a:pt x="2660" y="1078"/>
                  </a:moveTo>
                  <a:lnTo>
                    <a:pt x="2653" y="1078"/>
                  </a:lnTo>
                  <a:lnTo>
                    <a:pt x="2622" y="1041"/>
                  </a:lnTo>
                  <a:lnTo>
                    <a:pt x="2638" y="1084"/>
                  </a:lnTo>
                  <a:lnTo>
                    <a:pt x="2613" y="1086"/>
                  </a:lnTo>
                  <a:lnTo>
                    <a:pt x="2602" y="1095"/>
                  </a:lnTo>
                  <a:lnTo>
                    <a:pt x="686" y="1419"/>
                  </a:lnTo>
                  <a:lnTo>
                    <a:pt x="680" y="1408"/>
                  </a:lnTo>
                  <a:lnTo>
                    <a:pt x="0" y="1510"/>
                  </a:lnTo>
                  <a:lnTo>
                    <a:pt x="8" y="1499"/>
                  </a:lnTo>
                  <a:lnTo>
                    <a:pt x="173" y="1421"/>
                  </a:lnTo>
                  <a:lnTo>
                    <a:pt x="516" y="1025"/>
                  </a:lnTo>
                  <a:lnTo>
                    <a:pt x="550" y="1111"/>
                  </a:lnTo>
                  <a:lnTo>
                    <a:pt x="639" y="1156"/>
                  </a:lnTo>
                  <a:lnTo>
                    <a:pt x="1036" y="997"/>
                  </a:lnTo>
                  <a:lnTo>
                    <a:pt x="1106" y="901"/>
                  </a:lnTo>
                  <a:lnTo>
                    <a:pt x="1072" y="868"/>
                  </a:lnTo>
                  <a:lnTo>
                    <a:pt x="1217" y="455"/>
                  </a:lnTo>
                  <a:lnTo>
                    <a:pt x="1357" y="491"/>
                  </a:lnTo>
                  <a:lnTo>
                    <a:pt x="1402" y="323"/>
                  </a:lnTo>
                  <a:lnTo>
                    <a:pt x="1468" y="329"/>
                  </a:lnTo>
                  <a:lnTo>
                    <a:pt x="1583" y="129"/>
                  </a:lnTo>
                  <a:lnTo>
                    <a:pt x="1586" y="0"/>
                  </a:lnTo>
                  <a:lnTo>
                    <a:pt x="1773" y="103"/>
                  </a:lnTo>
                  <a:lnTo>
                    <a:pt x="1803" y="16"/>
                  </a:lnTo>
                  <a:lnTo>
                    <a:pt x="2024" y="146"/>
                  </a:lnTo>
                  <a:lnTo>
                    <a:pt x="2063" y="198"/>
                  </a:lnTo>
                  <a:lnTo>
                    <a:pt x="2002" y="374"/>
                  </a:lnTo>
                  <a:lnTo>
                    <a:pt x="2033" y="416"/>
                  </a:lnTo>
                  <a:lnTo>
                    <a:pt x="2093" y="380"/>
                  </a:lnTo>
                  <a:lnTo>
                    <a:pt x="2150" y="449"/>
                  </a:lnTo>
                  <a:lnTo>
                    <a:pt x="2415" y="539"/>
                  </a:lnTo>
                  <a:lnTo>
                    <a:pt x="2396" y="656"/>
                  </a:lnTo>
                  <a:lnTo>
                    <a:pt x="2167" y="522"/>
                  </a:lnTo>
                  <a:lnTo>
                    <a:pt x="2334" y="675"/>
                  </a:lnTo>
                  <a:lnTo>
                    <a:pt x="2421" y="679"/>
                  </a:lnTo>
                  <a:lnTo>
                    <a:pt x="2370" y="707"/>
                  </a:lnTo>
                  <a:lnTo>
                    <a:pt x="2455" y="739"/>
                  </a:lnTo>
                  <a:lnTo>
                    <a:pt x="2446" y="782"/>
                  </a:lnTo>
                  <a:lnTo>
                    <a:pt x="2390" y="751"/>
                  </a:lnTo>
                  <a:lnTo>
                    <a:pt x="2417" y="818"/>
                  </a:lnTo>
                  <a:lnTo>
                    <a:pt x="2255" y="743"/>
                  </a:lnTo>
                  <a:lnTo>
                    <a:pt x="2477" y="910"/>
                  </a:lnTo>
                  <a:lnTo>
                    <a:pt x="2432" y="939"/>
                  </a:lnTo>
                  <a:lnTo>
                    <a:pt x="2255" y="824"/>
                  </a:lnTo>
                  <a:lnTo>
                    <a:pt x="2223" y="865"/>
                  </a:lnTo>
                  <a:lnTo>
                    <a:pt x="2329" y="873"/>
                  </a:lnTo>
                  <a:lnTo>
                    <a:pt x="2423" y="982"/>
                  </a:lnTo>
                  <a:lnTo>
                    <a:pt x="2585" y="935"/>
                  </a:lnTo>
                  <a:lnTo>
                    <a:pt x="2660" y="1078"/>
                  </a:lnTo>
                </a:path>
              </a:pathLst>
            </a:custGeom>
            <a:solidFill>
              <a:srgbClr val="FFC000"/>
            </a:solidFill>
            <a:ln w="0">
              <a:solidFill>
                <a:schemeClr val="tx1"/>
              </a:solidFill>
              <a:prstDash val="solid"/>
              <a:round/>
              <a:headEnd/>
              <a:tailEnd/>
            </a:ln>
          </p:spPr>
          <p:txBody>
            <a:bodyPr/>
            <a:lstStyle/>
            <a:p>
              <a:endParaRPr lang="en-US" dirty="0"/>
            </a:p>
          </p:txBody>
        </p:sp>
        <p:sp>
          <p:nvSpPr>
            <p:cNvPr id="386" name="Line 251"/>
            <p:cNvSpPr>
              <a:spLocks noChangeShapeType="1"/>
            </p:cNvSpPr>
            <p:nvPr/>
          </p:nvSpPr>
          <p:spPr bwMode="auto">
            <a:xfrm>
              <a:off x="585" y="2216"/>
              <a:ext cx="1" cy="1"/>
            </a:xfrm>
            <a:prstGeom prst="line">
              <a:avLst/>
            </a:prstGeom>
            <a:noFill/>
            <a:ln w="0">
              <a:solidFill>
                <a:schemeClr val="tx1"/>
              </a:solidFill>
              <a:round/>
              <a:headEnd/>
              <a:tailEnd/>
            </a:ln>
          </p:spPr>
          <p:txBody>
            <a:bodyPr/>
            <a:lstStyle/>
            <a:p>
              <a:endParaRPr lang="en-US" dirty="0"/>
            </a:p>
          </p:txBody>
        </p:sp>
        <p:sp>
          <p:nvSpPr>
            <p:cNvPr id="387" name="Freeform 386"/>
            <p:cNvSpPr>
              <a:spLocks/>
            </p:cNvSpPr>
            <p:nvPr/>
          </p:nvSpPr>
          <p:spPr bwMode="auto">
            <a:xfrm>
              <a:off x="565" y="2082"/>
              <a:ext cx="287" cy="208"/>
            </a:xfrm>
            <a:custGeom>
              <a:avLst/>
              <a:gdLst/>
              <a:ahLst/>
              <a:cxnLst>
                <a:cxn ang="0">
                  <a:pos x="159" y="1074"/>
                </a:cxn>
                <a:cxn ang="0">
                  <a:pos x="0" y="985"/>
                </a:cxn>
                <a:cxn ang="0">
                  <a:pos x="34" y="859"/>
                </a:cxn>
                <a:cxn ang="0">
                  <a:pos x="44" y="968"/>
                </a:cxn>
                <a:cxn ang="0">
                  <a:pos x="115" y="842"/>
                </a:cxn>
                <a:cxn ang="0">
                  <a:pos x="50" y="820"/>
                </a:cxn>
                <a:cxn ang="0">
                  <a:pos x="59" y="734"/>
                </a:cxn>
                <a:cxn ang="0">
                  <a:pos x="157" y="734"/>
                </a:cxn>
                <a:cxn ang="0">
                  <a:pos x="61" y="700"/>
                </a:cxn>
                <a:cxn ang="0">
                  <a:pos x="81" y="359"/>
                </a:cxn>
                <a:cxn ang="0">
                  <a:pos x="36" y="245"/>
                </a:cxn>
                <a:cxn ang="0">
                  <a:pos x="76" y="81"/>
                </a:cxn>
                <a:cxn ang="0">
                  <a:pos x="266" y="231"/>
                </a:cxn>
                <a:cxn ang="0">
                  <a:pos x="489" y="309"/>
                </a:cxn>
                <a:cxn ang="0">
                  <a:pos x="541" y="395"/>
                </a:cxn>
                <a:cxn ang="0">
                  <a:pos x="570" y="348"/>
                </a:cxn>
                <a:cxn ang="0">
                  <a:pos x="615" y="379"/>
                </a:cxn>
                <a:cxn ang="0">
                  <a:pos x="598" y="465"/>
                </a:cxn>
                <a:cxn ang="0">
                  <a:pos x="528" y="471"/>
                </a:cxn>
                <a:cxn ang="0">
                  <a:pos x="388" y="636"/>
                </a:cxn>
                <a:cxn ang="0">
                  <a:pos x="486" y="631"/>
                </a:cxn>
                <a:cxn ang="0">
                  <a:pos x="411" y="619"/>
                </a:cxn>
                <a:cxn ang="0">
                  <a:pos x="611" y="491"/>
                </a:cxn>
                <a:cxn ang="0">
                  <a:pos x="615" y="440"/>
                </a:cxn>
                <a:cxn ang="0">
                  <a:pos x="634" y="469"/>
                </a:cxn>
                <a:cxn ang="0">
                  <a:pos x="631" y="527"/>
                </a:cxn>
                <a:cxn ang="0">
                  <a:pos x="553" y="563"/>
                </a:cxn>
                <a:cxn ang="0">
                  <a:pos x="592" y="631"/>
                </a:cxn>
                <a:cxn ang="0">
                  <a:pos x="547" y="725"/>
                </a:cxn>
                <a:cxn ang="0">
                  <a:pos x="541" y="667"/>
                </a:cxn>
                <a:cxn ang="0">
                  <a:pos x="472" y="740"/>
                </a:cxn>
                <a:cxn ang="0">
                  <a:pos x="486" y="653"/>
                </a:cxn>
                <a:cxn ang="0">
                  <a:pos x="391" y="712"/>
                </a:cxn>
                <a:cxn ang="0">
                  <a:pos x="428" y="793"/>
                </a:cxn>
                <a:cxn ang="0">
                  <a:pos x="628" y="700"/>
                </a:cxn>
                <a:cxn ang="0">
                  <a:pos x="637" y="572"/>
                </a:cxn>
                <a:cxn ang="0">
                  <a:pos x="741" y="431"/>
                </a:cxn>
                <a:cxn ang="0">
                  <a:pos x="660" y="239"/>
                </a:cxn>
                <a:cxn ang="0">
                  <a:pos x="741" y="184"/>
                </a:cxn>
                <a:cxn ang="0">
                  <a:pos x="698" y="0"/>
                </a:cxn>
                <a:cxn ang="0">
                  <a:pos x="2299" y="407"/>
                </a:cxn>
                <a:cxn ang="0">
                  <a:pos x="2045" y="1663"/>
                </a:cxn>
                <a:cxn ang="0">
                  <a:pos x="1442" y="1521"/>
                </a:cxn>
                <a:cxn ang="0">
                  <a:pos x="972" y="1541"/>
                </a:cxn>
                <a:cxn ang="0">
                  <a:pos x="748" y="1518"/>
                </a:cxn>
                <a:cxn ang="0">
                  <a:pos x="562" y="1426"/>
                </a:cxn>
                <a:cxn ang="0">
                  <a:pos x="402" y="1454"/>
                </a:cxn>
                <a:cxn ang="0">
                  <a:pos x="291" y="1386"/>
                </a:cxn>
                <a:cxn ang="0">
                  <a:pos x="293" y="1181"/>
                </a:cxn>
                <a:cxn ang="0">
                  <a:pos x="159" y="1091"/>
                </a:cxn>
                <a:cxn ang="0">
                  <a:pos x="159" y="1074"/>
                </a:cxn>
              </a:cxnLst>
              <a:rect l="0" t="0" r="r" b="b"/>
              <a:pathLst>
                <a:path w="2299" h="1663">
                  <a:moveTo>
                    <a:pt x="159" y="1074"/>
                  </a:moveTo>
                  <a:lnTo>
                    <a:pt x="0" y="985"/>
                  </a:lnTo>
                  <a:lnTo>
                    <a:pt x="34" y="859"/>
                  </a:lnTo>
                  <a:lnTo>
                    <a:pt x="44" y="968"/>
                  </a:lnTo>
                  <a:lnTo>
                    <a:pt x="115" y="842"/>
                  </a:lnTo>
                  <a:lnTo>
                    <a:pt x="50" y="820"/>
                  </a:lnTo>
                  <a:lnTo>
                    <a:pt x="59" y="734"/>
                  </a:lnTo>
                  <a:lnTo>
                    <a:pt x="157" y="734"/>
                  </a:lnTo>
                  <a:lnTo>
                    <a:pt x="61" y="700"/>
                  </a:lnTo>
                  <a:lnTo>
                    <a:pt x="81" y="359"/>
                  </a:lnTo>
                  <a:lnTo>
                    <a:pt x="36" y="245"/>
                  </a:lnTo>
                  <a:lnTo>
                    <a:pt x="76" y="81"/>
                  </a:lnTo>
                  <a:lnTo>
                    <a:pt x="266" y="231"/>
                  </a:lnTo>
                  <a:lnTo>
                    <a:pt x="489" y="309"/>
                  </a:lnTo>
                  <a:lnTo>
                    <a:pt x="541" y="395"/>
                  </a:lnTo>
                  <a:lnTo>
                    <a:pt x="570" y="348"/>
                  </a:lnTo>
                  <a:lnTo>
                    <a:pt x="615" y="379"/>
                  </a:lnTo>
                  <a:lnTo>
                    <a:pt x="598" y="465"/>
                  </a:lnTo>
                  <a:lnTo>
                    <a:pt x="528" y="471"/>
                  </a:lnTo>
                  <a:lnTo>
                    <a:pt x="388" y="636"/>
                  </a:lnTo>
                  <a:lnTo>
                    <a:pt x="486" y="631"/>
                  </a:lnTo>
                  <a:lnTo>
                    <a:pt x="411" y="619"/>
                  </a:lnTo>
                  <a:lnTo>
                    <a:pt x="611" y="491"/>
                  </a:lnTo>
                  <a:lnTo>
                    <a:pt x="615" y="440"/>
                  </a:lnTo>
                  <a:lnTo>
                    <a:pt x="634" y="469"/>
                  </a:lnTo>
                  <a:lnTo>
                    <a:pt x="631" y="527"/>
                  </a:lnTo>
                  <a:lnTo>
                    <a:pt x="553" y="563"/>
                  </a:lnTo>
                  <a:lnTo>
                    <a:pt x="592" y="631"/>
                  </a:lnTo>
                  <a:lnTo>
                    <a:pt x="547" y="725"/>
                  </a:lnTo>
                  <a:lnTo>
                    <a:pt x="541" y="667"/>
                  </a:lnTo>
                  <a:lnTo>
                    <a:pt x="472" y="740"/>
                  </a:lnTo>
                  <a:lnTo>
                    <a:pt x="486" y="653"/>
                  </a:lnTo>
                  <a:lnTo>
                    <a:pt x="391" y="712"/>
                  </a:lnTo>
                  <a:lnTo>
                    <a:pt x="428" y="793"/>
                  </a:lnTo>
                  <a:lnTo>
                    <a:pt x="628" y="700"/>
                  </a:lnTo>
                  <a:lnTo>
                    <a:pt x="637" y="572"/>
                  </a:lnTo>
                  <a:lnTo>
                    <a:pt x="741" y="431"/>
                  </a:lnTo>
                  <a:lnTo>
                    <a:pt x="660" y="239"/>
                  </a:lnTo>
                  <a:lnTo>
                    <a:pt x="741" y="184"/>
                  </a:lnTo>
                  <a:lnTo>
                    <a:pt x="698" y="0"/>
                  </a:lnTo>
                  <a:lnTo>
                    <a:pt x="2299" y="407"/>
                  </a:lnTo>
                  <a:lnTo>
                    <a:pt x="2045" y="1663"/>
                  </a:lnTo>
                  <a:lnTo>
                    <a:pt x="1442" y="1521"/>
                  </a:lnTo>
                  <a:lnTo>
                    <a:pt x="972" y="1541"/>
                  </a:lnTo>
                  <a:lnTo>
                    <a:pt x="748" y="1518"/>
                  </a:lnTo>
                  <a:lnTo>
                    <a:pt x="562" y="1426"/>
                  </a:lnTo>
                  <a:lnTo>
                    <a:pt x="402" y="1454"/>
                  </a:lnTo>
                  <a:lnTo>
                    <a:pt x="291" y="1386"/>
                  </a:lnTo>
                  <a:lnTo>
                    <a:pt x="293" y="1181"/>
                  </a:lnTo>
                  <a:lnTo>
                    <a:pt x="159" y="1091"/>
                  </a:lnTo>
                  <a:lnTo>
                    <a:pt x="159" y="1074"/>
                  </a:lnTo>
                  <a:close/>
                </a:path>
              </a:pathLst>
            </a:custGeom>
            <a:solidFill>
              <a:schemeClr val="accent2">
                <a:lumMod val="40000"/>
                <a:lumOff val="6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88" name="Freeform 253"/>
            <p:cNvSpPr>
              <a:spLocks/>
            </p:cNvSpPr>
            <p:nvPr/>
          </p:nvSpPr>
          <p:spPr bwMode="auto">
            <a:xfrm>
              <a:off x="565" y="2082"/>
              <a:ext cx="287" cy="208"/>
            </a:xfrm>
            <a:custGeom>
              <a:avLst/>
              <a:gdLst>
                <a:gd name="T0" fmla="*/ 20 w 2299"/>
                <a:gd name="T1" fmla="*/ 134 h 1663"/>
                <a:gd name="T2" fmla="*/ 0 w 2299"/>
                <a:gd name="T3" fmla="*/ 123 h 1663"/>
                <a:gd name="T4" fmla="*/ 4 w 2299"/>
                <a:gd name="T5" fmla="*/ 107 h 1663"/>
                <a:gd name="T6" fmla="*/ 5 w 2299"/>
                <a:gd name="T7" fmla="*/ 121 h 1663"/>
                <a:gd name="T8" fmla="*/ 14 w 2299"/>
                <a:gd name="T9" fmla="*/ 105 h 1663"/>
                <a:gd name="T10" fmla="*/ 6 w 2299"/>
                <a:gd name="T11" fmla="*/ 103 h 1663"/>
                <a:gd name="T12" fmla="*/ 7 w 2299"/>
                <a:gd name="T13" fmla="*/ 92 h 1663"/>
                <a:gd name="T14" fmla="*/ 20 w 2299"/>
                <a:gd name="T15" fmla="*/ 92 h 1663"/>
                <a:gd name="T16" fmla="*/ 8 w 2299"/>
                <a:gd name="T17" fmla="*/ 88 h 1663"/>
                <a:gd name="T18" fmla="*/ 10 w 2299"/>
                <a:gd name="T19" fmla="*/ 45 h 1663"/>
                <a:gd name="T20" fmla="*/ 4 w 2299"/>
                <a:gd name="T21" fmla="*/ 31 h 1663"/>
                <a:gd name="T22" fmla="*/ 9 w 2299"/>
                <a:gd name="T23" fmla="*/ 10 h 1663"/>
                <a:gd name="T24" fmla="*/ 33 w 2299"/>
                <a:gd name="T25" fmla="*/ 29 h 1663"/>
                <a:gd name="T26" fmla="*/ 61 w 2299"/>
                <a:gd name="T27" fmla="*/ 39 h 1663"/>
                <a:gd name="T28" fmla="*/ 68 w 2299"/>
                <a:gd name="T29" fmla="*/ 49 h 1663"/>
                <a:gd name="T30" fmla="*/ 71 w 2299"/>
                <a:gd name="T31" fmla="*/ 44 h 1663"/>
                <a:gd name="T32" fmla="*/ 77 w 2299"/>
                <a:gd name="T33" fmla="*/ 47 h 1663"/>
                <a:gd name="T34" fmla="*/ 75 w 2299"/>
                <a:gd name="T35" fmla="*/ 58 h 1663"/>
                <a:gd name="T36" fmla="*/ 66 w 2299"/>
                <a:gd name="T37" fmla="*/ 59 h 1663"/>
                <a:gd name="T38" fmla="*/ 48 w 2299"/>
                <a:gd name="T39" fmla="*/ 80 h 1663"/>
                <a:gd name="T40" fmla="*/ 61 w 2299"/>
                <a:gd name="T41" fmla="*/ 79 h 1663"/>
                <a:gd name="T42" fmla="*/ 51 w 2299"/>
                <a:gd name="T43" fmla="*/ 77 h 1663"/>
                <a:gd name="T44" fmla="*/ 76 w 2299"/>
                <a:gd name="T45" fmla="*/ 61 h 1663"/>
                <a:gd name="T46" fmla="*/ 77 w 2299"/>
                <a:gd name="T47" fmla="*/ 55 h 1663"/>
                <a:gd name="T48" fmla="*/ 79 w 2299"/>
                <a:gd name="T49" fmla="*/ 59 h 1663"/>
                <a:gd name="T50" fmla="*/ 79 w 2299"/>
                <a:gd name="T51" fmla="*/ 66 h 1663"/>
                <a:gd name="T52" fmla="*/ 69 w 2299"/>
                <a:gd name="T53" fmla="*/ 70 h 1663"/>
                <a:gd name="T54" fmla="*/ 74 w 2299"/>
                <a:gd name="T55" fmla="*/ 79 h 1663"/>
                <a:gd name="T56" fmla="*/ 68 w 2299"/>
                <a:gd name="T57" fmla="*/ 91 h 1663"/>
                <a:gd name="T58" fmla="*/ 68 w 2299"/>
                <a:gd name="T59" fmla="*/ 83 h 1663"/>
                <a:gd name="T60" fmla="*/ 59 w 2299"/>
                <a:gd name="T61" fmla="*/ 93 h 1663"/>
                <a:gd name="T62" fmla="*/ 61 w 2299"/>
                <a:gd name="T63" fmla="*/ 82 h 1663"/>
                <a:gd name="T64" fmla="*/ 49 w 2299"/>
                <a:gd name="T65" fmla="*/ 89 h 1663"/>
                <a:gd name="T66" fmla="*/ 53 w 2299"/>
                <a:gd name="T67" fmla="*/ 99 h 1663"/>
                <a:gd name="T68" fmla="*/ 78 w 2299"/>
                <a:gd name="T69" fmla="*/ 88 h 1663"/>
                <a:gd name="T70" fmla="*/ 80 w 2299"/>
                <a:gd name="T71" fmla="*/ 72 h 1663"/>
                <a:gd name="T72" fmla="*/ 93 w 2299"/>
                <a:gd name="T73" fmla="*/ 54 h 1663"/>
                <a:gd name="T74" fmla="*/ 82 w 2299"/>
                <a:gd name="T75" fmla="*/ 30 h 1663"/>
                <a:gd name="T76" fmla="*/ 93 w 2299"/>
                <a:gd name="T77" fmla="*/ 23 h 1663"/>
                <a:gd name="T78" fmla="*/ 87 w 2299"/>
                <a:gd name="T79" fmla="*/ 0 h 1663"/>
                <a:gd name="T80" fmla="*/ 287 w 2299"/>
                <a:gd name="T81" fmla="*/ 51 h 1663"/>
                <a:gd name="T82" fmla="*/ 255 w 2299"/>
                <a:gd name="T83" fmla="*/ 208 h 1663"/>
                <a:gd name="T84" fmla="*/ 180 w 2299"/>
                <a:gd name="T85" fmla="*/ 190 h 1663"/>
                <a:gd name="T86" fmla="*/ 121 w 2299"/>
                <a:gd name="T87" fmla="*/ 193 h 1663"/>
                <a:gd name="T88" fmla="*/ 93 w 2299"/>
                <a:gd name="T89" fmla="*/ 190 h 1663"/>
                <a:gd name="T90" fmla="*/ 70 w 2299"/>
                <a:gd name="T91" fmla="*/ 178 h 1663"/>
                <a:gd name="T92" fmla="*/ 50 w 2299"/>
                <a:gd name="T93" fmla="*/ 182 h 1663"/>
                <a:gd name="T94" fmla="*/ 36 w 2299"/>
                <a:gd name="T95" fmla="*/ 173 h 1663"/>
                <a:gd name="T96" fmla="*/ 37 w 2299"/>
                <a:gd name="T97" fmla="*/ 148 h 1663"/>
                <a:gd name="T98" fmla="*/ 20 w 2299"/>
                <a:gd name="T99" fmla="*/ 136 h 1663"/>
                <a:gd name="T100" fmla="*/ 20 w 2299"/>
                <a:gd name="T101" fmla="*/ 134 h 16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99"/>
                <a:gd name="T154" fmla="*/ 0 h 1663"/>
                <a:gd name="T155" fmla="*/ 2299 w 2299"/>
                <a:gd name="T156" fmla="*/ 1663 h 16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99" h="1663">
                  <a:moveTo>
                    <a:pt x="159" y="1074"/>
                  </a:moveTo>
                  <a:lnTo>
                    <a:pt x="0" y="985"/>
                  </a:lnTo>
                  <a:lnTo>
                    <a:pt x="34" y="859"/>
                  </a:lnTo>
                  <a:lnTo>
                    <a:pt x="44" y="968"/>
                  </a:lnTo>
                  <a:lnTo>
                    <a:pt x="115" y="842"/>
                  </a:lnTo>
                  <a:lnTo>
                    <a:pt x="50" y="820"/>
                  </a:lnTo>
                  <a:lnTo>
                    <a:pt x="59" y="734"/>
                  </a:lnTo>
                  <a:lnTo>
                    <a:pt x="157" y="734"/>
                  </a:lnTo>
                  <a:lnTo>
                    <a:pt x="61" y="700"/>
                  </a:lnTo>
                  <a:lnTo>
                    <a:pt x="81" y="359"/>
                  </a:lnTo>
                  <a:lnTo>
                    <a:pt x="36" y="245"/>
                  </a:lnTo>
                  <a:lnTo>
                    <a:pt x="76" y="81"/>
                  </a:lnTo>
                  <a:lnTo>
                    <a:pt x="266" y="231"/>
                  </a:lnTo>
                  <a:lnTo>
                    <a:pt x="489" y="309"/>
                  </a:lnTo>
                  <a:lnTo>
                    <a:pt x="541" y="395"/>
                  </a:lnTo>
                  <a:lnTo>
                    <a:pt x="570" y="348"/>
                  </a:lnTo>
                  <a:lnTo>
                    <a:pt x="615" y="379"/>
                  </a:lnTo>
                  <a:lnTo>
                    <a:pt x="598" y="465"/>
                  </a:lnTo>
                  <a:lnTo>
                    <a:pt x="528" y="471"/>
                  </a:lnTo>
                  <a:lnTo>
                    <a:pt x="388" y="636"/>
                  </a:lnTo>
                  <a:lnTo>
                    <a:pt x="486" y="631"/>
                  </a:lnTo>
                  <a:lnTo>
                    <a:pt x="411" y="619"/>
                  </a:lnTo>
                  <a:lnTo>
                    <a:pt x="611" y="491"/>
                  </a:lnTo>
                  <a:lnTo>
                    <a:pt x="615" y="440"/>
                  </a:lnTo>
                  <a:lnTo>
                    <a:pt x="634" y="469"/>
                  </a:lnTo>
                  <a:lnTo>
                    <a:pt x="631" y="527"/>
                  </a:lnTo>
                  <a:lnTo>
                    <a:pt x="553" y="563"/>
                  </a:lnTo>
                  <a:lnTo>
                    <a:pt x="592" y="631"/>
                  </a:lnTo>
                  <a:lnTo>
                    <a:pt x="547" y="725"/>
                  </a:lnTo>
                  <a:lnTo>
                    <a:pt x="541" y="667"/>
                  </a:lnTo>
                  <a:lnTo>
                    <a:pt x="472" y="740"/>
                  </a:lnTo>
                  <a:lnTo>
                    <a:pt x="486" y="653"/>
                  </a:lnTo>
                  <a:lnTo>
                    <a:pt x="391" y="712"/>
                  </a:lnTo>
                  <a:lnTo>
                    <a:pt x="428" y="793"/>
                  </a:lnTo>
                  <a:lnTo>
                    <a:pt x="628" y="700"/>
                  </a:lnTo>
                  <a:lnTo>
                    <a:pt x="637" y="572"/>
                  </a:lnTo>
                  <a:lnTo>
                    <a:pt x="741" y="431"/>
                  </a:lnTo>
                  <a:lnTo>
                    <a:pt x="660" y="239"/>
                  </a:lnTo>
                  <a:lnTo>
                    <a:pt x="741" y="184"/>
                  </a:lnTo>
                  <a:lnTo>
                    <a:pt x="698" y="0"/>
                  </a:lnTo>
                  <a:lnTo>
                    <a:pt x="2299" y="407"/>
                  </a:lnTo>
                  <a:lnTo>
                    <a:pt x="2045" y="1663"/>
                  </a:lnTo>
                  <a:lnTo>
                    <a:pt x="1442" y="1521"/>
                  </a:lnTo>
                  <a:lnTo>
                    <a:pt x="972" y="1541"/>
                  </a:lnTo>
                  <a:lnTo>
                    <a:pt x="748" y="1518"/>
                  </a:lnTo>
                  <a:lnTo>
                    <a:pt x="562" y="1426"/>
                  </a:lnTo>
                  <a:lnTo>
                    <a:pt x="402" y="1454"/>
                  </a:lnTo>
                  <a:lnTo>
                    <a:pt x="291" y="1386"/>
                  </a:lnTo>
                  <a:lnTo>
                    <a:pt x="293" y="1181"/>
                  </a:lnTo>
                  <a:lnTo>
                    <a:pt x="159" y="1091"/>
                  </a:lnTo>
                  <a:lnTo>
                    <a:pt x="159" y="1074"/>
                  </a:lnTo>
                </a:path>
              </a:pathLst>
            </a:custGeom>
            <a:noFill/>
            <a:ln w="0">
              <a:solidFill>
                <a:schemeClr val="tx1"/>
              </a:solidFill>
              <a:prstDash val="solid"/>
              <a:round/>
              <a:headEnd/>
              <a:tailEnd/>
            </a:ln>
          </p:spPr>
          <p:txBody>
            <a:bodyPr/>
            <a:lstStyle/>
            <a:p>
              <a:endParaRPr lang="en-US" dirty="0"/>
            </a:p>
          </p:txBody>
        </p:sp>
        <p:sp>
          <p:nvSpPr>
            <p:cNvPr id="389" name="Line 254"/>
            <p:cNvSpPr>
              <a:spLocks noChangeShapeType="1"/>
            </p:cNvSpPr>
            <p:nvPr/>
          </p:nvSpPr>
          <p:spPr bwMode="auto">
            <a:xfrm>
              <a:off x="2289" y="2660"/>
              <a:ext cx="1" cy="1"/>
            </a:xfrm>
            <a:prstGeom prst="line">
              <a:avLst/>
            </a:prstGeom>
            <a:noFill/>
            <a:ln w="0">
              <a:solidFill>
                <a:schemeClr val="tx1"/>
              </a:solidFill>
              <a:round/>
              <a:headEnd/>
              <a:tailEnd/>
            </a:ln>
          </p:spPr>
          <p:txBody>
            <a:bodyPr/>
            <a:lstStyle/>
            <a:p>
              <a:endParaRPr lang="en-US" dirty="0"/>
            </a:p>
          </p:txBody>
        </p:sp>
        <p:sp>
          <p:nvSpPr>
            <p:cNvPr id="390" name="Freeform 255"/>
            <p:cNvSpPr>
              <a:spLocks/>
            </p:cNvSpPr>
            <p:nvPr/>
          </p:nvSpPr>
          <p:spPr bwMode="auto">
            <a:xfrm>
              <a:off x="2173" y="2618"/>
              <a:ext cx="193" cy="193"/>
            </a:xfrm>
            <a:custGeom>
              <a:avLst/>
              <a:gdLst>
                <a:gd name="T0" fmla="*/ 116 w 1547"/>
                <a:gd name="T1" fmla="*/ 43 h 1545"/>
                <a:gd name="T2" fmla="*/ 121 w 1547"/>
                <a:gd name="T3" fmla="*/ 70 h 1545"/>
                <a:gd name="T4" fmla="*/ 146 w 1547"/>
                <a:gd name="T5" fmla="*/ 42 h 1545"/>
                <a:gd name="T6" fmla="*/ 159 w 1547"/>
                <a:gd name="T7" fmla="*/ 47 h 1545"/>
                <a:gd name="T8" fmla="*/ 170 w 1547"/>
                <a:gd name="T9" fmla="*/ 35 h 1545"/>
                <a:gd name="T10" fmla="*/ 184 w 1547"/>
                <a:gd name="T11" fmla="*/ 37 h 1545"/>
                <a:gd name="T12" fmla="*/ 193 w 1547"/>
                <a:gd name="T13" fmla="*/ 51 h 1545"/>
                <a:gd name="T14" fmla="*/ 189 w 1547"/>
                <a:gd name="T15" fmla="*/ 61 h 1545"/>
                <a:gd name="T16" fmla="*/ 166 w 1547"/>
                <a:gd name="T17" fmla="*/ 49 h 1545"/>
                <a:gd name="T18" fmla="*/ 166 w 1547"/>
                <a:gd name="T19" fmla="*/ 65 h 1545"/>
                <a:gd name="T20" fmla="*/ 151 w 1547"/>
                <a:gd name="T21" fmla="*/ 90 h 1545"/>
                <a:gd name="T22" fmla="*/ 143 w 1547"/>
                <a:gd name="T23" fmla="*/ 89 h 1545"/>
                <a:gd name="T24" fmla="*/ 137 w 1547"/>
                <a:gd name="T25" fmla="*/ 110 h 1545"/>
                <a:gd name="T26" fmla="*/ 120 w 1547"/>
                <a:gd name="T27" fmla="*/ 105 h 1545"/>
                <a:gd name="T28" fmla="*/ 102 w 1547"/>
                <a:gd name="T29" fmla="*/ 157 h 1545"/>
                <a:gd name="T30" fmla="*/ 106 w 1547"/>
                <a:gd name="T31" fmla="*/ 161 h 1545"/>
                <a:gd name="T32" fmla="*/ 97 w 1547"/>
                <a:gd name="T33" fmla="*/ 173 h 1545"/>
                <a:gd name="T34" fmla="*/ 48 w 1547"/>
                <a:gd name="T35" fmla="*/ 193 h 1545"/>
                <a:gd name="T36" fmla="*/ 37 w 1547"/>
                <a:gd name="T37" fmla="*/ 187 h 1545"/>
                <a:gd name="T38" fmla="*/ 32 w 1547"/>
                <a:gd name="T39" fmla="*/ 177 h 1545"/>
                <a:gd name="T40" fmla="*/ 8 w 1547"/>
                <a:gd name="T41" fmla="*/ 159 h 1545"/>
                <a:gd name="T42" fmla="*/ 0 w 1547"/>
                <a:gd name="T43" fmla="*/ 132 h 1545"/>
                <a:gd name="T44" fmla="*/ 0 w 1547"/>
                <a:gd name="T45" fmla="*/ 132 h 1545"/>
                <a:gd name="T46" fmla="*/ 14 w 1547"/>
                <a:gd name="T47" fmla="*/ 120 h 1545"/>
                <a:gd name="T48" fmla="*/ 16 w 1547"/>
                <a:gd name="T49" fmla="*/ 98 h 1545"/>
                <a:gd name="T50" fmla="*/ 29 w 1547"/>
                <a:gd name="T51" fmla="*/ 100 h 1545"/>
                <a:gd name="T52" fmla="*/ 30 w 1547"/>
                <a:gd name="T53" fmla="*/ 81 h 1545"/>
                <a:gd name="T54" fmla="*/ 60 w 1547"/>
                <a:gd name="T55" fmla="*/ 57 h 1545"/>
                <a:gd name="T56" fmla="*/ 66 w 1547"/>
                <a:gd name="T57" fmla="*/ 19 h 1545"/>
                <a:gd name="T58" fmla="*/ 61 w 1547"/>
                <a:gd name="T59" fmla="*/ 4 h 1545"/>
                <a:gd name="T60" fmla="*/ 66 w 1547"/>
                <a:gd name="T61" fmla="*/ 0 h 1545"/>
                <a:gd name="T62" fmla="*/ 75 w 1547"/>
                <a:gd name="T63" fmla="*/ 50 h 1545"/>
                <a:gd name="T64" fmla="*/ 106 w 1547"/>
                <a:gd name="T65" fmla="*/ 44 h 1545"/>
                <a:gd name="T66" fmla="*/ 116 w 1547"/>
                <a:gd name="T67" fmla="*/ 43 h 15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7"/>
                <a:gd name="T103" fmla="*/ 0 h 1545"/>
                <a:gd name="T104" fmla="*/ 1547 w 1547"/>
                <a:gd name="T105" fmla="*/ 1545 h 15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7" h="1545">
                  <a:moveTo>
                    <a:pt x="931" y="341"/>
                  </a:moveTo>
                  <a:lnTo>
                    <a:pt x="972" y="562"/>
                  </a:lnTo>
                  <a:lnTo>
                    <a:pt x="1174" y="339"/>
                  </a:lnTo>
                  <a:lnTo>
                    <a:pt x="1274" y="375"/>
                  </a:lnTo>
                  <a:lnTo>
                    <a:pt x="1360" y="283"/>
                  </a:lnTo>
                  <a:lnTo>
                    <a:pt x="1477" y="294"/>
                  </a:lnTo>
                  <a:lnTo>
                    <a:pt x="1547" y="405"/>
                  </a:lnTo>
                  <a:lnTo>
                    <a:pt x="1517" y="492"/>
                  </a:lnTo>
                  <a:lnTo>
                    <a:pt x="1330" y="389"/>
                  </a:lnTo>
                  <a:lnTo>
                    <a:pt x="1327" y="518"/>
                  </a:lnTo>
                  <a:lnTo>
                    <a:pt x="1212" y="718"/>
                  </a:lnTo>
                  <a:lnTo>
                    <a:pt x="1146" y="712"/>
                  </a:lnTo>
                  <a:lnTo>
                    <a:pt x="1101" y="880"/>
                  </a:lnTo>
                  <a:lnTo>
                    <a:pt x="961" y="844"/>
                  </a:lnTo>
                  <a:lnTo>
                    <a:pt x="816" y="1257"/>
                  </a:lnTo>
                  <a:lnTo>
                    <a:pt x="850" y="1290"/>
                  </a:lnTo>
                  <a:lnTo>
                    <a:pt x="780" y="1386"/>
                  </a:lnTo>
                  <a:lnTo>
                    <a:pt x="383" y="1545"/>
                  </a:lnTo>
                  <a:lnTo>
                    <a:pt x="294" y="1500"/>
                  </a:lnTo>
                  <a:lnTo>
                    <a:pt x="260" y="1414"/>
                  </a:lnTo>
                  <a:lnTo>
                    <a:pt x="62" y="1271"/>
                  </a:lnTo>
                  <a:lnTo>
                    <a:pt x="0" y="1056"/>
                  </a:lnTo>
                  <a:lnTo>
                    <a:pt x="4" y="1059"/>
                  </a:lnTo>
                  <a:lnTo>
                    <a:pt x="115" y="961"/>
                  </a:lnTo>
                  <a:lnTo>
                    <a:pt x="128" y="788"/>
                  </a:lnTo>
                  <a:lnTo>
                    <a:pt x="235" y="797"/>
                  </a:lnTo>
                  <a:lnTo>
                    <a:pt x="241" y="652"/>
                  </a:lnTo>
                  <a:lnTo>
                    <a:pt x="484" y="456"/>
                  </a:lnTo>
                  <a:lnTo>
                    <a:pt x="526" y="149"/>
                  </a:lnTo>
                  <a:lnTo>
                    <a:pt x="486" y="34"/>
                  </a:lnTo>
                  <a:lnTo>
                    <a:pt x="531" y="0"/>
                  </a:lnTo>
                  <a:lnTo>
                    <a:pt x="598" y="397"/>
                  </a:lnTo>
                  <a:lnTo>
                    <a:pt x="846" y="356"/>
                  </a:lnTo>
                  <a:lnTo>
                    <a:pt x="931" y="341"/>
                  </a:lnTo>
                  <a:close/>
                </a:path>
              </a:pathLst>
            </a:custGeom>
            <a:solidFill>
              <a:srgbClr val="00FF00"/>
            </a:solidFill>
            <a:ln w="3175">
              <a:solidFill>
                <a:schemeClr val="tx1"/>
              </a:solidFill>
              <a:prstDash val="solid"/>
              <a:round/>
              <a:headEnd/>
              <a:tailEnd/>
            </a:ln>
          </p:spPr>
          <p:txBody>
            <a:bodyPr/>
            <a:lstStyle/>
            <a:p>
              <a:endParaRPr lang="en-US" dirty="0"/>
            </a:p>
          </p:txBody>
        </p:sp>
        <p:sp>
          <p:nvSpPr>
            <p:cNvPr id="391" name="Freeform 256"/>
            <p:cNvSpPr>
              <a:spLocks/>
            </p:cNvSpPr>
            <p:nvPr/>
          </p:nvSpPr>
          <p:spPr bwMode="auto">
            <a:xfrm>
              <a:off x="2173" y="2618"/>
              <a:ext cx="193" cy="193"/>
            </a:xfrm>
            <a:custGeom>
              <a:avLst/>
              <a:gdLst>
                <a:gd name="T0" fmla="*/ 116 w 1547"/>
                <a:gd name="T1" fmla="*/ 43 h 1545"/>
                <a:gd name="T2" fmla="*/ 121 w 1547"/>
                <a:gd name="T3" fmla="*/ 70 h 1545"/>
                <a:gd name="T4" fmla="*/ 146 w 1547"/>
                <a:gd name="T5" fmla="*/ 42 h 1545"/>
                <a:gd name="T6" fmla="*/ 159 w 1547"/>
                <a:gd name="T7" fmla="*/ 47 h 1545"/>
                <a:gd name="T8" fmla="*/ 170 w 1547"/>
                <a:gd name="T9" fmla="*/ 35 h 1545"/>
                <a:gd name="T10" fmla="*/ 184 w 1547"/>
                <a:gd name="T11" fmla="*/ 37 h 1545"/>
                <a:gd name="T12" fmla="*/ 193 w 1547"/>
                <a:gd name="T13" fmla="*/ 51 h 1545"/>
                <a:gd name="T14" fmla="*/ 189 w 1547"/>
                <a:gd name="T15" fmla="*/ 61 h 1545"/>
                <a:gd name="T16" fmla="*/ 166 w 1547"/>
                <a:gd name="T17" fmla="*/ 49 h 1545"/>
                <a:gd name="T18" fmla="*/ 166 w 1547"/>
                <a:gd name="T19" fmla="*/ 65 h 1545"/>
                <a:gd name="T20" fmla="*/ 151 w 1547"/>
                <a:gd name="T21" fmla="*/ 90 h 1545"/>
                <a:gd name="T22" fmla="*/ 143 w 1547"/>
                <a:gd name="T23" fmla="*/ 89 h 1545"/>
                <a:gd name="T24" fmla="*/ 137 w 1547"/>
                <a:gd name="T25" fmla="*/ 110 h 1545"/>
                <a:gd name="T26" fmla="*/ 120 w 1547"/>
                <a:gd name="T27" fmla="*/ 105 h 1545"/>
                <a:gd name="T28" fmla="*/ 102 w 1547"/>
                <a:gd name="T29" fmla="*/ 157 h 1545"/>
                <a:gd name="T30" fmla="*/ 106 w 1547"/>
                <a:gd name="T31" fmla="*/ 161 h 1545"/>
                <a:gd name="T32" fmla="*/ 97 w 1547"/>
                <a:gd name="T33" fmla="*/ 173 h 1545"/>
                <a:gd name="T34" fmla="*/ 48 w 1547"/>
                <a:gd name="T35" fmla="*/ 193 h 1545"/>
                <a:gd name="T36" fmla="*/ 37 w 1547"/>
                <a:gd name="T37" fmla="*/ 187 h 1545"/>
                <a:gd name="T38" fmla="*/ 32 w 1547"/>
                <a:gd name="T39" fmla="*/ 177 h 1545"/>
                <a:gd name="T40" fmla="*/ 8 w 1547"/>
                <a:gd name="T41" fmla="*/ 159 h 1545"/>
                <a:gd name="T42" fmla="*/ 0 w 1547"/>
                <a:gd name="T43" fmla="*/ 132 h 1545"/>
                <a:gd name="T44" fmla="*/ 0 w 1547"/>
                <a:gd name="T45" fmla="*/ 132 h 1545"/>
                <a:gd name="T46" fmla="*/ 14 w 1547"/>
                <a:gd name="T47" fmla="*/ 120 h 1545"/>
                <a:gd name="T48" fmla="*/ 16 w 1547"/>
                <a:gd name="T49" fmla="*/ 98 h 1545"/>
                <a:gd name="T50" fmla="*/ 29 w 1547"/>
                <a:gd name="T51" fmla="*/ 100 h 1545"/>
                <a:gd name="T52" fmla="*/ 30 w 1547"/>
                <a:gd name="T53" fmla="*/ 81 h 1545"/>
                <a:gd name="T54" fmla="*/ 60 w 1547"/>
                <a:gd name="T55" fmla="*/ 57 h 1545"/>
                <a:gd name="T56" fmla="*/ 66 w 1547"/>
                <a:gd name="T57" fmla="*/ 19 h 1545"/>
                <a:gd name="T58" fmla="*/ 61 w 1547"/>
                <a:gd name="T59" fmla="*/ 4 h 1545"/>
                <a:gd name="T60" fmla="*/ 66 w 1547"/>
                <a:gd name="T61" fmla="*/ 0 h 1545"/>
                <a:gd name="T62" fmla="*/ 75 w 1547"/>
                <a:gd name="T63" fmla="*/ 50 h 1545"/>
                <a:gd name="T64" fmla="*/ 106 w 1547"/>
                <a:gd name="T65" fmla="*/ 44 h 1545"/>
                <a:gd name="T66" fmla="*/ 116 w 1547"/>
                <a:gd name="T67" fmla="*/ 43 h 15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7"/>
                <a:gd name="T103" fmla="*/ 0 h 1545"/>
                <a:gd name="T104" fmla="*/ 1547 w 1547"/>
                <a:gd name="T105" fmla="*/ 1545 h 15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7" h="1545">
                  <a:moveTo>
                    <a:pt x="931" y="341"/>
                  </a:moveTo>
                  <a:lnTo>
                    <a:pt x="972" y="562"/>
                  </a:lnTo>
                  <a:lnTo>
                    <a:pt x="1174" y="339"/>
                  </a:lnTo>
                  <a:lnTo>
                    <a:pt x="1274" y="375"/>
                  </a:lnTo>
                  <a:lnTo>
                    <a:pt x="1360" y="283"/>
                  </a:lnTo>
                  <a:lnTo>
                    <a:pt x="1477" y="294"/>
                  </a:lnTo>
                  <a:lnTo>
                    <a:pt x="1547" y="405"/>
                  </a:lnTo>
                  <a:lnTo>
                    <a:pt x="1517" y="492"/>
                  </a:lnTo>
                  <a:lnTo>
                    <a:pt x="1330" y="389"/>
                  </a:lnTo>
                  <a:lnTo>
                    <a:pt x="1327" y="518"/>
                  </a:lnTo>
                  <a:lnTo>
                    <a:pt x="1212" y="718"/>
                  </a:lnTo>
                  <a:lnTo>
                    <a:pt x="1146" y="712"/>
                  </a:lnTo>
                  <a:lnTo>
                    <a:pt x="1101" y="880"/>
                  </a:lnTo>
                  <a:lnTo>
                    <a:pt x="961" y="844"/>
                  </a:lnTo>
                  <a:lnTo>
                    <a:pt x="816" y="1257"/>
                  </a:lnTo>
                  <a:lnTo>
                    <a:pt x="850" y="1290"/>
                  </a:lnTo>
                  <a:lnTo>
                    <a:pt x="780" y="1386"/>
                  </a:lnTo>
                  <a:lnTo>
                    <a:pt x="383" y="1545"/>
                  </a:lnTo>
                  <a:lnTo>
                    <a:pt x="294" y="1500"/>
                  </a:lnTo>
                  <a:lnTo>
                    <a:pt x="260" y="1414"/>
                  </a:lnTo>
                  <a:lnTo>
                    <a:pt x="62" y="1271"/>
                  </a:lnTo>
                  <a:lnTo>
                    <a:pt x="0" y="1056"/>
                  </a:lnTo>
                  <a:lnTo>
                    <a:pt x="4" y="1059"/>
                  </a:lnTo>
                  <a:lnTo>
                    <a:pt x="115" y="961"/>
                  </a:lnTo>
                  <a:lnTo>
                    <a:pt x="128" y="788"/>
                  </a:lnTo>
                  <a:lnTo>
                    <a:pt x="235" y="797"/>
                  </a:lnTo>
                  <a:lnTo>
                    <a:pt x="241" y="652"/>
                  </a:lnTo>
                  <a:lnTo>
                    <a:pt x="484" y="456"/>
                  </a:lnTo>
                  <a:lnTo>
                    <a:pt x="526" y="149"/>
                  </a:lnTo>
                  <a:lnTo>
                    <a:pt x="486" y="34"/>
                  </a:lnTo>
                  <a:lnTo>
                    <a:pt x="531" y="0"/>
                  </a:lnTo>
                  <a:lnTo>
                    <a:pt x="598" y="397"/>
                  </a:lnTo>
                  <a:lnTo>
                    <a:pt x="846" y="356"/>
                  </a:lnTo>
                  <a:lnTo>
                    <a:pt x="931" y="341"/>
                  </a:lnTo>
                </a:path>
              </a:pathLst>
            </a:custGeom>
            <a:solidFill>
              <a:srgbClr val="FFC000"/>
            </a:solidFill>
            <a:ln w="0">
              <a:solidFill>
                <a:schemeClr val="tx1"/>
              </a:solidFill>
              <a:prstDash val="solid"/>
              <a:round/>
              <a:headEnd/>
              <a:tailEnd/>
            </a:ln>
          </p:spPr>
          <p:txBody>
            <a:bodyPr/>
            <a:lstStyle/>
            <a:p>
              <a:endParaRPr lang="en-US" dirty="0"/>
            </a:p>
          </p:txBody>
        </p:sp>
        <p:sp>
          <p:nvSpPr>
            <p:cNvPr id="392" name="Line 257"/>
            <p:cNvSpPr>
              <a:spLocks noChangeShapeType="1"/>
            </p:cNvSpPr>
            <p:nvPr/>
          </p:nvSpPr>
          <p:spPr bwMode="auto">
            <a:xfrm>
              <a:off x="1821" y="2561"/>
              <a:ext cx="1" cy="1"/>
            </a:xfrm>
            <a:prstGeom prst="line">
              <a:avLst/>
            </a:prstGeom>
            <a:noFill/>
            <a:ln w="0">
              <a:solidFill>
                <a:schemeClr val="tx1"/>
              </a:solidFill>
              <a:round/>
              <a:headEnd/>
              <a:tailEnd/>
            </a:ln>
          </p:spPr>
          <p:txBody>
            <a:bodyPr/>
            <a:lstStyle/>
            <a:p>
              <a:endParaRPr lang="en-US" dirty="0"/>
            </a:p>
          </p:txBody>
        </p:sp>
        <p:sp>
          <p:nvSpPr>
            <p:cNvPr id="393" name="Freeform 392"/>
            <p:cNvSpPr>
              <a:spLocks/>
            </p:cNvSpPr>
            <p:nvPr/>
          </p:nvSpPr>
          <p:spPr bwMode="auto">
            <a:xfrm>
              <a:off x="1725" y="2323"/>
              <a:ext cx="229" cy="238"/>
            </a:xfrm>
            <a:custGeom>
              <a:avLst/>
              <a:gdLst/>
              <a:ahLst/>
              <a:cxnLst>
                <a:cxn ang="0">
                  <a:pos x="771" y="1906"/>
                </a:cxn>
                <a:cxn ang="0">
                  <a:pos x="625" y="1795"/>
                </a:cxn>
                <a:cxn ang="0">
                  <a:pos x="587" y="1667"/>
                </a:cxn>
                <a:cxn ang="0">
                  <a:pos x="623" y="1586"/>
                </a:cxn>
                <a:cxn ang="0">
                  <a:pos x="565" y="1488"/>
                </a:cxn>
                <a:cxn ang="0">
                  <a:pos x="567" y="1480"/>
                </a:cxn>
                <a:cxn ang="0">
                  <a:pos x="565" y="1482"/>
                </a:cxn>
                <a:cxn ang="0">
                  <a:pos x="501" y="1286"/>
                </a:cxn>
                <a:cxn ang="0">
                  <a:pos x="51" y="966"/>
                </a:cxn>
                <a:cxn ang="0">
                  <a:pos x="84" y="670"/>
                </a:cxn>
                <a:cxn ang="0">
                  <a:pos x="0" y="591"/>
                </a:cxn>
                <a:cxn ang="0">
                  <a:pos x="56" y="471"/>
                </a:cxn>
                <a:cxn ang="0">
                  <a:pos x="184" y="390"/>
                </a:cxn>
                <a:cxn ang="0">
                  <a:pos x="177" y="139"/>
                </a:cxn>
                <a:cxn ang="0">
                  <a:pos x="218" y="103"/>
                </a:cxn>
                <a:cxn ang="0">
                  <a:pos x="318" y="126"/>
                </a:cxn>
                <a:cxn ang="0">
                  <a:pos x="609" y="0"/>
                </a:cxn>
                <a:cxn ang="0">
                  <a:pos x="589" y="145"/>
                </a:cxn>
                <a:cxn ang="0">
                  <a:pos x="746" y="153"/>
                </a:cxn>
                <a:cxn ang="0">
                  <a:pos x="838" y="245"/>
                </a:cxn>
                <a:cxn ang="0">
                  <a:pos x="1452" y="376"/>
                </a:cxn>
                <a:cxn ang="0">
                  <a:pos x="1558" y="471"/>
                </a:cxn>
                <a:cxn ang="0">
                  <a:pos x="1545" y="608"/>
                </a:cxn>
                <a:cxn ang="0">
                  <a:pos x="1603" y="602"/>
                </a:cxn>
                <a:cxn ang="0">
                  <a:pos x="1595" y="689"/>
                </a:cxn>
                <a:cxn ang="0">
                  <a:pos x="1648" y="719"/>
                </a:cxn>
                <a:cxn ang="0">
                  <a:pos x="1542" y="890"/>
                </a:cxn>
                <a:cxn ang="0">
                  <a:pos x="1564" y="968"/>
                </a:cxn>
                <a:cxn ang="0">
                  <a:pos x="1835" y="633"/>
                </a:cxn>
                <a:cxn ang="0">
                  <a:pos x="1659" y="1188"/>
                </a:cxn>
                <a:cxn ang="0">
                  <a:pos x="1620" y="1516"/>
                </a:cxn>
                <a:cxn ang="0">
                  <a:pos x="1678" y="1848"/>
                </a:cxn>
                <a:cxn ang="0">
                  <a:pos x="844" y="1904"/>
                </a:cxn>
                <a:cxn ang="0">
                  <a:pos x="771" y="1906"/>
                </a:cxn>
              </a:cxnLst>
              <a:rect l="0" t="0" r="r" b="b"/>
              <a:pathLst>
                <a:path w="1835" h="1906">
                  <a:moveTo>
                    <a:pt x="771" y="1906"/>
                  </a:moveTo>
                  <a:lnTo>
                    <a:pt x="625" y="1795"/>
                  </a:lnTo>
                  <a:lnTo>
                    <a:pt x="587" y="1667"/>
                  </a:lnTo>
                  <a:lnTo>
                    <a:pt x="623" y="1586"/>
                  </a:lnTo>
                  <a:lnTo>
                    <a:pt x="565" y="1488"/>
                  </a:lnTo>
                  <a:lnTo>
                    <a:pt x="567" y="1480"/>
                  </a:lnTo>
                  <a:lnTo>
                    <a:pt x="565" y="1482"/>
                  </a:lnTo>
                  <a:lnTo>
                    <a:pt x="501" y="1286"/>
                  </a:lnTo>
                  <a:lnTo>
                    <a:pt x="51" y="966"/>
                  </a:lnTo>
                  <a:lnTo>
                    <a:pt x="84" y="670"/>
                  </a:lnTo>
                  <a:lnTo>
                    <a:pt x="0" y="591"/>
                  </a:lnTo>
                  <a:lnTo>
                    <a:pt x="56" y="471"/>
                  </a:lnTo>
                  <a:lnTo>
                    <a:pt x="184" y="390"/>
                  </a:lnTo>
                  <a:lnTo>
                    <a:pt x="177" y="139"/>
                  </a:lnTo>
                  <a:lnTo>
                    <a:pt x="218" y="103"/>
                  </a:lnTo>
                  <a:lnTo>
                    <a:pt x="318" y="126"/>
                  </a:lnTo>
                  <a:lnTo>
                    <a:pt x="609" y="0"/>
                  </a:lnTo>
                  <a:lnTo>
                    <a:pt x="589" y="145"/>
                  </a:lnTo>
                  <a:lnTo>
                    <a:pt x="746" y="153"/>
                  </a:lnTo>
                  <a:lnTo>
                    <a:pt x="838" y="245"/>
                  </a:lnTo>
                  <a:lnTo>
                    <a:pt x="1452" y="376"/>
                  </a:lnTo>
                  <a:lnTo>
                    <a:pt x="1558" y="471"/>
                  </a:lnTo>
                  <a:lnTo>
                    <a:pt x="1545" y="608"/>
                  </a:lnTo>
                  <a:lnTo>
                    <a:pt x="1603" y="602"/>
                  </a:lnTo>
                  <a:lnTo>
                    <a:pt x="1595" y="689"/>
                  </a:lnTo>
                  <a:lnTo>
                    <a:pt x="1648" y="719"/>
                  </a:lnTo>
                  <a:lnTo>
                    <a:pt x="1542" y="890"/>
                  </a:lnTo>
                  <a:lnTo>
                    <a:pt x="1564" y="968"/>
                  </a:lnTo>
                  <a:lnTo>
                    <a:pt x="1835" y="633"/>
                  </a:lnTo>
                  <a:lnTo>
                    <a:pt x="1659" y="1188"/>
                  </a:lnTo>
                  <a:lnTo>
                    <a:pt x="1620" y="1516"/>
                  </a:lnTo>
                  <a:lnTo>
                    <a:pt x="1678" y="1848"/>
                  </a:lnTo>
                  <a:lnTo>
                    <a:pt x="844" y="1904"/>
                  </a:lnTo>
                  <a:lnTo>
                    <a:pt x="771" y="1906"/>
                  </a:lnTo>
                  <a:close/>
                </a:path>
              </a:pathLst>
            </a:custGeom>
            <a:solidFill>
              <a:schemeClr val="accent3">
                <a:lumMod val="60000"/>
                <a:lumOff val="4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94" name="Freeform 259"/>
            <p:cNvSpPr>
              <a:spLocks/>
            </p:cNvSpPr>
            <p:nvPr/>
          </p:nvSpPr>
          <p:spPr bwMode="auto">
            <a:xfrm>
              <a:off x="1725" y="2323"/>
              <a:ext cx="229" cy="238"/>
            </a:xfrm>
            <a:custGeom>
              <a:avLst/>
              <a:gdLst>
                <a:gd name="T0" fmla="*/ 96 w 1835"/>
                <a:gd name="T1" fmla="*/ 238 h 1906"/>
                <a:gd name="T2" fmla="*/ 78 w 1835"/>
                <a:gd name="T3" fmla="*/ 224 h 1906"/>
                <a:gd name="T4" fmla="*/ 73 w 1835"/>
                <a:gd name="T5" fmla="*/ 208 h 1906"/>
                <a:gd name="T6" fmla="*/ 78 w 1835"/>
                <a:gd name="T7" fmla="*/ 198 h 1906"/>
                <a:gd name="T8" fmla="*/ 71 w 1835"/>
                <a:gd name="T9" fmla="*/ 186 h 1906"/>
                <a:gd name="T10" fmla="*/ 71 w 1835"/>
                <a:gd name="T11" fmla="*/ 185 h 1906"/>
                <a:gd name="T12" fmla="*/ 71 w 1835"/>
                <a:gd name="T13" fmla="*/ 185 h 1906"/>
                <a:gd name="T14" fmla="*/ 63 w 1835"/>
                <a:gd name="T15" fmla="*/ 161 h 1906"/>
                <a:gd name="T16" fmla="*/ 6 w 1835"/>
                <a:gd name="T17" fmla="*/ 121 h 1906"/>
                <a:gd name="T18" fmla="*/ 10 w 1835"/>
                <a:gd name="T19" fmla="*/ 84 h 1906"/>
                <a:gd name="T20" fmla="*/ 0 w 1835"/>
                <a:gd name="T21" fmla="*/ 74 h 1906"/>
                <a:gd name="T22" fmla="*/ 7 w 1835"/>
                <a:gd name="T23" fmla="*/ 59 h 1906"/>
                <a:gd name="T24" fmla="*/ 23 w 1835"/>
                <a:gd name="T25" fmla="*/ 49 h 1906"/>
                <a:gd name="T26" fmla="*/ 22 w 1835"/>
                <a:gd name="T27" fmla="*/ 17 h 1906"/>
                <a:gd name="T28" fmla="*/ 27 w 1835"/>
                <a:gd name="T29" fmla="*/ 13 h 1906"/>
                <a:gd name="T30" fmla="*/ 40 w 1835"/>
                <a:gd name="T31" fmla="*/ 16 h 1906"/>
                <a:gd name="T32" fmla="*/ 76 w 1835"/>
                <a:gd name="T33" fmla="*/ 0 h 1906"/>
                <a:gd name="T34" fmla="*/ 74 w 1835"/>
                <a:gd name="T35" fmla="*/ 18 h 1906"/>
                <a:gd name="T36" fmla="*/ 93 w 1835"/>
                <a:gd name="T37" fmla="*/ 19 h 1906"/>
                <a:gd name="T38" fmla="*/ 105 w 1835"/>
                <a:gd name="T39" fmla="*/ 31 h 1906"/>
                <a:gd name="T40" fmla="*/ 181 w 1835"/>
                <a:gd name="T41" fmla="*/ 47 h 1906"/>
                <a:gd name="T42" fmla="*/ 194 w 1835"/>
                <a:gd name="T43" fmla="*/ 59 h 1906"/>
                <a:gd name="T44" fmla="*/ 193 w 1835"/>
                <a:gd name="T45" fmla="*/ 76 h 1906"/>
                <a:gd name="T46" fmla="*/ 200 w 1835"/>
                <a:gd name="T47" fmla="*/ 75 h 1906"/>
                <a:gd name="T48" fmla="*/ 199 w 1835"/>
                <a:gd name="T49" fmla="*/ 86 h 1906"/>
                <a:gd name="T50" fmla="*/ 206 w 1835"/>
                <a:gd name="T51" fmla="*/ 90 h 1906"/>
                <a:gd name="T52" fmla="*/ 192 w 1835"/>
                <a:gd name="T53" fmla="*/ 111 h 1906"/>
                <a:gd name="T54" fmla="*/ 195 w 1835"/>
                <a:gd name="T55" fmla="*/ 121 h 1906"/>
                <a:gd name="T56" fmla="*/ 229 w 1835"/>
                <a:gd name="T57" fmla="*/ 79 h 1906"/>
                <a:gd name="T58" fmla="*/ 207 w 1835"/>
                <a:gd name="T59" fmla="*/ 148 h 1906"/>
                <a:gd name="T60" fmla="*/ 202 w 1835"/>
                <a:gd name="T61" fmla="*/ 189 h 1906"/>
                <a:gd name="T62" fmla="*/ 209 w 1835"/>
                <a:gd name="T63" fmla="*/ 231 h 1906"/>
                <a:gd name="T64" fmla="*/ 105 w 1835"/>
                <a:gd name="T65" fmla="*/ 238 h 1906"/>
                <a:gd name="T66" fmla="*/ 96 w 1835"/>
                <a:gd name="T67" fmla="*/ 238 h 19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5"/>
                <a:gd name="T103" fmla="*/ 0 h 1906"/>
                <a:gd name="T104" fmla="*/ 1835 w 1835"/>
                <a:gd name="T105" fmla="*/ 1906 h 19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5" h="1906">
                  <a:moveTo>
                    <a:pt x="771" y="1906"/>
                  </a:moveTo>
                  <a:lnTo>
                    <a:pt x="625" y="1795"/>
                  </a:lnTo>
                  <a:lnTo>
                    <a:pt x="587" y="1667"/>
                  </a:lnTo>
                  <a:lnTo>
                    <a:pt x="623" y="1586"/>
                  </a:lnTo>
                  <a:lnTo>
                    <a:pt x="565" y="1488"/>
                  </a:lnTo>
                  <a:lnTo>
                    <a:pt x="567" y="1480"/>
                  </a:lnTo>
                  <a:lnTo>
                    <a:pt x="565" y="1482"/>
                  </a:lnTo>
                  <a:lnTo>
                    <a:pt x="501" y="1286"/>
                  </a:lnTo>
                  <a:lnTo>
                    <a:pt x="51" y="966"/>
                  </a:lnTo>
                  <a:lnTo>
                    <a:pt x="84" y="670"/>
                  </a:lnTo>
                  <a:lnTo>
                    <a:pt x="0" y="591"/>
                  </a:lnTo>
                  <a:lnTo>
                    <a:pt x="56" y="471"/>
                  </a:lnTo>
                  <a:lnTo>
                    <a:pt x="184" y="390"/>
                  </a:lnTo>
                  <a:lnTo>
                    <a:pt x="177" y="139"/>
                  </a:lnTo>
                  <a:lnTo>
                    <a:pt x="218" y="103"/>
                  </a:lnTo>
                  <a:lnTo>
                    <a:pt x="318" y="126"/>
                  </a:lnTo>
                  <a:lnTo>
                    <a:pt x="609" y="0"/>
                  </a:lnTo>
                  <a:lnTo>
                    <a:pt x="589" y="145"/>
                  </a:lnTo>
                  <a:lnTo>
                    <a:pt x="746" y="153"/>
                  </a:lnTo>
                  <a:lnTo>
                    <a:pt x="838" y="245"/>
                  </a:lnTo>
                  <a:lnTo>
                    <a:pt x="1452" y="376"/>
                  </a:lnTo>
                  <a:lnTo>
                    <a:pt x="1558" y="471"/>
                  </a:lnTo>
                  <a:lnTo>
                    <a:pt x="1545" y="608"/>
                  </a:lnTo>
                  <a:lnTo>
                    <a:pt x="1603" y="602"/>
                  </a:lnTo>
                  <a:lnTo>
                    <a:pt x="1595" y="689"/>
                  </a:lnTo>
                  <a:lnTo>
                    <a:pt x="1648" y="719"/>
                  </a:lnTo>
                  <a:lnTo>
                    <a:pt x="1542" y="890"/>
                  </a:lnTo>
                  <a:lnTo>
                    <a:pt x="1564" y="968"/>
                  </a:lnTo>
                  <a:lnTo>
                    <a:pt x="1835" y="633"/>
                  </a:lnTo>
                  <a:lnTo>
                    <a:pt x="1659" y="1188"/>
                  </a:lnTo>
                  <a:lnTo>
                    <a:pt x="1620" y="1516"/>
                  </a:lnTo>
                  <a:lnTo>
                    <a:pt x="1678" y="1848"/>
                  </a:lnTo>
                  <a:lnTo>
                    <a:pt x="844" y="1904"/>
                  </a:lnTo>
                  <a:lnTo>
                    <a:pt x="771" y="1906"/>
                  </a:lnTo>
                </a:path>
              </a:pathLst>
            </a:custGeom>
            <a:noFill/>
            <a:ln w="0">
              <a:solidFill>
                <a:schemeClr val="tx1"/>
              </a:solidFill>
              <a:prstDash val="solid"/>
              <a:round/>
              <a:headEnd/>
              <a:tailEnd/>
            </a:ln>
          </p:spPr>
          <p:txBody>
            <a:bodyPr/>
            <a:lstStyle/>
            <a:p>
              <a:endParaRPr lang="en-US" dirty="0"/>
            </a:p>
          </p:txBody>
        </p:sp>
        <p:sp>
          <p:nvSpPr>
            <p:cNvPr id="395" name="Line 260"/>
            <p:cNvSpPr>
              <a:spLocks noChangeShapeType="1"/>
            </p:cNvSpPr>
            <p:nvPr/>
          </p:nvSpPr>
          <p:spPr bwMode="auto">
            <a:xfrm>
              <a:off x="1288" y="2526"/>
              <a:ext cx="1" cy="1"/>
            </a:xfrm>
            <a:prstGeom prst="line">
              <a:avLst/>
            </a:prstGeom>
            <a:noFill/>
            <a:ln w="0">
              <a:solidFill>
                <a:schemeClr val="tx1"/>
              </a:solidFill>
              <a:round/>
              <a:headEnd/>
              <a:tailEnd/>
            </a:ln>
          </p:spPr>
          <p:txBody>
            <a:bodyPr/>
            <a:lstStyle/>
            <a:p>
              <a:endParaRPr lang="en-US" dirty="0"/>
            </a:p>
          </p:txBody>
        </p:sp>
        <p:sp>
          <p:nvSpPr>
            <p:cNvPr id="396" name="Freeform 395"/>
            <p:cNvSpPr>
              <a:spLocks/>
            </p:cNvSpPr>
            <p:nvPr/>
          </p:nvSpPr>
          <p:spPr bwMode="auto">
            <a:xfrm>
              <a:off x="996" y="2386"/>
              <a:ext cx="302" cy="248"/>
            </a:xfrm>
            <a:custGeom>
              <a:avLst/>
              <a:gdLst/>
              <a:ahLst/>
              <a:cxnLst>
                <a:cxn ang="0">
                  <a:pos x="2338" y="1123"/>
                </a:cxn>
                <a:cxn ang="0">
                  <a:pos x="2264" y="1988"/>
                </a:cxn>
                <a:cxn ang="0">
                  <a:pos x="645" y="1812"/>
                </a:cxn>
                <a:cxn ang="0">
                  <a:pos x="0" y="1715"/>
                </a:cxn>
                <a:cxn ang="0">
                  <a:pos x="69" y="1285"/>
                </a:cxn>
                <a:cxn ang="0">
                  <a:pos x="240" y="215"/>
                </a:cxn>
                <a:cxn ang="0">
                  <a:pos x="276" y="0"/>
                </a:cxn>
                <a:cxn ang="0">
                  <a:pos x="2416" y="260"/>
                </a:cxn>
                <a:cxn ang="0">
                  <a:pos x="2354" y="918"/>
                </a:cxn>
                <a:cxn ang="0">
                  <a:pos x="2338" y="1123"/>
                </a:cxn>
              </a:cxnLst>
              <a:rect l="0" t="0" r="r" b="b"/>
              <a:pathLst>
                <a:path w="2416" h="1988">
                  <a:moveTo>
                    <a:pt x="2338" y="1123"/>
                  </a:moveTo>
                  <a:lnTo>
                    <a:pt x="2264" y="1988"/>
                  </a:lnTo>
                  <a:lnTo>
                    <a:pt x="645" y="1812"/>
                  </a:lnTo>
                  <a:lnTo>
                    <a:pt x="0" y="1715"/>
                  </a:lnTo>
                  <a:lnTo>
                    <a:pt x="69" y="1285"/>
                  </a:lnTo>
                  <a:lnTo>
                    <a:pt x="240" y="215"/>
                  </a:lnTo>
                  <a:lnTo>
                    <a:pt x="276" y="0"/>
                  </a:lnTo>
                  <a:lnTo>
                    <a:pt x="2416" y="260"/>
                  </a:lnTo>
                  <a:lnTo>
                    <a:pt x="2354" y="918"/>
                  </a:lnTo>
                  <a:lnTo>
                    <a:pt x="2338" y="1123"/>
                  </a:lnTo>
                  <a:close/>
                </a:path>
              </a:pathLst>
            </a:custGeom>
            <a:solidFill>
              <a:schemeClr val="accent2">
                <a:lumMod val="40000"/>
                <a:lumOff val="60000"/>
              </a:schemeClr>
            </a:solidFill>
            <a:ln w="3175">
              <a:solidFill>
                <a:schemeClr val="tx1"/>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p>
          </p:txBody>
        </p:sp>
        <p:sp>
          <p:nvSpPr>
            <p:cNvPr id="397" name="Freeform 262"/>
            <p:cNvSpPr>
              <a:spLocks/>
            </p:cNvSpPr>
            <p:nvPr/>
          </p:nvSpPr>
          <p:spPr bwMode="auto">
            <a:xfrm>
              <a:off x="996" y="2386"/>
              <a:ext cx="302" cy="248"/>
            </a:xfrm>
            <a:custGeom>
              <a:avLst/>
              <a:gdLst>
                <a:gd name="T0" fmla="*/ 292 w 2416"/>
                <a:gd name="T1" fmla="*/ 140 h 1988"/>
                <a:gd name="T2" fmla="*/ 283 w 2416"/>
                <a:gd name="T3" fmla="*/ 248 h 1988"/>
                <a:gd name="T4" fmla="*/ 81 w 2416"/>
                <a:gd name="T5" fmla="*/ 226 h 1988"/>
                <a:gd name="T6" fmla="*/ 0 w 2416"/>
                <a:gd name="T7" fmla="*/ 214 h 1988"/>
                <a:gd name="T8" fmla="*/ 9 w 2416"/>
                <a:gd name="T9" fmla="*/ 160 h 1988"/>
                <a:gd name="T10" fmla="*/ 30 w 2416"/>
                <a:gd name="T11" fmla="*/ 27 h 1988"/>
                <a:gd name="T12" fmla="*/ 35 w 2416"/>
                <a:gd name="T13" fmla="*/ 0 h 1988"/>
                <a:gd name="T14" fmla="*/ 302 w 2416"/>
                <a:gd name="T15" fmla="*/ 32 h 1988"/>
                <a:gd name="T16" fmla="*/ 294 w 2416"/>
                <a:gd name="T17" fmla="*/ 115 h 1988"/>
                <a:gd name="T18" fmla="*/ 292 w 2416"/>
                <a:gd name="T19" fmla="*/ 140 h 19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6"/>
                <a:gd name="T31" fmla="*/ 0 h 1988"/>
                <a:gd name="T32" fmla="*/ 2416 w 2416"/>
                <a:gd name="T33" fmla="*/ 1988 h 19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6" h="1988">
                  <a:moveTo>
                    <a:pt x="2338" y="1123"/>
                  </a:moveTo>
                  <a:lnTo>
                    <a:pt x="2264" y="1988"/>
                  </a:lnTo>
                  <a:lnTo>
                    <a:pt x="645" y="1812"/>
                  </a:lnTo>
                  <a:lnTo>
                    <a:pt x="0" y="1715"/>
                  </a:lnTo>
                  <a:lnTo>
                    <a:pt x="69" y="1285"/>
                  </a:lnTo>
                  <a:lnTo>
                    <a:pt x="240" y="215"/>
                  </a:lnTo>
                  <a:lnTo>
                    <a:pt x="276" y="0"/>
                  </a:lnTo>
                  <a:lnTo>
                    <a:pt x="2416" y="260"/>
                  </a:lnTo>
                  <a:lnTo>
                    <a:pt x="2354" y="918"/>
                  </a:lnTo>
                  <a:lnTo>
                    <a:pt x="2338" y="1123"/>
                  </a:lnTo>
                </a:path>
              </a:pathLst>
            </a:custGeom>
            <a:noFill/>
            <a:ln w="0">
              <a:solidFill>
                <a:schemeClr val="tx1"/>
              </a:solidFill>
              <a:prstDash val="solid"/>
              <a:round/>
              <a:headEnd/>
              <a:tailEnd/>
            </a:ln>
          </p:spPr>
          <p:txBody>
            <a:bodyPr/>
            <a:lstStyle/>
            <a:p>
              <a:endParaRPr lang="en-US" dirty="0"/>
            </a:p>
          </p:txBody>
        </p:sp>
      </p:grpSp>
      <p:sp>
        <p:nvSpPr>
          <p:cNvPr id="398" name="TextBox 263"/>
          <p:cNvSpPr txBox="1">
            <a:spLocks noChangeArrowheads="1"/>
          </p:cNvSpPr>
          <p:nvPr/>
        </p:nvSpPr>
        <p:spPr bwMode="auto">
          <a:xfrm>
            <a:off x="457200" y="5521063"/>
            <a:ext cx="8464019" cy="1107996"/>
          </a:xfrm>
          <a:prstGeom prst="rect">
            <a:avLst/>
          </a:prstGeom>
          <a:noFill/>
          <a:ln w="9525">
            <a:noFill/>
            <a:miter lim="800000"/>
            <a:headEnd/>
            <a:tailEnd/>
          </a:ln>
        </p:spPr>
        <p:txBody>
          <a:bodyPr wrap="square">
            <a:spAutoFit/>
          </a:bodyPr>
          <a:lstStyle/>
          <a:p>
            <a:r>
              <a:rPr lang="en-US" sz="1000" b="1" i="1" dirty="0">
                <a:solidFill>
                  <a:srgbClr val="002060"/>
                </a:solidFill>
                <a:latin typeface="+mn-lt"/>
                <a:cs typeface="Arial" charset="0"/>
              </a:rPr>
              <a:t>Census </a:t>
            </a:r>
            <a:r>
              <a:rPr lang="en-US" sz="1000" b="1" i="1" dirty="0" smtClean="0">
                <a:solidFill>
                  <a:srgbClr val="002060"/>
                </a:solidFill>
                <a:latin typeface="+mn-lt"/>
                <a:cs typeface="Arial" charset="0"/>
              </a:rPr>
              <a:t>Region</a:t>
            </a:r>
            <a:r>
              <a:rPr lang="en-US" sz="1000" b="1" dirty="0" smtClean="0">
                <a:latin typeface="+mn-lt"/>
                <a:cs typeface="Arial" charset="0"/>
              </a:rPr>
              <a:t>:          									                    </a:t>
            </a:r>
          </a:p>
          <a:p>
            <a:r>
              <a:rPr lang="en-US" sz="1000" b="1" dirty="0" smtClean="0">
                <a:latin typeface="+mn-lt"/>
                <a:cs typeface="Arial" charset="0"/>
              </a:rPr>
              <a:t>		         West                          Midwest                          South                   	        Northeast</a:t>
            </a:r>
          </a:p>
          <a:p>
            <a:endParaRPr lang="en-US" sz="1200" dirty="0" smtClean="0">
              <a:latin typeface="+mn-lt"/>
              <a:cs typeface="Arial" charset="0"/>
            </a:endParaRPr>
          </a:p>
          <a:p>
            <a:r>
              <a:rPr lang="en-US" sz="1200" dirty="0" smtClean="0">
                <a:latin typeface="+mn-lt"/>
                <a:cs typeface="Arial" charset="0"/>
              </a:rPr>
              <a:t>				</a:t>
            </a:r>
          </a:p>
          <a:p>
            <a:endParaRPr lang="en-US" sz="1200" dirty="0">
              <a:latin typeface="+mn-lt"/>
              <a:cs typeface="Arial" charset="0"/>
            </a:endParaRPr>
          </a:p>
        </p:txBody>
      </p:sp>
      <p:sp>
        <p:nvSpPr>
          <p:cNvPr id="399" name="TextBox 264"/>
          <p:cNvSpPr txBox="1">
            <a:spLocks noChangeArrowheads="1"/>
          </p:cNvSpPr>
          <p:nvPr/>
        </p:nvSpPr>
        <p:spPr bwMode="auto">
          <a:xfrm>
            <a:off x="64797" y="312747"/>
            <a:ext cx="8921218" cy="584775"/>
          </a:xfrm>
          <a:prstGeom prst="rect">
            <a:avLst/>
          </a:prstGeom>
          <a:noFill/>
          <a:ln w="9525">
            <a:noFill/>
            <a:miter lim="800000"/>
            <a:headEnd/>
            <a:tailEnd/>
          </a:ln>
        </p:spPr>
        <p:txBody>
          <a:bodyPr wrap="square">
            <a:spAutoFit/>
          </a:bodyPr>
          <a:lstStyle/>
          <a:p>
            <a:pPr algn="ctr"/>
            <a:r>
              <a:rPr lang="en-US" sz="3200" b="1" dirty="0" smtClean="0">
                <a:solidFill>
                  <a:srgbClr val="002060"/>
                </a:solidFill>
                <a:latin typeface="Arial" panose="020B0604020202020204" pitchFamily="34" charset="0"/>
                <a:cs typeface="Arial" panose="020B0604020202020204" pitchFamily="34" charset="0"/>
              </a:rPr>
              <a:t>National and Regional Coordinating Centers</a:t>
            </a:r>
            <a:endParaRPr lang="en-US" sz="3200" b="1" dirty="0">
              <a:solidFill>
                <a:srgbClr val="002060"/>
              </a:solidFill>
              <a:latin typeface="Arial" panose="020B0604020202020204" pitchFamily="34" charset="0"/>
              <a:cs typeface="Arial" panose="020B0604020202020204" pitchFamily="34" charset="0"/>
            </a:endParaRPr>
          </a:p>
        </p:txBody>
      </p:sp>
      <p:sp>
        <p:nvSpPr>
          <p:cNvPr id="400" name="Diamond 399"/>
          <p:cNvSpPr/>
          <p:nvPr/>
        </p:nvSpPr>
        <p:spPr>
          <a:xfrm>
            <a:off x="7162800" y="5181600"/>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1" name="Diamond 400"/>
          <p:cNvSpPr/>
          <p:nvPr/>
        </p:nvSpPr>
        <p:spPr>
          <a:xfrm>
            <a:off x="1768558" y="3680786"/>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2" name="Diamond 401"/>
          <p:cNvSpPr/>
          <p:nvPr/>
        </p:nvSpPr>
        <p:spPr>
          <a:xfrm>
            <a:off x="1411096" y="2971800"/>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3" name="Diamond 402"/>
          <p:cNvSpPr/>
          <p:nvPr/>
        </p:nvSpPr>
        <p:spPr>
          <a:xfrm>
            <a:off x="1334896" y="2814873"/>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4" name="Diamond 403"/>
          <p:cNvSpPr/>
          <p:nvPr/>
        </p:nvSpPr>
        <p:spPr>
          <a:xfrm>
            <a:off x="1905000" y="3886200"/>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5" name="Diamond 404"/>
          <p:cNvSpPr/>
          <p:nvPr/>
        </p:nvSpPr>
        <p:spPr>
          <a:xfrm>
            <a:off x="7239000" y="3048000"/>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6" name="Diamond 405"/>
          <p:cNvSpPr/>
          <p:nvPr/>
        </p:nvSpPr>
        <p:spPr>
          <a:xfrm>
            <a:off x="4953000" y="1936205"/>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7" name="Diamond 406"/>
          <p:cNvSpPr/>
          <p:nvPr/>
        </p:nvSpPr>
        <p:spPr>
          <a:xfrm>
            <a:off x="6440296" y="3993605"/>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8" name="Diamond 407"/>
          <p:cNvSpPr/>
          <p:nvPr/>
        </p:nvSpPr>
        <p:spPr>
          <a:xfrm>
            <a:off x="5257800" y="2622005"/>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9" name="Diamond 408"/>
          <p:cNvSpPr/>
          <p:nvPr/>
        </p:nvSpPr>
        <p:spPr>
          <a:xfrm>
            <a:off x="5791200" y="2622005"/>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0" name="Diamond 409"/>
          <p:cNvSpPr/>
          <p:nvPr/>
        </p:nvSpPr>
        <p:spPr>
          <a:xfrm>
            <a:off x="7848600" y="2209800"/>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1" name="Diamond 410"/>
          <p:cNvSpPr/>
          <p:nvPr/>
        </p:nvSpPr>
        <p:spPr>
          <a:xfrm>
            <a:off x="6324600" y="2469605"/>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2" name="Diamond 411"/>
          <p:cNvSpPr/>
          <p:nvPr/>
        </p:nvSpPr>
        <p:spPr>
          <a:xfrm>
            <a:off x="7507096" y="2438400"/>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3" name="Diamond 412"/>
          <p:cNvSpPr/>
          <p:nvPr/>
        </p:nvSpPr>
        <p:spPr>
          <a:xfrm>
            <a:off x="7562996" y="2438333"/>
            <a:ext cx="93707" cy="152467"/>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4" name="Diamond 413"/>
          <p:cNvSpPr/>
          <p:nvPr/>
        </p:nvSpPr>
        <p:spPr>
          <a:xfrm>
            <a:off x="6516496" y="2667000"/>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5" name="Diamond 414"/>
          <p:cNvSpPr/>
          <p:nvPr/>
        </p:nvSpPr>
        <p:spPr>
          <a:xfrm>
            <a:off x="6222007" y="3051025"/>
            <a:ext cx="201463" cy="198482"/>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416" name="Diamond 415"/>
          <p:cNvSpPr/>
          <p:nvPr/>
        </p:nvSpPr>
        <p:spPr>
          <a:xfrm>
            <a:off x="6858000" y="2743200"/>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7" name="Diamond 416"/>
          <p:cNvSpPr/>
          <p:nvPr/>
        </p:nvSpPr>
        <p:spPr>
          <a:xfrm>
            <a:off x="7318510" y="2667000"/>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8" name="Diamond 417"/>
          <p:cNvSpPr/>
          <p:nvPr/>
        </p:nvSpPr>
        <p:spPr>
          <a:xfrm>
            <a:off x="7086600" y="3962400"/>
            <a:ext cx="112904" cy="121195"/>
          </a:xfrm>
          <a:prstGeom prst="diamond">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9" name="Diamond 418"/>
          <p:cNvSpPr/>
          <p:nvPr/>
        </p:nvSpPr>
        <p:spPr>
          <a:xfrm>
            <a:off x="4916296" y="4831805"/>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0" name="Diamond 419"/>
          <p:cNvSpPr/>
          <p:nvPr/>
        </p:nvSpPr>
        <p:spPr>
          <a:xfrm>
            <a:off x="6172200" y="3612605"/>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1" name="Diamond 420"/>
          <p:cNvSpPr/>
          <p:nvPr/>
        </p:nvSpPr>
        <p:spPr>
          <a:xfrm>
            <a:off x="2743200" y="2698205"/>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2" name="Diamond 421"/>
          <p:cNvSpPr/>
          <p:nvPr/>
        </p:nvSpPr>
        <p:spPr>
          <a:xfrm>
            <a:off x="1792096" y="1295400"/>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3" name="Diamond 422"/>
          <p:cNvSpPr/>
          <p:nvPr/>
        </p:nvSpPr>
        <p:spPr>
          <a:xfrm>
            <a:off x="5602096" y="2362200"/>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4" name="Diamond 423"/>
          <p:cNvSpPr/>
          <p:nvPr/>
        </p:nvSpPr>
        <p:spPr>
          <a:xfrm>
            <a:off x="6501095" y="2848036"/>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5" name="TextBox 424"/>
          <p:cNvSpPr txBox="1"/>
          <p:nvPr/>
        </p:nvSpPr>
        <p:spPr>
          <a:xfrm>
            <a:off x="1832877" y="1302619"/>
            <a:ext cx="1234633" cy="338554"/>
          </a:xfrm>
          <a:prstGeom prst="rect">
            <a:avLst/>
          </a:prstGeom>
          <a:noFill/>
        </p:spPr>
        <p:txBody>
          <a:bodyPr wrap="none" rtlCol="0">
            <a:spAutoFit/>
          </a:bodyPr>
          <a:lstStyle/>
          <a:p>
            <a:r>
              <a:rPr lang="en-US" sz="800" dirty="0" smtClean="0"/>
              <a:t>UW Medicine/</a:t>
            </a:r>
          </a:p>
          <a:p>
            <a:r>
              <a:rPr lang="en-US" sz="800" dirty="0" smtClean="0"/>
              <a:t>Harborview Med. Ctr.</a:t>
            </a:r>
            <a:endParaRPr lang="en-US" sz="800" dirty="0"/>
          </a:p>
        </p:txBody>
      </p:sp>
      <p:sp>
        <p:nvSpPr>
          <p:cNvPr id="426" name="TextBox 425"/>
          <p:cNvSpPr txBox="1"/>
          <p:nvPr/>
        </p:nvSpPr>
        <p:spPr>
          <a:xfrm>
            <a:off x="209961" y="2717350"/>
            <a:ext cx="1237839" cy="215444"/>
          </a:xfrm>
          <a:prstGeom prst="rect">
            <a:avLst/>
          </a:prstGeom>
          <a:noFill/>
        </p:spPr>
        <p:txBody>
          <a:bodyPr wrap="none" rtlCol="0">
            <a:spAutoFit/>
          </a:bodyPr>
          <a:lstStyle/>
          <a:p>
            <a:r>
              <a:rPr lang="en-US" sz="800" dirty="0" smtClean="0"/>
              <a:t>NorCal Research RCC</a:t>
            </a:r>
            <a:endParaRPr lang="en-US" sz="800" dirty="0"/>
          </a:p>
        </p:txBody>
      </p:sp>
      <p:sp>
        <p:nvSpPr>
          <p:cNvPr id="427" name="TextBox 426"/>
          <p:cNvSpPr txBox="1"/>
          <p:nvPr/>
        </p:nvSpPr>
        <p:spPr>
          <a:xfrm>
            <a:off x="1403975" y="3061156"/>
            <a:ext cx="1354858" cy="215444"/>
          </a:xfrm>
          <a:prstGeom prst="rect">
            <a:avLst/>
          </a:prstGeom>
          <a:noFill/>
        </p:spPr>
        <p:txBody>
          <a:bodyPr wrap="none" rtlCol="0">
            <a:spAutoFit/>
          </a:bodyPr>
          <a:lstStyle/>
          <a:p>
            <a:r>
              <a:rPr lang="en-US" sz="800" dirty="0" smtClean="0"/>
              <a:t>Stanford Stroke Center</a:t>
            </a:r>
            <a:endParaRPr lang="en-US" sz="800" dirty="0"/>
          </a:p>
        </p:txBody>
      </p:sp>
      <p:sp>
        <p:nvSpPr>
          <p:cNvPr id="428" name="TextBox 427"/>
          <p:cNvSpPr txBox="1"/>
          <p:nvPr/>
        </p:nvSpPr>
        <p:spPr>
          <a:xfrm>
            <a:off x="228600" y="3623846"/>
            <a:ext cx="1537600" cy="338554"/>
          </a:xfrm>
          <a:prstGeom prst="rect">
            <a:avLst/>
          </a:prstGeom>
          <a:noFill/>
        </p:spPr>
        <p:txBody>
          <a:bodyPr wrap="none" rtlCol="0">
            <a:spAutoFit/>
          </a:bodyPr>
          <a:lstStyle/>
          <a:p>
            <a:r>
              <a:rPr lang="en-US" sz="800" dirty="0" smtClean="0"/>
              <a:t>Los Angeles-So. California </a:t>
            </a:r>
          </a:p>
          <a:p>
            <a:r>
              <a:rPr lang="en-US" sz="800" dirty="0" smtClean="0"/>
              <a:t>Regional NIH StrokeNet</a:t>
            </a:r>
            <a:endParaRPr lang="en-US" sz="800" dirty="0"/>
          </a:p>
        </p:txBody>
      </p:sp>
      <p:sp>
        <p:nvSpPr>
          <p:cNvPr id="429" name="TextBox 428"/>
          <p:cNvSpPr txBox="1"/>
          <p:nvPr/>
        </p:nvSpPr>
        <p:spPr>
          <a:xfrm>
            <a:off x="1905000" y="3754280"/>
            <a:ext cx="1321556" cy="215444"/>
          </a:xfrm>
          <a:prstGeom prst="rect">
            <a:avLst/>
          </a:prstGeom>
          <a:noFill/>
        </p:spPr>
        <p:txBody>
          <a:bodyPr wrap="square" rtlCol="0">
            <a:spAutoFit/>
          </a:bodyPr>
          <a:lstStyle/>
          <a:p>
            <a:r>
              <a:rPr lang="en-US" sz="800" dirty="0" smtClean="0"/>
              <a:t>UCSD Stroke Center</a:t>
            </a:r>
            <a:endParaRPr lang="en-US" sz="800" dirty="0"/>
          </a:p>
        </p:txBody>
      </p:sp>
      <p:sp>
        <p:nvSpPr>
          <p:cNvPr id="430" name="TextBox 429"/>
          <p:cNvSpPr txBox="1"/>
          <p:nvPr/>
        </p:nvSpPr>
        <p:spPr>
          <a:xfrm flipH="1">
            <a:off x="2700998" y="2769735"/>
            <a:ext cx="574258" cy="338554"/>
          </a:xfrm>
          <a:prstGeom prst="rect">
            <a:avLst/>
          </a:prstGeom>
          <a:noFill/>
        </p:spPr>
        <p:txBody>
          <a:bodyPr wrap="square" rtlCol="0">
            <a:spAutoFit/>
          </a:bodyPr>
          <a:lstStyle/>
          <a:p>
            <a:r>
              <a:rPr lang="en-US" sz="800" dirty="0" smtClean="0"/>
              <a:t>U Utah RCC</a:t>
            </a:r>
            <a:endParaRPr lang="en-US" sz="800" dirty="0"/>
          </a:p>
        </p:txBody>
      </p:sp>
      <p:sp>
        <p:nvSpPr>
          <p:cNvPr id="431" name="TextBox 430"/>
          <p:cNvSpPr txBox="1"/>
          <p:nvPr/>
        </p:nvSpPr>
        <p:spPr>
          <a:xfrm>
            <a:off x="4675933" y="1709733"/>
            <a:ext cx="1039067" cy="215444"/>
          </a:xfrm>
          <a:prstGeom prst="rect">
            <a:avLst/>
          </a:prstGeom>
          <a:noFill/>
        </p:spPr>
        <p:txBody>
          <a:bodyPr wrap="none" rtlCol="0">
            <a:spAutoFit/>
          </a:bodyPr>
          <a:lstStyle/>
          <a:p>
            <a:r>
              <a:rPr lang="en-US" sz="800" dirty="0" smtClean="0"/>
              <a:t>U Minnesota RCC</a:t>
            </a:r>
            <a:endParaRPr lang="en-US" sz="800" dirty="0"/>
          </a:p>
        </p:txBody>
      </p:sp>
      <p:sp>
        <p:nvSpPr>
          <p:cNvPr id="432" name="TextBox 431"/>
          <p:cNvSpPr txBox="1"/>
          <p:nvPr/>
        </p:nvSpPr>
        <p:spPr>
          <a:xfrm>
            <a:off x="4840663" y="2696075"/>
            <a:ext cx="918705" cy="215444"/>
          </a:xfrm>
          <a:prstGeom prst="rect">
            <a:avLst/>
          </a:prstGeom>
          <a:noFill/>
        </p:spPr>
        <p:txBody>
          <a:bodyPr wrap="square" rtlCol="0">
            <a:spAutoFit/>
          </a:bodyPr>
          <a:lstStyle/>
          <a:p>
            <a:r>
              <a:rPr lang="en-US" sz="800" dirty="0" smtClean="0"/>
              <a:t>U Iowa RCC</a:t>
            </a:r>
            <a:endParaRPr lang="en-US" sz="800" dirty="0"/>
          </a:p>
        </p:txBody>
      </p:sp>
      <p:sp>
        <p:nvSpPr>
          <p:cNvPr id="433" name="TextBox 432"/>
          <p:cNvSpPr txBox="1"/>
          <p:nvPr/>
        </p:nvSpPr>
        <p:spPr>
          <a:xfrm>
            <a:off x="5165865" y="2133600"/>
            <a:ext cx="883711" cy="215444"/>
          </a:xfrm>
          <a:prstGeom prst="rect">
            <a:avLst/>
          </a:prstGeom>
          <a:noFill/>
        </p:spPr>
        <p:txBody>
          <a:bodyPr wrap="square" rtlCol="0">
            <a:spAutoFit/>
          </a:bodyPr>
          <a:lstStyle/>
          <a:p>
            <a:r>
              <a:rPr lang="en-US" sz="800" dirty="0" smtClean="0"/>
              <a:t>U Wisconsin</a:t>
            </a:r>
            <a:endParaRPr lang="en-US" sz="800" dirty="0"/>
          </a:p>
        </p:txBody>
      </p:sp>
      <p:sp>
        <p:nvSpPr>
          <p:cNvPr id="434" name="TextBox 433"/>
          <p:cNvSpPr txBox="1"/>
          <p:nvPr/>
        </p:nvSpPr>
        <p:spPr>
          <a:xfrm>
            <a:off x="5359727" y="1261646"/>
            <a:ext cx="1176227" cy="338554"/>
          </a:xfrm>
          <a:prstGeom prst="rect">
            <a:avLst/>
          </a:prstGeom>
          <a:noFill/>
        </p:spPr>
        <p:txBody>
          <a:bodyPr wrap="square" rtlCol="0">
            <a:spAutoFit/>
          </a:bodyPr>
          <a:lstStyle/>
          <a:p>
            <a:r>
              <a:rPr lang="en-US" sz="800" dirty="0" smtClean="0"/>
              <a:t>Chicago Stroke Trials Consortium</a:t>
            </a:r>
            <a:endParaRPr lang="en-US" sz="800" dirty="0"/>
          </a:p>
        </p:txBody>
      </p:sp>
      <p:sp>
        <p:nvSpPr>
          <p:cNvPr id="435" name="TextBox 434"/>
          <p:cNvSpPr txBox="1"/>
          <p:nvPr/>
        </p:nvSpPr>
        <p:spPr>
          <a:xfrm>
            <a:off x="5904104" y="2282604"/>
            <a:ext cx="1142286" cy="215444"/>
          </a:xfrm>
          <a:prstGeom prst="rect">
            <a:avLst/>
          </a:prstGeom>
          <a:noFill/>
        </p:spPr>
        <p:txBody>
          <a:bodyPr wrap="square" rtlCol="0">
            <a:spAutoFit/>
          </a:bodyPr>
          <a:lstStyle/>
          <a:p>
            <a:r>
              <a:rPr lang="en-US" sz="800" dirty="0" smtClean="0"/>
              <a:t>Michigan StrokeNet</a:t>
            </a:r>
            <a:endParaRPr lang="en-US" sz="800" dirty="0"/>
          </a:p>
        </p:txBody>
      </p:sp>
      <p:sp>
        <p:nvSpPr>
          <p:cNvPr id="436" name="TextBox 435"/>
          <p:cNvSpPr txBox="1"/>
          <p:nvPr/>
        </p:nvSpPr>
        <p:spPr>
          <a:xfrm>
            <a:off x="6477000" y="1367135"/>
            <a:ext cx="934148" cy="461665"/>
          </a:xfrm>
          <a:prstGeom prst="rect">
            <a:avLst/>
          </a:prstGeom>
          <a:noFill/>
        </p:spPr>
        <p:txBody>
          <a:bodyPr wrap="square" rtlCol="0">
            <a:spAutoFit/>
          </a:bodyPr>
          <a:lstStyle/>
          <a:p>
            <a:r>
              <a:rPr lang="en-US" sz="800" dirty="0" smtClean="0"/>
              <a:t>NIH Cleveland Stroke Trials Collaborative</a:t>
            </a:r>
            <a:endParaRPr lang="en-US" sz="800" dirty="0"/>
          </a:p>
        </p:txBody>
      </p:sp>
      <p:sp>
        <p:nvSpPr>
          <p:cNvPr id="437" name="TextBox 436"/>
          <p:cNvSpPr txBox="1"/>
          <p:nvPr/>
        </p:nvSpPr>
        <p:spPr>
          <a:xfrm>
            <a:off x="5931927" y="2775440"/>
            <a:ext cx="1154673" cy="338554"/>
          </a:xfrm>
          <a:prstGeom prst="rect">
            <a:avLst/>
          </a:prstGeom>
          <a:noFill/>
        </p:spPr>
        <p:txBody>
          <a:bodyPr wrap="square" rtlCol="0">
            <a:spAutoFit/>
          </a:bodyPr>
          <a:lstStyle/>
          <a:p>
            <a:r>
              <a:rPr lang="en-US" sz="800" dirty="0" smtClean="0"/>
              <a:t>Ohio State </a:t>
            </a:r>
          </a:p>
          <a:p>
            <a:r>
              <a:rPr lang="en-US" sz="800" dirty="0" smtClean="0"/>
              <a:t>WexnerRCC</a:t>
            </a:r>
            <a:endParaRPr lang="en-US" sz="800" dirty="0"/>
          </a:p>
        </p:txBody>
      </p:sp>
      <p:sp>
        <p:nvSpPr>
          <p:cNvPr id="438" name="TextBox 437"/>
          <p:cNvSpPr txBox="1"/>
          <p:nvPr/>
        </p:nvSpPr>
        <p:spPr>
          <a:xfrm>
            <a:off x="5956560" y="3289756"/>
            <a:ext cx="1130040" cy="215444"/>
          </a:xfrm>
          <a:prstGeom prst="rect">
            <a:avLst/>
          </a:prstGeom>
          <a:noFill/>
        </p:spPr>
        <p:txBody>
          <a:bodyPr wrap="square" rtlCol="0">
            <a:spAutoFit/>
          </a:bodyPr>
          <a:lstStyle/>
          <a:p>
            <a:r>
              <a:rPr lang="en-US" sz="800" dirty="0" smtClean="0"/>
              <a:t>U Cincinnati RCC</a:t>
            </a:r>
            <a:endParaRPr lang="en-US" sz="800" dirty="0"/>
          </a:p>
        </p:txBody>
      </p:sp>
      <p:sp>
        <p:nvSpPr>
          <p:cNvPr id="439" name="TextBox 438"/>
          <p:cNvSpPr txBox="1"/>
          <p:nvPr/>
        </p:nvSpPr>
        <p:spPr>
          <a:xfrm>
            <a:off x="5759368" y="3700046"/>
            <a:ext cx="891407" cy="338554"/>
          </a:xfrm>
          <a:prstGeom prst="rect">
            <a:avLst/>
          </a:prstGeom>
          <a:noFill/>
        </p:spPr>
        <p:txBody>
          <a:bodyPr wrap="square" rtlCol="0">
            <a:spAutoFit/>
          </a:bodyPr>
          <a:lstStyle/>
          <a:p>
            <a:r>
              <a:rPr lang="en-US" sz="800" dirty="0" smtClean="0"/>
              <a:t>Vanderbilt U Medical Ctr</a:t>
            </a:r>
            <a:endParaRPr lang="en-US" sz="800" dirty="0"/>
          </a:p>
        </p:txBody>
      </p:sp>
      <p:sp>
        <p:nvSpPr>
          <p:cNvPr id="440" name="TextBox 439"/>
          <p:cNvSpPr txBox="1"/>
          <p:nvPr/>
        </p:nvSpPr>
        <p:spPr>
          <a:xfrm>
            <a:off x="5931029" y="4115723"/>
            <a:ext cx="1088760" cy="215444"/>
          </a:xfrm>
          <a:prstGeom prst="rect">
            <a:avLst/>
          </a:prstGeom>
          <a:noFill/>
        </p:spPr>
        <p:txBody>
          <a:bodyPr wrap="none" rtlCol="0">
            <a:spAutoFit/>
          </a:bodyPr>
          <a:lstStyle/>
          <a:p>
            <a:r>
              <a:rPr lang="en-US" sz="800" dirty="0" smtClean="0"/>
              <a:t>Georgia StrokeNet</a:t>
            </a:r>
            <a:endParaRPr lang="en-US" sz="800" dirty="0"/>
          </a:p>
        </p:txBody>
      </p:sp>
      <p:sp>
        <p:nvSpPr>
          <p:cNvPr id="441" name="TextBox 440"/>
          <p:cNvSpPr txBox="1"/>
          <p:nvPr/>
        </p:nvSpPr>
        <p:spPr>
          <a:xfrm>
            <a:off x="7169465" y="5118556"/>
            <a:ext cx="755335" cy="215444"/>
          </a:xfrm>
          <a:prstGeom prst="rect">
            <a:avLst/>
          </a:prstGeom>
          <a:noFill/>
        </p:spPr>
        <p:txBody>
          <a:bodyPr wrap="none" rtlCol="0">
            <a:spAutoFit/>
          </a:bodyPr>
          <a:lstStyle/>
          <a:p>
            <a:r>
              <a:rPr lang="en-US" sz="800" dirty="0" smtClean="0"/>
              <a:t> Miami RCC</a:t>
            </a:r>
            <a:endParaRPr lang="en-US" sz="800" dirty="0"/>
          </a:p>
        </p:txBody>
      </p:sp>
      <p:sp>
        <p:nvSpPr>
          <p:cNvPr id="442" name="TextBox 441"/>
          <p:cNvSpPr txBox="1"/>
          <p:nvPr/>
        </p:nvSpPr>
        <p:spPr>
          <a:xfrm>
            <a:off x="4790212" y="4995446"/>
            <a:ext cx="1111202" cy="338554"/>
          </a:xfrm>
          <a:prstGeom prst="rect">
            <a:avLst/>
          </a:prstGeom>
          <a:noFill/>
        </p:spPr>
        <p:txBody>
          <a:bodyPr wrap="none" rtlCol="0">
            <a:spAutoFit/>
          </a:bodyPr>
          <a:lstStyle/>
          <a:p>
            <a:r>
              <a:rPr lang="en-US" sz="800" dirty="0" smtClean="0"/>
              <a:t>Gulf Regional Area</a:t>
            </a:r>
          </a:p>
          <a:p>
            <a:r>
              <a:rPr lang="en-US" sz="800" dirty="0" smtClean="0"/>
              <a:t>Stroke Programs</a:t>
            </a:r>
            <a:endParaRPr lang="en-US" sz="800" dirty="0"/>
          </a:p>
        </p:txBody>
      </p:sp>
      <p:sp>
        <p:nvSpPr>
          <p:cNvPr id="443" name="TextBox 442"/>
          <p:cNvSpPr txBox="1"/>
          <p:nvPr/>
        </p:nvSpPr>
        <p:spPr>
          <a:xfrm>
            <a:off x="7189274" y="4004846"/>
            <a:ext cx="1497526" cy="338554"/>
          </a:xfrm>
          <a:prstGeom prst="rect">
            <a:avLst/>
          </a:prstGeom>
          <a:noFill/>
        </p:spPr>
        <p:txBody>
          <a:bodyPr wrap="none" rtlCol="0">
            <a:spAutoFit/>
          </a:bodyPr>
          <a:lstStyle/>
          <a:p>
            <a:r>
              <a:rPr lang="en-US" sz="800" dirty="0" smtClean="0"/>
              <a:t>So. Caroline Collaborative </a:t>
            </a:r>
          </a:p>
          <a:p>
            <a:r>
              <a:rPr lang="en-US" sz="800" dirty="0" smtClean="0"/>
              <a:t>Alliance for Stroke Trials</a:t>
            </a:r>
            <a:endParaRPr lang="en-US" sz="800" dirty="0"/>
          </a:p>
        </p:txBody>
      </p:sp>
      <p:sp>
        <p:nvSpPr>
          <p:cNvPr id="444" name="TextBox 443"/>
          <p:cNvSpPr txBox="1"/>
          <p:nvPr/>
        </p:nvSpPr>
        <p:spPr>
          <a:xfrm>
            <a:off x="7467600" y="3124200"/>
            <a:ext cx="1612942" cy="338554"/>
          </a:xfrm>
          <a:prstGeom prst="rect">
            <a:avLst/>
          </a:prstGeom>
          <a:noFill/>
        </p:spPr>
        <p:txBody>
          <a:bodyPr wrap="none" rtlCol="0">
            <a:spAutoFit/>
          </a:bodyPr>
          <a:lstStyle/>
          <a:p>
            <a:r>
              <a:rPr lang="en-US" sz="800" dirty="0" smtClean="0"/>
              <a:t>Stroke National Capital Area </a:t>
            </a:r>
          </a:p>
          <a:p>
            <a:r>
              <a:rPr lang="en-US" sz="800" dirty="0" smtClean="0"/>
              <a:t>Network for Research</a:t>
            </a:r>
            <a:endParaRPr lang="en-US" sz="800" dirty="0"/>
          </a:p>
        </p:txBody>
      </p:sp>
      <p:sp>
        <p:nvSpPr>
          <p:cNvPr id="445" name="TextBox 444"/>
          <p:cNvSpPr txBox="1"/>
          <p:nvPr/>
        </p:nvSpPr>
        <p:spPr>
          <a:xfrm>
            <a:off x="6858000" y="2633246"/>
            <a:ext cx="598241" cy="461665"/>
          </a:xfrm>
          <a:prstGeom prst="rect">
            <a:avLst/>
          </a:prstGeom>
          <a:noFill/>
        </p:spPr>
        <p:txBody>
          <a:bodyPr wrap="none" rtlCol="0">
            <a:spAutoFit/>
          </a:bodyPr>
          <a:lstStyle/>
          <a:p>
            <a:r>
              <a:rPr lang="en-US" sz="800" dirty="0" smtClean="0"/>
              <a:t>UPMC</a:t>
            </a:r>
          </a:p>
          <a:p>
            <a:r>
              <a:rPr lang="en-US" sz="800" dirty="0" smtClean="0"/>
              <a:t>Stroke </a:t>
            </a:r>
          </a:p>
          <a:p>
            <a:r>
              <a:rPr lang="en-US" sz="800" dirty="0" smtClean="0"/>
              <a:t>Institute</a:t>
            </a:r>
            <a:endParaRPr lang="en-US" sz="800" dirty="0"/>
          </a:p>
        </p:txBody>
      </p:sp>
      <p:sp>
        <p:nvSpPr>
          <p:cNvPr id="446" name="TextBox 445"/>
          <p:cNvSpPr txBox="1"/>
          <p:nvPr/>
        </p:nvSpPr>
        <p:spPr>
          <a:xfrm>
            <a:off x="7543800" y="2819400"/>
            <a:ext cx="1656223" cy="215444"/>
          </a:xfrm>
          <a:prstGeom prst="rect">
            <a:avLst/>
          </a:prstGeom>
          <a:noFill/>
        </p:spPr>
        <p:txBody>
          <a:bodyPr wrap="none" rtlCol="0">
            <a:spAutoFit/>
          </a:bodyPr>
          <a:lstStyle/>
          <a:p>
            <a:r>
              <a:rPr lang="en-US" sz="800" dirty="0" smtClean="0"/>
              <a:t>G. Philadelphia NIH StrokeNet</a:t>
            </a:r>
            <a:endParaRPr lang="en-US" sz="800" dirty="0"/>
          </a:p>
        </p:txBody>
      </p:sp>
      <p:sp>
        <p:nvSpPr>
          <p:cNvPr id="447" name="TextBox 446"/>
          <p:cNvSpPr txBox="1"/>
          <p:nvPr/>
        </p:nvSpPr>
        <p:spPr>
          <a:xfrm>
            <a:off x="8001000" y="2133600"/>
            <a:ext cx="1064715" cy="338554"/>
          </a:xfrm>
          <a:prstGeom prst="rect">
            <a:avLst/>
          </a:prstGeom>
          <a:noFill/>
        </p:spPr>
        <p:txBody>
          <a:bodyPr wrap="none" rtlCol="0">
            <a:spAutoFit/>
          </a:bodyPr>
          <a:lstStyle/>
          <a:p>
            <a:r>
              <a:rPr lang="en-US" sz="800" dirty="0" smtClean="0"/>
              <a:t>New England RCC</a:t>
            </a:r>
          </a:p>
          <a:p>
            <a:endParaRPr lang="en-US" sz="800" dirty="0"/>
          </a:p>
        </p:txBody>
      </p:sp>
      <p:sp>
        <p:nvSpPr>
          <p:cNvPr id="448" name="TextBox 447"/>
          <p:cNvSpPr txBox="1"/>
          <p:nvPr/>
        </p:nvSpPr>
        <p:spPr>
          <a:xfrm>
            <a:off x="7848600" y="2369403"/>
            <a:ext cx="1377420" cy="830997"/>
          </a:xfrm>
          <a:prstGeom prst="rect">
            <a:avLst/>
          </a:prstGeom>
          <a:noFill/>
        </p:spPr>
        <p:txBody>
          <a:bodyPr wrap="square" rtlCol="0">
            <a:spAutoFit/>
          </a:bodyPr>
          <a:lstStyle/>
          <a:p>
            <a:r>
              <a:rPr lang="en-US" sz="800" dirty="0" smtClean="0"/>
              <a:t>Stroke Trials Network of </a:t>
            </a:r>
          </a:p>
          <a:p>
            <a:r>
              <a:rPr lang="en-US" sz="800" dirty="0" smtClean="0"/>
              <a:t>Columbia and Cornell                     </a:t>
            </a:r>
          </a:p>
          <a:p>
            <a:endParaRPr lang="en-US" sz="800" dirty="0" smtClean="0"/>
          </a:p>
          <a:p>
            <a:endParaRPr lang="en-US" sz="800" dirty="0" smtClean="0"/>
          </a:p>
          <a:p>
            <a:endParaRPr lang="en-US" sz="800" dirty="0" smtClean="0"/>
          </a:p>
          <a:p>
            <a:endParaRPr lang="en-US" sz="800" dirty="0"/>
          </a:p>
        </p:txBody>
      </p:sp>
      <p:sp>
        <p:nvSpPr>
          <p:cNvPr id="449" name="TextBox 448"/>
          <p:cNvSpPr txBox="1"/>
          <p:nvPr/>
        </p:nvSpPr>
        <p:spPr>
          <a:xfrm>
            <a:off x="7712013" y="2635478"/>
            <a:ext cx="1471878" cy="215444"/>
          </a:xfrm>
          <a:prstGeom prst="rect">
            <a:avLst/>
          </a:prstGeom>
          <a:noFill/>
        </p:spPr>
        <p:txBody>
          <a:bodyPr wrap="none" rtlCol="0">
            <a:spAutoFit/>
          </a:bodyPr>
          <a:lstStyle/>
          <a:p>
            <a:r>
              <a:rPr lang="en-US" sz="800" dirty="0" smtClean="0"/>
              <a:t>NY City Collaborative RCC</a:t>
            </a:r>
            <a:endParaRPr lang="en-US" sz="800" dirty="0"/>
          </a:p>
        </p:txBody>
      </p:sp>
      <p:sp>
        <p:nvSpPr>
          <p:cNvPr id="450" name="Diamond 449"/>
          <p:cNvSpPr/>
          <p:nvPr/>
        </p:nvSpPr>
        <p:spPr>
          <a:xfrm>
            <a:off x="6268798" y="3087326"/>
            <a:ext cx="112904" cy="121195"/>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188" y="6177197"/>
            <a:ext cx="1699254" cy="66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a:stCxn id="434" idx="2"/>
          </p:cNvCxnSpPr>
          <p:nvPr/>
        </p:nvCxnSpPr>
        <p:spPr>
          <a:xfrm flipH="1">
            <a:off x="5852512" y="1600200"/>
            <a:ext cx="95329" cy="103080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36" idx="2"/>
            <a:endCxn id="414" idx="0"/>
          </p:cNvCxnSpPr>
          <p:nvPr/>
        </p:nvCxnSpPr>
        <p:spPr>
          <a:xfrm flipH="1">
            <a:off x="6572948" y="1828800"/>
            <a:ext cx="371126"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236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algn="ctr"/>
            <a:r>
              <a:rPr lang="en-US" dirty="0" smtClean="0">
                <a:solidFill>
                  <a:srgbClr val="002060"/>
                </a:solidFill>
                <a:effectLst/>
              </a:rPr>
              <a:t>Greater Cincinnati/Northern Kentucky Stroke Study</a:t>
            </a:r>
          </a:p>
        </p:txBody>
      </p:sp>
      <p:sp>
        <p:nvSpPr>
          <p:cNvPr id="12291" name="Content Placeholder 3"/>
          <p:cNvSpPr>
            <a:spLocks noGrp="1"/>
          </p:cNvSpPr>
          <p:nvPr>
            <p:ph sz="half" idx="1"/>
          </p:nvPr>
        </p:nvSpPr>
        <p:spPr>
          <a:xfrm>
            <a:off x="152400" y="1676400"/>
            <a:ext cx="4519613" cy="5334000"/>
          </a:xfrm>
        </p:spPr>
        <p:txBody>
          <a:bodyPr>
            <a:normAutofit/>
          </a:bodyPr>
          <a:lstStyle/>
          <a:p>
            <a:r>
              <a:rPr lang="en-US" sz="2400" b="0" dirty="0" smtClean="0"/>
              <a:t>5-county region, bi-racial population of 1.3 million</a:t>
            </a:r>
          </a:p>
          <a:p>
            <a:r>
              <a:rPr lang="en-US" sz="2400" dirty="0" smtClean="0"/>
              <a:t>1993/94, 1999, 2005, 2010</a:t>
            </a:r>
            <a:endParaRPr lang="en-US" sz="2400" b="0" dirty="0" smtClean="0"/>
          </a:p>
          <a:p>
            <a:r>
              <a:rPr lang="en-US" sz="2400" b="0" dirty="0" smtClean="0"/>
              <a:t>All local hospitals, clinics, coroner’s offices, sampling of nursing homes and physician offices</a:t>
            </a:r>
          </a:p>
          <a:p>
            <a:r>
              <a:rPr lang="en-US" sz="2400" b="0" dirty="0" smtClean="0"/>
              <a:t>Region is representative of the U.S. for age, % black, median income and educational level</a:t>
            </a:r>
          </a:p>
          <a:p>
            <a:endParaRPr lang="en-US" sz="2400" b="0" dirty="0" smtClean="0"/>
          </a:p>
          <a:p>
            <a:endParaRPr lang="en-US" dirty="0" smtClean="0"/>
          </a:p>
        </p:txBody>
      </p:sp>
      <p:pic>
        <p:nvPicPr>
          <p:cNvPr id="12292" name="Content Placeholder 5" descr="BLANK Cincy Map 02 copy"/>
          <p:cNvPicPr>
            <a:picLocks noGrp="1" noChangeAspect="1" noChangeArrowheads="1"/>
          </p:cNvPicPr>
          <p:nvPr>
            <p:ph sz="half" idx="2"/>
          </p:nvPr>
        </p:nvPicPr>
        <p:blipFill>
          <a:blip r:embed="rId3" cstate="print"/>
          <a:srcRect/>
          <a:stretch>
            <a:fillRect/>
          </a:stretch>
        </p:blipFill>
        <p:spPr>
          <a:xfrm>
            <a:off x="4572000" y="1728189"/>
            <a:ext cx="4214812" cy="2835275"/>
          </a:xfrm>
          <a:noFill/>
        </p:spPr>
      </p:pic>
      <p:sp>
        <p:nvSpPr>
          <p:cNvPr id="7" name="TextBox 6"/>
          <p:cNvSpPr txBox="1"/>
          <p:nvPr/>
        </p:nvSpPr>
        <p:spPr>
          <a:xfrm>
            <a:off x="-152400" y="7010400"/>
            <a:ext cx="8610600" cy="646113"/>
          </a:xfrm>
          <a:prstGeom prst="rect">
            <a:avLst/>
          </a:prstGeom>
          <a:noFill/>
        </p:spPr>
        <p:txBody>
          <a:bodyPr>
            <a:spAutoFit/>
          </a:bodyPr>
          <a:lstStyle/>
          <a:p>
            <a:pPr>
              <a:defRPr/>
            </a:pPr>
            <a:r>
              <a:rPr lang="en-US" sz="1800" dirty="0">
                <a:solidFill>
                  <a:schemeClr val="bg1"/>
                </a:solidFill>
                <a:latin typeface="+mn-lt"/>
              </a:rPr>
              <a:t>Broderick, et al, Stroke 1998, Kissela et al, Stroke 2004, Kleindorfer et al, Stroke 2006</a:t>
            </a:r>
          </a:p>
        </p:txBody>
      </p:sp>
    </p:spTree>
    <p:extLst>
      <p:ext uri="{BB962C8B-B14F-4D97-AF65-F5344CB8AC3E}">
        <p14:creationId xmlns:p14="http://schemas.microsoft.com/office/powerpoint/2010/main" val="951415228"/>
      </p:ext>
    </p:extLst>
  </p:cSld>
  <p:clrMapOvr>
    <a:masterClrMapping/>
  </p:clrMapOvr>
  <p:transition advTm="26797"/>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pPr algn="ctr"/>
            <a:r>
              <a:rPr lang="en-US" dirty="0" smtClean="0">
                <a:solidFill>
                  <a:srgbClr val="002060"/>
                </a:solidFill>
                <a:effectLst/>
              </a:rPr>
              <a:t>IA Eligibility Assessment: Example</a:t>
            </a:r>
            <a:endParaRPr lang="en-US" dirty="0">
              <a:solidFill>
                <a:srgbClr val="002060"/>
              </a:solidFill>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3386907"/>
              </p:ext>
            </p:extLst>
          </p:nvPr>
        </p:nvGraphicFramePr>
        <p:xfrm>
          <a:off x="452732" y="1066800"/>
          <a:ext cx="8075308" cy="4794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1000" y="6119922"/>
            <a:ext cx="8153400" cy="707886"/>
          </a:xfrm>
          <a:prstGeom prst="rect">
            <a:avLst/>
          </a:prstGeom>
          <a:solidFill>
            <a:schemeClr val="bg1"/>
          </a:solidFill>
        </p:spPr>
        <p:txBody>
          <a:bodyPr wrap="square" rtlCol="0">
            <a:spAutoFit/>
          </a:bodyPr>
          <a:lstStyle/>
          <a:p>
            <a:pPr algn="ctr"/>
            <a:r>
              <a:rPr lang="en-US" sz="2000" b="1" dirty="0" smtClean="0"/>
              <a:t>IN COMPARISON  -- ~300 PTS NEEDED PER YEAR TO </a:t>
            </a:r>
          </a:p>
          <a:p>
            <a:pPr algn="ctr"/>
            <a:r>
              <a:rPr lang="en-US" sz="2000" b="1" dirty="0" smtClean="0"/>
              <a:t>COMPLETE THE TWO ONGOING, RANDOMIZED PHASE III TRIALS</a:t>
            </a:r>
            <a:endParaRPr lang="en-US" sz="2000" b="1" dirty="0"/>
          </a:p>
        </p:txBody>
      </p:sp>
    </p:spTree>
    <p:extLst>
      <p:ext uri="{BB962C8B-B14F-4D97-AF65-F5344CB8AC3E}">
        <p14:creationId xmlns:p14="http://schemas.microsoft.com/office/powerpoint/2010/main" val="408157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dirty="0" smtClean="0"/>
              <a:t>IV t-PA eligibility, including individual exclusion criteria</a:t>
            </a:r>
          </a:p>
          <a:p>
            <a:endParaRPr lang="en-US" dirty="0"/>
          </a:p>
          <a:p>
            <a:r>
              <a:rPr lang="en-US" dirty="0" smtClean="0"/>
              <a:t>Warfarin-associated ICH</a:t>
            </a:r>
          </a:p>
          <a:p>
            <a:endParaRPr lang="en-US" dirty="0"/>
          </a:p>
          <a:p>
            <a:r>
              <a:rPr lang="en-US" dirty="0" smtClean="0"/>
              <a:t>Impact of ECASS criteria on t-PA eligibility</a:t>
            </a:r>
          </a:p>
          <a:p>
            <a:endParaRPr lang="en-US" dirty="0"/>
          </a:p>
          <a:p>
            <a:pPr marL="109728" indent="0">
              <a:buNone/>
            </a:pPr>
            <a:r>
              <a:rPr lang="en-US" b="1" dirty="0" smtClean="0"/>
              <a:t>Our data is best for hospitalized stroke, but if we are re-funded, we will be collecting more data regarding recurrent stroke/stroke prevention and stroke recovery trials</a:t>
            </a:r>
          </a:p>
          <a:p>
            <a:endParaRPr lang="en-US" dirty="0"/>
          </a:p>
        </p:txBody>
      </p:sp>
      <p:sp>
        <p:nvSpPr>
          <p:cNvPr id="5" name="Title 4"/>
          <p:cNvSpPr>
            <a:spLocks noGrp="1"/>
          </p:cNvSpPr>
          <p:nvPr>
            <p:ph type="title"/>
          </p:nvPr>
        </p:nvSpPr>
        <p:spPr/>
        <p:txBody>
          <a:bodyPr/>
          <a:lstStyle/>
          <a:p>
            <a:pPr algn="ctr"/>
            <a:r>
              <a:rPr lang="en-US" dirty="0" smtClean="0">
                <a:solidFill>
                  <a:srgbClr val="002060"/>
                </a:solidFill>
                <a:effectLst/>
              </a:rPr>
              <a:t>Other Eligibility Evaluations</a:t>
            </a:r>
            <a:endParaRPr lang="en-US" dirty="0">
              <a:solidFill>
                <a:srgbClr val="002060"/>
              </a:solidFill>
              <a:effectLst/>
            </a:endParaRPr>
          </a:p>
        </p:txBody>
      </p:sp>
    </p:spTree>
    <p:extLst>
      <p:ext uri="{BB962C8B-B14F-4D97-AF65-F5344CB8AC3E}">
        <p14:creationId xmlns:p14="http://schemas.microsoft.com/office/powerpoint/2010/main" val="3474193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95400"/>
            <a:ext cx="8229600" cy="4711891"/>
          </a:xfrm>
        </p:spPr>
        <p:txBody>
          <a:bodyPr>
            <a:normAutofit fontScale="92500" lnSpcReduction="10000"/>
          </a:bodyPr>
          <a:lstStyle/>
          <a:p>
            <a:pPr marL="109728" indent="0">
              <a:buNone/>
            </a:pPr>
            <a:endParaRPr lang="en-US" dirty="0" smtClean="0"/>
          </a:p>
          <a:p>
            <a:r>
              <a:rPr lang="en-US" dirty="0" smtClean="0"/>
              <a:t>Early on in the process of trial design, our study will perform a basic feasibility assessment utilizing inclusion/exclusion criteria</a:t>
            </a:r>
          </a:p>
          <a:p>
            <a:pPr lvl="1"/>
            <a:r>
              <a:rPr lang="en-US" dirty="0" smtClean="0"/>
              <a:t>Basic estimates of number and type of patients eligible for the trial</a:t>
            </a:r>
          </a:p>
          <a:p>
            <a:pPr lvl="1"/>
            <a:r>
              <a:rPr lang="en-US" dirty="0" smtClean="0"/>
              <a:t>These assessments will be given to proposal investigators, StrokeNet working groups, and the NIH</a:t>
            </a:r>
          </a:p>
          <a:p>
            <a:r>
              <a:rPr lang="en-US" dirty="0" smtClean="0"/>
              <a:t>Requests for evaluations available through our website </a:t>
            </a:r>
            <a:r>
              <a:rPr lang="en-US" dirty="0" smtClean="0">
                <a:hlinkClick r:id="rId2"/>
              </a:rPr>
              <a:t>www.gcnkss.com</a:t>
            </a:r>
            <a:r>
              <a:rPr lang="en-US" dirty="0" smtClean="0"/>
              <a:t> </a:t>
            </a:r>
          </a:p>
          <a:p>
            <a:pPr marL="365760" lvl="1" indent="-256032">
              <a:spcBef>
                <a:spcPts val="400"/>
              </a:spcBef>
              <a:buSzPct val="68000"/>
              <a:buFont typeface="Wingdings 3"/>
              <a:buChar char=""/>
            </a:pPr>
            <a:r>
              <a:rPr lang="en-US" dirty="0"/>
              <a:t>Assessment of ability to do proposed trial </a:t>
            </a:r>
            <a:r>
              <a:rPr lang="en-US" dirty="0" smtClean="0"/>
              <a:t>beyond patient availability will be done by a given Stroke Working Group and Executive Committee working with RCC representatives.</a:t>
            </a:r>
            <a:endParaRPr lang="en-US" dirty="0"/>
          </a:p>
          <a:p>
            <a:endParaRPr lang="en-US" dirty="0"/>
          </a:p>
        </p:txBody>
      </p:sp>
      <p:sp>
        <p:nvSpPr>
          <p:cNvPr id="5" name="Title 4"/>
          <p:cNvSpPr>
            <a:spLocks noGrp="1"/>
          </p:cNvSpPr>
          <p:nvPr>
            <p:ph type="title"/>
          </p:nvPr>
        </p:nvSpPr>
        <p:spPr/>
        <p:txBody>
          <a:bodyPr/>
          <a:lstStyle/>
          <a:p>
            <a:pPr algn="ctr"/>
            <a:r>
              <a:rPr lang="en-US" dirty="0" smtClean="0">
                <a:solidFill>
                  <a:srgbClr val="002060"/>
                </a:solidFill>
                <a:effectLst/>
              </a:rPr>
              <a:t>StrokeNet Assessment</a:t>
            </a:r>
            <a:endParaRPr lang="en-US" dirty="0">
              <a:solidFill>
                <a:srgbClr val="002060"/>
              </a:solidFill>
              <a:effectLst/>
            </a:endParaRPr>
          </a:p>
        </p:txBody>
      </p:sp>
    </p:spTree>
    <p:extLst>
      <p:ext uri="{BB962C8B-B14F-4D97-AF65-F5344CB8AC3E}">
        <p14:creationId xmlns:p14="http://schemas.microsoft.com/office/powerpoint/2010/main" val="3218859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6386" y="6348960"/>
            <a:ext cx="1229181" cy="48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89838"/>
            <a:ext cx="8445350" cy="6158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5261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310796"/>
            <a:ext cx="133977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896" y="381000"/>
            <a:ext cx="5430304" cy="615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363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2481072"/>
          </a:xfrm>
        </p:spPr>
        <p:txBody>
          <a:bodyPr>
            <a:noAutofit/>
          </a:bodyPr>
          <a:lstStyle/>
          <a:p>
            <a:pPr marL="109728" indent="0" algn="ctr">
              <a:buNone/>
            </a:pPr>
            <a:r>
              <a:rPr lang="en-US" sz="4800" b="1" dirty="0">
                <a:solidFill>
                  <a:srgbClr val="002060"/>
                </a:solidFill>
              </a:rPr>
              <a:t>Interactions with Sites and Networks Outside of StrokeNet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0235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399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r>
              <a:rPr lang="en-US" dirty="0" smtClean="0"/>
              <a:t>Part of feasibility assessment and also part of NINDS’s decision making regarding budget and importance of a given proposed trial.</a:t>
            </a:r>
          </a:p>
          <a:p>
            <a:endParaRPr lang="en-US" dirty="0" smtClean="0"/>
          </a:p>
          <a:p>
            <a:r>
              <a:rPr lang="en-US" dirty="0" smtClean="0"/>
              <a:t>Sites outside of RCC in the U.S.</a:t>
            </a:r>
          </a:p>
          <a:p>
            <a:pPr marL="109728" indent="0">
              <a:buNone/>
            </a:pPr>
            <a:endParaRPr lang="en-US" dirty="0" smtClean="0"/>
          </a:p>
          <a:p>
            <a:r>
              <a:rPr lang="en-US" dirty="0" smtClean="0"/>
              <a:t>International networks and sites.</a:t>
            </a:r>
            <a:endParaRPr lang="en-US" dirty="0"/>
          </a:p>
        </p:txBody>
      </p:sp>
      <p:sp>
        <p:nvSpPr>
          <p:cNvPr id="4" name="Title 3"/>
          <p:cNvSpPr>
            <a:spLocks noGrp="1"/>
          </p:cNvSpPr>
          <p:nvPr>
            <p:ph type="title"/>
          </p:nvPr>
        </p:nvSpPr>
        <p:spPr/>
        <p:txBody>
          <a:bodyPr>
            <a:noAutofit/>
          </a:bodyPr>
          <a:lstStyle/>
          <a:p>
            <a:pPr algn="ctr"/>
            <a:r>
              <a:rPr lang="en-US" sz="4000" dirty="0" smtClean="0">
                <a:solidFill>
                  <a:srgbClr val="002060"/>
                </a:solidFill>
                <a:effectLst/>
              </a:rPr>
              <a:t>Many Phase III Trials Cannot Be Done at Just RCC Sites</a:t>
            </a:r>
            <a:endParaRPr lang="en-US" sz="4000" dirty="0">
              <a:solidFill>
                <a:srgbClr val="002060"/>
              </a:solidFill>
              <a:effectLst/>
            </a:endParaRPr>
          </a:p>
        </p:txBody>
      </p:sp>
    </p:spTree>
    <p:extLst>
      <p:ext uri="{BB962C8B-B14F-4D97-AF65-F5344CB8AC3E}">
        <p14:creationId xmlns:p14="http://schemas.microsoft.com/office/powerpoint/2010/main" val="609139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9" y="1600200"/>
            <a:ext cx="9077325" cy="509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304800"/>
            <a:ext cx="8534400" cy="1200329"/>
          </a:xfrm>
          <a:prstGeom prst="rect">
            <a:avLst/>
          </a:prstGeom>
        </p:spPr>
        <p:txBody>
          <a:bodyPr wrap="square">
            <a:spAutoFit/>
          </a:bodyPr>
          <a:lstStyle/>
          <a:p>
            <a:r>
              <a:rPr lang="en-US" sz="3600" b="1" dirty="0">
                <a:solidFill>
                  <a:srgbClr val="002060"/>
                </a:solidFill>
                <a:latin typeface="Lucida Sans Unicode" panose="020B0602030504020204" pitchFamily="34" charset="0"/>
                <a:cs typeface="Lucida Sans Unicode" panose="020B0602030504020204" pitchFamily="34" charset="0"/>
              </a:rPr>
              <a:t>International Networks Are Needed for Large Phase III Trials</a:t>
            </a:r>
          </a:p>
        </p:txBody>
      </p:sp>
    </p:spTree>
    <p:extLst>
      <p:ext uri="{BB962C8B-B14F-4D97-AF65-F5344CB8AC3E}">
        <p14:creationId xmlns:p14="http://schemas.microsoft.com/office/powerpoint/2010/main" val="30403348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10235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381000" y="2209800"/>
            <a:ext cx="8229600" cy="1871472"/>
          </a:xfrm>
        </p:spPr>
        <p:txBody>
          <a:bodyPr/>
          <a:lstStyle/>
          <a:p>
            <a:pPr marL="109728" indent="0" algn="ctr">
              <a:buNone/>
            </a:pPr>
            <a:r>
              <a:rPr lang="en-US" sz="4400" b="1" dirty="0" smtClean="0">
                <a:solidFill>
                  <a:srgbClr val="002060"/>
                </a:solidFill>
              </a:rPr>
              <a:t>NIH StrokeNet Mechanics</a:t>
            </a:r>
            <a:endParaRPr lang="en-US" sz="4400" b="1" dirty="0">
              <a:solidFill>
                <a:srgbClr val="002060"/>
              </a:solidFill>
            </a:endParaRPr>
          </a:p>
        </p:txBody>
      </p:sp>
    </p:spTree>
    <p:extLst>
      <p:ext uri="{BB962C8B-B14F-4D97-AF65-F5344CB8AC3E}">
        <p14:creationId xmlns:p14="http://schemas.microsoft.com/office/powerpoint/2010/main" val="282339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US" dirty="0" smtClean="0">
              <a:latin typeface="Arial" panose="020B0604020202020204" pitchFamily="34" charset="0"/>
              <a:cs typeface="Arial" panose="020B0604020202020204" pitchFamily="34" charset="0"/>
            </a:endParaRPr>
          </a:p>
          <a:p>
            <a:pPr marL="109728" indent="0" algn="ctr">
              <a:buNone/>
            </a:pPr>
            <a:r>
              <a:rPr lang="en-US" dirty="0" smtClean="0">
                <a:latin typeface="Arial" panose="020B0604020202020204" pitchFamily="34" charset="0"/>
                <a:cs typeface="Arial" panose="020B0604020202020204" pitchFamily="34" charset="0"/>
              </a:rPr>
              <a:t>Cleveland Regional Coordinating Center </a:t>
            </a:r>
          </a:p>
          <a:p>
            <a:pPr marL="109728" indent="0">
              <a:buNone/>
            </a:pPr>
            <a:r>
              <a:rPr lang="en-US" dirty="0" smtClean="0">
                <a:latin typeface="Arial" panose="020B0604020202020204" pitchFamily="34" charset="0"/>
                <a:cs typeface="Arial" panose="020B0604020202020204" pitchFamily="34" charset="0"/>
              </a:rPr>
              <a:t>			</a:t>
            </a:r>
          </a:p>
          <a:p>
            <a:pPr marL="109728"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p>
          <a:p>
            <a:pPr marL="109728" indent="0">
              <a:buNone/>
            </a:pPr>
            <a:endParaRPr lang="en-US" dirty="0">
              <a:latin typeface="Arial" panose="020B0604020202020204" pitchFamily="34" charset="0"/>
              <a:cs typeface="Arial" panose="020B0604020202020204" pitchFamily="34" charset="0"/>
            </a:endParaRPr>
          </a:p>
          <a:p>
            <a:pPr marL="109728" indent="0">
              <a:buNone/>
            </a:pPr>
            <a:endParaRPr lang="en-US"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Tony </a:t>
            </a:r>
            <a:r>
              <a:rPr lang="en-US" sz="1400" b="1" dirty="0">
                <a:latin typeface="Arial" panose="020B0604020202020204" pitchFamily="34" charset="0"/>
                <a:cs typeface="Arial" panose="020B0604020202020204" pitchFamily="34" charset="0"/>
              </a:rPr>
              <a:t>Furlan, MD (</a:t>
            </a:r>
            <a:r>
              <a:rPr lang="en-US" sz="1400" b="1" dirty="0" smtClean="0">
                <a:latin typeface="Arial" panose="020B0604020202020204" pitchFamily="34" charset="0"/>
                <a:cs typeface="Arial" panose="020B0604020202020204" pitchFamily="34" charset="0"/>
              </a:rPr>
              <a:t>PI) 			   Peter </a:t>
            </a:r>
            <a:r>
              <a:rPr lang="en-US" sz="1400" b="1" dirty="0">
                <a:latin typeface="Arial" panose="020B0604020202020204" pitchFamily="34" charset="0"/>
                <a:cs typeface="Arial" panose="020B0604020202020204" pitchFamily="34" charset="0"/>
              </a:rPr>
              <a:t>Rasmussen, MD (CO-PI)</a:t>
            </a:r>
          </a:p>
        </p:txBody>
      </p:sp>
      <p:sp>
        <p:nvSpPr>
          <p:cNvPr id="3" name="Title 2"/>
          <p:cNvSpPr>
            <a:spLocks noGrp="1"/>
          </p:cNvSpPr>
          <p:nvPr>
            <p:ph type="title"/>
          </p:nvPr>
        </p:nvSpPr>
        <p:spPr>
          <a:xfrm>
            <a:off x="152400" y="457200"/>
            <a:ext cx="89154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R01)</a:t>
            </a:r>
            <a:br>
              <a:rPr lang="en-US" sz="3200" dirty="0" smtClean="0">
                <a:solidFill>
                  <a:srgbClr val="002060"/>
                </a:solidFill>
                <a:effectLst/>
                <a:latin typeface="Arial" panose="020B0604020202020204" pitchFamily="34" charset="0"/>
                <a:cs typeface="Arial" panose="020B0604020202020204" pitchFamily="34" charset="0"/>
              </a:rPr>
            </a:br>
            <a:r>
              <a:rPr lang="en-US" sz="3200" dirty="0" smtClean="0">
                <a:solidFill>
                  <a:srgbClr val="002060"/>
                </a:solidFill>
                <a:effectLst/>
                <a:latin typeface="Arial" panose="020B0604020202020204" pitchFamily="34" charset="0"/>
                <a:cs typeface="Arial" panose="020B0604020202020204" pitchFamily="34" charset="0"/>
              </a:rPr>
              <a:t>Awarded </a:t>
            </a:r>
            <a:r>
              <a:rPr lang="en-US" sz="3200" dirty="0">
                <a:solidFill>
                  <a:srgbClr val="002060"/>
                </a:solidFill>
                <a:effectLst/>
                <a:latin typeface="Arial" panose="020B0604020202020204" pitchFamily="34" charset="0"/>
                <a:cs typeface="Arial" panose="020B0604020202020204" pitchFamily="34" charset="0"/>
              </a:rPr>
              <a:t>Institution Case Western University</a:t>
            </a:r>
            <a:endParaRPr lang="en-US" sz="3200" dirty="0">
              <a:solidFill>
                <a:srgbClr val="002060"/>
              </a:solidFill>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714243"/>
            <a:ext cx="1524001" cy="190500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2808" y="2714243"/>
            <a:ext cx="1524001" cy="1905001"/>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0380" y="5638800"/>
            <a:ext cx="168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5638800"/>
            <a:ext cx="2500601" cy="40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9818" y="6172200"/>
            <a:ext cx="2468564" cy="38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0380" y="6172200"/>
            <a:ext cx="1902110" cy="42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5950" y="5715000"/>
            <a:ext cx="9080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2764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solidFill>
                  <a:schemeClr val="accent3">
                    <a:lumMod val="50000"/>
                  </a:schemeClr>
                </a:solidFill>
                <a:effectLst/>
                <a:cs typeface="Arial" panose="020B0604020202020204" pitchFamily="34" charset="0"/>
              </a:rPr>
              <a:t>Performance Metrics </a:t>
            </a:r>
            <a:br>
              <a:rPr lang="en-US" sz="4000" dirty="0" smtClean="0">
                <a:solidFill>
                  <a:schemeClr val="accent3">
                    <a:lumMod val="50000"/>
                  </a:schemeClr>
                </a:solidFill>
                <a:effectLst/>
                <a:cs typeface="Arial" panose="020B0604020202020204" pitchFamily="34" charset="0"/>
              </a:rPr>
            </a:br>
            <a:r>
              <a:rPr lang="en-US" sz="4000" dirty="0" smtClean="0">
                <a:solidFill>
                  <a:schemeClr val="accent3">
                    <a:lumMod val="50000"/>
                  </a:schemeClr>
                </a:solidFill>
                <a:effectLst/>
                <a:cs typeface="Arial" panose="020B0604020202020204" pitchFamily="34" charset="0"/>
              </a:rPr>
              <a:t>(Network Infrastructure)</a:t>
            </a:r>
            <a:endParaRPr lang="en-US" sz="4000" dirty="0">
              <a:solidFill>
                <a:schemeClr val="accent3">
                  <a:lumMod val="50000"/>
                </a:schemeClr>
              </a:solidFill>
              <a:effectLst/>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0235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marL="109728" indent="0">
              <a:buNone/>
            </a:pPr>
            <a:endParaRPr lang="en-US" sz="2400" dirty="0" smtClean="0">
              <a:latin typeface="Arial" panose="020B0604020202020204" pitchFamily="34" charset="0"/>
              <a:cs typeface="Arial" panose="020B0604020202020204" pitchFamily="34" charset="0"/>
            </a:endParaRPr>
          </a:p>
          <a:p>
            <a:pPr marL="109728" indent="0">
              <a:buNone/>
            </a:pPr>
            <a:endParaRPr lang="en-US" sz="2400" dirty="0" smtClean="0">
              <a:latin typeface="Arial" panose="020B0604020202020204" pitchFamily="34" charset="0"/>
              <a:cs typeface="Arial" panose="020B0604020202020204" pitchFamily="34" charset="0"/>
            </a:endParaRPr>
          </a:p>
          <a:p>
            <a:pPr marL="109728" indent="0">
              <a:buNone/>
            </a:pPr>
            <a:r>
              <a:rPr lang="en-US" sz="3200" dirty="0" smtClean="0">
                <a:cs typeface="Arial" panose="020B0604020202020204" pitchFamily="34" charset="0"/>
              </a:rPr>
              <a:t>Master Trial Agreements (MTAs) between NCC and RCCs</a:t>
            </a:r>
          </a:p>
          <a:p>
            <a:pPr marL="109728" indent="0">
              <a:buNone/>
            </a:pPr>
            <a:endParaRPr lang="en-US" sz="2400" dirty="0" smtClean="0">
              <a:solidFill>
                <a:srgbClr val="0070C0"/>
              </a:solidFill>
              <a:cs typeface="Arial" panose="020B0604020202020204" pitchFamily="34" charset="0"/>
            </a:endParaRPr>
          </a:p>
          <a:p>
            <a:pPr>
              <a:buFont typeface="Arial" panose="020B0604020202020204" pitchFamily="34" charset="0"/>
              <a:buChar char="•"/>
            </a:pPr>
            <a:r>
              <a:rPr lang="en-US" sz="2800" dirty="0" smtClean="0">
                <a:cs typeface="Arial" panose="020B0604020202020204" pitchFamily="34" charset="0"/>
              </a:rPr>
              <a:t>RCCs NOA  condition: Execution of MTAs for 50% of RCC affiliated sites and the NCC</a:t>
            </a:r>
          </a:p>
          <a:p>
            <a:pPr marL="109728" indent="0">
              <a:buNone/>
            </a:pPr>
            <a:endParaRPr lang="en-US" sz="2400" dirty="0">
              <a:cs typeface="Arial" panose="020B0604020202020204" pitchFamily="34" charset="0"/>
            </a:endParaRPr>
          </a:p>
        </p:txBody>
      </p:sp>
    </p:spTree>
    <p:extLst>
      <p:ext uri="{BB962C8B-B14F-4D97-AF65-F5344CB8AC3E}">
        <p14:creationId xmlns:p14="http://schemas.microsoft.com/office/powerpoint/2010/main" val="8692058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066800"/>
          </a:xfrm>
        </p:spPr>
        <p:txBody>
          <a:bodyPr>
            <a:normAutofit/>
          </a:bodyPr>
          <a:lstStyle/>
          <a:p>
            <a:pPr algn="ctr"/>
            <a:r>
              <a:rPr lang="en-US" sz="3200" dirty="0" smtClean="0">
                <a:solidFill>
                  <a:schemeClr val="accent3">
                    <a:lumMod val="50000"/>
                  </a:schemeClr>
                </a:solidFill>
                <a:effectLst/>
                <a:cs typeface="Arial" panose="020B0604020202020204" pitchFamily="34" charset="0"/>
              </a:rPr>
              <a:t>Master Trial Agreements </a:t>
            </a:r>
            <a:r>
              <a:rPr lang="en-US" sz="2800" dirty="0" smtClean="0">
                <a:solidFill>
                  <a:schemeClr val="accent3">
                    <a:lumMod val="50000"/>
                  </a:schemeClr>
                </a:solidFill>
                <a:effectLst/>
                <a:cs typeface="Arial" panose="020B0604020202020204" pitchFamily="34" charset="0"/>
              </a:rPr>
              <a:t/>
            </a:r>
            <a:br>
              <a:rPr lang="en-US" sz="2800" dirty="0" smtClean="0">
                <a:solidFill>
                  <a:schemeClr val="accent3">
                    <a:lumMod val="50000"/>
                  </a:schemeClr>
                </a:solidFill>
                <a:effectLst/>
                <a:cs typeface="Arial" panose="020B0604020202020204" pitchFamily="34" charset="0"/>
              </a:rPr>
            </a:br>
            <a:r>
              <a:rPr lang="en-US" sz="2400" dirty="0" smtClean="0">
                <a:solidFill>
                  <a:schemeClr val="accent3">
                    <a:lumMod val="50000"/>
                  </a:schemeClr>
                </a:solidFill>
                <a:effectLst/>
                <a:cs typeface="Arial" panose="020B0604020202020204" pitchFamily="34" charset="0"/>
              </a:rPr>
              <a:t>Between NCC and RCCs Fully Executed (as of 2/6/14</a:t>
            </a:r>
            <a:r>
              <a:rPr lang="en-US" sz="2400" dirty="0" smtClean="0">
                <a:solidFill>
                  <a:schemeClr val="accent3">
                    <a:lumMod val="50000"/>
                  </a:schemeClr>
                </a:solidFill>
                <a:cs typeface="Arial" panose="020B0604020202020204" pitchFamily="34" charset="0"/>
              </a:rPr>
              <a:t>)</a:t>
            </a:r>
            <a:endParaRPr lang="en-US" sz="2400" dirty="0">
              <a:solidFill>
                <a:schemeClr val="accent3">
                  <a:lumMod val="50000"/>
                </a:schemeClr>
              </a:solidFill>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0235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3294302638"/>
              </p:ext>
            </p:extLst>
          </p:nvPr>
        </p:nvGraphicFramePr>
        <p:xfrm>
          <a:off x="625475" y="1337356"/>
          <a:ext cx="8229600" cy="51482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6195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chemeClr val="accent3">
                    <a:lumMod val="50000"/>
                  </a:schemeClr>
                </a:solidFill>
                <a:effectLst/>
                <a:cs typeface="Arial" panose="020B0604020202020204" pitchFamily="34" charset="0"/>
              </a:rPr>
              <a:t>Performance Metrics </a:t>
            </a:r>
            <a:br>
              <a:rPr lang="en-US" sz="4000" dirty="0">
                <a:solidFill>
                  <a:schemeClr val="accent3">
                    <a:lumMod val="50000"/>
                  </a:schemeClr>
                </a:solidFill>
                <a:effectLst/>
                <a:cs typeface="Arial" panose="020B0604020202020204" pitchFamily="34" charset="0"/>
              </a:rPr>
            </a:br>
            <a:r>
              <a:rPr lang="en-US" sz="4000" dirty="0">
                <a:solidFill>
                  <a:schemeClr val="accent3">
                    <a:lumMod val="50000"/>
                  </a:schemeClr>
                </a:solidFill>
                <a:effectLst/>
                <a:cs typeface="Arial" panose="020B0604020202020204" pitchFamily="34" charset="0"/>
              </a:rPr>
              <a:t>(Network Infrastructure)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0235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marL="109728" indent="0">
              <a:buNone/>
            </a:pPr>
            <a:endParaRPr lang="en-US" dirty="0" smtClean="0"/>
          </a:p>
          <a:p>
            <a:pPr marL="109728" indent="0">
              <a:buNone/>
            </a:pPr>
            <a:r>
              <a:rPr lang="en-US" sz="2800" dirty="0" smtClean="0"/>
              <a:t>Execution of Central IRB Reliance Agreements between NCC and RCC</a:t>
            </a:r>
          </a:p>
          <a:p>
            <a:pPr marL="109728" indent="0">
              <a:buNone/>
            </a:pPr>
            <a:endParaRPr lang="en-US" sz="2400" dirty="0" smtClean="0"/>
          </a:p>
          <a:p>
            <a:pPr>
              <a:buFont typeface="Arial" panose="020B0604020202020204" pitchFamily="34" charset="0"/>
              <a:buChar char="•"/>
            </a:pPr>
            <a:r>
              <a:rPr lang="en-US" sz="2400" dirty="0" smtClean="0">
                <a:cs typeface="Arial" panose="020B0604020202020204" pitchFamily="34" charset="0"/>
              </a:rPr>
              <a:t>RCCs </a:t>
            </a:r>
            <a:r>
              <a:rPr lang="en-US" sz="2400" dirty="0">
                <a:cs typeface="Arial" panose="020B0604020202020204" pitchFamily="34" charset="0"/>
              </a:rPr>
              <a:t>NOA  condition: Execution </a:t>
            </a:r>
            <a:r>
              <a:rPr lang="en-US" sz="2400" dirty="0" smtClean="0">
                <a:cs typeface="Arial" panose="020B0604020202020204" pitchFamily="34" charset="0"/>
              </a:rPr>
              <a:t>of RAs for </a:t>
            </a:r>
            <a:r>
              <a:rPr lang="en-US" sz="2400" dirty="0">
                <a:cs typeface="Arial" panose="020B0604020202020204" pitchFamily="34" charset="0"/>
              </a:rPr>
              <a:t>50% </a:t>
            </a:r>
            <a:endParaRPr lang="en-US" sz="2400" dirty="0" smtClean="0">
              <a:cs typeface="Arial" panose="020B0604020202020204" pitchFamily="34" charset="0"/>
            </a:endParaRPr>
          </a:p>
          <a:p>
            <a:pPr marL="109728" indent="0">
              <a:buNone/>
            </a:pPr>
            <a:r>
              <a:rPr lang="en-US" sz="2400" dirty="0">
                <a:cs typeface="Arial" panose="020B0604020202020204" pitchFamily="34" charset="0"/>
              </a:rPr>
              <a:t> </a:t>
            </a:r>
            <a:r>
              <a:rPr lang="en-US" sz="2400" dirty="0" smtClean="0">
                <a:cs typeface="Arial" panose="020B0604020202020204" pitchFamily="34" charset="0"/>
              </a:rPr>
              <a:t>  of </a:t>
            </a:r>
            <a:r>
              <a:rPr lang="en-US" sz="2400" dirty="0">
                <a:cs typeface="Arial" panose="020B0604020202020204" pitchFamily="34" charset="0"/>
              </a:rPr>
              <a:t>RCC affiliated sites </a:t>
            </a:r>
            <a:r>
              <a:rPr lang="en-US" sz="2400" dirty="0" smtClean="0">
                <a:cs typeface="Arial" panose="020B0604020202020204" pitchFamily="34" charset="0"/>
              </a:rPr>
              <a:t> at a given RCC and </a:t>
            </a:r>
            <a:r>
              <a:rPr lang="en-US" sz="2400" dirty="0">
                <a:cs typeface="Arial" panose="020B0604020202020204" pitchFamily="34" charset="0"/>
              </a:rPr>
              <a:t>the NCC</a:t>
            </a:r>
          </a:p>
          <a:p>
            <a:pPr marL="109728" indent="0">
              <a:buNone/>
            </a:pPr>
            <a:endParaRPr lang="en-US" sz="2400" dirty="0"/>
          </a:p>
        </p:txBody>
      </p:sp>
    </p:spTree>
    <p:extLst>
      <p:ext uri="{BB962C8B-B14F-4D97-AF65-F5344CB8AC3E}">
        <p14:creationId xmlns:p14="http://schemas.microsoft.com/office/powerpoint/2010/main" val="10696802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chemeClr val="accent3">
                    <a:lumMod val="50000"/>
                  </a:schemeClr>
                </a:solidFill>
                <a:effectLst/>
                <a:cs typeface="Arial" panose="020B0604020202020204" pitchFamily="34" charset="0"/>
              </a:rPr>
              <a:t>Performance Metrics </a:t>
            </a:r>
            <a:br>
              <a:rPr lang="en-US" sz="4000" dirty="0">
                <a:solidFill>
                  <a:schemeClr val="accent3">
                    <a:lumMod val="50000"/>
                  </a:schemeClr>
                </a:solidFill>
                <a:effectLst/>
                <a:cs typeface="Arial" panose="020B0604020202020204" pitchFamily="34" charset="0"/>
              </a:rPr>
            </a:br>
            <a:r>
              <a:rPr lang="en-US" sz="4000" dirty="0">
                <a:solidFill>
                  <a:schemeClr val="accent3">
                    <a:lumMod val="50000"/>
                  </a:schemeClr>
                </a:solidFill>
                <a:effectLst/>
                <a:cs typeface="Arial" panose="020B0604020202020204" pitchFamily="34" charset="0"/>
              </a:rPr>
              <a:t>(Network Infrastructure)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0235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dirty="0">
              <a:latin typeface="Arial" panose="020B0604020202020204" pitchFamily="34" charset="0"/>
              <a:cs typeface="Arial" panose="020B0604020202020204" pitchFamily="34" charset="0"/>
            </a:endParaRPr>
          </a:p>
          <a:p>
            <a:pPr marL="109728" indent="0">
              <a:buNone/>
            </a:pPr>
            <a:r>
              <a:rPr lang="en-US" sz="2800" dirty="0" smtClean="0">
                <a:cs typeface="Arial" panose="020B0604020202020204" pitchFamily="34" charset="0"/>
              </a:rPr>
              <a:t>Network Standard Operation Procedures (SOPs)</a:t>
            </a:r>
          </a:p>
          <a:p>
            <a:pPr marL="109728" indent="0">
              <a:buNone/>
            </a:pPr>
            <a:endParaRPr lang="en-US" sz="2400" dirty="0">
              <a:cs typeface="Arial" panose="020B0604020202020204" pitchFamily="34" charset="0"/>
            </a:endParaRPr>
          </a:p>
          <a:p>
            <a:pPr>
              <a:buFont typeface="Arial" panose="020B0604020202020204" pitchFamily="34" charset="0"/>
              <a:buChar char="•"/>
            </a:pPr>
            <a:r>
              <a:rPr lang="en-US" sz="2400" dirty="0" smtClean="0">
                <a:cs typeface="Arial" panose="020B0604020202020204" pitchFamily="34" charset="0"/>
              </a:rPr>
              <a:t>Submission of RCC SOPs describing interactions</a:t>
            </a:r>
          </a:p>
          <a:p>
            <a:pPr marL="109728" indent="0">
              <a:buNone/>
            </a:pPr>
            <a:r>
              <a:rPr lang="en-US" sz="2400" dirty="0">
                <a:cs typeface="Arial" panose="020B0604020202020204" pitchFamily="34" charset="0"/>
              </a:rPr>
              <a:t> </a:t>
            </a:r>
            <a:r>
              <a:rPr lang="en-US" sz="2400" dirty="0" smtClean="0">
                <a:cs typeface="Arial" panose="020B0604020202020204" pitchFamily="34" charset="0"/>
              </a:rPr>
              <a:t> with and management of affiliated sites</a:t>
            </a:r>
            <a:endParaRPr lang="en-US" sz="2400" dirty="0">
              <a:cs typeface="Arial" panose="020B0604020202020204" pitchFamily="34" charset="0"/>
            </a:endParaRPr>
          </a:p>
        </p:txBody>
      </p:sp>
    </p:spTree>
    <p:extLst>
      <p:ext uri="{BB962C8B-B14F-4D97-AF65-F5344CB8AC3E}">
        <p14:creationId xmlns:p14="http://schemas.microsoft.com/office/powerpoint/2010/main" val="28149966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solidFill>
                  <a:schemeClr val="accent3">
                    <a:lumMod val="50000"/>
                  </a:schemeClr>
                </a:solidFill>
                <a:effectLst/>
                <a:cs typeface="Arial" panose="020B0604020202020204" pitchFamily="34" charset="0"/>
              </a:rPr>
              <a:t>Performance Matrix</a:t>
            </a:r>
            <a:br>
              <a:rPr lang="en-US" sz="3600" dirty="0" smtClean="0">
                <a:solidFill>
                  <a:schemeClr val="accent3">
                    <a:lumMod val="50000"/>
                  </a:schemeClr>
                </a:solidFill>
                <a:effectLst/>
                <a:cs typeface="Arial" panose="020B0604020202020204" pitchFamily="34" charset="0"/>
              </a:rPr>
            </a:br>
            <a:r>
              <a:rPr lang="en-US" sz="3600" dirty="0" smtClean="0">
                <a:solidFill>
                  <a:schemeClr val="accent3">
                    <a:lumMod val="50000"/>
                  </a:schemeClr>
                </a:solidFill>
                <a:effectLst/>
                <a:cs typeface="Arial" panose="020B0604020202020204" pitchFamily="34" charset="0"/>
              </a:rPr>
              <a:t>(Network Infrastructure)</a:t>
            </a:r>
            <a:endParaRPr lang="en-US" sz="3600" u="sng" dirty="0">
              <a:solidFill>
                <a:schemeClr val="accent3">
                  <a:lumMod val="50000"/>
                </a:schemeClr>
              </a:solidFill>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0235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914400" y="1371600"/>
            <a:ext cx="8229600" cy="4998847"/>
          </a:xfrm>
        </p:spPr>
        <p:txBody>
          <a:bodyPr>
            <a:normAutofit fontScale="92500" lnSpcReduction="10000"/>
          </a:bodyPr>
          <a:lstStyle/>
          <a:p>
            <a:pPr marL="109728" indent="0">
              <a:buNone/>
            </a:pPr>
            <a:endParaRPr lang="en-US" sz="2400" dirty="0" smtClean="0">
              <a:latin typeface="Arial" panose="020B0604020202020204" pitchFamily="34" charset="0"/>
              <a:cs typeface="Arial" panose="020B0604020202020204" pitchFamily="34" charset="0"/>
            </a:endParaRPr>
          </a:p>
          <a:p>
            <a:pPr marL="109728" indent="0">
              <a:buNone/>
            </a:pPr>
            <a:r>
              <a:rPr lang="en-US" sz="2800" dirty="0" smtClean="0">
                <a:cs typeface="Arial" panose="020B0604020202020204" pitchFamily="34" charset="0"/>
              </a:rPr>
              <a:t>RCC participation in network activities:</a:t>
            </a:r>
          </a:p>
          <a:p>
            <a:pPr marL="109728" indent="0">
              <a:buNone/>
            </a:pPr>
            <a:endParaRPr lang="en-US" sz="1500" dirty="0" smtClean="0">
              <a:cs typeface="Arial" panose="020B0604020202020204" pitchFamily="34" charset="0"/>
            </a:endParaRPr>
          </a:p>
          <a:p>
            <a:pPr marL="109728" indent="0">
              <a:buNone/>
            </a:pPr>
            <a:r>
              <a:rPr lang="en-US" sz="2800" dirty="0" smtClean="0">
                <a:cs typeface="Arial" panose="020B0604020202020204" pitchFamily="34" charset="0"/>
              </a:rPr>
              <a:t>Steering Committee Calls </a:t>
            </a:r>
            <a:r>
              <a:rPr lang="en-US" sz="2800" b="1" dirty="0" smtClean="0">
                <a:cs typeface="Arial" panose="020B0604020202020204" pitchFamily="34" charset="0"/>
              </a:rPr>
              <a:t>(monthly 2</a:t>
            </a:r>
            <a:r>
              <a:rPr lang="en-US" sz="2800" b="1" baseline="30000" dirty="0" smtClean="0">
                <a:cs typeface="Arial" panose="020B0604020202020204" pitchFamily="34" charset="0"/>
              </a:rPr>
              <a:t>nd</a:t>
            </a:r>
            <a:r>
              <a:rPr lang="en-US" sz="2800" b="1" dirty="0" smtClean="0">
                <a:cs typeface="Arial" panose="020B0604020202020204" pitchFamily="34" charset="0"/>
              </a:rPr>
              <a:t> Wednesday noon (EST)   </a:t>
            </a:r>
          </a:p>
          <a:p>
            <a:pPr marL="109728" indent="0">
              <a:buNone/>
            </a:pPr>
            <a:endParaRPr lang="en-US" sz="1500" dirty="0" smtClean="0">
              <a:cs typeface="Arial" panose="020B0604020202020204" pitchFamily="34" charset="0"/>
            </a:endParaRPr>
          </a:p>
          <a:p>
            <a:pPr marL="109728" indent="0">
              <a:buNone/>
            </a:pPr>
            <a:r>
              <a:rPr lang="en-US" sz="2800" dirty="0" smtClean="0">
                <a:cs typeface="Arial" panose="020B0604020202020204" pitchFamily="34" charset="0"/>
              </a:rPr>
              <a:t>Participation in Working Groups </a:t>
            </a:r>
            <a:r>
              <a:rPr lang="en-US" sz="2800" b="1" dirty="0" smtClean="0">
                <a:cs typeface="Arial" panose="020B0604020202020204" pitchFamily="34" charset="0"/>
              </a:rPr>
              <a:t>(schedule to be determined) </a:t>
            </a:r>
          </a:p>
          <a:p>
            <a:pPr marL="109728" indent="0">
              <a:buNone/>
            </a:pPr>
            <a:endParaRPr lang="en-US" sz="1500" dirty="0" smtClean="0">
              <a:cs typeface="Arial" panose="020B0604020202020204" pitchFamily="34" charset="0"/>
            </a:endParaRPr>
          </a:p>
          <a:p>
            <a:pPr marL="109728" indent="0">
              <a:buNone/>
            </a:pPr>
            <a:r>
              <a:rPr lang="en-US" sz="2800" dirty="0" smtClean="0">
                <a:cs typeface="Arial" panose="020B0604020202020204" pitchFamily="34" charset="0"/>
              </a:rPr>
              <a:t>Participation in Webinars and Educational Offerings</a:t>
            </a:r>
          </a:p>
          <a:p>
            <a:pPr>
              <a:buFontTx/>
              <a:buChar char="-"/>
            </a:pPr>
            <a:endParaRPr lang="en-US" sz="1500" dirty="0" smtClean="0">
              <a:solidFill>
                <a:srgbClr val="0070C0"/>
              </a:solidFill>
              <a:cs typeface="Arial" panose="020B0604020202020204" pitchFamily="34" charset="0"/>
            </a:endParaRPr>
          </a:p>
          <a:p>
            <a:pPr marL="109728" indent="0">
              <a:buNone/>
            </a:pPr>
            <a:r>
              <a:rPr lang="en-US" sz="2800" dirty="0" smtClean="0">
                <a:cs typeface="Arial" panose="020B0604020202020204" pitchFamily="34" charset="0"/>
              </a:rPr>
              <a:t>RCC NOA Establishment of monthly reporting to NCC of RCC Network Activities</a:t>
            </a:r>
            <a:endParaRPr lang="en-US" sz="2800" dirty="0">
              <a:cs typeface="Arial" panose="020B0604020202020204" pitchFamily="34" charset="0"/>
            </a:endParaRPr>
          </a:p>
        </p:txBody>
      </p:sp>
    </p:spTree>
    <p:extLst>
      <p:ext uri="{BB962C8B-B14F-4D97-AF65-F5344CB8AC3E}">
        <p14:creationId xmlns:p14="http://schemas.microsoft.com/office/powerpoint/2010/main" val="29138689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accent3">
                    <a:lumMod val="50000"/>
                  </a:schemeClr>
                </a:solidFill>
                <a:effectLst/>
                <a:cs typeface="Arial" panose="020B0604020202020204" pitchFamily="34" charset="0"/>
              </a:rPr>
              <a:t>Participation in Webinar by Role</a:t>
            </a:r>
            <a:endParaRPr lang="en-US" sz="4000" dirty="0">
              <a:solidFill>
                <a:schemeClr val="accent3">
                  <a:lumMod val="50000"/>
                </a:schemeClr>
              </a:solidFill>
              <a:effectLst/>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0235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1667449555"/>
              </p:ext>
            </p:extLst>
          </p:nvPr>
        </p:nvGraphicFramePr>
        <p:xfrm>
          <a:off x="457200" y="1371600"/>
          <a:ext cx="8229600" cy="463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3677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a:r>
              <a:rPr lang="en-US" sz="4400" dirty="0" smtClean="0">
                <a:solidFill>
                  <a:schemeClr val="accent3">
                    <a:lumMod val="50000"/>
                  </a:schemeClr>
                </a:solidFill>
                <a:effectLst/>
                <a:cs typeface="Arial" panose="020B0604020202020204" pitchFamily="34" charset="0"/>
              </a:rPr>
              <a:t>Performance Metrics</a:t>
            </a:r>
            <a:br>
              <a:rPr lang="en-US" sz="4400" dirty="0" smtClean="0">
                <a:solidFill>
                  <a:schemeClr val="accent3">
                    <a:lumMod val="50000"/>
                  </a:schemeClr>
                </a:solidFill>
                <a:effectLst/>
                <a:cs typeface="Arial" panose="020B0604020202020204" pitchFamily="34" charset="0"/>
              </a:rPr>
            </a:br>
            <a:r>
              <a:rPr lang="en-US" sz="4400" dirty="0" smtClean="0">
                <a:solidFill>
                  <a:schemeClr val="accent3">
                    <a:lumMod val="50000"/>
                  </a:schemeClr>
                </a:solidFill>
                <a:effectLst/>
                <a:cs typeface="Arial" panose="020B0604020202020204" pitchFamily="34" charset="0"/>
              </a:rPr>
              <a:t>(Trial Specific)</a:t>
            </a:r>
            <a:r>
              <a:rPr lang="en-US" sz="2800" dirty="0" smtClean="0">
                <a:solidFill>
                  <a:schemeClr val="accent3">
                    <a:lumMod val="50000"/>
                  </a:schemeClr>
                </a:solidFill>
                <a:effectLst/>
                <a:cs typeface="Arial" panose="020B0604020202020204" pitchFamily="34" charset="0"/>
              </a:rPr>
              <a:t/>
            </a:r>
            <a:br>
              <a:rPr lang="en-US" sz="2800" dirty="0" smtClean="0">
                <a:solidFill>
                  <a:schemeClr val="accent3">
                    <a:lumMod val="50000"/>
                  </a:schemeClr>
                </a:solidFill>
                <a:effectLst/>
                <a:cs typeface="Arial" panose="020B0604020202020204" pitchFamily="34" charset="0"/>
              </a:rPr>
            </a:br>
            <a:endParaRPr lang="en-US" sz="2800" dirty="0">
              <a:solidFill>
                <a:schemeClr val="accent3">
                  <a:lumMod val="50000"/>
                </a:schemeClr>
              </a:solidFill>
              <a:effectLst/>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10235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95350" y="1676400"/>
            <a:ext cx="8229600" cy="4525963"/>
          </a:xfrm>
        </p:spPr>
        <p:txBody>
          <a:bodyPr/>
          <a:lstStyle/>
          <a:p>
            <a:pPr marL="109728" indent="0">
              <a:buNone/>
            </a:pPr>
            <a:r>
              <a:rPr lang="en-US" sz="2800" dirty="0" smtClean="0">
                <a:cs typeface="Arial" panose="020B0604020202020204" pitchFamily="34" charset="0"/>
              </a:rPr>
              <a:t>With the Data Management Center Track:</a:t>
            </a:r>
          </a:p>
          <a:p>
            <a:pPr marL="109728" indent="0">
              <a:buNone/>
            </a:pPr>
            <a:endParaRPr lang="en-US" sz="2800" dirty="0" smtClean="0">
              <a:cs typeface="Arial" panose="020B0604020202020204" pitchFamily="34" charset="0"/>
            </a:endParaRPr>
          </a:p>
          <a:p>
            <a:pPr>
              <a:buFont typeface="Wingdings" panose="05000000000000000000" pitchFamily="2" charset="2"/>
              <a:buChar char="§"/>
            </a:pPr>
            <a:r>
              <a:rPr lang="en-US" sz="2800" dirty="0" smtClean="0">
                <a:cs typeface="Arial" panose="020B0604020202020204" pitchFamily="34" charset="0"/>
              </a:rPr>
              <a:t>Enrollment</a:t>
            </a:r>
          </a:p>
          <a:p>
            <a:pPr>
              <a:buFont typeface="Wingdings" panose="05000000000000000000" pitchFamily="2" charset="2"/>
              <a:buChar char="§"/>
            </a:pPr>
            <a:endParaRPr lang="en-US" sz="2800" dirty="0" smtClean="0">
              <a:cs typeface="Arial" panose="020B0604020202020204" pitchFamily="34" charset="0"/>
            </a:endParaRPr>
          </a:p>
          <a:p>
            <a:pPr>
              <a:buFont typeface="Wingdings" panose="05000000000000000000" pitchFamily="2" charset="2"/>
              <a:buChar char="§"/>
            </a:pPr>
            <a:r>
              <a:rPr lang="en-US" sz="2800" dirty="0" smtClean="0">
                <a:cs typeface="Arial" panose="020B0604020202020204" pitchFamily="34" charset="0"/>
              </a:rPr>
              <a:t>Protocol and/or Regulation Violations</a:t>
            </a:r>
          </a:p>
          <a:p>
            <a:pPr>
              <a:buFont typeface="Wingdings" panose="05000000000000000000" pitchFamily="2" charset="2"/>
              <a:buChar char="§"/>
            </a:pPr>
            <a:endParaRPr lang="en-US" sz="2800" dirty="0" smtClean="0">
              <a:cs typeface="Arial" panose="020B0604020202020204" pitchFamily="34" charset="0"/>
            </a:endParaRPr>
          </a:p>
          <a:p>
            <a:pPr>
              <a:buFont typeface="Wingdings" panose="05000000000000000000" pitchFamily="2" charset="2"/>
              <a:buChar char="§"/>
            </a:pPr>
            <a:r>
              <a:rPr lang="en-US" sz="2800" dirty="0" smtClean="0">
                <a:cs typeface="Arial" panose="020B0604020202020204" pitchFamily="34" charset="0"/>
              </a:rPr>
              <a:t>Timeliness of Data Entry</a:t>
            </a:r>
          </a:p>
          <a:p>
            <a:pPr>
              <a:buFont typeface="Wingdings" panose="05000000000000000000" pitchFamily="2" charset="2"/>
              <a:buChar char="§"/>
            </a:pPr>
            <a:endParaRPr lang="en-US" sz="2800" dirty="0" smtClean="0">
              <a:cs typeface="Arial" panose="020B0604020202020204" pitchFamily="34" charset="0"/>
            </a:endParaRPr>
          </a:p>
          <a:p>
            <a:pPr>
              <a:buFont typeface="Wingdings" panose="05000000000000000000" pitchFamily="2" charset="2"/>
              <a:buChar char="§"/>
            </a:pPr>
            <a:r>
              <a:rPr lang="en-US" sz="2800" dirty="0" smtClean="0">
                <a:cs typeface="Arial" panose="020B0604020202020204" pitchFamily="34" charset="0"/>
              </a:rPr>
              <a:t>Data quality and Completeness</a:t>
            </a:r>
          </a:p>
          <a:p>
            <a:pPr marL="109728" indent="0">
              <a:buNone/>
            </a:pPr>
            <a:endParaRPr lang="en-US" dirty="0"/>
          </a:p>
        </p:txBody>
      </p:sp>
    </p:spTree>
    <p:extLst>
      <p:ext uri="{BB962C8B-B14F-4D97-AF65-F5344CB8AC3E}">
        <p14:creationId xmlns:p14="http://schemas.microsoft.com/office/powerpoint/2010/main" val="3724298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610600" cy="4525963"/>
          </a:xfrm>
        </p:spPr>
        <p:txBody>
          <a:bodyPr>
            <a:noAutofit/>
          </a:bodyPr>
          <a:lstStyle/>
          <a:p>
            <a:r>
              <a:rPr lang="en-US" sz="2200" dirty="0" smtClean="0"/>
              <a:t>Execution </a:t>
            </a:r>
            <a:r>
              <a:rPr lang="en-US" sz="2200" dirty="0"/>
              <a:t>of Master Trial Agreements with NCC by 50% of the performance </a:t>
            </a:r>
            <a:r>
              <a:rPr lang="en-US" sz="2200" dirty="0" smtClean="0"/>
              <a:t>sites identified </a:t>
            </a:r>
            <a:r>
              <a:rPr lang="en-US" sz="2200" dirty="0"/>
              <a:t>by the RCC</a:t>
            </a:r>
            <a:r>
              <a:rPr lang="en-US" sz="2200" dirty="0" smtClean="0"/>
              <a:t>.</a:t>
            </a:r>
          </a:p>
          <a:p>
            <a:endParaRPr lang="en-US" sz="2200" dirty="0"/>
          </a:p>
          <a:p>
            <a:r>
              <a:rPr lang="en-US" sz="2200" dirty="0" smtClean="0"/>
              <a:t>Execution </a:t>
            </a:r>
            <a:r>
              <a:rPr lang="en-US" sz="2200" dirty="0"/>
              <a:t>of Central IRB Reliance Agreement with the NCC at 50% of the </a:t>
            </a:r>
            <a:r>
              <a:rPr lang="en-US" sz="2200" dirty="0" smtClean="0"/>
              <a:t>performance sites </a:t>
            </a:r>
            <a:r>
              <a:rPr lang="en-US" sz="2200" dirty="0"/>
              <a:t>identified by the RCC</a:t>
            </a:r>
            <a:r>
              <a:rPr lang="en-US" sz="2200" dirty="0" smtClean="0"/>
              <a:t>.</a:t>
            </a:r>
          </a:p>
          <a:p>
            <a:endParaRPr lang="en-US" sz="2200" dirty="0"/>
          </a:p>
          <a:p>
            <a:r>
              <a:rPr lang="en-US" sz="2200" dirty="0" smtClean="0"/>
              <a:t>Submission </a:t>
            </a:r>
            <a:r>
              <a:rPr lang="en-US" sz="2200" dirty="0"/>
              <a:t>to NCC and NINDS Standard Operating Procedures </a:t>
            </a:r>
            <a:r>
              <a:rPr lang="en-US" sz="2200" dirty="0" smtClean="0"/>
              <a:t>describing the interactions </a:t>
            </a:r>
            <a:r>
              <a:rPr lang="en-US" sz="2200" dirty="0"/>
              <a:t>and regional site management between the RCC and their affiliated clinical sites</a:t>
            </a:r>
            <a:r>
              <a:rPr lang="en-US" sz="2200" dirty="0" smtClean="0"/>
              <a:t>.</a:t>
            </a:r>
          </a:p>
          <a:p>
            <a:endParaRPr lang="en-US" sz="2200" dirty="0"/>
          </a:p>
          <a:p>
            <a:r>
              <a:rPr lang="en-US" sz="2200" dirty="0" smtClean="0"/>
              <a:t>Establishment </a:t>
            </a:r>
            <a:r>
              <a:rPr lang="en-US" sz="2200" dirty="0"/>
              <a:t>of monthly reporting to NCC for RCC Stroke Network activities.</a:t>
            </a:r>
          </a:p>
        </p:txBody>
      </p:sp>
      <p:sp>
        <p:nvSpPr>
          <p:cNvPr id="3" name="Title 2"/>
          <p:cNvSpPr>
            <a:spLocks noGrp="1"/>
          </p:cNvSpPr>
          <p:nvPr>
            <p:ph type="title"/>
          </p:nvPr>
        </p:nvSpPr>
        <p:spPr/>
        <p:txBody>
          <a:bodyPr/>
          <a:lstStyle/>
          <a:p>
            <a:pPr algn="ctr"/>
            <a:r>
              <a:rPr lang="en-US" dirty="0" smtClean="0">
                <a:solidFill>
                  <a:srgbClr val="002060"/>
                </a:solidFill>
                <a:effectLst/>
              </a:rPr>
              <a:t>First Year Milestones</a:t>
            </a:r>
            <a:endParaRPr lang="en-US" dirty="0">
              <a:solidFill>
                <a:srgbClr val="002060"/>
              </a:solidFill>
              <a:effectLst/>
            </a:endParaRPr>
          </a:p>
        </p:txBody>
      </p:sp>
    </p:spTree>
    <p:extLst>
      <p:ext uri="{BB962C8B-B14F-4D97-AF65-F5344CB8AC3E}">
        <p14:creationId xmlns:p14="http://schemas.microsoft.com/office/powerpoint/2010/main" val="28509722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525963"/>
          </a:xfrm>
        </p:spPr>
        <p:txBody>
          <a:bodyPr>
            <a:normAutofit/>
          </a:bodyPr>
          <a:lstStyle/>
          <a:p>
            <a:r>
              <a:rPr lang="en-US" sz="2300" dirty="0" smtClean="0"/>
              <a:t>Evidence </a:t>
            </a:r>
            <a:r>
              <a:rPr lang="en-US" sz="2300" dirty="0"/>
              <a:t>that the RCC is sustaining an average monthly enrollment of at least </a:t>
            </a:r>
            <a:r>
              <a:rPr lang="en-US" sz="2300" dirty="0" smtClean="0"/>
              <a:t>one participant </a:t>
            </a:r>
            <a:r>
              <a:rPr lang="en-US" sz="2300" dirty="0"/>
              <a:t>per Stroke Network study conducted at this RCC over a consecutive three </a:t>
            </a:r>
            <a:r>
              <a:rPr lang="en-US" sz="2300" dirty="0" smtClean="0"/>
              <a:t>month period </a:t>
            </a:r>
            <a:r>
              <a:rPr lang="en-US" sz="2300" dirty="0"/>
              <a:t>prior to the November 1, 2015 Administrative Continuation submission</a:t>
            </a:r>
            <a:r>
              <a:rPr lang="en-US" sz="2300" dirty="0" smtClean="0"/>
              <a:t>.</a:t>
            </a:r>
          </a:p>
          <a:p>
            <a:pPr marL="109728" indent="0">
              <a:buNone/>
            </a:pPr>
            <a:endParaRPr lang="en-US" sz="2300" dirty="0"/>
          </a:p>
          <a:p>
            <a:r>
              <a:rPr lang="en-US" sz="2300" dirty="0" smtClean="0"/>
              <a:t>Evidence </a:t>
            </a:r>
            <a:r>
              <a:rPr lang="en-US" sz="2300" dirty="0"/>
              <a:t>that the RCC has collaboratively participated in development of at least </a:t>
            </a:r>
            <a:r>
              <a:rPr lang="en-US" sz="2300" dirty="0" smtClean="0"/>
              <a:t>one Stroke </a:t>
            </a:r>
            <a:r>
              <a:rPr lang="en-US" sz="2300" dirty="0"/>
              <a:t>Network clinical trial protocol that has been submitted as a new grant application to </a:t>
            </a:r>
            <a:r>
              <a:rPr lang="en-US" sz="2300" dirty="0" smtClean="0"/>
              <a:t>the NINDS</a:t>
            </a:r>
            <a:r>
              <a:rPr lang="en-US" sz="2300" dirty="0"/>
              <a:t>.</a:t>
            </a:r>
          </a:p>
        </p:txBody>
      </p:sp>
      <p:sp>
        <p:nvSpPr>
          <p:cNvPr id="3" name="Title 2"/>
          <p:cNvSpPr>
            <a:spLocks noGrp="1"/>
          </p:cNvSpPr>
          <p:nvPr>
            <p:ph type="title"/>
          </p:nvPr>
        </p:nvSpPr>
        <p:spPr/>
        <p:txBody>
          <a:bodyPr/>
          <a:lstStyle/>
          <a:p>
            <a:pPr algn="ctr"/>
            <a:r>
              <a:rPr lang="en-US" dirty="0" smtClean="0">
                <a:solidFill>
                  <a:srgbClr val="002060"/>
                </a:solidFill>
                <a:effectLst/>
              </a:rPr>
              <a:t>Three Year Milestones</a:t>
            </a:r>
            <a:endParaRPr lang="en-US" dirty="0">
              <a:solidFill>
                <a:srgbClr val="002060"/>
              </a:solidFill>
              <a:effectLst/>
            </a:endParaRPr>
          </a:p>
        </p:txBody>
      </p:sp>
    </p:spTree>
    <p:extLst>
      <p:ext uri="{BB962C8B-B14F-4D97-AF65-F5344CB8AC3E}">
        <p14:creationId xmlns:p14="http://schemas.microsoft.com/office/powerpoint/2010/main" val="31629679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86800" cy="4525963"/>
          </a:xfrm>
        </p:spPr>
        <p:txBody>
          <a:bodyPr/>
          <a:lstStyle/>
          <a:p>
            <a:r>
              <a:rPr lang="en-US" dirty="0" smtClean="0"/>
              <a:t>Most demonstrate performance (balance across Treatment/Prevention/Recovery trials).</a:t>
            </a:r>
          </a:p>
          <a:p>
            <a:endParaRPr lang="en-US" dirty="0" smtClean="0"/>
          </a:p>
          <a:p>
            <a:r>
              <a:rPr lang="en-US" dirty="0" smtClean="0"/>
              <a:t>Active participation in Network activities.</a:t>
            </a:r>
          </a:p>
          <a:p>
            <a:endParaRPr lang="en-US" dirty="0" smtClean="0"/>
          </a:p>
          <a:p>
            <a:r>
              <a:rPr lang="en-US" dirty="0" smtClean="0"/>
              <a:t>Contributing to the development of new studies.</a:t>
            </a:r>
          </a:p>
          <a:p>
            <a:endParaRPr lang="en-US" dirty="0" smtClean="0"/>
          </a:p>
          <a:p>
            <a:r>
              <a:rPr lang="en-US" dirty="0" smtClean="0"/>
              <a:t>Collaborative Team approach at RCC and participating centers.</a:t>
            </a:r>
            <a:endParaRPr lang="en-US" dirty="0"/>
          </a:p>
        </p:txBody>
      </p:sp>
      <p:sp>
        <p:nvSpPr>
          <p:cNvPr id="3" name="Title 2"/>
          <p:cNvSpPr>
            <a:spLocks noGrp="1"/>
          </p:cNvSpPr>
          <p:nvPr>
            <p:ph type="title"/>
          </p:nvPr>
        </p:nvSpPr>
        <p:spPr/>
        <p:txBody>
          <a:bodyPr/>
          <a:lstStyle/>
          <a:p>
            <a:pPr algn="ctr"/>
            <a:r>
              <a:rPr lang="en-US" dirty="0" smtClean="0">
                <a:solidFill>
                  <a:srgbClr val="002060"/>
                </a:solidFill>
                <a:effectLst/>
              </a:rPr>
              <a:t>Thinking Forward - Renewal</a:t>
            </a:r>
            <a:endParaRPr lang="en-US" dirty="0">
              <a:solidFill>
                <a:srgbClr val="002060"/>
              </a:solidFill>
              <a:effectLst/>
            </a:endParaRPr>
          </a:p>
        </p:txBody>
      </p:sp>
    </p:spTree>
    <p:extLst>
      <p:ext uri="{BB962C8B-B14F-4D97-AF65-F5344CB8AC3E}">
        <p14:creationId xmlns:p14="http://schemas.microsoft.com/office/powerpoint/2010/main" val="85347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083" y="1649461"/>
            <a:ext cx="8229600" cy="4525963"/>
          </a:xfrm>
        </p:spPr>
        <p:txBody>
          <a:bodyPr>
            <a:normAutofit fontScale="55000" lnSpcReduction="20000"/>
          </a:bodyPr>
          <a:lstStyle/>
          <a:p>
            <a:pPr marL="109728" indent="0" algn="ctr">
              <a:buNone/>
            </a:pPr>
            <a:r>
              <a:rPr lang="en-US" sz="3600" b="1" dirty="0" smtClean="0">
                <a:latin typeface="Arial" panose="020B0604020202020204" pitchFamily="34" charset="0"/>
                <a:cs typeface="Arial" panose="020B0604020202020204" pitchFamily="34" charset="0"/>
              </a:rPr>
              <a:t>Stroke Trials Network of Columbia and Cornell </a:t>
            </a:r>
          </a:p>
          <a:p>
            <a:pPr marL="109728" indent="0">
              <a:buNone/>
            </a:pPr>
            <a:r>
              <a:rPr lang="en-US" dirty="0" smtClean="0">
                <a:latin typeface="Arial" panose="020B0604020202020204" pitchFamily="34" charset="0"/>
                <a:cs typeface="Arial" panose="020B0604020202020204" pitchFamily="34" charset="0"/>
              </a:rPr>
              <a:t>			</a:t>
            </a:r>
          </a:p>
          <a:p>
            <a:pPr marL="109728" indent="0">
              <a:buNone/>
            </a:pPr>
            <a:r>
              <a:rPr lang="en-US" dirty="0" smtClean="0">
                <a:latin typeface="Arial" panose="020B0604020202020204" pitchFamily="34" charset="0"/>
                <a:cs typeface="Arial" panose="020B0604020202020204" pitchFamily="34" charset="0"/>
              </a:rPr>
              <a:t>       	</a:t>
            </a:r>
          </a:p>
          <a:p>
            <a:pPr marL="109728" indent="0">
              <a:buNone/>
            </a:pPr>
            <a:endParaRPr lang="en-US" sz="1900" b="1" dirty="0" smtClean="0">
              <a:latin typeface="Arial" panose="020B0604020202020204" pitchFamily="34" charset="0"/>
              <a:cs typeface="Arial" panose="020B0604020202020204" pitchFamily="34" charset="0"/>
            </a:endParaRPr>
          </a:p>
          <a:p>
            <a:pPr marL="109728" indent="0">
              <a:buNone/>
            </a:pPr>
            <a:endParaRPr lang="en-US" sz="1900" b="1" dirty="0">
              <a:latin typeface="Arial" panose="020B0604020202020204" pitchFamily="34" charset="0"/>
              <a:cs typeface="Arial" panose="020B0604020202020204" pitchFamily="34" charset="0"/>
            </a:endParaRPr>
          </a:p>
          <a:p>
            <a:pPr marL="109728" indent="0">
              <a:buNone/>
            </a:pPr>
            <a:endParaRPr lang="en-US" sz="1900" b="1" dirty="0">
              <a:latin typeface="Arial" panose="020B0604020202020204" pitchFamily="34" charset="0"/>
              <a:cs typeface="Arial" panose="020B0604020202020204" pitchFamily="34" charset="0"/>
            </a:endParaRPr>
          </a:p>
          <a:p>
            <a:pPr marL="109728" indent="0">
              <a:buNone/>
            </a:pPr>
            <a:endParaRPr lang="en-US" sz="1900" b="1" dirty="0" smtClean="0">
              <a:latin typeface="Arial" panose="020B0604020202020204" pitchFamily="34" charset="0"/>
              <a:cs typeface="Arial" panose="020B0604020202020204" pitchFamily="34" charset="0"/>
            </a:endParaRPr>
          </a:p>
          <a:p>
            <a:pPr marL="109728" indent="0">
              <a:buNone/>
            </a:pPr>
            <a:endParaRPr lang="en-US" sz="1900" b="1" dirty="0" smtClean="0">
              <a:latin typeface="Arial" panose="020B0604020202020204" pitchFamily="34" charset="0"/>
              <a:cs typeface="Arial" panose="020B0604020202020204" pitchFamily="34" charset="0"/>
            </a:endParaRPr>
          </a:p>
          <a:p>
            <a:pPr marL="109728" indent="0">
              <a:buNone/>
            </a:pPr>
            <a:endParaRPr lang="en-US" sz="1900" b="1" dirty="0">
              <a:latin typeface="Arial" panose="020B0604020202020204" pitchFamily="34" charset="0"/>
              <a:cs typeface="Arial" panose="020B0604020202020204" pitchFamily="34" charset="0"/>
            </a:endParaRPr>
          </a:p>
          <a:p>
            <a:pPr marL="109728" indent="0">
              <a:buNone/>
            </a:pPr>
            <a:endParaRPr lang="en-US" sz="1900" b="1" dirty="0" smtClean="0">
              <a:latin typeface="Arial" panose="020B0604020202020204" pitchFamily="34" charset="0"/>
              <a:cs typeface="Arial" panose="020B0604020202020204" pitchFamily="34" charset="0"/>
            </a:endParaRPr>
          </a:p>
          <a:p>
            <a:pPr marL="109728" indent="0">
              <a:buNone/>
            </a:pPr>
            <a:endParaRPr lang="en-US" sz="1900" b="1" dirty="0">
              <a:latin typeface="Arial" panose="020B0604020202020204" pitchFamily="34" charset="0"/>
              <a:cs typeface="Arial" panose="020B0604020202020204" pitchFamily="34" charset="0"/>
            </a:endParaRPr>
          </a:p>
          <a:p>
            <a:pPr marL="109728" indent="0">
              <a:buNone/>
            </a:pPr>
            <a:r>
              <a:rPr lang="en-US" sz="1900" b="1" dirty="0" smtClean="0">
                <a:latin typeface="Arial" panose="020B0604020202020204" pitchFamily="34" charset="0"/>
                <a:cs typeface="Arial" panose="020B0604020202020204" pitchFamily="34" charset="0"/>
              </a:rPr>
              <a:t> Randolph </a:t>
            </a:r>
            <a:r>
              <a:rPr lang="en-US" sz="1900" b="1" dirty="0">
                <a:latin typeface="Arial" panose="020B0604020202020204" pitchFamily="34" charset="0"/>
                <a:cs typeface="Arial" panose="020B0604020202020204" pitchFamily="34" charset="0"/>
              </a:rPr>
              <a:t>S Marshall, MD, MS (Co-PI</a:t>
            </a:r>
            <a:r>
              <a:rPr lang="en-US" sz="1900" b="1" dirty="0" smtClean="0">
                <a:latin typeface="Arial" panose="020B0604020202020204" pitchFamily="34" charset="0"/>
                <a:cs typeface="Arial" panose="020B0604020202020204" pitchFamily="34" charset="0"/>
              </a:rPr>
              <a:t>)                 E </a:t>
            </a:r>
            <a:r>
              <a:rPr lang="en-US" sz="1900" b="1" dirty="0">
                <a:latin typeface="Arial" panose="020B0604020202020204" pitchFamily="34" charset="0"/>
                <a:cs typeface="Arial" panose="020B0604020202020204" pitchFamily="34" charset="0"/>
              </a:rPr>
              <a:t>Sander Connolly, MD, FACS (Co-PI) </a:t>
            </a:r>
            <a:r>
              <a:rPr lang="en-US" sz="1900" b="1" dirty="0" smtClean="0">
                <a:latin typeface="Arial" panose="020B0604020202020204" pitchFamily="34" charset="0"/>
                <a:cs typeface="Arial" panose="020B0604020202020204" pitchFamily="34" charset="0"/>
              </a:rPr>
              <a:t>               Dana Leifer, MD (Co-PI)</a:t>
            </a:r>
            <a:r>
              <a:rPr lang="pl-PL" sz="1900" b="1" dirty="0" smtClean="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          	                	</a:t>
            </a:r>
          </a:p>
          <a:p>
            <a:pPr marL="109728" indent="0">
              <a:buNone/>
            </a:pPr>
            <a:endParaRPr lang="en-US" sz="1900" b="1" dirty="0">
              <a:latin typeface="Arial" panose="020B0604020202020204" pitchFamily="34" charset="0"/>
              <a:cs typeface="Arial" panose="020B0604020202020204" pitchFamily="34" charset="0"/>
            </a:endParaRPr>
          </a:p>
          <a:p>
            <a:pPr marL="109728" indent="0">
              <a:buNone/>
            </a:pPr>
            <a:r>
              <a:rPr lang="en-US" sz="1900" b="1" dirty="0" smtClean="0">
                <a:latin typeface="Arial" panose="020B0604020202020204" pitchFamily="34" charset="0"/>
                <a:cs typeface="Arial" panose="020B0604020202020204" pitchFamily="34" charset="0"/>
              </a:rPr>
              <a:t>	</a:t>
            </a:r>
          </a:p>
          <a:p>
            <a:pPr marL="109728" indent="0">
              <a:buNone/>
            </a:pPr>
            <a:r>
              <a:rPr lang="en-US" sz="1900" b="1" dirty="0">
                <a:latin typeface="Arial" panose="020B0604020202020204" pitchFamily="34" charset="0"/>
                <a:cs typeface="Arial" panose="020B0604020202020204" pitchFamily="34" charset="0"/>
              </a:rPr>
              <a:t>	</a:t>
            </a:r>
          </a:p>
          <a:p>
            <a:pPr marL="109728" indent="0">
              <a:buNone/>
            </a:pPr>
            <a:r>
              <a:rPr lang="en-US" sz="1900" b="1" dirty="0" smtClean="0">
                <a:latin typeface="Arial" panose="020B0604020202020204" pitchFamily="34" charset="0"/>
                <a:cs typeface="Arial" panose="020B0604020202020204" pitchFamily="34" charset="0"/>
              </a:rPr>
              <a:t>	</a:t>
            </a:r>
          </a:p>
          <a:p>
            <a:pPr marL="109728" indent="0">
              <a:buNone/>
            </a:pPr>
            <a:r>
              <a:rPr lang="en-US" sz="1900" b="1" dirty="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             </a:t>
            </a:r>
          </a:p>
          <a:p>
            <a:pPr marL="109728" indent="0">
              <a:buNone/>
            </a:pPr>
            <a:endParaRPr lang="en-US" sz="1900" b="1" dirty="0">
              <a:latin typeface="Arial" panose="020B0604020202020204" pitchFamily="34" charset="0"/>
              <a:cs typeface="Arial" panose="020B0604020202020204" pitchFamily="34" charset="0"/>
            </a:endParaRPr>
          </a:p>
          <a:p>
            <a:pPr marL="109728" indent="0">
              <a:buNone/>
            </a:pPr>
            <a:endParaRPr lang="en-US" sz="1900" b="1" dirty="0" smtClean="0">
              <a:latin typeface="Arial" panose="020B0604020202020204" pitchFamily="34" charset="0"/>
              <a:cs typeface="Arial" panose="020B0604020202020204" pitchFamily="34" charset="0"/>
            </a:endParaRPr>
          </a:p>
          <a:p>
            <a:pPr marL="109728" indent="0">
              <a:buNone/>
            </a:pPr>
            <a:endParaRPr lang="en-US" sz="1900" b="1" dirty="0">
              <a:latin typeface="Arial" panose="020B0604020202020204" pitchFamily="34" charset="0"/>
              <a:cs typeface="Arial" panose="020B0604020202020204" pitchFamily="34" charset="0"/>
            </a:endParaRPr>
          </a:p>
          <a:p>
            <a:pPr marL="109728" indent="0">
              <a:buNone/>
            </a:pPr>
            <a:endParaRPr lang="en-US" sz="1900" b="1" dirty="0" smtClean="0">
              <a:latin typeface="Arial" panose="020B0604020202020204" pitchFamily="34" charset="0"/>
              <a:cs typeface="Arial" panose="020B0604020202020204" pitchFamily="34" charset="0"/>
            </a:endParaRPr>
          </a:p>
          <a:p>
            <a:pPr marL="109728" indent="0">
              <a:buNone/>
            </a:pPr>
            <a:r>
              <a:rPr lang="en-US" sz="1900" b="1" dirty="0" smtClean="0">
                <a:latin typeface="Arial" panose="020B0604020202020204" pitchFamily="34" charset="0"/>
                <a:cs typeface="Arial" panose="020B0604020202020204" pitchFamily="34" charset="0"/>
              </a:rPr>
              <a:t> Philip </a:t>
            </a:r>
            <a:r>
              <a:rPr lang="en-US" sz="1900" b="1" dirty="0">
                <a:latin typeface="Arial" panose="020B0604020202020204" pitchFamily="34" charset="0"/>
                <a:cs typeface="Arial" panose="020B0604020202020204" pitchFamily="34" charset="0"/>
              </a:rPr>
              <a:t>E. </a:t>
            </a:r>
            <a:r>
              <a:rPr lang="en-US" sz="1900" b="1" dirty="0" smtClean="0">
                <a:latin typeface="Arial" panose="020B0604020202020204" pitchFamily="34" charset="0"/>
                <a:cs typeface="Arial" panose="020B0604020202020204" pitchFamily="34" charset="0"/>
              </a:rPr>
              <a:t>Stieg</a:t>
            </a:r>
            <a:r>
              <a:rPr lang="en-US" sz="1900" b="1" dirty="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MD, PhD (</a:t>
            </a:r>
            <a:r>
              <a:rPr lang="en-US" sz="1900" b="1" dirty="0">
                <a:latin typeface="Arial" panose="020B0604020202020204" pitchFamily="34" charset="0"/>
                <a:cs typeface="Arial" panose="020B0604020202020204" pitchFamily="34" charset="0"/>
              </a:rPr>
              <a:t>Co-PI) </a:t>
            </a:r>
            <a:r>
              <a:rPr lang="en-US" sz="1900" b="1" dirty="0" smtClean="0">
                <a:latin typeface="Arial" panose="020B0604020202020204" pitchFamily="34" charset="0"/>
                <a:cs typeface="Arial" panose="020B0604020202020204" pitchFamily="34" charset="0"/>
              </a:rPr>
              <a:t>	                   </a:t>
            </a:r>
            <a:r>
              <a:rPr lang="pl-PL" sz="1900" b="1" dirty="0" smtClean="0">
                <a:latin typeface="Arial" panose="020B0604020202020204" pitchFamily="34" charset="0"/>
                <a:cs typeface="Arial" panose="020B0604020202020204" pitchFamily="34" charset="0"/>
              </a:rPr>
              <a:t>Matthew </a:t>
            </a:r>
            <a:r>
              <a:rPr lang="pl-PL" sz="1900" b="1" dirty="0">
                <a:latin typeface="Arial" panose="020B0604020202020204" pitchFamily="34" charset="0"/>
                <a:cs typeface="Arial" panose="020B0604020202020204" pitchFamily="34" charset="0"/>
              </a:rPr>
              <a:t>E. Fink, MD (Co-PI)</a:t>
            </a:r>
            <a:r>
              <a:rPr lang="en-US" sz="1900" b="1" dirty="0" smtClean="0">
                <a:latin typeface="Arial" panose="020B0604020202020204" pitchFamily="34" charset="0"/>
                <a:cs typeface="Arial" panose="020B0604020202020204" pitchFamily="34" charset="0"/>
              </a:rPr>
              <a:t>  	          Alberto </a:t>
            </a:r>
            <a:r>
              <a:rPr lang="en-US" sz="1900" b="1" dirty="0">
                <a:latin typeface="Arial" panose="020B0604020202020204" pitchFamily="34" charset="0"/>
                <a:cs typeface="Arial" panose="020B0604020202020204" pitchFamily="34" charset="0"/>
              </a:rPr>
              <a:t>Canaan, RCC </a:t>
            </a:r>
            <a:r>
              <a:rPr lang="en-US" sz="1900" b="1" dirty="0" smtClean="0">
                <a:latin typeface="Arial" panose="020B0604020202020204" pitchFamily="34" charset="0"/>
                <a:cs typeface="Arial" panose="020B0604020202020204" pitchFamily="34" charset="0"/>
              </a:rPr>
              <a:t>							             Study </a:t>
            </a:r>
            <a:r>
              <a:rPr lang="en-US" sz="1900" b="1" dirty="0">
                <a:latin typeface="Arial" panose="020B0604020202020204" pitchFamily="34" charset="0"/>
                <a:cs typeface="Arial" panose="020B0604020202020204" pitchFamily="34" charset="0"/>
              </a:rPr>
              <a:t>Coordinator</a:t>
            </a:r>
          </a:p>
        </p:txBody>
      </p:sp>
      <p:sp>
        <p:nvSpPr>
          <p:cNvPr id="3" name="Title 2"/>
          <p:cNvSpPr>
            <a:spLocks noGrp="1"/>
          </p:cNvSpPr>
          <p:nvPr>
            <p:ph type="title"/>
          </p:nvPr>
        </p:nvSpPr>
        <p:spPr>
          <a:xfrm>
            <a:off x="-12551" y="304800"/>
            <a:ext cx="9067800" cy="9906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R02)</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Columbia University Health Sciences</a:t>
            </a:r>
            <a:endParaRPr lang="en-US" sz="3200" dirty="0">
              <a:solidFill>
                <a:srgbClr val="002060"/>
              </a:solidFill>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824" y="2223576"/>
            <a:ext cx="949773" cy="14314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8583" y="2209800"/>
            <a:ext cx="990600" cy="148589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0214" y="2194089"/>
            <a:ext cx="996460" cy="150161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7653" y="4114800"/>
            <a:ext cx="910634" cy="137227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4171411"/>
            <a:ext cx="873068" cy="1315664"/>
          </a:xfrm>
          <a:prstGeom prst="rect">
            <a:avLst/>
          </a:prstGeom>
        </p:spPr>
      </p:pic>
    </p:spTree>
    <p:extLst>
      <p:ext uri="{BB962C8B-B14F-4D97-AF65-F5344CB8AC3E}">
        <p14:creationId xmlns:p14="http://schemas.microsoft.com/office/powerpoint/2010/main" val="20214896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How will RCC be successful?</a:t>
            </a:r>
            <a:endParaRPr lang="en-US" dirty="0">
              <a:solidFill>
                <a:srgbClr val="002060"/>
              </a:solidFill>
            </a:endParaRPr>
          </a:p>
        </p:txBody>
      </p:sp>
      <p:grpSp>
        <p:nvGrpSpPr>
          <p:cNvPr id="15" name="Group 14"/>
          <p:cNvGrpSpPr/>
          <p:nvPr/>
        </p:nvGrpSpPr>
        <p:grpSpPr>
          <a:xfrm>
            <a:off x="3489760" y="2822760"/>
            <a:ext cx="5791200" cy="4340040"/>
            <a:chOff x="3200400" y="2454976"/>
            <a:chExt cx="6019800" cy="4611688"/>
          </a:xfrm>
        </p:grpSpPr>
        <p:pic>
          <p:nvPicPr>
            <p:cNvPr id="5" name="Picture 3"/>
            <p:cNvPicPr>
              <a:picLocks noChangeAspect="1"/>
            </p:cNvPicPr>
            <p:nvPr/>
          </p:nvPicPr>
          <p:blipFill>
            <a:blip r:embed="rId2" cstate="print"/>
            <a:srcRect/>
            <a:stretch>
              <a:fillRect/>
            </a:stretch>
          </p:blipFill>
          <p:spPr bwMode="auto">
            <a:xfrm>
              <a:off x="3200400" y="2454976"/>
              <a:ext cx="6019800" cy="4611688"/>
            </a:xfrm>
            <a:prstGeom prst="rect">
              <a:avLst/>
            </a:prstGeom>
            <a:noFill/>
            <a:ln w="9525">
              <a:noFill/>
              <a:miter lim="800000"/>
              <a:headEnd/>
              <a:tailEnd/>
            </a:ln>
          </p:spPr>
        </p:pic>
        <p:sp>
          <p:nvSpPr>
            <p:cNvPr id="6" name="Rectangle 5"/>
            <p:cNvSpPr/>
            <p:nvPr/>
          </p:nvSpPr>
          <p:spPr>
            <a:xfrm>
              <a:off x="4836443" y="4131530"/>
              <a:ext cx="1332417" cy="253916"/>
            </a:xfrm>
            <a:prstGeom prst="rect">
              <a:avLst/>
            </a:prstGeom>
            <a:noFill/>
          </p:spPr>
          <p:txBody>
            <a:bodyPr wrap="none">
              <a:spAutoFit/>
            </a:bodyPr>
            <a:lstStyle/>
            <a:p>
              <a:pPr algn="ctr">
                <a:defRPr/>
              </a:pPr>
              <a:r>
                <a:rPr lang="en-US" sz="1050" b="1" cap="all" dirty="0" err="1"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NEUROSURGery</a:t>
              </a:r>
              <a:endParaRPr lang="en-US" sz="105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endParaRPr>
            </a:p>
          </p:txBody>
        </p:sp>
        <p:sp>
          <p:nvSpPr>
            <p:cNvPr id="7" name="Rectangle 6"/>
            <p:cNvSpPr/>
            <p:nvPr/>
          </p:nvSpPr>
          <p:spPr>
            <a:xfrm>
              <a:off x="5446917" y="3405023"/>
              <a:ext cx="1853392" cy="253916"/>
            </a:xfrm>
            <a:prstGeom prst="rect">
              <a:avLst/>
            </a:prstGeom>
            <a:noFill/>
          </p:spPr>
          <p:txBody>
            <a:bodyPr wrap="none">
              <a:spAutoFit/>
            </a:bodyPr>
            <a:lstStyle/>
            <a:p>
              <a:pPr algn="ctr">
                <a:defRPr/>
              </a:pPr>
              <a:r>
                <a:rPr lang="en-US" sz="105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Vascular Neurology</a:t>
              </a:r>
              <a:endParaRPr lang="en-US" sz="105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endParaRPr>
            </a:p>
          </p:txBody>
        </p:sp>
        <p:sp>
          <p:nvSpPr>
            <p:cNvPr id="8" name="Rectangle 7"/>
            <p:cNvSpPr/>
            <p:nvPr/>
          </p:nvSpPr>
          <p:spPr>
            <a:xfrm>
              <a:off x="5252886" y="3659694"/>
              <a:ext cx="2831224" cy="253916"/>
            </a:xfrm>
            <a:prstGeom prst="rect">
              <a:avLst/>
            </a:prstGeom>
            <a:noFill/>
          </p:spPr>
          <p:txBody>
            <a:bodyPr wrap="none">
              <a:spAutoFit/>
            </a:bodyPr>
            <a:lstStyle/>
            <a:p>
              <a:pPr algn="ctr">
                <a:defRPr/>
              </a:pPr>
              <a:r>
                <a:rPr lang="en-US" sz="105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Interventional  neuroradiology</a:t>
              </a:r>
              <a:endParaRPr lang="en-US" sz="105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endParaRPr>
            </a:p>
          </p:txBody>
        </p:sp>
        <p:sp>
          <p:nvSpPr>
            <p:cNvPr id="9" name="Rectangle 8"/>
            <p:cNvSpPr/>
            <p:nvPr/>
          </p:nvSpPr>
          <p:spPr>
            <a:xfrm>
              <a:off x="6236883" y="3939119"/>
              <a:ext cx="1832553" cy="253916"/>
            </a:xfrm>
            <a:prstGeom prst="rect">
              <a:avLst/>
            </a:prstGeom>
            <a:noFill/>
          </p:spPr>
          <p:txBody>
            <a:bodyPr wrap="none">
              <a:spAutoFit/>
            </a:bodyPr>
            <a:lstStyle/>
            <a:p>
              <a:pPr algn="ctr">
                <a:defRPr/>
              </a:pPr>
              <a:r>
                <a:rPr lang="en-US" sz="1050" b="1" cap="all" dirty="0" err="1"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Neurointensive</a:t>
              </a:r>
              <a:r>
                <a:rPr lang="en-US" sz="105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 care</a:t>
              </a:r>
              <a:endParaRPr lang="en-US" sz="105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endParaRPr>
            </a:p>
          </p:txBody>
        </p:sp>
        <p:sp>
          <p:nvSpPr>
            <p:cNvPr id="10" name="Rectangle 9"/>
            <p:cNvSpPr/>
            <p:nvPr/>
          </p:nvSpPr>
          <p:spPr>
            <a:xfrm>
              <a:off x="4458538" y="3883234"/>
              <a:ext cx="1814920" cy="253916"/>
            </a:xfrm>
            <a:prstGeom prst="rect">
              <a:avLst/>
            </a:prstGeom>
            <a:noFill/>
          </p:spPr>
          <p:txBody>
            <a:bodyPr wrap="none">
              <a:spAutoFit/>
            </a:bodyPr>
            <a:lstStyle/>
            <a:p>
              <a:pPr algn="ctr">
                <a:defRPr/>
              </a:pPr>
              <a:r>
                <a:rPr lang="en-US" sz="105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Emergency Medicine</a:t>
              </a:r>
              <a:endParaRPr lang="en-US" sz="105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endParaRPr>
            </a:p>
          </p:txBody>
        </p:sp>
        <p:sp>
          <p:nvSpPr>
            <p:cNvPr id="11" name="Rectangle 10"/>
            <p:cNvSpPr/>
            <p:nvPr/>
          </p:nvSpPr>
          <p:spPr>
            <a:xfrm>
              <a:off x="6069529" y="4777396"/>
              <a:ext cx="1308371" cy="253916"/>
            </a:xfrm>
            <a:prstGeom prst="rect">
              <a:avLst/>
            </a:prstGeom>
            <a:noFill/>
          </p:spPr>
          <p:txBody>
            <a:bodyPr wrap="none">
              <a:spAutoFit/>
            </a:bodyPr>
            <a:lstStyle/>
            <a:p>
              <a:pPr algn="ctr">
                <a:defRPr/>
              </a:pPr>
              <a:r>
                <a:rPr lang="en-US" sz="1050" b="1" cap="all" dirty="0" err="1"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NEUROimaging</a:t>
              </a:r>
              <a:endParaRPr lang="en-US" sz="105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endParaRPr>
            </a:p>
          </p:txBody>
        </p:sp>
        <p:sp>
          <p:nvSpPr>
            <p:cNvPr id="12" name="Rectangle 11"/>
            <p:cNvSpPr/>
            <p:nvPr/>
          </p:nvSpPr>
          <p:spPr>
            <a:xfrm>
              <a:off x="5509483" y="4497971"/>
              <a:ext cx="1986442" cy="253916"/>
            </a:xfrm>
            <a:prstGeom prst="rect">
              <a:avLst/>
            </a:prstGeom>
            <a:noFill/>
          </p:spPr>
          <p:txBody>
            <a:bodyPr wrap="none">
              <a:spAutoFit/>
            </a:bodyPr>
            <a:lstStyle/>
            <a:p>
              <a:pPr algn="ctr">
                <a:defRPr/>
              </a:pPr>
              <a:r>
                <a:rPr lang="en-US" sz="105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Stroke rehabilitation</a:t>
              </a:r>
              <a:endParaRPr lang="en-US" sz="105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endParaRPr>
            </a:p>
          </p:txBody>
        </p:sp>
        <p:sp>
          <p:nvSpPr>
            <p:cNvPr id="13" name="Rectangle 12"/>
            <p:cNvSpPr/>
            <p:nvPr/>
          </p:nvSpPr>
          <p:spPr>
            <a:xfrm>
              <a:off x="6018612" y="4243300"/>
              <a:ext cx="1859805" cy="253916"/>
            </a:xfrm>
            <a:prstGeom prst="rect">
              <a:avLst/>
            </a:prstGeom>
            <a:noFill/>
          </p:spPr>
          <p:txBody>
            <a:bodyPr wrap="none">
              <a:spAutoFit/>
            </a:bodyPr>
            <a:lstStyle/>
            <a:p>
              <a:pPr algn="ctr">
                <a:defRPr/>
              </a:pPr>
              <a:r>
                <a:rPr lang="en-US" sz="105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rPr>
                <a:t>Pediatric neurology</a:t>
              </a:r>
              <a:endParaRPr lang="en-US" sz="105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Times New Roman" pitchFamily="-65" charset="0"/>
              </a:endParaRPr>
            </a:p>
          </p:txBody>
        </p:sp>
      </p:grpSp>
      <p:sp>
        <p:nvSpPr>
          <p:cNvPr id="14" name="TextBox 13"/>
          <p:cNvSpPr txBox="1"/>
          <p:nvPr/>
        </p:nvSpPr>
        <p:spPr>
          <a:xfrm>
            <a:off x="3326202" y="6248400"/>
            <a:ext cx="3725811" cy="400110"/>
          </a:xfrm>
          <a:prstGeom prst="rect">
            <a:avLst/>
          </a:prstGeom>
          <a:noFill/>
        </p:spPr>
        <p:txBody>
          <a:bodyPr wrap="square" rtlCol="0">
            <a:spAutoFit/>
          </a:bodyPr>
          <a:lstStyle/>
          <a:p>
            <a:pPr algn="ctr"/>
            <a:r>
              <a:rPr lang="en-US" sz="2000" b="1" i="1" dirty="0" smtClean="0"/>
              <a:t>TEAM SCIENCE</a:t>
            </a:r>
            <a:endParaRPr lang="en-US" sz="2000" b="1" i="1" dirty="0"/>
          </a:p>
        </p:txBody>
      </p:sp>
      <p:sp>
        <p:nvSpPr>
          <p:cNvPr id="27" name="Subtitle 2"/>
          <p:cNvSpPr txBox="1">
            <a:spLocks/>
          </p:cNvSpPr>
          <p:nvPr/>
        </p:nvSpPr>
        <p:spPr>
          <a:xfrm>
            <a:off x="293914" y="1354084"/>
            <a:ext cx="8305800" cy="273324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2800" i="1" dirty="0">
                <a:solidFill>
                  <a:srgbClr val="002060"/>
                </a:solidFill>
              </a:rPr>
              <a:t>““The way a team plays as a whole determines its success. You may have the greatest bunch of individual stars in the world, but if they don't play together, the club won't be worth a dime.”</a:t>
            </a:r>
          </a:p>
          <a:p>
            <a:pPr marL="109728" indent="0">
              <a:buNone/>
            </a:pPr>
            <a:r>
              <a:rPr lang="en-US" sz="2800" i="1" dirty="0">
                <a:solidFill>
                  <a:srgbClr val="002060"/>
                </a:solidFill>
              </a:rPr>
              <a:t/>
            </a:r>
            <a:br>
              <a:rPr lang="en-US" sz="2800" i="1" dirty="0">
                <a:solidFill>
                  <a:srgbClr val="002060"/>
                </a:solidFill>
              </a:rPr>
            </a:br>
            <a:endParaRPr lang="en-US" sz="2800" i="1" dirty="0">
              <a:solidFill>
                <a:srgbClr val="002060"/>
              </a:solidFill>
            </a:endParaRPr>
          </a:p>
          <a:p>
            <a:endParaRPr lang="en-US" sz="2800" dirty="0">
              <a:solidFill>
                <a:srgbClr val="002060"/>
              </a:solidFill>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1001486" cy="108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745822" y="4876800"/>
            <a:ext cx="1311578" cy="369332"/>
          </a:xfrm>
          <a:prstGeom prst="rect">
            <a:avLst/>
          </a:prstGeom>
        </p:spPr>
        <p:txBody>
          <a:bodyPr wrap="none">
            <a:spAutoFit/>
          </a:bodyPr>
          <a:lstStyle/>
          <a:p>
            <a:r>
              <a:rPr lang="en-US" b="1" dirty="0" smtClean="0"/>
              <a:t>Babe Ruth</a:t>
            </a:r>
            <a:endParaRPr lang="en-US" dirty="0"/>
          </a:p>
        </p:txBody>
      </p:sp>
    </p:spTree>
    <p:extLst>
      <p:ext uri="{BB962C8B-B14F-4D97-AF65-F5344CB8AC3E}">
        <p14:creationId xmlns:p14="http://schemas.microsoft.com/office/powerpoint/2010/main" val="3358060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solidFill>
                  <a:srgbClr val="002060"/>
                </a:solidFill>
                <a:effectLst/>
              </a:rPr>
              <a:t>How will “WE” succeed?</a:t>
            </a:r>
            <a:endParaRPr lang="en-US" dirty="0">
              <a:solidFill>
                <a:srgbClr val="002060"/>
              </a:solidFill>
              <a:effectLst/>
            </a:endParaRPr>
          </a:p>
        </p:txBody>
      </p:sp>
      <p:sp>
        <p:nvSpPr>
          <p:cNvPr id="4" name="Subtitle 2"/>
          <p:cNvSpPr txBox="1">
            <a:spLocks noGrp="1"/>
          </p:cNvSpPr>
          <p:nvPr>
            <p:ph idx="1"/>
          </p:nvPr>
        </p:nvSpPr>
        <p:spPr>
          <a:xfrm>
            <a:off x="381000" y="2113163"/>
            <a:ext cx="8229600" cy="26670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2800" i="1" dirty="0" smtClean="0">
                <a:solidFill>
                  <a:srgbClr val="002060"/>
                </a:solidFill>
              </a:rPr>
              <a:t>“There </a:t>
            </a:r>
            <a:r>
              <a:rPr lang="en-US" sz="2800" i="1" dirty="0">
                <a:solidFill>
                  <a:srgbClr val="002060"/>
                </a:solidFill>
              </a:rPr>
              <a:t>are only two options regarding commitment. You're either </a:t>
            </a:r>
            <a:r>
              <a:rPr lang="en-US" sz="2800" b="1" i="1" dirty="0">
                <a:solidFill>
                  <a:srgbClr val="002060"/>
                </a:solidFill>
              </a:rPr>
              <a:t>IN</a:t>
            </a:r>
            <a:r>
              <a:rPr lang="en-US" sz="2800" i="1" dirty="0">
                <a:solidFill>
                  <a:srgbClr val="002060"/>
                </a:solidFill>
              </a:rPr>
              <a:t> or you're </a:t>
            </a:r>
            <a:r>
              <a:rPr lang="en-US" sz="2800" b="1" i="1" dirty="0">
                <a:solidFill>
                  <a:srgbClr val="002060"/>
                </a:solidFill>
              </a:rPr>
              <a:t>OUT</a:t>
            </a:r>
            <a:r>
              <a:rPr lang="en-US" sz="2800" i="1" dirty="0">
                <a:solidFill>
                  <a:srgbClr val="002060"/>
                </a:solidFill>
              </a:rPr>
              <a:t>. There is no such thing as life in-between</a:t>
            </a:r>
            <a:r>
              <a:rPr lang="en-US" sz="2800" i="1" dirty="0" smtClean="0">
                <a:solidFill>
                  <a:srgbClr val="002060"/>
                </a:solidFill>
              </a:rPr>
              <a:t>.”</a:t>
            </a:r>
            <a:r>
              <a:rPr lang="en-US" sz="2800" i="1" dirty="0">
                <a:solidFill>
                  <a:srgbClr val="002060"/>
                </a:solidFill>
              </a:rPr>
              <a:t/>
            </a:r>
            <a:br>
              <a:rPr lang="en-US" sz="2800" i="1" dirty="0">
                <a:solidFill>
                  <a:srgbClr val="002060"/>
                </a:solidFill>
              </a:rPr>
            </a:br>
            <a:endParaRPr lang="en-US" sz="2800" i="1" dirty="0">
              <a:solidFill>
                <a:srgbClr val="002060"/>
              </a:solidFill>
            </a:endParaRPr>
          </a:p>
          <a:p>
            <a:endParaRPr lang="en-US" sz="2800" dirty="0">
              <a:solidFill>
                <a:srgbClr val="002060"/>
              </a:solidFill>
            </a:endParaRPr>
          </a:p>
        </p:txBody>
      </p:sp>
      <p:sp>
        <p:nvSpPr>
          <p:cNvPr id="5" name="Rectangle 4"/>
          <p:cNvSpPr/>
          <p:nvPr/>
        </p:nvSpPr>
        <p:spPr>
          <a:xfrm>
            <a:off x="7620000" y="5574268"/>
            <a:ext cx="1130438" cy="369332"/>
          </a:xfrm>
          <a:prstGeom prst="rect">
            <a:avLst/>
          </a:prstGeom>
        </p:spPr>
        <p:txBody>
          <a:bodyPr wrap="none">
            <a:spAutoFit/>
          </a:bodyPr>
          <a:lstStyle/>
          <a:p>
            <a:r>
              <a:rPr lang="en-US" b="1" dirty="0"/>
              <a:t>Pat Riley</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998818"/>
            <a:ext cx="1170510" cy="156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284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426448"/>
            <a:ext cx="2073275" cy="81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371600"/>
            <a:ext cx="8001000" cy="3293209"/>
          </a:xfrm>
          <a:prstGeom prst="rect">
            <a:avLst/>
          </a:prstGeom>
        </p:spPr>
        <p:txBody>
          <a:bodyPr wrap="square">
            <a:spAutoFit/>
          </a:bodyPr>
          <a:lstStyle/>
          <a:p>
            <a:pPr algn="ctr"/>
            <a:r>
              <a:rPr lang="en-US" sz="4800" b="1" dirty="0" smtClean="0">
                <a:solidFill>
                  <a:schemeClr val="accent3">
                    <a:lumMod val="50000"/>
                  </a:schemeClr>
                </a:solidFill>
                <a:cs typeface="Arial" panose="020B0604020202020204" pitchFamily="34" charset="0"/>
              </a:rPr>
              <a:t>NIH StrokeNet Website Demonstration</a:t>
            </a:r>
          </a:p>
          <a:p>
            <a:pPr algn="ctr"/>
            <a:endParaRPr lang="en-US" sz="4800" b="1" dirty="0" smtClean="0">
              <a:solidFill>
                <a:schemeClr val="accent3">
                  <a:lumMod val="50000"/>
                </a:schemeClr>
              </a:solidFill>
              <a:cs typeface="Arial" panose="020B0604020202020204" pitchFamily="34" charset="0"/>
            </a:endParaRPr>
          </a:p>
          <a:p>
            <a:pPr algn="ctr"/>
            <a:endParaRPr lang="en-US" sz="2400" b="1" dirty="0">
              <a:solidFill>
                <a:schemeClr val="accent3">
                  <a:lumMod val="50000"/>
                </a:schemeClr>
              </a:solidFill>
              <a:cs typeface="Arial" panose="020B0604020202020204" pitchFamily="34" charset="0"/>
            </a:endParaRPr>
          </a:p>
          <a:p>
            <a:pPr algn="ctr"/>
            <a:r>
              <a:rPr lang="en-US" sz="4000" b="1" dirty="0">
                <a:solidFill>
                  <a:schemeClr val="accent3">
                    <a:lumMod val="50000"/>
                  </a:schemeClr>
                </a:solidFill>
                <a:cs typeface="Arial" panose="020B0604020202020204" pitchFamily="34" charset="0"/>
              </a:rPr>
              <a:t>http://www.nihstrokenet.org/</a:t>
            </a:r>
            <a:endParaRPr lang="en-US" sz="4000" b="1" dirty="0"/>
          </a:p>
        </p:txBody>
      </p:sp>
    </p:spTree>
    <p:extLst>
      <p:ext uri="{BB962C8B-B14F-4D97-AF65-F5344CB8AC3E}">
        <p14:creationId xmlns:p14="http://schemas.microsoft.com/office/powerpoint/2010/main" val="7004502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0"/>
            <a:ext cx="8763000" cy="3200400"/>
          </a:xfrm>
        </p:spPr>
        <p:txBody>
          <a:bodyPr>
            <a:noAutofit/>
          </a:bodyPr>
          <a:lstStyle/>
          <a:p>
            <a:pPr algn="ctr"/>
            <a:r>
              <a:rPr lang="en-US" sz="4000" dirty="0" smtClean="0">
                <a:solidFill>
                  <a:schemeClr val="accent3">
                    <a:lumMod val="50000"/>
                  </a:schemeClr>
                </a:solidFill>
                <a:effectLst/>
              </a:rPr>
              <a:t>NIH StrokeNet</a:t>
            </a:r>
            <a:br>
              <a:rPr lang="en-US" sz="4000" dirty="0" smtClean="0">
                <a:solidFill>
                  <a:schemeClr val="accent3">
                    <a:lumMod val="50000"/>
                  </a:schemeClr>
                </a:solidFill>
                <a:effectLst/>
              </a:rPr>
            </a:br>
            <a:r>
              <a:rPr lang="en-US" sz="4000" dirty="0" smtClean="0">
                <a:solidFill>
                  <a:schemeClr val="accent3">
                    <a:lumMod val="50000"/>
                  </a:schemeClr>
                </a:solidFill>
                <a:effectLst/>
              </a:rPr>
              <a:t>Central Institutional Review Board  (CIRB)</a:t>
            </a:r>
            <a:br>
              <a:rPr lang="en-US" sz="4000" dirty="0" smtClean="0">
                <a:solidFill>
                  <a:schemeClr val="accent3">
                    <a:lumMod val="50000"/>
                  </a:schemeClr>
                </a:solidFill>
                <a:effectLst/>
              </a:rPr>
            </a:br>
            <a:r>
              <a:rPr lang="en-US" sz="4000" i="1" dirty="0" smtClean="0">
                <a:solidFill>
                  <a:schemeClr val="accent3">
                    <a:lumMod val="50000"/>
                  </a:schemeClr>
                </a:solidFill>
                <a:effectLst/>
              </a:rPr>
              <a:t>Update for International Stroke Conference</a:t>
            </a:r>
            <a:endParaRPr lang="en-US" sz="4000" i="1" dirty="0">
              <a:solidFill>
                <a:schemeClr val="accent3">
                  <a:lumMod val="50000"/>
                </a:schemeClr>
              </a:solidFill>
              <a:effectLst/>
            </a:endParaRPr>
          </a:p>
        </p:txBody>
      </p:sp>
      <p:sp>
        <p:nvSpPr>
          <p:cNvPr id="3" name="Subtitle 2"/>
          <p:cNvSpPr>
            <a:spLocks noGrp="1"/>
          </p:cNvSpPr>
          <p:nvPr>
            <p:ph type="subTitle" idx="1"/>
          </p:nvPr>
        </p:nvSpPr>
        <p:spPr>
          <a:xfrm>
            <a:off x="2819400" y="4343400"/>
            <a:ext cx="6400800" cy="990600"/>
          </a:xfrm>
        </p:spPr>
        <p:txBody>
          <a:bodyPr>
            <a:normAutofit/>
          </a:bodyPr>
          <a:lstStyle/>
          <a:p>
            <a:pPr algn="ctr"/>
            <a:endParaRPr lang="en-US" sz="1800" b="1" i="1" dirty="0" smtClean="0">
              <a:solidFill>
                <a:schemeClr val="tx1"/>
              </a:solidFill>
              <a:latin typeface="Arial" panose="020B0604020202020204" pitchFamily="34" charset="0"/>
              <a:cs typeface="Arial" panose="020B0604020202020204" pitchFamily="34" charset="0"/>
            </a:endParaRPr>
          </a:p>
          <a:p>
            <a:pPr algn="ctr"/>
            <a:r>
              <a:rPr lang="en-US" sz="1800" b="1" i="1" dirty="0" smtClean="0">
                <a:solidFill>
                  <a:schemeClr val="tx1"/>
                </a:solidFill>
                <a:latin typeface="Arial" panose="020B0604020202020204" pitchFamily="34" charset="0"/>
                <a:cs typeface="Arial" panose="020B0604020202020204" pitchFamily="34" charset="0"/>
              </a:rPr>
              <a:t>Maximizing efficiencies in cerebrovascular research</a:t>
            </a:r>
            <a:endParaRPr lang="en-US" sz="1800" b="1" i="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0450" y="6019800"/>
            <a:ext cx="1733550" cy="980122"/>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45" y="18442"/>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4322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762000"/>
            <a:ext cx="8229600" cy="1143000"/>
          </a:xfrm>
        </p:spPr>
        <p:txBody>
          <a:bodyPr>
            <a:noAutofit/>
          </a:bodyPr>
          <a:lstStyle/>
          <a:p>
            <a:pPr algn="ctr"/>
            <a:r>
              <a:rPr lang="en-US" sz="3600" dirty="0" smtClean="0">
                <a:solidFill>
                  <a:srgbClr val="002060"/>
                </a:solidFill>
                <a:effectLst/>
              </a:rPr>
              <a:t>StrokeNet Central Institutional Review Board </a:t>
            </a:r>
            <a:endParaRPr lang="en-US" sz="3600" dirty="0">
              <a:solidFill>
                <a:srgbClr val="002060"/>
              </a:solidFill>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059933"/>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28600" y="1867580"/>
            <a:ext cx="8915400" cy="4616648"/>
          </a:xfrm>
          <a:prstGeom prst="rect">
            <a:avLst/>
          </a:prstGeom>
        </p:spPr>
        <p:txBody>
          <a:bodyPr wrap="square">
            <a:spAutoFit/>
          </a:bodyPr>
          <a:lstStyle/>
          <a:p>
            <a:pPr marL="166688">
              <a:lnSpc>
                <a:spcPct val="150000"/>
              </a:lnSpc>
            </a:pPr>
            <a:r>
              <a:rPr lang="en-US" sz="2800" u="dbl" dirty="0" smtClean="0"/>
              <a:t>StrokeNet CIRB Team</a:t>
            </a:r>
          </a:p>
          <a:p>
            <a:pPr marL="166688">
              <a:lnSpc>
                <a:spcPct val="150000"/>
              </a:lnSpc>
            </a:pPr>
            <a:r>
              <a:rPr lang="en-US" sz="2800" dirty="0" smtClean="0"/>
              <a:t>Michael Linke, PhD, CIP, Chair UC IRB	</a:t>
            </a:r>
          </a:p>
          <a:p>
            <a:pPr marL="166688">
              <a:lnSpc>
                <a:spcPct val="150000"/>
              </a:lnSpc>
            </a:pPr>
            <a:r>
              <a:rPr lang="en-US" sz="2800" dirty="0"/>
              <a:t>David Ficker, </a:t>
            </a:r>
            <a:r>
              <a:rPr lang="en-US" sz="2800" dirty="0" smtClean="0"/>
              <a:t>MD, Vice Chair UC IRB</a:t>
            </a:r>
            <a:endParaRPr lang="en-US" sz="2800" dirty="0"/>
          </a:p>
          <a:p>
            <a:pPr marL="166688">
              <a:lnSpc>
                <a:spcPct val="150000"/>
              </a:lnSpc>
            </a:pPr>
            <a:r>
              <a:rPr lang="en-US" sz="2800" dirty="0" smtClean="0"/>
              <a:t>Angela Braggs-Brown, RAC, CIP, Director, HRPP</a:t>
            </a:r>
          </a:p>
          <a:p>
            <a:pPr marL="166688">
              <a:lnSpc>
                <a:spcPct val="150000"/>
              </a:lnSpc>
            </a:pPr>
            <a:r>
              <a:rPr lang="en-US" sz="2800" dirty="0"/>
              <a:t>Sarah K. Morabito, JD, </a:t>
            </a:r>
            <a:r>
              <a:rPr lang="en-US" sz="2800" dirty="0" smtClean="0"/>
              <a:t>MBA, StrokeNet CIRB Liaison </a:t>
            </a:r>
            <a:endParaRPr lang="en-US" sz="2800" dirty="0"/>
          </a:p>
          <a:p>
            <a:pPr>
              <a:lnSpc>
                <a:spcPct val="150000"/>
              </a:lnSpc>
            </a:pPr>
            <a:endParaRPr lang="en-US" sz="1200" dirty="0" smtClean="0"/>
          </a:p>
          <a:p>
            <a:endParaRPr lang="en-US" sz="1200" dirty="0" smtClean="0"/>
          </a:p>
          <a:p>
            <a:endParaRPr lang="en-US" sz="1200" dirty="0" smtClean="0"/>
          </a:p>
        </p:txBody>
      </p:sp>
    </p:spTree>
    <p:extLst>
      <p:ext uri="{BB962C8B-B14F-4D97-AF65-F5344CB8AC3E}">
        <p14:creationId xmlns:p14="http://schemas.microsoft.com/office/powerpoint/2010/main" val="29620079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4483" y="1904999"/>
            <a:ext cx="8229600" cy="4199659"/>
          </a:xfrm>
        </p:spPr>
        <p:txBody>
          <a:bodyPr>
            <a:normAutofit/>
          </a:bodyPr>
          <a:lstStyle/>
          <a:p>
            <a:pPr marL="0" indent="0">
              <a:lnSpc>
                <a:spcPct val="110000"/>
              </a:lnSpc>
              <a:buNone/>
            </a:pPr>
            <a:r>
              <a:rPr lang="en-US" sz="2800" dirty="0" smtClean="0"/>
              <a:t>“Efficiency </a:t>
            </a:r>
            <a:r>
              <a:rPr lang="en-US" sz="2800" dirty="0"/>
              <a:t>will be encouraged through the use of master trial agreements and a </a:t>
            </a:r>
            <a:r>
              <a:rPr lang="en-US" sz="2800" b="1" dirty="0"/>
              <a:t>central </a:t>
            </a:r>
            <a:r>
              <a:rPr lang="en-US" sz="2800" b="1" dirty="0" smtClean="0"/>
              <a:t>IRB</a:t>
            </a:r>
            <a:r>
              <a:rPr lang="en-US" sz="2800" dirty="0" smtClean="0"/>
              <a:t>.”</a:t>
            </a:r>
          </a:p>
          <a:p>
            <a:pPr marL="0" indent="0">
              <a:buNone/>
            </a:pPr>
            <a:endParaRPr lang="en-US" sz="2800" dirty="0" smtClean="0"/>
          </a:p>
          <a:p>
            <a:pPr marL="0" indent="0">
              <a:buNone/>
            </a:pPr>
            <a:r>
              <a:rPr lang="en-US" sz="2800" dirty="0" smtClean="0"/>
              <a:t>“It </a:t>
            </a:r>
            <a:r>
              <a:rPr lang="en-US" sz="2800" dirty="0"/>
              <a:t>is advantageous if the NINDS Stroke Trials Network </a:t>
            </a:r>
            <a:r>
              <a:rPr lang="en-US" sz="2800" dirty="0" smtClean="0"/>
              <a:t>consider </a:t>
            </a:r>
            <a:r>
              <a:rPr lang="en-US" sz="2800" dirty="0"/>
              <a:t>working with a central IRB which will be </a:t>
            </a:r>
            <a:r>
              <a:rPr lang="en-US" sz="2800" dirty="0" smtClean="0"/>
              <a:t>implemented </a:t>
            </a:r>
            <a:r>
              <a:rPr lang="en-US" sz="2800" dirty="0"/>
              <a:t>by the CCC </a:t>
            </a:r>
            <a:r>
              <a:rPr lang="en-US" sz="2800" b="1" dirty="0"/>
              <a:t>similar to the </a:t>
            </a:r>
            <a:r>
              <a:rPr lang="en-US" sz="2800" b="1" dirty="0" smtClean="0"/>
              <a:t>NeuroNEXT…</a:t>
            </a:r>
            <a:r>
              <a:rPr lang="en-US" sz="2800" dirty="0" smtClean="0"/>
              <a:t>”</a:t>
            </a:r>
          </a:p>
          <a:p>
            <a:pPr marL="0" indent="0">
              <a:buNone/>
            </a:pPr>
            <a:endParaRPr lang="en-US" sz="2400" dirty="0" smtClean="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smtClean="0"/>
          </a:p>
          <a:p>
            <a:pPr marL="109728" indent="0">
              <a:buNone/>
            </a:pPr>
            <a:endParaRPr lang="en-US" sz="1800" dirty="0"/>
          </a:p>
        </p:txBody>
      </p:sp>
      <p:sp>
        <p:nvSpPr>
          <p:cNvPr id="3" name="Title 2"/>
          <p:cNvSpPr>
            <a:spLocks noGrp="1"/>
          </p:cNvSpPr>
          <p:nvPr>
            <p:ph type="title"/>
          </p:nvPr>
        </p:nvSpPr>
        <p:spPr>
          <a:xfrm>
            <a:off x="457200" y="533400"/>
            <a:ext cx="8229600" cy="1143000"/>
          </a:xfrm>
        </p:spPr>
        <p:txBody>
          <a:bodyPr>
            <a:noAutofit/>
          </a:bodyPr>
          <a:lstStyle/>
          <a:p>
            <a:pPr algn="ctr"/>
            <a:r>
              <a:rPr lang="en-US" sz="3600" dirty="0" smtClean="0">
                <a:solidFill>
                  <a:schemeClr val="accent3">
                    <a:lumMod val="50000"/>
                  </a:schemeClr>
                </a:solidFill>
                <a:effectLst/>
              </a:rPr>
              <a:t>StrokeNet Central Institutional Review Board</a:t>
            </a:r>
            <a:endParaRPr lang="en-US" sz="3600" dirty="0">
              <a:solidFill>
                <a:schemeClr val="accent3">
                  <a:lumMod val="50000"/>
                </a:schemeClr>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6104659"/>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73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023" y="1676400"/>
            <a:ext cx="8763000" cy="5033529"/>
          </a:xfrm>
        </p:spPr>
        <p:txBody>
          <a:bodyPr>
            <a:noAutofit/>
          </a:bodyPr>
          <a:lstStyle/>
          <a:p>
            <a:pPr marL="171450" indent="0">
              <a:buNone/>
            </a:pPr>
            <a:r>
              <a:rPr lang="en-US" sz="2400" dirty="0" smtClean="0"/>
              <a:t>In </a:t>
            </a:r>
            <a:r>
              <a:rPr lang="en-US" sz="2400" dirty="0"/>
              <a:t>collaboration with the NINDS, the NCC will implement all procedures required to </a:t>
            </a:r>
            <a:r>
              <a:rPr lang="en-US" sz="2400" b="1" dirty="0"/>
              <a:t>establish and implement </a:t>
            </a:r>
            <a:r>
              <a:rPr lang="en-US" sz="2400" b="1" dirty="0" smtClean="0"/>
              <a:t>a Central </a:t>
            </a:r>
            <a:r>
              <a:rPr lang="en-US" sz="2400" b="1" dirty="0"/>
              <a:t>IRB for all Stroke Network trials</a:t>
            </a:r>
            <a:r>
              <a:rPr lang="en-US" sz="2400" dirty="0"/>
              <a:t>. </a:t>
            </a:r>
            <a:endParaRPr lang="en-US" sz="2400" dirty="0" smtClean="0"/>
          </a:p>
          <a:p>
            <a:pPr marL="171450" indent="0">
              <a:buNone/>
            </a:pPr>
            <a:endParaRPr lang="en-US" sz="1400" dirty="0" smtClean="0"/>
          </a:p>
          <a:p>
            <a:pPr marL="171450" indent="0"/>
            <a:r>
              <a:rPr lang="en-US" sz="2400" b="1" dirty="0" smtClean="0"/>
              <a:t>Coordinating</a:t>
            </a:r>
            <a:r>
              <a:rPr lang="en-US" sz="2400" dirty="0" smtClean="0"/>
              <a:t> a central IRB of Record </a:t>
            </a:r>
          </a:p>
          <a:p>
            <a:pPr marL="171450" indent="0">
              <a:buNone/>
            </a:pPr>
            <a:endParaRPr lang="en-US" sz="1400" dirty="0" smtClean="0"/>
          </a:p>
          <a:p>
            <a:pPr marL="171450" indent="0"/>
            <a:r>
              <a:rPr lang="en-US" sz="2400" b="1" dirty="0" smtClean="0"/>
              <a:t>Managing  </a:t>
            </a:r>
            <a:r>
              <a:rPr lang="en-US" sz="2400" dirty="0" smtClean="0"/>
              <a:t>IRB communication and documentation, </a:t>
            </a:r>
          </a:p>
          <a:p>
            <a:pPr marL="409194" lvl="2" indent="0">
              <a:buClrTx/>
            </a:pPr>
            <a:r>
              <a:rPr lang="en-US" sz="2200" dirty="0" smtClean="0"/>
              <a:t>Tracking approvals</a:t>
            </a:r>
          </a:p>
          <a:p>
            <a:pPr marL="409194" lvl="2" indent="0">
              <a:buClrTx/>
            </a:pPr>
            <a:r>
              <a:rPr lang="en-US" sz="2200" dirty="0" smtClean="0"/>
              <a:t>Maintaining regulatory documents</a:t>
            </a:r>
          </a:p>
          <a:p>
            <a:pPr marL="409194" lvl="2" indent="0">
              <a:buClrTx/>
            </a:pPr>
            <a:r>
              <a:rPr lang="en-US" sz="2200" dirty="0" smtClean="0"/>
              <a:t>Communicating with RCC and satellite site IRBs</a:t>
            </a:r>
          </a:p>
          <a:p>
            <a:pPr marL="409194" lvl="2" indent="0">
              <a:buClrTx/>
            </a:pPr>
            <a:r>
              <a:rPr lang="en-US" sz="2200" dirty="0" smtClean="0"/>
              <a:t>Handling adverse event reporting and notifications</a:t>
            </a:r>
          </a:p>
          <a:p>
            <a:pPr marL="109728" indent="0">
              <a:buNone/>
            </a:pPr>
            <a:endParaRPr lang="en-US" sz="1800" dirty="0"/>
          </a:p>
        </p:txBody>
      </p:sp>
      <p:sp>
        <p:nvSpPr>
          <p:cNvPr id="3" name="Title 2"/>
          <p:cNvSpPr>
            <a:spLocks noGrp="1"/>
          </p:cNvSpPr>
          <p:nvPr>
            <p:ph type="title"/>
          </p:nvPr>
        </p:nvSpPr>
        <p:spPr>
          <a:xfrm>
            <a:off x="457200" y="228600"/>
            <a:ext cx="8229600" cy="1447800"/>
          </a:xfrm>
        </p:spPr>
        <p:txBody>
          <a:bodyPr>
            <a:normAutofit fontScale="90000"/>
          </a:bodyPr>
          <a:lstStyle/>
          <a:p>
            <a:pPr algn="ctr"/>
            <a:r>
              <a:rPr lang="en-US" sz="2700" dirty="0" smtClean="0">
                <a:solidFill>
                  <a:srgbClr val="FF0000"/>
                </a:solidFill>
                <a:effectLst/>
              </a:rPr>
              <a:t/>
            </a:r>
            <a:br>
              <a:rPr lang="en-US" sz="2700" dirty="0" smtClean="0">
                <a:solidFill>
                  <a:srgbClr val="FF0000"/>
                </a:solidFill>
                <a:effectLst/>
              </a:rPr>
            </a:br>
            <a:r>
              <a:rPr lang="en-US" sz="3100" dirty="0" smtClean="0">
                <a:solidFill>
                  <a:srgbClr val="FF0000"/>
                </a:solidFill>
                <a:effectLst/>
              </a:rPr>
              <a:t> </a:t>
            </a:r>
            <a:r>
              <a:rPr lang="en-US" sz="4000" dirty="0" smtClean="0">
                <a:solidFill>
                  <a:schemeClr val="accent3">
                    <a:lumMod val="50000"/>
                  </a:schemeClr>
                </a:solidFill>
                <a:effectLst/>
              </a:rPr>
              <a:t>StrokeNet Central Institutional Review Board </a:t>
            </a:r>
            <a:r>
              <a:rPr lang="en-US" sz="3100" dirty="0">
                <a:solidFill>
                  <a:schemeClr val="accent3">
                    <a:lumMod val="50000"/>
                  </a:schemeClr>
                </a:solidFill>
              </a:rPr>
              <a:t/>
            </a:r>
            <a:br>
              <a:rPr lang="en-US" sz="3100" dirty="0">
                <a:solidFill>
                  <a:schemeClr val="accent3">
                    <a:lumMod val="50000"/>
                  </a:schemeClr>
                </a:solidFill>
              </a:rPr>
            </a:br>
            <a:endParaRPr lang="en-US" sz="3100" dirty="0">
              <a:solidFill>
                <a:schemeClr val="accent3">
                  <a:lumMod val="50000"/>
                </a:scheme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6104659"/>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1602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525963"/>
          </a:xfrm>
        </p:spPr>
        <p:txBody>
          <a:bodyPr>
            <a:noAutofit/>
          </a:bodyPr>
          <a:lstStyle/>
          <a:p>
            <a:pPr marL="109728" indent="0">
              <a:buNone/>
            </a:pPr>
            <a:endParaRPr lang="en-US" sz="1800" dirty="0" smtClean="0"/>
          </a:p>
          <a:p>
            <a:pPr marL="238125" indent="0">
              <a:buNone/>
            </a:pPr>
            <a:r>
              <a:rPr lang="en-US" sz="2800" dirty="0" smtClean="0"/>
              <a:t>The </a:t>
            </a:r>
            <a:r>
              <a:rPr lang="en-US" sz="2800" dirty="0"/>
              <a:t>RCC PI is responsible </a:t>
            </a:r>
            <a:r>
              <a:rPr lang="en-US" sz="2800" dirty="0" smtClean="0"/>
              <a:t>for:</a:t>
            </a:r>
          </a:p>
          <a:p>
            <a:pPr marL="238125" indent="0">
              <a:buNone/>
            </a:pPr>
            <a:endParaRPr lang="en-US" sz="2800" dirty="0" smtClean="0"/>
          </a:p>
          <a:p>
            <a:pPr marL="238125" indent="0"/>
            <a:r>
              <a:rPr lang="en-US" sz="2800" dirty="0" smtClean="0"/>
              <a:t>complying </a:t>
            </a:r>
            <a:r>
              <a:rPr lang="en-US" sz="2800" dirty="0"/>
              <a:t>with Central IRB </a:t>
            </a:r>
            <a:r>
              <a:rPr lang="en-US" sz="2800" dirty="0" smtClean="0"/>
              <a:t>requests</a:t>
            </a:r>
          </a:p>
          <a:p>
            <a:pPr marL="238125" indent="0"/>
            <a:endParaRPr lang="en-US" sz="2800" dirty="0" smtClean="0"/>
          </a:p>
          <a:p>
            <a:pPr marL="238125" indent="0"/>
            <a:r>
              <a:rPr lang="en-US" sz="2800" dirty="0" smtClean="0"/>
              <a:t>implementing </a:t>
            </a:r>
            <a:r>
              <a:rPr lang="en-US" sz="2800" dirty="0"/>
              <a:t>the approved </a:t>
            </a:r>
            <a:r>
              <a:rPr lang="en-US" sz="2800" dirty="0" smtClean="0"/>
              <a:t>protocol at RCC</a:t>
            </a:r>
          </a:p>
          <a:p>
            <a:pPr marL="238125" indent="0">
              <a:buNone/>
            </a:pPr>
            <a:r>
              <a:rPr lang="en-US" sz="2800" dirty="0"/>
              <a:t> and satellite sites</a:t>
            </a:r>
          </a:p>
          <a:p>
            <a:pPr marL="238125" indent="0">
              <a:buNone/>
            </a:pPr>
            <a:endParaRPr lang="en-US" sz="2800" dirty="0"/>
          </a:p>
        </p:txBody>
      </p:sp>
      <p:sp>
        <p:nvSpPr>
          <p:cNvPr id="3" name="Title 2"/>
          <p:cNvSpPr>
            <a:spLocks noGrp="1"/>
          </p:cNvSpPr>
          <p:nvPr>
            <p:ph type="title"/>
          </p:nvPr>
        </p:nvSpPr>
        <p:spPr>
          <a:xfrm>
            <a:off x="457200" y="771783"/>
            <a:ext cx="8229600" cy="1447800"/>
          </a:xfrm>
        </p:spPr>
        <p:txBody>
          <a:bodyPr>
            <a:normAutofit/>
          </a:bodyPr>
          <a:lstStyle/>
          <a:p>
            <a:pPr algn="ctr"/>
            <a:r>
              <a:rPr lang="en-US" sz="4000" dirty="0" smtClean="0">
                <a:solidFill>
                  <a:schemeClr val="accent3">
                    <a:lumMod val="50000"/>
                  </a:schemeClr>
                </a:solidFill>
                <a:effectLst/>
              </a:rPr>
              <a:t>StrokeNet Central Institutional Review Board </a:t>
            </a:r>
            <a:endParaRPr lang="en-US" sz="4000" dirty="0">
              <a:solidFill>
                <a:schemeClr val="accent3">
                  <a:lumMod val="50000"/>
                </a:scheme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6099721"/>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1602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19275"/>
            <a:ext cx="8229600" cy="4525963"/>
          </a:xfrm>
        </p:spPr>
        <p:txBody>
          <a:bodyPr>
            <a:normAutofit/>
          </a:bodyPr>
          <a:lstStyle/>
          <a:p>
            <a:r>
              <a:rPr lang="en-US" sz="2400" dirty="0" smtClean="0"/>
              <a:t>Single IRB of record for NIH StrokeNet affiliated research as designated by NINDS</a:t>
            </a:r>
          </a:p>
          <a:p>
            <a:endParaRPr lang="en-US" sz="1400" dirty="0" smtClean="0"/>
          </a:p>
          <a:p>
            <a:r>
              <a:rPr lang="en-US" sz="2400" dirty="0" smtClean="0"/>
              <a:t>“Non-share model” </a:t>
            </a:r>
            <a:r>
              <a:rPr lang="en-US" sz="2400" dirty="0"/>
              <a:t>CIRB </a:t>
            </a:r>
            <a:r>
              <a:rPr lang="en-US" sz="2400" dirty="0" smtClean="0"/>
              <a:t>developed by Partners for NeuroNEXT is intended </a:t>
            </a:r>
            <a:r>
              <a:rPr lang="en-US" sz="2400" dirty="0"/>
              <a:t>to create efficiency of review for </a:t>
            </a:r>
            <a:r>
              <a:rPr lang="en-US" sz="2400" dirty="0" smtClean="0"/>
              <a:t>NIH StrokeNet affiliated research</a:t>
            </a:r>
          </a:p>
          <a:p>
            <a:endParaRPr lang="en-US" sz="1500" dirty="0" smtClean="0"/>
          </a:p>
          <a:p>
            <a:r>
              <a:rPr lang="en-US" sz="2400" dirty="0" smtClean="0"/>
              <a:t>Central IRB fulfills all IRB-review requirements including initial and continuing review, adverse events and amendments</a:t>
            </a:r>
          </a:p>
          <a:p>
            <a:endParaRPr lang="en-US" sz="1500" dirty="0" smtClean="0"/>
          </a:p>
          <a:p>
            <a:r>
              <a:rPr lang="en-US" sz="2400" dirty="0" smtClean="0"/>
              <a:t>Reliance agreement and SOPs</a:t>
            </a:r>
            <a:endParaRPr lang="en-US" sz="2400" dirty="0"/>
          </a:p>
          <a:p>
            <a:pPr marL="109728" indent="0">
              <a:buNone/>
            </a:pPr>
            <a:endParaRPr lang="en-US" dirty="0"/>
          </a:p>
          <a:p>
            <a:endParaRPr lang="en-US" dirty="0" smtClean="0"/>
          </a:p>
          <a:p>
            <a:endParaRPr lang="en-US" dirty="0" smtClean="0"/>
          </a:p>
          <a:p>
            <a:endParaRPr lang="en-US" dirty="0" smtClean="0"/>
          </a:p>
          <a:p>
            <a:endParaRPr lang="en-US" dirty="0"/>
          </a:p>
          <a:p>
            <a:endParaRPr lang="en-US" dirty="0" smtClean="0"/>
          </a:p>
          <a:p>
            <a:endParaRPr lang="en-US" dirty="0"/>
          </a:p>
        </p:txBody>
      </p:sp>
      <p:sp>
        <p:nvSpPr>
          <p:cNvPr id="6" name="Title 5"/>
          <p:cNvSpPr>
            <a:spLocks noGrp="1"/>
          </p:cNvSpPr>
          <p:nvPr>
            <p:ph type="title"/>
          </p:nvPr>
        </p:nvSpPr>
        <p:spPr>
          <a:xfrm>
            <a:off x="332489" y="204216"/>
            <a:ext cx="8229600" cy="1143000"/>
          </a:xfrm>
        </p:spPr>
        <p:txBody>
          <a:bodyPr>
            <a:noAutofit/>
          </a:bodyPr>
          <a:lstStyle/>
          <a:p>
            <a:pPr algn="ctr"/>
            <a:r>
              <a:rPr lang="en-US" sz="3600" dirty="0" smtClean="0">
                <a:solidFill>
                  <a:schemeClr val="accent3">
                    <a:lumMod val="50000"/>
                  </a:schemeClr>
                </a:solidFill>
                <a:effectLst/>
              </a:rPr>
              <a:t>Building the NIH StrokeNet Central </a:t>
            </a:r>
            <a:r>
              <a:rPr lang="en-US" sz="3600" dirty="0">
                <a:solidFill>
                  <a:schemeClr val="accent3">
                    <a:lumMod val="50000"/>
                  </a:schemeClr>
                </a:solidFill>
                <a:effectLst/>
              </a:rPr>
              <a:t>IRB </a:t>
            </a:r>
            <a:r>
              <a:rPr lang="en-US" sz="3600" dirty="0" smtClean="0">
                <a:solidFill>
                  <a:schemeClr val="accent3">
                    <a:lumMod val="50000"/>
                  </a:schemeClr>
                </a:solidFill>
                <a:effectLst/>
              </a:rPr>
              <a:t>(CIRB) Process</a:t>
            </a:r>
            <a:endParaRPr lang="en-US" sz="3600" dirty="0">
              <a:solidFill>
                <a:schemeClr val="accent3">
                  <a:lumMod val="50000"/>
                </a:schemeClr>
              </a:solidFill>
              <a:effectLst/>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104659"/>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C:\Users\keithsh\AppData\Local\Microsoft\Windows\Temporary Internet Files\Content.IE5\IPC6L4IZ\MP9004092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638175"/>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2553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84460"/>
            <a:ext cx="8229600" cy="1143000"/>
          </a:xfrm>
        </p:spPr>
        <p:txBody>
          <a:bodyPr>
            <a:noAutofit/>
          </a:bodyPr>
          <a:lstStyle/>
          <a:p>
            <a:pPr marL="109728" indent="0" algn="ctr"/>
            <a:r>
              <a:rPr lang="en-US" sz="3600" dirty="0" smtClean="0">
                <a:solidFill>
                  <a:schemeClr val="accent3">
                    <a:lumMod val="50000"/>
                  </a:schemeClr>
                </a:solidFill>
                <a:effectLst/>
              </a:rPr>
              <a:t>StrokeNet Central Institutional Review Board </a:t>
            </a:r>
            <a:endParaRPr lang="en-US" sz="3600" dirty="0">
              <a:solidFill>
                <a:schemeClr val="accent3">
                  <a:lumMod val="50000"/>
                </a:schemeClr>
              </a:solidFill>
              <a:effectLs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4661" y="6095134"/>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83665" y="1367134"/>
            <a:ext cx="8347419" cy="461665"/>
          </a:xfrm>
          <a:prstGeom prst="rect">
            <a:avLst/>
          </a:prstGeom>
          <a:noFill/>
        </p:spPr>
        <p:txBody>
          <a:bodyPr wrap="square" rtlCol="0">
            <a:spAutoFit/>
          </a:bodyPr>
          <a:lstStyle/>
          <a:p>
            <a:pPr algn="ctr"/>
            <a:r>
              <a:rPr lang="en-US" sz="2400" b="1" dirty="0" smtClean="0">
                <a:solidFill>
                  <a:srgbClr val="526DB0">
                    <a:lumMod val="50000"/>
                  </a:srgbClr>
                </a:solidFill>
              </a:rPr>
              <a:t>University of Cincinnati Institutional Review Board</a:t>
            </a:r>
            <a:endParaRPr lang="en-US" sz="2400" b="1" dirty="0">
              <a:solidFill>
                <a:srgbClr val="526DB0">
                  <a:lumMod val="50000"/>
                </a:srgbClr>
              </a:solidFill>
            </a:endParaRPr>
          </a:p>
        </p:txBody>
      </p:sp>
      <p:pic>
        <p:nvPicPr>
          <p:cNvPr id="3075" name="Picture 3">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508"/>
          <a:stretch/>
        </p:blipFill>
        <p:spPr bwMode="auto">
          <a:xfrm>
            <a:off x="191042" y="3774616"/>
            <a:ext cx="4137660" cy="232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508" b="23324"/>
          <a:stretch/>
        </p:blipFill>
        <p:spPr bwMode="auto">
          <a:xfrm>
            <a:off x="4714511" y="3774616"/>
            <a:ext cx="4137660" cy="232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164913" y="1828800"/>
            <a:ext cx="4814173" cy="2062103"/>
          </a:xfrm>
          <a:prstGeom prst="rect">
            <a:avLst/>
          </a:prstGeom>
        </p:spPr>
        <p:txBody>
          <a:bodyPr wrap="square">
            <a:spAutoFit/>
          </a:bodyPr>
          <a:lstStyle/>
          <a:p>
            <a:pPr algn="ctr"/>
            <a:r>
              <a:rPr lang="en-US" sz="1600" dirty="0">
                <a:solidFill>
                  <a:srgbClr val="000000"/>
                </a:solidFill>
              </a:rPr>
              <a:t>TYPE: Academic Institution</a:t>
            </a:r>
          </a:p>
          <a:p>
            <a:pPr algn="ctr"/>
            <a:r>
              <a:rPr lang="en-US" sz="1600" dirty="0" smtClean="0">
                <a:solidFill>
                  <a:srgbClr val="000000"/>
                </a:solidFill>
              </a:rPr>
              <a:t>DATE</a:t>
            </a:r>
            <a:r>
              <a:rPr lang="en-US" sz="1600" dirty="0">
                <a:solidFill>
                  <a:srgbClr val="000000"/>
                </a:solidFill>
              </a:rPr>
              <a:t>: 06/15/2007</a:t>
            </a:r>
          </a:p>
          <a:p>
            <a:pPr algn="ctr"/>
            <a:r>
              <a:rPr lang="en-US" sz="1600" dirty="0" smtClean="0">
                <a:solidFill>
                  <a:srgbClr val="000000"/>
                </a:solidFill>
              </a:rPr>
              <a:t>ACCREDITATION </a:t>
            </a:r>
            <a:r>
              <a:rPr lang="en-US" sz="1600" dirty="0">
                <a:solidFill>
                  <a:srgbClr val="000000"/>
                </a:solidFill>
              </a:rPr>
              <a:t>STATUS: Full Accreditation</a:t>
            </a:r>
          </a:p>
          <a:p>
            <a:pPr algn="ctr"/>
            <a:r>
              <a:rPr lang="en-US" sz="1600" dirty="0" smtClean="0">
                <a:solidFill>
                  <a:srgbClr val="000000"/>
                </a:solidFill>
              </a:rPr>
              <a:t>INSTITUTIONAL OFFICIAL: Jane </a:t>
            </a:r>
            <a:r>
              <a:rPr lang="en-US" sz="1600" dirty="0">
                <a:solidFill>
                  <a:srgbClr val="000000"/>
                </a:solidFill>
              </a:rPr>
              <a:t>Strasser, </a:t>
            </a:r>
            <a:r>
              <a:rPr lang="en-US" sz="1600" dirty="0" smtClean="0">
                <a:solidFill>
                  <a:srgbClr val="000000"/>
                </a:solidFill>
              </a:rPr>
              <a:t>PhD</a:t>
            </a:r>
          </a:p>
          <a:p>
            <a:pPr algn="ctr"/>
            <a:r>
              <a:rPr lang="en-US" sz="1600" dirty="0" smtClean="0">
                <a:solidFill>
                  <a:srgbClr val="000000"/>
                </a:solidFill>
              </a:rPr>
              <a:t>IRB CHAIR: Michael Linke, PhD, CIP</a:t>
            </a:r>
          </a:p>
          <a:p>
            <a:pPr algn="ctr"/>
            <a:r>
              <a:rPr lang="en-US" sz="1600" dirty="0" smtClean="0">
                <a:solidFill>
                  <a:srgbClr val="000000"/>
                </a:solidFill>
              </a:rPr>
              <a:t>IRB LIAISON: Sarah K. Morabito, JD, MBA</a:t>
            </a:r>
          </a:p>
          <a:p>
            <a:pPr algn="ctr"/>
            <a:r>
              <a:rPr lang="en-US" sz="1600" dirty="0" smtClean="0">
                <a:solidFill>
                  <a:srgbClr val="000000"/>
                </a:solidFill>
              </a:rPr>
              <a:t>HRPP DIRECTOR: Angela Braggs-Brown, RAC, CIP</a:t>
            </a:r>
            <a:endParaRPr lang="en-US" sz="1600" dirty="0">
              <a:solidFill>
                <a:srgbClr val="000000"/>
              </a:solidFill>
            </a:endParaRPr>
          </a:p>
        </p:txBody>
      </p:sp>
    </p:spTree>
    <p:extLst>
      <p:ext uri="{BB962C8B-B14F-4D97-AF65-F5344CB8AC3E}">
        <p14:creationId xmlns:p14="http://schemas.microsoft.com/office/powerpoint/2010/main" val="3882479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lstStyle/>
          <a:p>
            <a:pPr marL="109728" indent="0" algn="ctr">
              <a:buNone/>
            </a:pPr>
            <a:r>
              <a:rPr lang="en-US" dirty="0" smtClean="0">
                <a:latin typeface="Arial" panose="020B0604020202020204" pitchFamily="34" charset="0"/>
                <a:cs typeface="Arial" panose="020B0604020202020204" pitchFamily="34" charset="0"/>
              </a:rPr>
              <a:t>                 Georgia StrokeNet			</a:t>
            </a:r>
          </a:p>
          <a:p>
            <a:pPr marL="109728" indent="0">
              <a:buNone/>
            </a:pPr>
            <a:r>
              <a:rPr lang="en-US" sz="1400" b="1" dirty="0" smtClean="0">
                <a:latin typeface="Arial" panose="020B0604020202020204" pitchFamily="34" charset="0"/>
                <a:cs typeface="Arial" panose="020B0604020202020204" pitchFamily="34" charset="0"/>
              </a:rPr>
              <a:t>																																																																								</a:t>
            </a:r>
          </a:p>
          <a:p>
            <a:pPr marL="109728" indent="0">
              <a:buNone/>
            </a:pP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Michael </a:t>
            </a:r>
            <a:r>
              <a:rPr lang="en-US" sz="1400" b="1" dirty="0">
                <a:latin typeface="Arial" panose="020B0604020202020204" pitchFamily="34" charset="0"/>
                <a:cs typeface="Arial" panose="020B0604020202020204" pitchFamily="34" charset="0"/>
              </a:rPr>
              <a:t>Frankel, MD (PI</a:t>
            </a:r>
            <a:r>
              <a:rPr lang="en-US" sz="1400" b="1" dirty="0" smtClean="0">
                <a:latin typeface="Arial" panose="020B0604020202020204" pitchFamily="34" charset="0"/>
                <a:cs typeface="Arial" panose="020B0604020202020204" pitchFamily="34" charset="0"/>
              </a:rPr>
              <a:t>)      David </a:t>
            </a:r>
            <a:r>
              <a:rPr lang="en-US" sz="1400" b="1" dirty="0">
                <a:latin typeface="Arial" panose="020B0604020202020204" pitchFamily="34" charset="0"/>
                <a:cs typeface="Arial" panose="020B0604020202020204" pitchFamily="34" charset="0"/>
              </a:rPr>
              <a:t>Wright, MD (Senior Co-PI</a:t>
            </a:r>
            <a:r>
              <a:rPr lang="en-US" sz="1400" b="1" dirty="0" smtClean="0">
                <a:latin typeface="Arial" panose="020B0604020202020204" pitchFamily="34" charset="0"/>
                <a:cs typeface="Arial" panose="020B0604020202020204" pitchFamily="34" charset="0"/>
              </a:rPr>
              <a:t>)    Steve </a:t>
            </a:r>
            <a:r>
              <a:rPr lang="en-US" sz="1400" b="1" dirty="0">
                <a:latin typeface="Arial" panose="020B0604020202020204" pitchFamily="34" charset="0"/>
                <a:cs typeface="Arial" panose="020B0604020202020204" pitchFamily="34" charset="0"/>
              </a:rPr>
              <a:t>Wolf, PhD (Senior Co-PI) </a:t>
            </a:r>
            <a:endParaRPr lang="en-US" sz="1400" b="1" dirty="0" smtClean="0">
              <a:latin typeface="Arial" panose="020B0604020202020204" pitchFamily="34" charset="0"/>
              <a:cs typeface="Arial" panose="020B0604020202020204" pitchFamily="34" charset="0"/>
            </a:endParaRPr>
          </a:p>
          <a:p>
            <a:pPr marL="109728" indent="0" algn="ctr">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a:latin typeface="Arial" panose="020B0604020202020204" pitchFamily="34" charset="0"/>
                <a:cs typeface="Arial" panose="020B0604020202020204" pitchFamily="34" charset="0"/>
              </a:rPr>
              <a:t> </a:t>
            </a: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 		Kiva Schindler, RN, CCRC Research Nurse Coordinator</a:t>
            </a:r>
            <a:r>
              <a:rPr lang="en-US" sz="1400" b="1"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228600"/>
            <a:ext cx="8229600" cy="1143000"/>
          </a:xfrm>
        </p:spPr>
        <p:txBody>
          <a:bodyPr>
            <a:norm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R03)</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Emory University</a:t>
            </a:r>
            <a:endParaRPr lang="en-US" sz="3200" dirty="0">
              <a:solidFill>
                <a:srgbClr val="002060"/>
              </a:solidFill>
              <a:effectLst/>
            </a:endParaRPr>
          </a:p>
        </p:txBody>
      </p:sp>
      <p:pic>
        <p:nvPicPr>
          <p:cNvPr id="22529" name="Picture 1" descr="Y:\NIH StrokeNet NCC\NCC Working Groups\Working Group Info by Domain\Recovery\Recovery WG Photos\Wolf_Picture___M121401_05JK119__RAW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167982"/>
            <a:ext cx="1194642" cy="16724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156" y="2150560"/>
            <a:ext cx="1155444" cy="1617622"/>
          </a:xfrm>
          <a:prstGeom prst="rect">
            <a:avLst/>
          </a:prstGeom>
        </p:spPr>
      </p:pic>
      <p:pic>
        <p:nvPicPr>
          <p:cNvPr id="2050" name="Picture 2" descr="http://www.em.emory.edu/images/people/faculty/david-wr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167982"/>
            <a:ext cx="1268413" cy="17859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953000"/>
            <a:ext cx="1143000" cy="169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8835" y="4495800"/>
            <a:ext cx="894083" cy="1587249"/>
          </a:xfrm>
          <a:prstGeom prst="rect">
            <a:avLst/>
          </a:prstGeom>
        </p:spPr>
      </p:pic>
    </p:spTree>
    <p:extLst>
      <p:ext uri="{BB962C8B-B14F-4D97-AF65-F5344CB8AC3E}">
        <p14:creationId xmlns:p14="http://schemas.microsoft.com/office/powerpoint/2010/main" val="25285016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57955"/>
            <a:ext cx="8229600" cy="443088"/>
          </a:xfrm>
        </p:spPr>
        <p:txBody>
          <a:bodyPr>
            <a:noAutofit/>
          </a:bodyPr>
          <a:lstStyle/>
          <a:p>
            <a:pPr algn="ctr"/>
            <a:r>
              <a:rPr lang="en-US" sz="4000" dirty="0" smtClean="0">
                <a:solidFill>
                  <a:schemeClr val="accent3">
                    <a:lumMod val="50000"/>
                  </a:schemeClr>
                </a:solidFill>
                <a:effectLst/>
                <a:cs typeface="Arial" panose="020B0604020202020204" pitchFamily="34" charset="0"/>
              </a:rPr>
              <a:t>How do we work together?</a:t>
            </a:r>
            <a:endParaRPr lang="en-US" sz="4000" dirty="0">
              <a:solidFill>
                <a:schemeClr val="accent3">
                  <a:lumMod val="50000"/>
                </a:schemeClr>
              </a:solidFill>
              <a:effectLst/>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6104659"/>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1201152361"/>
              </p:ext>
            </p:extLst>
          </p:nvPr>
        </p:nvGraphicFramePr>
        <p:xfrm>
          <a:off x="304799" y="1447799"/>
          <a:ext cx="8686801" cy="4656859"/>
        </p:xfrm>
        <a:graphic>
          <a:graphicData uri="http://schemas.openxmlformats.org/drawingml/2006/table">
            <a:tbl>
              <a:tblPr firstRow="1" firstCol="1" bandRow="1"/>
              <a:tblGrid>
                <a:gridCol w="4182534"/>
                <a:gridCol w="332458"/>
                <a:gridCol w="4171809"/>
              </a:tblGrid>
              <a:tr h="245857">
                <a:tc>
                  <a:txBody>
                    <a:bodyPr/>
                    <a:lstStyle/>
                    <a:p>
                      <a:pPr marL="0" marR="0" algn="ctr">
                        <a:lnSpc>
                          <a:spcPct val="115000"/>
                        </a:lnSpc>
                        <a:spcBef>
                          <a:spcPts val="0"/>
                        </a:spcBef>
                        <a:spcAft>
                          <a:spcPts val="0"/>
                        </a:spcAft>
                      </a:pPr>
                      <a:r>
                        <a:rPr lang="en-US" sz="1100" b="1" dirty="0">
                          <a:solidFill>
                            <a:srgbClr val="002060"/>
                          </a:solidFill>
                          <a:effectLst/>
                          <a:latin typeface="Calibri"/>
                          <a:ea typeface="Calibri"/>
                          <a:cs typeface="Times New Roman"/>
                        </a:rPr>
                        <a:t>CIRB Responsibility</a:t>
                      </a:r>
                      <a:endParaRPr lang="en-US" sz="11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100" b="1" dirty="0">
                          <a:effectLst/>
                          <a:latin typeface="Calibri"/>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dirty="0" smtClean="0">
                          <a:solidFill>
                            <a:srgbClr val="002060"/>
                          </a:solidFill>
                          <a:effectLst/>
                          <a:latin typeface="Calibri"/>
                          <a:ea typeface="Calibri"/>
                          <a:cs typeface="Times New Roman"/>
                        </a:rPr>
                        <a:t>Local Site Responsibility</a:t>
                      </a:r>
                      <a:endParaRPr lang="en-US" sz="11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983426">
                <a:tc>
                  <a:txBody>
                    <a:bodyPr/>
                    <a:lstStyle/>
                    <a:p>
                      <a:pPr marL="0" marR="0">
                        <a:lnSpc>
                          <a:spcPct val="115000"/>
                        </a:lnSpc>
                        <a:spcBef>
                          <a:spcPts val="0"/>
                        </a:spcBef>
                        <a:spcAft>
                          <a:spcPts val="0"/>
                        </a:spcAft>
                      </a:pPr>
                      <a:r>
                        <a:rPr lang="en-US" sz="1100" dirty="0">
                          <a:solidFill>
                            <a:srgbClr val="002060"/>
                          </a:solidFill>
                          <a:effectLst/>
                          <a:latin typeface="Calibri"/>
                          <a:ea typeface="Calibri"/>
                          <a:cs typeface="Times New Roman"/>
                        </a:rPr>
                        <a:t>IRB review tasks</a:t>
                      </a:r>
                    </a:p>
                    <a:p>
                      <a:pPr marL="342900" marR="0" lvl="0" indent="-342900">
                        <a:lnSpc>
                          <a:spcPct val="115000"/>
                        </a:lnSpc>
                        <a:spcBef>
                          <a:spcPts val="0"/>
                        </a:spcBef>
                        <a:spcAft>
                          <a:spcPts val="0"/>
                        </a:spcAft>
                        <a:buFont typeface="Wingdings"/>
                        <a:buChar char=""/>
                      </a:pPr>
                      <a:r>
                        <a:rPr lang="en-US" sz="1100" dirty="0">
                          <a:solidFill>
                            <a:srgbClr val="002060"/>
                          </a:solidFill>
                          <a:effectLst/>
                          <a:latin typeface="Calibri"/>
                          <a:ea typeface="Calibri"/>
                          <a:cs typeface="Times New Roman"/>
                        </a:rPr>
                        <a:t>Initial </a:t>
                      </a:r>
                      <a:r>
                        <a:rPr lang="en-US" sz="1100" dirty="0" smtClean="0">
                          <a:solidFill>
                            <a:srgbClr val="002060"/>
                          </a:solidFill>
                          <a:effectLst/>
                          <a:latin typeface="Calibri"/>
                          <a:ea typeface="Calibri"/>
                          <a:cs typeface="Times New Roman"/>
                        </a:rPr>
                        <a:t>review</a:t>
                      </a:r>
                      <a:endParaRPr lang="en-US" sz="1100" dirty="0">
                        <a:solidFill>
                          <a:srgbClr val="002060"/>
                        </a:solidFill>
                        <a:effectLst/>
                        <a:latin typeface="Calibri"/>
                        <a:ea typeface="Calibri"/>
                        <a:cs typeface="Times New Roman"/>
                      </a:endParaRPr>
                    </a:p>
                    <a:p>
                      <a:pPr marL="342900" marR="0" lvl="0" indent="-342900">
                        <a:lnSpc>
                          <a:spcPct val="115000"/>
                        </a:lnSpc>
                        <a:spcBef>
                          <a:spcPts val="0"/>
                        </a:spcBef>
                        <a:spcAft>
                          <a:spcPts val="0"/>
                        </a:spcAft>
                        <a:buFont typeface="Wingdings"/>
                        <a:buChar char=""/>
                      </a:pPr>
                      <a:r>
                        <a:rPr lang="en-US" sz="1100" dirty="0">
                          <a:solidFill>
                            <a:srgbClr val="002060"/>
                          </a:solidFill>
                          <a:effectLst/>
                          <a:latin typeface="Calibri"/>
                          <a:ea typeface="Calibri"/>
                          <a:cs typeface="Times New Roman"/>
                        </a:rPr>
                        <a:t>Continuing </a:t>
                      </a:r>
                      <a:r>
                        <a:rPr lang="en-US" sz="1100" dirty="0" smtClean="0">
                          <a:solidFill>
                            <a:srgbClr val="002060"/>
                          </a:solidFill>
                          <a:effectLst/>
                          <a:latin typeface="Calibri"/>
                          <a:ea typeface="Calibri"/>
                          <a:cs typeface="Times New Roman"/>
                        </a:rPr>
                        <a:t>review</a:t>
                      </a:r>
                      <a:endParaRPr lang="en-US" sz="1100" dirty="0">
                        <a:solidFill>
                          <a:srgbClr val="002060"/>
                        </a:solidFill>
                        <a:effectLst/>
                        <a:latin typeface="Calibri"/>
                        <a:ea typeface="Calibri"/>
                        <a:cs typeface="Times New Roman"/>
                      </a:endParaRPr>
                    </a:p>
                    <a:p>
                      <a:pPr marL="342900" marR="0" lvl="0" indent="-342900">
                        <a:lnSpc>
                          <a:spcPct val="115000"/>
                        </a:lnSpc>
                        <a:spcBef>
                          <a:spcPts val="0"/>
                        </a:spcBef>
                        <a:spcAft>
                          <a:spcPts val="0"/>
                        </a:spcAft>
                        <a:buFont typeface="Wingdings"/>
                        <a:buChar char=""/>
                      </a:pPr>
                      <a:r>
                        <a:rPr lang="en-US" sz="1100" dirty="0">
                          <a:solidFill>
                            <a:srgbClr val="002060"/>
                          </a:solidFill>
                          <a:effectLst/>
                          <a:latin typeface="Calibri"/>
                          <a:ea typeface="Calibri"/>
                          <a:cs typeface="Times New Roman"/>
                        </a:rPr>
                        <a:t>Amendments, </a:t>
                      </a:r>
                      <a:r>
                        <a:rPr lang="en-US" sz="1100" dirty="0" smtClean="0">
                          <a:solidFill>
                            <a:srgbClr val="002060"/>
                          </a:solidFill>
                          <a:effectLst/>
                          <a:latin typeface="Calibri"/>
                          <a:ea typeface="Calibri"/>
                          <a:cs typeface="Times New Roman"/>
                        </a:rPr>
                        <a:t>deviations</a:t>
                      </a:r>
                      <a:r>
                        <a:rPr lang="en-US" sz="1100" dirty="0">
                          <a:solidFill>
                            <a:srgbClr val="002060"/>
                          </a:solidFill>
                          <a:effectLst/>
                          <a:latin typeface="Calibri"/>
                          <a:ea typeface="Calibri"/>
                          <a:cs typeface="Times New Roman"/>
                        </a:rPr>
                        <a:t>, etc.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100" dirty="0">
                          <a:solidFill>
                            <a:srgbClr val="002060"/>
                          </a:solidFill>
                          <a:effectLst/>
                          <a:latin typeface="Calibri"/>
                          <a:ea typeface="Calibri"/>
                          <a:cs typeface="Times New Roman"/>
                        </a:rPr>
                        <a:t>Site specific context</a:t>
                      </a:r>
                    </a:p>
                    <a:p>
                      <a:pPr marL="342900" marR="0" lvl="0" indent="-342900">
                        <a:lnSpc>
                          <a:spcPct val="115000"/>
                        </a:lnSpc>
                        <a:spcBef>
                          <a:spcPts val="0"/>
                        </a:spcBef>
                        <a:spcAft>
                          <a:spcPts val="0"/>
                        </a:spcAft>
                        <a:buFont typeface="Wingdings"/>
                        <a:buChar char=""/>
                      </a:pPr>
                      <a:r>
                        <a:rPr lang="en-US" sz="1100" dirty="0">
                          <a:solidFill>
                            <a:srgbClr val="002060"/>
                          </a:solidFill>
                          <a:effectLst/>
                          <a:latin typeface="Calibri"/>
                          <a:ea typeface="Calibri"/>
                          <a:cs typeface="Times New Roman"/>
                        </a:rPr>
                        <a:t>Local laws</a:t>
                      </a:r>
                    </a:p>
                    <a:p>
                      <a:pPr marL="342900" marR="0" lvl="0" indent="-342900">
                        <a:lnSpc>
                          <a:spcPct val="115000"/>
                        </a:lnSpc>
                        <a:spcBef>
                          <a:spcPts val="0"/>
                        </a:spcBef>
                        <a:spcAft>
                          <a:spcPts val="0"/>
                        </a:spcAft>
                        <a:buFont typeface="Wingdings"/>
                        <a:buChar char=""/>
                      </a:pPr>
                      <a:r>
                        <a:rPr lang="en-US" sz="1100" dirty="0">
                          <a:solidFill>
                            <a:srgbClr val="002060"/>
                          </a:solidFill>
                          <a:effectLst/>
                          <a:latin typeface="Calibri"/>
                          <a:ea typeface="Calibri"/>
                          <a:cs typeface="Times New Roman"/>
                        </a:rPr>
                        <a:t>Institutional policies</a:t>
                      </a:r>
                    </a:p>
                    <a:p>
                      <a:pPr marL="342900" marR="0" lvl="0" indent="-342900">
                        <a:lnSpc>
                          <a:spcPct val="115000"/>
                        </a:lnSpc>
                        <a:spcBef>
                          <a:spcPts val="0"/>
                        </a:spcBef>
                        <a:spcAft>
                          <a:spcPts val="0"/>
                        </a:spcAft>
                        <a:buFont typeface="Wingdings"/>
                        <a:buChar char=""/>
                      </a:pPr>
                      <a:r>
                        <a:rPr lang="en-US" sz="1100" dirty="0">
                          <a:solidFill>
                            <a:srgbClr val="002060"/>
                          </a:solidFill>
                          <a:effectLst/>
                          <a:latin typeface="Calibri"/>
                          <a:ea typeface="Calibri"/>
                          <a:cs typeface="Times New Roman"/>
                        </a:rPr>
                        <a:t>Local context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1229282">
                <a:tc>
                  <a:txBody>
                    <a:bodyPr/>
                    <a:lstStyle/>
                    <a:p>
                      <a:pPr marL="0" marR="0">
                        <a:lnSpc>
                          <a:spcPct val="115000"/>
                        </a:lnSpc>
                        <a:spcBef>
                          <a:spcPts val="0"/>
                        </a:spcBef>
                        <a:spcAft>
                          <a:spcPts val="0"/>
                        </a:spcAft>
                      </a:pPr>
                      <a:r>
                        <a:rPr lang="en-US" sz="1100" dirty="0">
                          <a:solidFill>
                            <a:srgbClr val="002060"/>
                          </a:solidFill>
                          <a:effectLst/>
                          <a:latin typeface="Calibri"/>
                          <a:ea typeface="Calibri"/>
                          <a:cs typeface="Times New Roman"/>
                        </a:rPr>
                        <a:t>HIPAA determinations of:</a:t>
                      </a:r>
                    </a:p>
                    <a:p>
                      <a:pPr marL="342900" marR="0" lvl="0" indent="-342900">
                        <a:lnSpc>
                          <a:spcPct val="115000"/>
                        </a:lnSpc>
                        <a:spcBef>
                          <a:spcPts val="0"/>
                        </a:spcBef>
                        <a:spcAft>
                          <a:spcPts val="0"/>
                        </a:spcAft>
                        <a:buFont typeface="Wingdings"/>
                        <a:buChar char=""/>
                      </a:pPr>
                      <a:r>
                        <a:rPr lang="en-US" sz="1100" dirty="0">
                          <a:solidFill>
                            <a:srgbClr val="002060"/>
                          </a:solidFill>
                          <a:effectLst/>
                          <a:latin typeface="Calibri"/>
                          <a:ea typeface="Calibri"/>
                          <a:cs typeface="Times New Roman"/>
                        </a:rPr>
                        <a:t>Authorization forms and any accompanying request for alterations when authorization is combined with informed consent</a:t>
                      </a:r>
                    </a:p>
                    <a:p>
                      <a:pPr marL="342900" marR="0" lvl="0" indent="-342900">
                        <a:lnSpc>
                          <a:spcPct val="115000"/>
                        </a:lnSpc>
                        <a:spcBef>
                          <a:spcPts val="0"/>
                        </a:spcBef>
                        <a:spcAft>
                          <a:spcPts val="0"/>
                        </a:spcAft>
                        <a:buFont typeface="Wingdings"/>
                        <a:buChar char=""/>
                      </a:pPr>
                      <a:r>
                        <a:rPr lang="en-US" sz="1100" dirty="0">
                          <a:solidFill>
                            <a:srgbClr val="002060"/>
                          </a:solidFill>
                          <a:effectLst/>
                          <a:latin typeface="Calibri"/>
                          <a:ea typeface="Calibri"/>
                          <a:cs typeface="Times New Roman"/>
                        </a:rPr>
                        <a:t>Requests for waivers of informed consent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100" dirty="0">
                          <a:solidFill>
                            <a:srgbClr val="002060"/>
                          </a:solidFill>
                          <a:effectLst/>
                          <a:latin typeface="Calibri"/>
                          <a:ea typeface="Calibri"/>
                          <a:cs typeface="Times New Roman"/>
                        </a:rPr>
                        <a:t>Ancillary reviews</a:t>
                      </a:r>
                    </a:p>
                    <a:p>
                      <a:pPr marL="342900" marR="0" lvl="0" indent="-342900">
                        <a:lnSpc>
                          <a:spcPct val="115000"/>
                        </a:lnSpc>
                        <a:spcBef>
                          <a:spcPts val="0"/>
                        </a:spcBef>
                        <a:spcAft>
                          <a:spcPts val="0"/>
                        </a:spcAft>
                        <a:buFont typeface="Wingdings"/>
                        <a:buChar char=""/>
                      </a:pPr>
                      <a:r>
                        <a:rPr lang="en-US" sz="1100" dirty="0">
                          <a:solidFill>
                            <a:srgbClr val="002060"/>
                          </a:solidFill>
                          <a:effectLst/>
                          <a:latin typeface="Calibri"/>
                          <a:ea typeface="Calibri"/>
                          <a:cs typeface="Times New Roman"/>
                        </a:rPr>
                        <a:t>Nursing</a:t>
                      </a:r>
                    </a:p>
                    <a:p>
                      <a:pPr marL="342900" marR="0" lvl="0" indent="-342900">
                        <a:lnSpc>
                          <a:spcPct val="115000"/>
                        </a:lnSpc>
                        <a:spcBef>
                          <a:spcPts val="0"/>
                        </a:spcBef>
                        <a:spcAft>
                          <a:spcPts val="0"/>
                        </a:spcAft>
                        <a:buFont typeface="Wingdings"/>
                        <a:buChar char=""/>
                      </a:pPr>
                      <a:r>
                        <a:rPr lang="en-US" sz="1100" dirty="0">
                          <a:solidFill>
                            <a:srgbClr val="002060"/>
                          </a:solidFill>
                          <a:effectLst/>
                          <a:latin typeface="Calibri"/>
                          <a:ea typeface="Calibri"/>
                          <a:cs typeface="Times New Roman"/>
                        </a:rPr>
                        <a:t>Radiation</a:t>
                      </a:r>
                    </a:p>
                    <a:p>
                      <a:pPr marL="342900" marR="0" lvl="0" indent="-342900">
                        <a:lnSpc>
                          <a:spcPct val="115000"/>
                        </a:lnSpc>
                        <a:spcBef>
                          <a:spcPts val="0"/>
                        </a:spcBef>
                        <a:spcAft>
                          <a:spcPts val="0"/>
                        </a:spcAft>
                        <a:buFont typeface="Wingdings"/>
                        <a:buChar char=""/>
                      </a:pPr>
                      <a:r>
                        <a:rPr lang="en-US" sz="1100" dirty="0">
                          <a:solidFill>
                            <a:srgbClr val="002060"/>
                          </a:solidFill>
                          <a:effectLst/>
                          <a:latin typeface="Calibri"/>
                          <a:ea typeface="Calibri"/>
                          <a:cs typeface="Times New Roman"/>
                        </a:rPr>
                        <a:t>Safety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198294">
                <a:tc>
                  <a:txBody>
                    <a:bodyPr/>
                    <a:lstStyle/>
                    <a:p>
                      <a:pPr marL="0" marR="0">
                        <a:lnSpc>
                          <a:spcPct val="115000"/>
                        </a:lnSpc>
                        <a:spcBef>
                          <a:spcPts val="0"/>
                        </a:spcBef>
                        <a:spcAft>
                          <a:spcPts val="0"/>
                        </a:spcAft>
                      </a:pPr>
                      <a:r>
                        <a:rPr lang="en-US" sz="1100" dirty="0" smtClean="0">
                          <a:solidFill>
                            <a:srgbClr val="002060"/>
                          </a:solidFill>
                          <a:effectLst/>
                          <a:latin typeface="Calibri"/>
                          <a:ea typeface="Calibri"/>
                          <a:cs typeface="Times New Roman"/>
                        </a:rPr>
                        <a:t>Local context</a:t>
                      </a:r>
                      <a:r>
                        <a:rPr lang="en-US" sz="1100" baseline="0" dirty="0" smtClean="0">
                          <a:solidFill>
                            <a:srgbClr val="002060"/>
                          </a:solidFill>
                          <a:effectLst/>
                          <a:latin typeface="Calibri"/>
                          <a:ea typeface="Calibri"/>
                          <a:cs typeface="Times New Roman"/>
                        </a:rPr>
                        <a:t> review</a:t>
                      </a:r>
                      <a:endParaRPr lang="en-US" sz="1100" dirty="0" smtClean="0">
                        <a:solidFill>
                          <a:srgbClr val="002060"/>
                        </a:solidFill>
                        <a:effectLst/>
                        <a:latin typeface="Calibri"/>
                        <a:ea typeface="Calibri"/>
                        <a:cs typeface="Times New Roman"/>
                      </a:endParaRPr>
                    </a:p>
                    <a:p>
                      <a:pPr marL="342900" marR="0" lvl="0" indent="-342900">
                        <a:lnSpc>
                          <a:spcPct val="115000"/>
                        </a:lnSpc>
                        <a:spcBef>
                          <a:spcPts val="0"/>
                        </a:spcBef>
                        <a:spcAft>
                          <a:spcPts val="0"/>
                        </a:spcAft>
                        <a:buFont typeface="Wingdings"/>
                        <a:buChar char=""/>
                      </a:pPr>
                      <a:r>
                        <a:rPr lang="en-US" sz="1100" dirty="0" smtClean="0">
                          <a:solidFill>
                            <a:srgbClr val="002060"/>
                          </a:solidFill>
                          <a:effectLst/>
                          <a:latin typeface="Calibri"/>
                          <a:ea typeface="Calibri"/>
                          <a:cs typeface="Times New Roman"/>
                        </a:rPr>
                        <a:t>Collect local</a:t>
                      </a:r>
                      <a:r>
                        <a:rPr lang="en-US" sz="1100" baseline="0" dirty="0" smtClean="0">
                          <a:solidFill>
                            <a:srgbClr val="002060"/>
                          </a:solidFill>
                          <a:effectLst/>
                          <a:latin typeface="Calibri"/>
                          <a:ea typeface="Calibri"/>
                          <a:cs typeface="Times New Roman"/>
                        </a:rPr>
                        <a:t> information required for IRB review </a:t>
                      </a:r>
                      <a:endParaRPr lang="en-US" sz="1100" dirty="0" smtClean="0">
                        <a:solidFill>
                          <a:srgbClr val="002060"/>
                        </a:solidFill>
                        <a:effectLst/>
                        <a:latin typeface="Calibri"/>
                        <a:ea typeface="Calibri"/>
                        <a:cs typeface="Times New Roman"/>
                      </a:endParaRPr>
                    </a:p>
                    <a:p>
                      <a:pPr marL="342900" marR="0" lvl="0" indent="-342900">
                        <a:lnSpc>
                          <a:spcPct val="115000"/>
                        </a:lnSpc>
                        <a:spcBef>
                          <a:spcPts val="0"/>
                        </a:spcBef>
                        <a:spcAft>
                          <a:spcPts val="0"/>
                        </a:spcAft>
                        <a:buFont typeface="Wingdings"/>
                        <a:buChar char=""/>
                      </a:pPr>
                      <a:r>
                        <a:rPr lang="en-US" sz="1100" dirty="0" smtClean="0">
                          <a:solidFill>
                            <a:srgbClr val="002060"/>
                          </a:solidFill>
                          <a:effectLst/>
                          <a:latin typeface="Calibri"/>
                          <a:ea typeface="Calibri"/>
                          <a:cs typeface="Times New Roman"/>
                        </a:rPr>
                        <a:t>Distribute a high-level</a:t>
                      </a:r>
                      <a:r>
                        <a:rPr lang="en-US" sz="1100" baseline="0" dirty="0" smtClean="0">
                          <a:solidFill>
                            <a:srgbClr val="002060"/>
                          </a:solidFill>
                          <a:effectLst/>
                          <a:latin typeface="Calibri"/>
                          <a:ea typeface="Calibri"/>
                          <a:cs typeface="Times New Roman"/>
                        </a:rPr>
                        <a:t> protocol synopsis  and highlights sheet</a:t>
                      </a:r>
                      <a:endParaRPr lang="en-US" sz="1100" dirty="0" smtClean="0">
                        <a:solidFill>
                          <a:srgbClr val="002060"/>
                        </a:solidFill>
                        <a:effectLst/>
                        <a:latin typeface="Calibri"/>
                        <a:ea typeface="Calibri"/>
                        <a:cs typeface="Times New Roman"/>
                      </a:endParaRPr>
                    </a:p>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100" dirty="0" smtClean="0">
                          <a:solidFill>
                            <a:srgbClr val="002060"/>
                          </a:solidFill>
                          <a:effectLst/>
                          <a:latin typeface="Calibri"/>
                          <a:ea typeface="Calibri"/>
                          <a:cs typeface="Times New Roman"/>
                        </a:rPr>
                        <a:t>Other compliance</a:t>
                      </a:r>
                      <a:r>
                        <a:rPr lang="en-US" sz="1100" baseline="0" dirty="0" smtClean="0">
                          <a:solidFill>
                            <a:srgbClr val="002060"/>
                          </a:solidFill>
                          <a:effectLst/>
                          <a:latin typeface="Calibri"/>
                          <a:ea typeface="Calibri"/>
                          <a:cs typeface="Times New Roman"/>
                        </a:rPr>
                        <a:t> areas</a:t>
                      </a:r>
                      <a:endParaRPr lang="en-US" sz="1100" dirty="0" smtClean="0">
                        <a:solidFill>
                          <a:srgbClr val="002060"/>
                        </a:solidFill>
                        <a:effectLst/>
                        <a:latin typeface="Calibri"/>
                        <a:ea typeface="Calibri"/>
                        <a:cs typeface="Times New Roman"/>
                      </a:endParaRPr>
                    </a:p>
                    <a:p>
                      <a:pPr marL="342900" marR="0" indent="-342900">
                        <a:lnSpc>
                          <a:spcPct val="115000"/>
                        </a:lnSpc>
                        <a:spcBef>
                          <a:spcPts val="0"/>
                        </a:spcBef>
                        <a:spcAft>
                          <a:spcPts val="0"/>
                        </a:spcAft>
                        <a:buFont typeface="Wingdings" panose="05000000000000000000" pitchFamily="2" charset="2"/>
                        <a:buChar char="Ø"/>
                      </a:pPr>
                      <a:r>
                        <a:rPr lang="en-US" sz="1100" dirty="0" smtClean="0">
                          <a:solidFill>
                            <a:srgbClr val="002060"/>
                          </a:solidFill>
                          <a:effectLst/>
                          <a:latin typeface="Calibri"/>
                          <a:ea typeface="Calibri"/>
                          <a:cs typeface="Times New Roman"/>
                        </a:rPr>
                        <a:t>HIPAA requirements</a:t>
                      </a:r>
                      <a:r>
                        <a:rPr lang="en-US" sz="1100" baseline="0" dirty="0" smtClean="0">
                          <a:solidFill>
                            <a:srgbClr val="002060"/>
                          </a:solidFill>
                          <a:effectLst/>
                          <a:latin typeface="Calibri"/>
                          <a:ea typeface="Calibri"/>
                          <a:cs typeface="Times New Roman"/>
                        </a:rPr>
                        <a:t> outside those expressly covered by CIRB</a:t>
                      </a:r>
                    </a:p>
                    <a:p>
                      <a:pPr marL="342900" marR="0" indent="-342900">
                        <a:lnSpc>
                          <a:spcPct val="115000"/>
                        </a:lnSpc>
                        <a:spcBef>
                          <a:spcPts val="0"/>
                        </a:spcBef>
                        <a:spcAft>
                          <a:spcPts val="0"/>
                        </a:spcAft>
                        <a:buFont typeface="Wingdings" panose="05000000000000000000" pitchFamily="2" charset="2"/>
                        <a:buChar char="Ø"/>
                      </a:pPr>
                      <a:r>
                        <a:rPr lang="en-US" sz="1100" dirty="0" smtClean="0">
                          <a:solidFill>
                            <a:srgbClr val="002060"/>
                          </a:solidFill>
                          <a:effectLst/>
                          <a:latin typeface="Calibri"/>
                          <a:ea typeface="Calibri"/>
                          <a:cs typeface="Times New Roman"/>
                        </a:rPr>
                        <a:t>Oversight </a:t>
                      </a:r>
                      <a:r>
                        <a:rPr lang="en-US" sz="1100" dirty="0">
                          <a:solidFill>
                            <a:srgbClr val="002060"/>
                          </a:solidFill>
                          <a:effectLst/>
                          <a:latin typeface="Calibri"/>
                          <a:ea typeface="Calibri"/>
                          <a:cs typeface="Times New Roman"/>
                        </a:rPr>
                        <a:t>of research </a:t>
                      </a:r>
                      <a:r>
                        <a:rPr lang="en-US" sz="1100" dirty="0" smtClean="0">
                          <a:solidFill>
                            <a:srgbClr val="002060"/>
                          </a:solidFill>
                          <a:effectLst/>
                          <a:latin typeface="Calibri"/>
                          <a:ea typeface="Calibri"/>
                          <a:cs typeface="Times New Roman"/>
                        </a:rPr>
                        <a:t>conduct</a:t>
                      </a:r>
                      <a:r>
                        <a:rPr lang="en-US" sz="1100" dirty="0">
                          <a:solidFill>
                            <a:srgbClr val="002060"/>
                          </a:solidFill>
                          <a:effectLst/>
                          <a:latin typeface="Calibri"/>
                          <a:ea typeface="Calibri"/>
                          <a:cs typeface="Times New Roman"/>
                        </a:rPr>
                        <a:t> </a:t>
                      </a:r>
                    </a:p>
                    <a:p>
                      <a:pPr marL="342900" marR="0" indent="-342900">
                        <a:lnSpc>
                          <a:spcPct val="115000"/>
                        </a:lnSpc>
                        <a:spcBef>
                          <a:spcPts val="0"/>
                        </a:spcBef>
                        <a:spcAft>
                          <a:spcPts val="0"/>
                        </a:spcAft>
                        <a:buFont typeface="Wingdings" panose="05000000000000000000" pitchFamily="2" charset="2"/>
                        <a:buChar char="Ø"/>
                      </a:pPr>
                      <a:r>
                        <a:rPr lang="en-US" sz="1100" dirty="0">
                          <a:solidFill>
                            <a:srgbClr val="002060"/>
                          </a:solidFill>
                          <a:effectLst/>
                          <a:latin typeface="Calibri"/>
                          <a:ea typeface="Calibri"/>
                          <a:cs typeface="Times New Roman"/>
                        </a:rPr>
                        <a:t>Other required reporting and actions under federal, local, or institutional laws, regulations or policies, including those stipulated under the </a:t>
                      </a:r>
                      <a:r>
                        <a:rPr lang="en-US" sz="1100" dirty="0" smtClean="0">
                          <a:solidFill>
                            <a:srgbClr val="002060"/>
                          </a:solidFill>
                          <a:effectLst/>
                          <a:latin typeface="Calibri"/>
                          <a:ea typeface="Calibri"/>
                          <a:cs typeface="Times New Roman"/>
                        </a:rPr>
                        <a:t>FWA and those regarding financial disclosure and conflict of</a:t>
                      </a:r>
                      <a:r>
                        <a:rPr lang="en-US" sz="1100" baseline="0" dirty="0" smtClean="0">
                          <a:solidFill>
                            <a:srgbClr val="002060"/>
                          </a:solidFill>
                          <a:effectLst/>
                          <a:latin typeface="Calibri"/>
                          <a:ea typeface="Calibri"/>
                          <a:cs typeface="Times New Roman"/>
                        </a:rPr>
                        <a:t> interest laws, regulations and policy</a:t>
                      </a:r>
                      <a:endParaRPr lang="en-US" sz="11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val="705739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0804" y="457200"/>
            <a:ext cx="8229600" cy="828417"/>
          </a:xfrm>
        </p:spPr>
        <p:txBody>
          <a:bodyPr>
            <a:noAutofit/>
          </a:bodyPr>
          <a:lstStyle/>
          <a:p>
            <a:pPr algn="ctr"/>
            <a:r>
              <a:rPr lang="en-US" sz="4000" dirty="0" smtClean="0">
                <a:solidFill>
                  <a:srgbClr val="002060"/>
                </a:solidFill>
                <a:effectLst/>
                <a:cs typeface="Arial" panose="020B0604020202020204" pitchFamily="34" charset="0"/>
              </a:rPr>
              <a:t>How do we work together? </a:t>
            </a:r>
            <a:br>
              <a:rPr lang="en-US" sz="4000" dirty="0" smtClean="0">
                <a:solidFill>
                  <a:srgbClr val="002060"/>
                </a:solidFill>
                <a:effectLst/>
                <a:cs typeface="Arial" panose="020B0604020202020204" pitchFamily="34" charset="0"/>
              </a:rPr>
            </a:br>
            <a:r>
              <a:rPr lang="en-US" sz="4000" dirty="0" smtClean="0">
                <a:solidFill>
                  <a:srgbClr val="002060"/>
                </a:solidFill>
                <a:effectLst/>
                <a:cs typeface="Arial" panose="020B0604020202020204" pitchFamily="34" charset="0"/>
              </a:rPr>
              <a:t>Parent Protocol Process</a:t>
            </a:r>
            <a:endParaRPr lang="en-US" sz="4000" dirty="0">
              <a:solidFill>
                <a:srgbClr val="002060"/>
              </a:solidFill>
              <a:effectLst/>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35978"/>
            <a:ext cx="1575981" cy="617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896246" y="3001470"/>
            <a:ext cx="292356" cy="6858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7" name="Flowchart: Document 6"/>
          <p:cNvSpPr/>
          <p:nvPr/>
        </p:nvSpPr>
        <p:spPr>
          <a:xfrm>
            <a:off x="356624" y="1710778"/>
            <a:ext cx="1371600" cy="1200150"/>
          </a:xfrm>
          <a:prstGeom prst="flowChartDocumen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Protocol and ICF to CIRB Liaison</a:t>
            </a:r>
            <a:endParaRPr lang="en-US" sz="1600" dirty="0">
              <a:solidFill>
                <a:srgbClr val="002060"/>
              </a:solidFill>
            </a:endParaRPr>
          </a:p>
        </p:txBody>
      </p:sp>
      <p:sp>
        <p:nvSpPr>
          <p:cNvPr id="12" name="Flowchart: Document 11"/>
          <p:cNvSpPr/>
          <p:nvPr/>
        </p:nvSpPr>
        <p:spPr>
          <a:xfrm>
            <a:off x="7214781" y="3769886"/>
            <a:ext cx="1447800" cy="1200150"/>
          </a:xfrm>
          <a:prstGeom prst="flowChartDocumen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Protocol</a:t>
            </a:r>
          </a:p>
          <a:p>
            <a:pPr algn="ctr"/>
            <a:r>
              <a:rPr lang="en-US" sz="1600" dirty="0" smtClean="0">
                <a:solidFill>
                  <a:srgbClr val="002060"/>
                </a:solidFill>
              </a:rPr>
              <a:t>and ICF </a:t>
            </a:r>
          </a:p>
          <a:p>
            <a:pPr algn="ctr"/>
            <a:r>
              <a:rPr lang="en-US" sz="1600" dirty="0" smtClean="0">
                <a:solidFill>
                  <a:srgbClr val="002060"/>
                </a:solidFill>
              </a:rPr>
              <a:t>to CIRB</a:t>
            </a:r>
            <a:endParaRPr lang="en-US" sz="1600" dirty="0">
              <a:solidFill>
                <a:srgbClr val="002060"/>
              </a:solidFill>
            </a:endParaRPr>
          </a:p>
        </p:txBody>
      </p:sp>
      <p:grpSp>
        <p:nvGrpSpPr>
          <p:cNvPr id="18" name="Group 17"/>
          <p:cNvGrpSpPr/>
          <p:nvPr/>
        </p:nvGrpSpPr>
        <p:grpSpPr>
          <a:xfrm>
            <a:off x="4136911" y="3769886"/>
            <a:ext cx="2057400" cy="2284851"/>
            <a:chOff x="2646859" y="1828415"/>
            <a:chExt cx="2057400" cy="2284851"/>
          </a:xfrm>
        </p:grpSpPr>
        <p:sp>
          <p:nvSpPr>
            <p:cNvPr id="19" name="Flowchart: Document 18"/>
            <p:cNvSpPr/>
            <p:nvPr/>
          </p:nvSpPr>
          <p:spPr>
            <a:xfrm>
              <a:off x="2989759" y="1828415"/>
              <a:ext cx="1444752" cy="1197864"/>
            </a:xfrm>
            <a:prstGeom prst="flowChartDocumen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Protocol to Sites</a:t>
              </a:r>
              <a:endParaRPr lang="en-US" sz="1600" dirty="0">
                <a:solidFill>
                  <a:srgbClr val="002060"/>
                </a:solidFill>
              </a:endParaRPr>
            </a:p>
          </p:txBody>
        </p:sp>
        <p:sp>
          <p:nvSpPr>
            <p:cNvPr id="20" name="Flowchart: Predefined Process 19"/>
            <p:cNvSpPr/>
            <p:nvPr/>
          </p:nvSpPr>
          <p:spPr>
            <a:xfrm>
              <a:off x="2646859" y="3279008"/>
              <a:ext cx="2057400" cy="834258"/>
            </a:xfrm>
            <a:prstGeom prst="flowChartPredefinedProcess">
              <a:avLst/>
            </a:prstGeom>
            <a:solidFill>
              <a:schemeClr val="accent3">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2 Week Institutional Review</a:t>
              </a:r>
              <a:endParaRPr lang="en-US" dirty="0">
                <a:solidFill>
                  <a:srgbClr val="FFFFFF"/>
                </a:solidFill>
              </a:endParaRPr>
            </a:p>
          </p:txBody>
        </p:sp>
      </p:grpSp>
      <p:sp>
        <p:nvSpPr>
          <p:cNvPr id="24" name="Down Arrow 23"/>
          <p:cNvSpPr/>
          <p:nvPr/>
        </p:nvSpPr>
        <p:spPr>
          <a:xfrm rot="16200000">
            <a:off x="3092322" y="3804167"/>
            <a:ext cx="292356" cy="6858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5" name="Down Arrow 24"/>
          <p:cNvSpPr/>
          <p:nvPr/>
        </p:nvSpPr>
        <p:spPr>
          <a:xfrm rot="16200000">
            <a:off x="6467233" y="3804167"/>
            <a:ext cx="292356" cy="6858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 name="Flowchart: Predefined Process 1"/>
          <p:cNvSpPr/>
          <p:nvPr/>
        </p:nvSpPr>
        <p:spPr>
          <a:xfrm>
            <a:off x="147458" y="3945889"/>
            <a:ext cx="2057400" cy="804672"/>
          </a:xfrm>
          <a:prstGeom prst="flowChartPredefined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Readiness Review of Parent Protocol</a:t>
            </a:r>
          </a:p>
        </p:txBody>
      </p:sp>
      <p:sp>
        <p:nvSpPr>
          <p:cNvPr id="17" name="Flowchart: Predefined Process 16"/>
          <p:cNvSpPr/>
          <p:nvPr/>
        </p:nvSpPr>
        <p:spPr>
          <a:xfrm>
            <a:off x="6909981" y="5220479"/>
            <a:ext cx="2057400" cy="804672"/>
          </a:xfrm>
          <a:prstGeom prst="flowChartPredefined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rPr>
              <a:t>CIRB Review of Parent Protocol</a:t>
            </a:r>
          </a:p>
        </p:txBody>
      </p:sp>
      <p:sp>
        <p:nvSpPr>
          <p:cNvPr id="21" name="Flowchart: Predefined Process 20"/>
          <p:cNvSpPr/>
          <p:nvPr/>
        </p:nvSpPr>
        <p:spPr>
          <a:xfrm>
            <a:off x="2352675" y="4353361"/>
            <a:ext cx="1714500" cy="399410"/>
          </a:xfrm>
          <a:prstGeom prst="flowChartPredefinedProcess">
            <a:avLst/>
          </a:prstGeom>
          <a:solidFill>
            <a:srgbClr val="5EBE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a:solidFill>
                    <a:srgbClr val="002060"/>
                  </a:solidFill>
                </a:ln>
                <a:solidFill>
                  <a:srgbClr val="002060"/>
                </a:solidFill>
              </a:rPr>
              <a:t>Webinar</a:t>
            </a:r>
            <a:endParaRPr lang="en-US" sz="1400" dirty="0">
              <a:ln>
                <a:solidFill>
                  <a:srgbClr val="002060"/>
                </a:solidFill>
              </a:ln>
              <a:solidFill>
                <a:srgbClr val="002060"/>
              </a:solidFill>
            </a:endParaRPr>
          </a:p>
        </p:txBody>
      </p:sp>
    </p:spTree>
    <p:extLst>
      <p:ext uri="{BB962C8B-B14F-4D97-AF65-F5344CB8AC3E}">
        <p14:creationId xmlns:p14="http://schemas.microsoft.com/office/powerpoint/2010/main" val="7982296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43670" y="609600"/>
            <a:ext cx="8229600" cy="990600"/>
          </a:xfrm>
        </p:spPr>
        <p:txBody>
          <a:bodyPr>
            <a:noAutofit/>
          </a:bodyPr>
          <a:lstStyle/>
          <a:p>
            <a:pPr algn="ctr"/>
            <a:r>
              <a:rPr lang="en-US" sz="4000" dirty="0" smtClean="0">
                <a:solidFill>
                  <a:schemeClr val="accent3">
                    <a:lumMod val="50000"/>
                  </a:schemeClr>
                </a:solidFill>
                <a:effectLst/>
                <a:cs typeface="Arial" panose="020B0604020202020204" pitchFamily="34" charset="0"/>
              </a:rPr>
              <a:t>How do we work together?</a:t>
            </a:r>
            <a:br>
              <a:rPr lang="en-US" sz="4000" dirty="0" smtClean="0">
                <a:solidFill>
                  <a:schemeClr val="accent3">
                    <a:lumMod val="50000"/>
                  </a:schemeClr>
                </a:solidFill>
                <a:effectLst/>
                <a:cs typeface="Arial" panose="020B0604020202020204" pitchFamily="34" charset="0"/>
              </a:rPr>
            </a:br>
            <a:r>
              <a:rPr lang="en-US" sz="4000" dirty="0" smtClean="0">
                <a:solidFill>
                  <a:schemeClr val="accent3">
                    <a:lumMod val="50000"/>
                  </a:schemeClr>
                </a:solidFill>
                <a:effectLst/>
                <a:cs typeface="Arial" panose="020B0604020202020204" pitchFamily="34" charset="0"/>
              </a:rPr>
              <a:t>Child Protocol Process</a:t>
            </a:r>
            <a:endParaRPr lang="en-US" sz="4000" dirty="0">
              <a:solidFill>
                <a:schemeClr val="accent3">
                  <a:lumMod val="50000"/>
                </a:schemeClr>
              </a:solidFill>
              <a:effectLst/>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4934" y="6118946"/>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rot="16200000">
            <a:off x="1793690" y="2740658"/>
            <a:ext cx="292356" cy="6858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7" name="Flowchart: Document 6"/>
          <p:cNvSpPr/>
          <p:nvPr/>
        </p:nvSpPr>
        <p:spPr>
          <a:xfrm>
            <a:off x="294005" y="2514600"/>
            <a:ext cx="1254068" cy="1234636"/>
          </a:xfrm>
          <a:prstGeom prst="flowChartDocumen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Approved</a:t>
            </a:r>
          </a:p>
          <a:p>
            <a:pPr algn="ctr"/>
            <a:r>
              <a:rPr lang="en-US" sz="1600" dirty="0" smtClean="0">
                <a:solidFill>
                  <a:srgbClr val="002060"/>
                </a:solidFill>
              </a:rPr>
              <a:t>Parent protocol to sites</a:t>
            </a:r>
            <a:endParaRPr lang="en-US" sz="1600" dirty="0">
              <a:solidFill>
                <a:srgbClr val="002060"/>
              </a:solidFill>
            </a:endParaRPr>
          </a:p>
        </p:txBody>
      </p:sp>
      <p:sp>
        <p:nvSpPr>
          <p:cNvPr id="8" name="Flowchart: Predefined Process 7"/>
          <p:cNvSpPr/>
          <p:nvPr/>
        </p:nvSpPr>
        <p:spPr>
          <a:xfrm>
            <a:off x="2406529" y="2500202"/>
            <a:ext cx="3704675" cy="2133600"/>
          </a:xfrm>
          <a:prstGeom prst="flowChartPredefinedProcess">
            <a:avLst/>
          </a:prstGeom>
          <a:solidFill>
            <a:schemeClr val="accent3">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endParaRPr lang="en-US" sz="1400" b="1" dirty="0" smtClean="0">
              <a:solidFill>
                <a:srgbClr val="002060"/>
              </a:solidFill>
            </a:endParaRPr>
          </a:p>
          <a:p>
            <a:r>
              <a:rPr lang="en-US" sz="1400" b="1" dirty="0" smtClean="0">
                <a:solidFill>
                  <a:srgbClr val="002060"/>
                </a:solidFill>
              </a:rPr>
              <a:t>Sites create child protocol </a:t>
            </a:r>
          </a:p>
          <a:p>
            <a:pPr marL="342900" indent="-342900">
              <a:buFont typeface="+mj-lt"/>
              <a:buAutoNum type="arabicPeriod"/>
            </a:pPr>
            <a:endParaRPr lang="en-US" sz="1400" b="1" dirty="0" smtClean="0">
              <a:solidFill>
                <a:srgbClr val="002060"/>
              </a:solidFill>
            </a:endParaRPr>
          </a:p>
          <a:p>
            <a:pPr marL="342900" indent="-342900">
              <a:buFont typeface="+mj-lt"/>
              <a:buAutoNum type="arabicPeriod"/>
            </a:pPr>
            <a:r>
              <a:rPr lang="en-US" sz="1400" dirty="0" smtClean="0">
                <a:solidFill>
                  <a:srgbClr val="002060"/>
                </a:solidFill>
              </a:rPr>
              <a:t>Determine whether to participate</a:t>
            </a:r>
          </a:p>
          <a:p>
            <a:pPr marL="342900" indent="-342900">
              <a:buFont typeface="+mj-lt"/>
              <a:buAutoNum type="arabicPeriod"/>
            </a:pPr>
            <a:endParaRPr lang="en-US" sz="1400" dirty="0" smtClean="0">
              <a:solidFill>
                <a:srgbClr val="002060"/>
              </a:solidFill>
            </a:endParaRPr>
          </a:p>
          <a:p>
            <a:pPr marL="342900" indent="-342900">
              <a:buFont typeface="+mj-lt"/>
              <a:buAutoNum type="arabicPeriod"/>
            </a:pPr>
            <a:r>
              <a:rPr lang="en-US" sz="1400" dirty="0" smtClean="0">
                <a:solidFill>
                  <a:srgbClr val="002060"/>
                </a:solidFill>
              </a:rPr>
              <a:t>Perform ancillary reviews</a:t>
            </a:r>
            <a:br>
              <a:rPr lang="en-US" sz="1400" dirty="0" smtClean="0">
                <a:solidFill>
                  <a:srgbClr val="002060"/>
                </a:solidFill>
              </a:rPr>
            </a:br>
            <a:endParaRPr lang="en-US" sz="1400" dirty="0" smtClean="0">
              <a:solidFill>
                <a:srgbClr val="002060"/>
              </a:solidFill>
            </a:endParaRPr>
          </a:p>
          <a:p>
            <a:pPr marL="342900" indent="-342900">
              <a:buFont typeface="+mj-lt"/>
              <a:buAutoNum type="arabicPeriod"/>
            </a:pPr>
            <a:r>
              <a:rPr lang="en-US" sz="1400" dirty="0" smtClean="0">
                <a:solidFill>
                  <a:srgbClr val="002060"/>
                </a:solidFill>
              </a:rPr>
              <a:t>Complete informed consent sections (e.g., CoI, injury compensation, contact information)</a:t>
            </a:r>
            <a:endParaRPr lang="en-US" dirty="0">
              <a:solidFill>
                <a:srgbClr val="FFFFFF"/>
              </a:solidFill>
            </a:endParaRPr>
          </a:p>
        </p:txBody>
      </p:sp>
      <p:sp>
        <p:nvSpPr>
          <p:cNvPr id="19" name="Flowchart: Document 18"/>
          <p:cNvSpPr/>
          <p:nvPr/>
        </p:nvSpPr>
        <p:spPr>
          <a:xfrm>
            <a:off x="7197583" y="2514600"/>
            <a:ext cx="1254068" cy="1234636"/>
          </a:xfrm>
          <a:prstGeom prst="flowChartDocumen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Child Protocol to CIRB</a:t>
            </a:r>
            <a:endParaRPr lang="en-US" sz="1600" dirty="0">
              <a:solidFill>
                <a:srgbClr val="002060"/>
              </a:solidFill>
            </a:endParaRPr>
          </a:p>
        </p:txBody>
      </p:sp>
      <p:sp>
        <p:nvSpPr>
          <p:cNvPr id="28" name="Down Arrow 27"/>
          <p:cNvSpPr/>
          <p:nvPr/>
        </p:nvSpPr>
        <p:spPr>
          <a:xfrm rot="16200000">
            <a:off x="6413251" y="2740657"/>
            <a:ext cx="292356" cy="6858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9" name="Down Arrow 28"/>
          <p:cNvSpPr/>
          <p:nvPr/>
        </p:nvSpPr>
        <p:spPr>
          <a:xfrm rot="16200000">
            <a:off x="8682149" y="2843528"/>
            <a:ext cx="292356" cy="48006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Tree>
    <p:extLst>
      <p:ext uri="{BB962C8B-B14F-4D97-AF65-F5344CB8AC3E}">
        <p14:creationId xmlns:p14="http://schemas.microsoft.com/office/powerpoint/2010/main" val="15728862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1343" y="152400"/>
            <a:ext cx="8229600" cy="828417"/>
          </a:xfrm>
        </p:spPr>
        <p:txBody>
          <a:bodyPr>
            <a:noAutofit/>
          </a:bodyPr>
          <a:lstStyle/>
          <a:p>
            <a:r>
              <a:rPr lang="en-US" sz="4000" dirty="0" smtClean="0">
                <a:solidFill>
                  <a:schemeClr val="accent3">
                    <a:lumMod val="50000"/>
                  </a:schemeClr>
                </a:solidFill>
                <a:effectLst/>
                <a:cs typeface="Arial" panose="020B0604020202020204" pitchFamily="34" charset="0"/>
              </a:rPr>
              <a:t>Reporting Requirements</a:t>
            </a:r>
            <a:endParaRPr lang="en-US" sz="4000" dirty="0">
              <a:solidFill>
                <a:schemeClr val="accent3">
                  <a:lumMod val="50000"/>
                </a:schemeClr>
              </a:solidFill>
              <a:effectLst/>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252" y="5992241"/>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wn Arrow 10"/>
          <p:cNvSpPr/>
          <p:nvPr/>
        </p:nvSpPr>
        <p:spPr>
          <a:xfrm rot="16200000">
            <a:off x="4768386" y="3383271"/>
            <a:ext cx="292356" cy="6858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411" y="3179005"/>
            <a:ext cx="4170026" cy="109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lowchart: Predefined Process 14"/>
          <p:cNvSpPr/>
          <p:nvPr/>
        </p:nvSpPr>
        <p:spPr>
          <a:xfrm>
            <a:off x="5957205" y="771783"/>
            <a:ext cx="2286000" cy="1492250"/>
          </a:xfrm>
          <a:prstGeom prst="flowChartPredefinedProces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Continuing Review</a:t>
            </a:r>
          </a:p>
          <a:p>
            <a:pPr algn="ctr"/>
            <a:r>
              <a:rPr lang="en-US" sz="1400" dirty="0" smtClean="0">
                <a:solidFill>
                  <a:srgbClr val="002060"/>
                </a:solidFill>
              </a:rPr>
              <a:t>*Parent and Child have same expiration date</a:t>
            </a:r>
            <a:endParaRPr lang="en-US" sz="1400" dirty="0">
              <a:solidFill>
                <a:srgbClr val="002060"/>
              </a:solidFill>
            </a:endParaRPr>
          </a:p>
        </p:txBody>
      </p:sp>
      <p:sp>
        <p:nvSpPr>
          <p:cNvPr id="17" name="Flowchart: Predefined Process 16"/>
          <p:cNvSpPr/>
          <p:nvPr/>
        </p:nvSpPr>
        <p:spPr>
          <a:xfrm>
            <a:off x="5957205" y="5253332"/>
            <a:ext cx="2286000" cy="1492250"/>
          </a:xfrm>
          <a:prstGeom prst="flowChartPredefinedProces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Other Reporting Requirements</a:t>
            </a:r>
            <a:endParaRPr lang="en-US" dirty="0">
              <a:solidFill>
                <a:srgbClr val="002060"/>
              </a:solidFill>
            </a:endParaRPr>
          </a:p>
        </p:txBody>
      </p:sp>
      <p:sp>
        <p:nvSpPr>
          <p:cNvPr id="10" name="Flowchart: Predefined Process 9"/>
          <p:cNvSpPr/>
          <p:nvPr/>
        </p:nvSpPr>
        <p:spPr>
          <a:xfrm>
            <a:off x="5957205" y="2980045"/>
            <a:ext cx="2286000" cy="1492250"/>
          </a:xfrm>
          <a:prstGeom prst="flowChartPredefinedProces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Amendments</a:t>
            </a:r>
          </a:p>
          <a:p>
            <a:pPr algn="ctr"/>
            <a:r>
              <a:rPr lang="en-US" sz="1400" dirty="0" smtClean="0">
                <a:solidFill>
                  <a:srgbClr val="002060"/>
                </a:solidFill>
              </a:rPr>
              <a:t>Administrative and Exceptions are processed directly through the CIRB</a:t>
            </a:r>
            <a:endParaRPr lang="en-US" sz="1400" dirty="0">
              <a:solidFill>
                <a:srgbClr val="002060"/>
              </a:solidFill>
            </a:endParaRPr>
          </a:p>
        </p:txBody>
      </p:sp>
      <p:cxnSp>
        <p:nvCxnSpPr>
          <p:cNvPr id="13" name="Straight Connector 12"/>
          <p:cNvCxnSpPr/>
          <p:nvPr/>
        </p:nvCxnSpPr>
        <p:spPr>
          <a:xfrm flipH="1">
            <a:off x="5410200" y="1371600"/>
            <a:ext cx="547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10200" y="1371600"/>
            <a:ext cx="0" cy="2354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0" idx="1"/>
          </p:cNvCxnSpPr>
          <p:nvPr/>
        </p:nvCxnSpPr>
        <p:spPr>
          <a:xfrm>
            <a:off x="5410200" y="3726170"/>
            <a:ext cx="547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10200" y="3726172"/>
            <a:ext cx="0" cy="2369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10200" y="6096000"/>
            <a:ext cx="54700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4622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064" y="685800"/>
            <a:ext cx="8705223" cy="5562600"/>
          </a:xfrm>
        </p:spPr>
        <p:txBody>
          <a:bodyPr>
            <a:normAutofit/>
          </a:bodyPr>
          <a:lstStyle/>
          <a:p>
            <a:endParaRPr lang="en-US" sz="1800" b="1" dirty="0" smtClean="0"/>
          </a:p>
          <a:p>
            <a:r>
              <a:rPr lang="en-US" sz="2400" b="1" dirty="0" smtClean="0"/>
              <a:t>What is the CIRB doing now?</a:t>
            </a:r>
          </a:p>
          <a:p>
            <a:pPr lvl="1"/>
            <a:endParaRPr lang="en-US" sz="1500" dirty="0" smtClean="0"/>
          </a:p>
          <a:p>
            <a:pPr lvl="1"/>
            <a:r>
              <a:rPr lang="en-US" sz="2400" dirty="0" smtClean="0"/>
              <a:t>Finalizing RA for distribution</a:t>
            </a:r>
          </a:p>
          <a:p>
            <a:pPr lvl="1"/>
            <a:endParaRPr lang="en-US" sz="1500" dirty="0" smtClean="0"/>
          </a:p>
          <a:p>
            <a:pPr lvl="1"/>
            <a:r>
              <a:rPr lang="en-US" sz="2400" dirty="0" smtClean="0"/>
              <a:t>Drafting SOPs for approval and distribution</a:t>
            </a:r>
          </a:p>
          <a:p>
            <a:pPr lvl="1"/>
            <a:endParaRPr lang="en-US" sz="1500" dirty="0" smtClean="0"/>
          </a:p>
          <a:p>
            <a:pPr lvl="1"/>
            <a:r>
              <a:rPr lang="en-US" sz="2400" dirty="0" smtClean="0"/>
              <a:t>Creating baseline information sheet</a:t>
            </a:r>
          </a:p>
          <a:p>
            <a:pPr marL="393192" lvl="1" indent="0">
              <a:buNone/>
            </a:pPr>
            <a:endParaRPr lang="en-US" sz="2400" dirty="0" smtClean="0"/>
          </a:p>
          <a:p>
            <a:r>
              <a:rPr lang="en-US" sz="2400" b="1" dirty="0" smtClean="0"/>
              <a:t>What do I as an RCC need to do now?</a:t>
            </a:r>
          </a:p>
          <a:p>
            <a:pPr lvl="1"/>
            <a:r>
              <a:rPr lang="en-US" sz="2400" dirty="0" smtClean="0"/>
              <a:t>Send updated contact information to Sarah Morabito the CIRB Liaison at </a:t>
            </a:r>
            <a:r>
              <a:rPr lang="en-US" sz="2400" dirty="0" smtClean="0">
                <a:hlinkClick r:id="rId3"/>
              </a:rPr>
              <a:t>sarah.morabito@uc.edu</a:t>
            </a:r>
            <a:endParaRPr lang="en-US" sz="2400" dirty="0" smtClean="0"/>
          </a:p>
          <a:p>
            <a:pPr lvl="1"/>
            <a:endParaRPr lang="en-US" sz="1400" dirty="0" smtClean="0"/>
          </a:p>
          <a:p>
            <a:pPr lvl="1"/>
            <a:r>
              <a:rPr lang="en-US" sz="2400" dirty="0" smtClean="0"/>
              <a:t>Send any questions or concerns to the CIRB Liaison at Sarah or the IRB Chair at </a:t>
            </a:r>
            <a:r>
              <a:rPr lang="en-US" sz="2400" dirty="0" smtClean="0">
                <a:hlinkClick r:id="rId4"/>
              </a:rPr>
              <a:t>Michael.Linke@va.gov</a:t>
            </a:r>
            <a:endParaRPr lang="en-US" sz="2400" dirty="0" smtClean="0"/>
          </a:p>
        </p:txBody>
      </p:sp>
      <p:sp>
        <p:nvSpPr>
          <p:cNvPr id="3" name="Title 2"/>
          <p:cNvSpPr>
            <a:spLocks noGrp="1"/>
          </p:cNvSpPr>
          <p:nvPr>
            <p:ph type="title"/>
          </p:nvPr>
        </p:nvSpPr>
        <p:spPr>
          <a:xfrm>
            <a:off x="533400" y="152400"/>
            <a:ext cx="8229600" cy="824088"/>
          </a:xfrm>
        </p:spPr>
        <p:txBody>
          <a:bodyPr>
            <a:normAutofit/>
          </a:bodyPr>
          <a:lstStyle/>
          <a:p>
            <a:pPr algn="ctr"/>
            <a:r>
              <a:rPr lang="en-US" sz="4000" dirty="0" smtClean="0">
                <a:solidFill>
                  <a:schemeClr val="accent3">
                    <a:lumMod val="50000"/>
                  </a:schemeClr>
                </a:solidFill>
                <a:effectLst/>
              </a:rPr>
              <a:t>Next Steps</a:t>
            </a:r>
            <a:endParaRPr lang="en-US" sz="4000" dirty="0">
              <a:solidFill>
                <a:schemeClr val="accent3">
                  <a:lumMod val="50000"/>
                </a:schemeClr>
              </a:solidFill>
              <a:effectLst/>
            </a:endParaRP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6104659"/>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4409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solidFill>
                  <a:srgbClr val="002060"/>
                </a:solidFill>
                <a:effectLst/>
              </a:rPr>
              <a:t>Update on Educational Core</a:t>
            </a:r>
            <a:endParaRPr lang="en-US" dirty="0">
              <a:solidFill>
                <a:srgbClr val="002060"/>
              </a:solidFill>
              <a:effectLs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04903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algn="ctr"/>
            <a:r>
              <a:rPr lang="en-US" dirty="0" smtClean="0">
                <a:solidFill>
                  <a:srgbClr val="002060"/>
                </a:solidFill>
                <a:effectLst/>
              </a:rPr>
              <a:t>Educational Core</a:t>
            </a:r>
            <a:endParaRPr lang="en-US" dirty="0">
              <a:solidFill>
                <a:srgbClr val="002060"/>
              </a:solidFill>
              <a:effectLst/>
            </a:endParaRPr>
          </a:p>
        </p:txBody>
      </p:sp>
      <p:sp>
        <p:nvSpPr>
          <p:cNvPr id="3" name="Content Placeholder 2"/>
          <p:cNvSpPr>
            <a:spLocks noGrp="1"/>
          </p:cNvSpPr>
          <p:nvPr>
            <p:ph idx="1"/>
          </p:nvPr>
        </p:nvSpPr>
        <p:spPr/>
        <p:txBody>
          <a:bodyPr/>
          <a:lstStyle/>
          <a:p>
            <a:r>
              <a:rPr lang="en-US" dirty="0" smtClean="0"/>
              <a:t>Network-wide educational activities</a:t>
            </a:r>
          </a:p>
          <a:p>
            <a:pPr lvl="1"/>
            <a:r>
              <a:rPr lang="en-US" dirty="0" smtClean="0"/>
              <a:t>Webinars, similar to previous SPOTRIAS webinars</a:t>
            </a:r>
          </a:p>
          <a:p>
            <a:pPr lvl="1"/>
            <a:r>
              <a:rPr lang="en-US" dirty="0" smtClean="0"/>
              <a:t>In-person meetings</a:t>
            </a:r>
          </a:p>
          <a:p>
            <a:pPr lvl="1"/>
            <a:r>
              <a:rPr lang="en-US" dirty="0" smtClean="0"/>
              <a:t>Suggestions for professional development resources and/or coursework online</a:t>
            </a:r>
          </a:p>
          <a:p>
            <a:r>
              <a:rPr lang="en-US" dirty="0" smtClean="0"/>
              <a:t>Mentoring</a:t>
            </a:r>
          </a:p>
          <a:p>
            <a:endParaRPr lang="en-US" dirty="0"/>
          </a:p>
          <a:p>
            <a:r>
              <a:rPr lang="en-US" dirty="0" smtClean="0"/>
              <a:t>Partnering with other existing groups</a:t>
            </a:r>
          </a:p>
          <a:p>
            <a:pPr lvl="1"/>
            <a:r>
              <a:rPr lang="en-US" dirty="0" smtClean="0"/>
              <a:t>NETT, </a:t>
            </a:r>
            <a:r>
              <a:rPr lang="en-US" dirty="0" err="1" smtClean="0"/>
              <a:t>Neuronext</a:t>
            </a:r>
            <a:r>
              <a:rPr lang="en-US" dirty="0" smtClean="0"/>
              <a:t>, CTSA</a:t>
            </a:r>
            <a:endParaRPr lang="en-US" dirty="0"/>
          </a:p>
        </p:txBody>
      </p:sp>
    </p:spTree>
    <p:extLst>
      <p:ext uri="{BB962C8B-B14F-4D97-AF65-F5344CB8AC3E}">
        <p14:creationId xmlns:p14="http://schemas.microsoft.com/office/powerpoint/2010/main" val="3958006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rPr>
              <a:t>Webinars</a:t>
            </a:r>
            <a:endParaRPr lang="en-US" dirty="0">
              <a:solidFill>
                <a:srgbClr val="002060"/>
              </a:solidFill>
              <a:effectLst/>
            </a:endParaRPr>
          </a:p>
        </p:txBody>
      </p:sp>
      <p:sp>
        <p:nvSpPr>
          <p:cNvPr id="3" name="Content Placeholder 2"/>
          <p:cNvSpPr>
            <a:spLocks noGrp="1"/>
          </p:cNvSpPr>
          <p:nvPr>
            <p:ph idx="1"/>
          </p:nvPr>
        </p:nvSpPr>
        <p:spPr>
          <a:xfrm>
            <a:off x="336698" y="1524000"/>
            <a:ext cx="8382000" cy="5910072"/>
          </a:xfrm>
        </p:spPr>
        <p:txBody>
          <a:bodyPr>
            <a:normAutofit/>
          </a:bodyPr>
          <a:lstStyle/>
          <a:p>
            <a:r>
              <a:rPr lang="en-US" dirty="0" smtClean="0"/>
              <a:t>Not just for fellows!  Please attend in person to be able to ask questions/interact with speaker.</a:t>
            </a:r>
          </a:p>
          <a:p>
            <a:r>
              <a:rPr lang="en-US" dirty="0" smtClean="0"/>
              <a:t>Timing will vary so that all will have opportunity to attend</a:t>
            </a:r>
            <a:endParaRPr lang="en-US" dirty="0"/>
          </a:p>
          <a:p>
            <a:r>
              <a:rPr lang="en-US" dirty="0" smtClean="0"/>
              <a:t>Available online after the fact</a:t>
            </a:r>
          </a:p>
          <a:p>
            <a:pPr lvl="1"/>
            <a:r>
              <a:rPr lang="en-US" dirty="0" smtClean="0"/>
              <a:t>Tracking of viewers</a:t>
            </a:r>
          </a:p>
          <a:p>
            <a:r>
              <a:rPr lang="en-US" dirty="0" smtClean="0"/>
              <a:t>Evaluation and feedback after each segment</a:t>
            </a:r>
            <a:endParaRPr lang="en-US" dirty="0"/>
          </a:p>
        </p:txBody>
      </p:sp>
    </p:spTree>
    <p:extLst>
      <p:ext uri="{BB962C8B-B14F-4D97-AF65-F5344CB8AC3E}">
        <p14:creationId xmlns:p14="http://schemas.microsoft.com/office/powerpoint/2010/main" val="1044242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rPr>
              <a:t>Webinar Content</a:t>
            </a:r>
            <a:endParaRPr lang="en-US" dirty="0">
              <a:solidFill>
                <a:srgbClr val="002060"/>
              </a:solidFill>
            </a:endParaRPr>
          </a:p>
        </p:txBody>
      </p:sp>
      <p:sp>
        <p:nvSpPr>
          <p:cNvPr id="3" name="Content Placeholder 2"/>
          <p:cNvSpPr>
            <a:spLocks noGrp="1"/>
          </p:cNvSpPr>
          <p:nvPr>
            <p:ph idx="1"/>
          </p:nvPr>
        </p:nvSpPr>
        <p:spPr/>
        <p:txBody>
          <a:bodyPr/>
          <a:lstStyle/>
          <a:p>
            <a:r>
              <a:rPr lang="en-US" dirty="0"/>
              <a:t>Content planned to include didactics over</a:t>
            </a:r>
          </a:p>
          <a:p>
            <a:pPr lvl="1"/>
            <a:r>
              <a:rPr lang="en-US" dirty="0"/>
              <a:t>Stroke specific topics</a:t>
            </a:r>
          </a:p>
          <a:p>
            <a:pPr lvl="1"/>
            <a:r>
              <a:rPr lang="en-US" dirty="0"/>
              <a:t>Debates (Grizzly Jim…)</a:t>
            </a:r>
          </a:p>
          <a:p>
            <a:pPr lvl="1"/>
            <a:r>
              <a:rPr lang="en-US" dirty="0"/>
              <a:t>Coordinator-specific webinars (especially for newer coordinators)</a:t>
            </a:r>
          </a:p>
          <a:p>
            <a:pPr lvl="1"/>
            <a:r>
              <a:rPr lang="en-US" dirty="0"/>
              <a:t>Journal </a:t>
            </a:r>
            <a:r>
              <a:rPr lang="en-US" dirty="0" smtClean="0"/>
              <a:t>clubs</a:t>
            </a:r>
          </a:p>
          <a:p>
            <a:pPr lvl="1"/>
            <a:r>
              <a:rPr lang="en-US" dirty="0" smtClean="0"/>
              <a:t>How to pick a mentor/be a good mentor</a:t>
            </a:r>
          </a:p>
          <a:p>
            <a:pPr lvl="1"/>
            <a:r>
              <a:rPr lang="en-US" dirty="0" smtClean="0"/>
              <a:t>CV tips and tricks</a:t>
            </a:r>
          </a:p>
          <a:p>
            <a:pPr lvl="1"/>
            <a:endParaRPr lang="en-US" dirty="0"/>
          </a:p>
          <a:p>
            <a:endParaRPr lang="en-US" dirty="0"/>
          </a:p>
        </p:txBody>
      </p:sp>
    </p:spTree>
    <p:extLst>
      <p:ext uri="{BB962C8B-B14F-4D97-AF65-F5344CB8AC3E}">
        <p14:creationId xmlns:p14="http://schemas.microsoft.com/office/powerpoint/2010/main" val="12761221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rPr>
              <a:t>Mentoring</a:t>
            </a:r>
            <a:endParaRPr lang="en-US" dirty="0">
              <a:solidFill>
                <a:srgbClr val="002060"/>
              </a:solidFill>
            </a:endParaRPr>
          </a:p>
        </p:txBody>
      </p:sp>
      <p:sp>
        <p:nvSpPr>
          <p:cNvPr id="3" name="Content Placeholder 2"/>
          <p:cNvSpPr>
            <a:spLocks noGrp="1"/>
          </p:cNvSpPr>
          <p:nvPr>
            <p:ph idx="1"/>
          </p:nvPr>
        </p:nvSpPr>
        <p:spPr/>
        <p:txBody>
          <a:bodyPr/>
          <a:lstStyle/>
          <a:p>
            <a:r>
              <a:rPr lang="en-US" dirty="0" smtClean="0"/>
              <a:t>Already have asked for listing of fellow research projects and interests</a:t>
            </a:r>
          </a:p>
          <a:p>
            <a:pPr marL="393192" lvl="1" indent="0">
              <a:buNone/>
            </a:pPr>
            <a:endParaRPr lang="en-US" dirty="0" smtClean="0"/>
          </a:p>
          <a:p>
            <a:endParaRPr lang="en-US" dirty="0"/>
          </a:p>
          <a:p>
            <a:r>
              <a:rPr lang="en-US" dirty="0" smtClean="0"/>
              <a:t>Our hope is to facilitate mentoring across centers </a:t>
            </a:r>
          </a:p>
          <a:p>
            <a:pPr lvl="1"/>
            <a:r>
              <a:rPr lang="en-US" dirty="0" smtClean="0"/>
              <a:t>Research projects/manuscripts</a:t>
            </a:r>
          </a:p>
          <a:p>
            <a:pPr lvl="1"/>
            <a:r>
              <a:rPr lang="en-US" dirty="0" smtClean="0"/>
              <a:t>Exchange programs, if funding available at sites</a:t>
            </a:r>
            <a:endParaRPr lang="en-US" dirty="0"/>
          </a:p>
        </p:txBody>
      </p:sp>
    </p:spTree>
    <p:extLst>
      <p:ext uri="{BB962C8B-B14F-4D97-AF65-F5344CB8AC3E}">
        <p14:creationId xmlns:p14="http://schemas.microsoft.com/office/powerpoint/2010/main" val="115668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latin typeface="Arial" panose="020B0604020202020204" pitchFamily="34" charset="0"/>
                <a:cs typeface="Arial" panose="020B0604020202020204" pitchFamily="34" charset="0"/>
              </a:rPr>
              <a:t>       New England Regional Coordinating Center </a:t>
            </a:r>
          </a:p>
          <a:p>
            <a:pPr marL="109728" indent="0">
              <a:buNone/>
            </a:pPr>
            <a:r>
              <a:rPr lang="en-US" dirty="0" smtClean="0">
                <a:latin typeface="Arial" panose="020B0604020202020204" pitchFamily="34" charset="0"/>
                <a:cs typeface="Arial" panose="020B0604020202020204" pitchFamily="34" charset="0"/>
              </a:rPr>
              <a:t>			      (NERCC)</a:t>
            </a:r>
          </a:p>
          <a:p>
            <a:pPr marL="109728" indent="0">
              <a:buNone/>
            </a:pP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109728"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endParaRPr lang="en-US" sz="1400" b="1" dirty="0" smtClean="0">
              <a:latin typeface="Arial" panose="020B0604020202020204" pitchFamily="34" charset="0"/>
              <a:cs typeface="Arial" panose="020B0604020202020204" pitchFamily="34" charset="0"/>
            </a:endParaRPr>
          </a:p>
          <a:p>
            <a:pPr marL="109728" indent="0">
              <a:buNone/>
            </a:pPr>
            <a:r>
              <a:rPr lang="en-US" sz="1400" b="1" dirty="0">
                <a:latin typeface="Arial" panose="020B0604020202020204" pitchFamily="34" charset="0"/>
                <a:cs typeface="Arial" panose="020B0604020202020204" pitchFamily="34" charset="0"/>
              </a:rPr>
              <a:t>	</a:t>
            </a:r>
            <a:endParaRPr lang="en-US" sz="1400" b="1" dirty="0" smtClean="0">
              <a:latin typeface="Arial" panose="020B0604020202020204" pitchFamily="34" charset="0"/>
              <a:cs typeface="Arial" panose="020B0604020202020204" pitchFamily="34" charset="0"/>
            </a:endParaRPr>
          </a:p>
          <a:p>
            <a:pPr marL="109728" indent="0">
              <a:buNone/>
            </a:pP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Lee </a:t>
            </a:r>
            <a:r>
              <a:rPr lang="en-US" sz="1400" b="1" dirty="0">
                <a:latin typeface="Arial" panose="020B0604020202020204" pitchFamily="34" charset="0"/>
                <a:cs typeface="Arial" panose="020B0604020202020204" pitchFamily="34" charset="0"/>
              </a:rPr>
              <a:t>Schwamm, MD (PI</a:t>
            </a:r>
            <a:r>
              <a:rPr lang="en-US" sz="1400" b="1" dirty="0" smtClean="0">
                <a:latin typeface="Arial" panose="020B0604020202020204" pitchFamily="34" charset="0"/>
                <a:cs typeface="Arial" panose="020B0604020202020204" pitchFamily="34" charset="0"/>
              </a:rPr>
              <a:t>)		Aneesh </a:t>
            </a:r>
            <a:r>
              <a:rPr lang="en-US" sz="1400" b="1" dirty="0">
                <a:latin typeface="Arial" panose="020B0604020202020204" pitchFamily="34" charset="0"/>
                <a:cs typeface="Arial" panose="020B0604020202020204" pitchFamily="34" charset="0"/>
              </a:rPr>
              <a:t>Singal, MD </a:t>
            </a:r>
            <a:r>
              <a:rPr lang="en-US" sz="1400" b="1" dirty="0" smtClean="0">
                <a:latin typeface="Arial" panose="020B0604020202020204" pitchFamily="34" charset="0"/>
                <a:cs typeface="Arial" panose="020B0604020202020204" pitchFamily="34" charset="0"/>
              </a:rPr>
              <a:t>(Deputy-PI</a:t>
            </a:r>
            <a:r>
              <a:rPr lang="en-US" sz="1400" b="1" dirty="0">
                <a:latin typeface="Arial" panose="020B0604020202020204" pitchFamily="34" charset="0"/>
                <a:cs typeface="Arial" panose="020B0604020202020204" pitchFamily="34" charset="0"/>
              </a:rPr>
              <a:t>)</a:t>
            </a:r>
          </a:p>
        </p:txBody>
      </p:sp>
      <p:sp>
        <p:nvSpPr>
          <p:cNvPr id="3" name="Title 2"/>
          <p:cNvSpPr>
            <a:spLocks noGrp="1"/>
          </p:cNvSpPr>
          <p:nvPr>
            <p:ph type="title"/>
          </p:nvPr>
        </p:nvSpPr>
        <p:spPr>
          <a:xfrm>
            <a:off x="-41238" y="304800"/>
            <a:ext cx="92202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R04)</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Massachusetts General</a:t>
            </a:r>
            <a:endParaRPr lang="en-US" sz="3200" dirty="0">
              <a:solidFill>
                <a:srgbClr val="002060"/>
              </a:solidFill>
              <a:effectLst/>
            </a:endParaRPr>
          </a:p>
        </p:txBody>
      </p:sp>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943600"/>
            <a:ext cx="174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descr="C:\Users\sauerblr.NEURO\AppData\Local\Microsoft\Windows\Temporary Internet Files\Content.Outlook\LIWG6TRR\LHS 110508-full view-pro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563280"/>
            <a:ext cx="1572059" cy="2074395"/>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sauerblr.NEURO\AppData\Local\Microsoft\Windows\Temporary Internet Files\Content.Outlook\LIWG6TRR\Aneesh Singhal Photo 2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784" y="2857608"/>
            <a:ext cx="1600200" cy="178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6493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002060"/>
                </a:solidFill>
              </a:rPr>
              <a:t>StrokeNet</a:t>
            </a:r>
            <a:r>
              <a:rPr lang="en-US" dirty="0" smtClean="0">
                <a:solidFill>
                  <a:srgbClr val="002060"/>
                </a:solidFill>
              </a:rPr>
              <a:t> Education Website</a:t>
            </a:r>
            <a:endParaRPr lang="en-US" dirty="0">
              <a:solidFill>
                <a:srgbClr val="002060"/>
              </a:solidFill>
            </a:endParaRPr>
          </a:p>
        </p:txBody>
      </p:sp>
      <p:sp>
        <p:nvSpPr>
          <p:cNvPr id="3" name="Content Placeholder 2"/>
          <p:cNvSpPr>
            <a:spLocks noGrp="1"/>
          </p:cNvSpPr>
          <p:nvPr>
            <p:ph idx="1"/>
          </p:nvPr>
        </p:nvSpPr>
        <p:spPr/>
        <p:txBody>
          <a:bodyPr/>
          <a:lstStyle/>
          <a:p>
            <a:r>
              <a:rPr lang="en-US" dirty="0" smtClean="0"/>
              <a:t>Contact information for fellows</a:t>
            </a:r>
          </a:p>
          <a:p>
            <a:r>
              <a:rPr lang="en-US" dirty="0" smtClean="0"/>
              <a:t>Job listings</a:t>
            </a:r>
          </a:p>
          <a:p>
            <a:r>
              <a:rPr lang="en-US" dirty="0" smtClean="0"/>
              <a:t>Archived SPOTRIAS webinars</a:t>
            </a:r>
          </a:p>
          <a:p>
            <a:r>
              <a:rPr lang="en-US" dirty="0" err="1" smtClean="0"/>
              <a:t>StrokeNET</a:t>
            </a:r>
            <a:r>
              <a:rPr lang="en-US" dirty="0" smtClean="0"/>
              <a:t> webinars</a:t>
            </a:r>
          </a:p>
          <a:p>
            <a:r>
              <a:rPr lang="en-US" dirty="0" smtClean="0"/>
              <a:t>Suggested coursework and resources available online</a:t>
            </a:r>
          </a:p>
          <a:p>
            <a:endParaRPr lang="en-US" dirty="0"/>
          </a:p>
        </p:txBody>
      </p:sp>
    </p:spTree>
    <p:extLst>
      <p:ext uri="{BB962C8B-B14F-4D97-AF65-F5344CB8AC3E}">
        <p14:creationId xmlns:p14="http://schemas.microsoft.com/office/powerpoint/2010/main" val="23611562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rPr>
              <a:t>Structure of Education Core</a:t>
            </a:r>
            <a:endParaRPr lang="en-US"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r>
              <a:rPr lang="en-US" dirty="0" smtClean="0"/>
              <a:t>Chair/Co-Chair: Dawn Kleindorfer/Randy Marshall</a:t>
            </a:r>
          </a:p>
          <a:p>
            <a:endParaRPr lang="en-US" dirty="0"/>
          </a:p>
          <a:p>
            <a:r>
              <a:rPr lang="en-US" dirty="0" smtClean="0"/>
              <a:t>2-3 more faculty (2 </a:t>
            </a:r>
            <a:r>
              <a:rPr lang="en-US" dirty="0" err="1" smtClean="0"/>
              <a:t>yr</a:t>
            </a:r>
            <a:r>
              <a:rPr lang="en-US" dirty="0" smtClean="0"/>
              <a:t> terms)</a:t>
            </a:r>
          </a:p>
          <a:p>
            <a:pPr lvl="1"/>
            <a:r>
              <a:rPr lang="en-US" dirty="0" smtClean="0"/>
              <a:t>Candidates selected by NINDS, interested faculty send email to Scott Janis</a:t>
            </a:r>
          </a:p>
          <a:p>
            <a:endParaRPr lang="en-US" dirty="0"/>
          </a:p>
          <a:p>
            <a:r>
              <a:rPr lang="en-US" dirty="0" smtClean="0"/>
              <a:t>3-5 fellows for 1-2 year terms </a:t>
            </a:r>
          </a:p>
          <a:p>
            <a:endParaRPr lang="en-US" dirty="0"/>
          </a:p>
          <a:p>
            <a:r>
              <a:rPr lang="en-US" dirty="0" smtClean="0"/>
              <a:t>2-3 coordinators (2 </a:t>
            </a:r>
            <a:r>
              <a:rPr lang="en-US" dirty="0" err="1" smtClean="0"/>
              <a:t>yr</a:t>
            </a:r>
            <a:r>
              <a:rPr lang="en-US" dirty="0" smtClean="0"/>
              <a:t> terms)</a:t>
            </a:r>
          </a:p>
          <a:p>
            <a:pPr lvl="1"/>
            <a:r>
              <a:rPr lang="en-US" dirty="0" smtClean="0"/>
              <a:t>Interested fellows/coordinators send email to Dawn Kleindorfer, candidates selected by core faculty</a:t>
            </a:r>
          </a:p>
          <a:p>
            <a:pPr lvl="1"/>
            <a:r>
              <a:rPr lang="en-US" dirty="0"/>
              <a:t>d</a:t>
            </a:r>
            <a:r>
              <a:rPr lang="en-US" dirty="0" smtClean="0"/>
              <a:t>awn.kleindorfer@uc.edu</a:t>
            </a:r>
            <a:endParaRPr lang="en-US" dirty="0"/>
          </a:p>
        </p:txBody>
      </p:sp>
    </p:spTree>
    <p:extLst>
      <p:ext uri="{BB962C8B-B14F-4D97-AF65-F5344CB8AC3E}">
        <p14:creationId xmlns:p14="http://schemas.microsoft.com/office/powerpoint/2010/main" val="37932490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During the first year, we recognize you likely don’t have a fellow</a:t>
            </a:r>
          </a:p>
          <a:p>
            <a:endParaRPr lang="en-US" dirty="0"/>
          </a:p>
          <a:p>
            <a:r>
              <a:rPr lang="en-US" dirty="0" smtClean="0"/>
              <a:t>Reallocation of those funds is allowed</a:t>
            </a:r>
          </a:p>
          <a:p>
            <a:pPr lvl="1"/>
            <a:r>
              <a:rPr lang="en-US" dirty="0" smtClean="0"/>
              <a:t>For EDUCATIONAL purposes only</a:t>
            </a:r>
          </a:p>
          <a:p>
            <a:pPr lvl="1"/>
            <a:r>
              <a:rPr lang="en-US" dirty="0" smtClean="0"/>
              <a:t>With approval from NIH</a:t>
            </a:r>
          </a:p>
          <a:p>
            <a:pPr lvl="1"/>
            <a:endParaRPr lang="en-US" dirty="0"/>
          </a:p>
          <a:p>
            <a:r>
              <a:rPr lang="en-US" dirty="0" smtClean="0"/>
              <a:t>Things like faculty education, coordinator education, are allowable</a:t>
            </a:r>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002060"/>
                </a:solidFill>
                <a:effectLst/>
              </a:rPr>
              <a:t>Allocation of Fellowship Funding</a:t>
            </a:r>
            <a:endParaRPr lang="en-US" dirty="0">
              <a:solidFill>
                <a:srgbClr val="002060"/>
              </a:solidFill>
              <a:effectLst/>
            </a:endParaRPr>
          </a:p>
        </p:txBody>
      </p:sp>
    </p:spTree>
    <p:extLst>
      <p:ext uri="{BB962C8B-B14F-4D97-AF65-F5344CB8AC3E}">
        <p14:creationId xmlns:p14="http://schemas.microsoft.com/office/powerpoint/2010/main" val="20480874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557272"/>
          </a:xfrm>
        </p:spPr>
        <p:txBody>
          <a:bodyPr>
            <a:noAutofit/>
          </a:bodyPr>
          <a:lstStyle/>
          <a:p>
            <a:pPr marL="109728" indent="0">
              <a:buNone/>
            </a:pPr>
            <a:r>
              <a:rPr lang="en-US" sz="4800" b="1" dirty="0">
                <a:solidFill>
                  <a:srgbClr val="002060"/>
                </a:solidFill>
              </a:rPr>
              <a:t>Description of Leadership Groups, Working Groups, Cores, and Advisory Groups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94360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5517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599" y="304799"/>
            <a:ext cx="6781801" cy="626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9081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000" dirty="0" smtClean="0">
                <a:solidFill>
                  <a:srgbClr val="002060"/>
                </a:solidFill>
                <a:effectLst/>
              </a:rPr>
              <a:t>NIH StrokeNet Leadership and Governance</a:t>
            </a:r>
            <a:endParaRPr lang="en-US" sz="4000" dirty="0">
              <a:solidFill>
                <a:srgbClr val="002060"/>
              </a:solidFill>
              <a:effectLst/>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139"/>
          <a:stretch/>
        </p:blipFill>
        <p:spPr bwMode="auto">
          <a:xfrm>
            <a:off x="304800" y="1752600"/>
            <a:ext cx="8653544" cy="342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469" y="601980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7571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800" dirty="0" smtClean="0">
                <a:latin typeface="Arial" panose="020B0604020202020204" pitchFamily="34" charset="0"/>
                <a:cs typeface="Arial" panose="020B0604020202020204" pitchFamily="34" charset="0"/>
              </a:rPr>
              <a:t>Function: Strategic Network Leadership and overall network management.</a:t>
            </a:r>
          </a:p>
          <a:p>
            <a:pPr marL="109728" indent="0">
              <a:buNone/>
            </a:pPr>
            <a:endParaRPr lang="en-US" sz="2400" dirty="0" smtClean="0">
              <a:latin typeface="Arial" panose="020B0604020202020204" pitchFamily="34" charset="0"/>
              <a:cs typeface="Arial" panose="020B0604020202020204" pitchFamily="34" charset="0"/>
            </a:endParaRPr>
          </a:p>
          <a:p>
            <a:pPr marL="109728" indent="0">
              <a:buNone/>
            </a:pPr>
            <a:r>
              <a:rPr lang="en-US" sz="2000" dirty="0" smtClean="0">
                <a:latin typeface="Arial" panose="020B0604020202020204" pitchFamily="34" charset="0"/>
                <a:cs typeface="Arial" panose="020B0604020202020204" pitchFamily="34" charset="0"/>
              </a:rPr>
              <a:t>NIH StrokeNet Executive Committee Members:</a:t>
            </a:r>
          </a:p>
          <a:p>
            <a:pPr marL="109728" indent="0">
              <a:buNone/>
            </a:pPr>
            <a:r>
              <a:rPr lang="en-US" sz="2000" dirty="0" smtClean="0">
                <a:latin typeface="Arial" panose="020B0604020202020204" pitchFamily="34" charset="0"/>
                <a:cs typeface="Arial" panose="020B0604020202020204" pitchFamily="34" charset="0"/>
              </a:rPr>
              <a:t>	NINDS Scientific Program Director: Scott Janis, PhD</a:t>
            </a:r>
          </a:p>
          <a:p>
            <a:pPr marL="109728"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NCC PI: Joseph Broderick, MD</a:t>
            </a:r>
          </a:p>
          <a:p>
            <a:pPr marL="109728"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DMC PI: Yuko </a:t>
            </a:r>
            <a:r>
              <a:rPr lang="en-US" sz="2000" dirty="0" err="1" smtClean="0">
                <a:latin typeface="Arial" panose="020B0604020202020204" pitchFamily="34" charset="0"/>
                <a:cs typeface="Arial" panose="020B0604020202020204" pitchFamily="34" charset="0"/>
              </a:rPr>
              <a:t>Palesch</a:t>
            </a:r>
            <a:r>
              <a:rPr lang="en-US" sz="2000" dirty="0" smtClean="0">
                <a:latin typeface="Arial" panose="020B0604020202020204" pitchFamily="34" charset="0"/>
                <a:cs typeface="Arial" panose="020B0604020202020204" pitchFamily="34" charset="0"/>
              </a:rPr>
              <a:t>, PhD</a:t>
            </a:r>
          </a:p>
          <a:p>
            <a:pPr marL="109728"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NCC Staff: Pooja Khatri, MD, Thomas Brott, MD, Steve 	Cramer, MD, Laura Sauerbeck, Judith Spilker,</a:t>
            </a:r>
          </a:p>
          <a:p>
            <a:pPr marL="109728"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3 rotating RCC members</a:t>
            </a:r>
          </a:p>
          <a:p>
            <a:pPr marL="109728"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Non-Network adjunct members (from other Stroke 	consortia); working and core groups as needed</a:t>
            </a:r>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pPr algn="ctr"/>
            <a:r>
              <a:rPr lang="en-US" sz="4400" dirty="0" smtClean="0">
                <a:solidFill>
                  <a:srgbClr val="002060"/>
                </a:solidFill>
                <a:effectLst/>
                <a:cs typeface="Arial" panose="020B0604020202020204" pitchFamily="34" charset="0"/>
              </a:rPr>
              <a:t>Executive Committee</a:t>
            </a:r>
            <a:endParaRPr lang="en-US" sz="4400" dirty="0">
              <a:solidFill>
                <a:srgbClr val="002060"/>
              </a:solidFill>
              <a:effectLst/>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56601"/>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0725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Main scientific governing body of the network.  All major network decisions will be made by a majority vote. All decisions must be concurred by NINDS leadership.</a:t>
            </a:r>
          </a:p>
          <a:p>
            <a:pPr marL="109728" indent="0">
              <a:buNone/>
            </a:pPr>
            <a:endParaRPr lang="en-US" dirty="0" smtClean="0"/>
          </a:p>
          <a:p>
            <a:pPr marL="109728" indent="0">
              <a:buNone/>
            </a:pPr>
            <a:r>
              <a:rPr lang="en-US" dirty="0" smtClean="0"/>
              <a:t>Membership: NINDS: Scott Janis, PhD</a:t>
            </a:r>
          </a:p>
          <a:p>
            <a:pPr marL="109728" indent="0">
              <a:buNone/>
            </a:pPr>
            <a:r>
              <a:rPr lang="en-US" dirty="0"/>
              <a:t>	</a:t>
            </a:r>
            <a:r>
              <a:rPr lang="en-US" dirty="0" smtClean="0"/>
              <a:t>	     NCC PI: Joseph Broderick, MD</a:t>
            </a:r>
          </a:p>
          <a:p>
            <a:pPr marL="109728" indent="0">
              <a:buNone/>
            </a:pPr>
            <a:r>
              <a:rPr lang="en-US" dirty="0"/>
              <a:t>	</a:t>
            </a:r>
            <a:r>
              <a:rPr lang="en-US" dirty="0" smtClean="0"/>
              <a:t>	     DMC PI: Yuko </a:t>
            </a:r>
            <a:r>
              <a:rPr lang="en-US" dirty="0" err="1" smtClean="0"/>
              <a:t>Palesch</a:t>
            </a:r>
            <a:r>
              <a:rPr lang="en-US" dirty="0" smtClean="0"/>
              <a:t>, PhD</a:t>
            </a:r>
          </a:p>
          <a:p>
            <a:pPr marL="109728" indent="0">
              <a:buNone/>
            </a:pPr>
            <a:r>
              <a:rPr lang="en-US" dirty="0"/>
              <a:t>	</a:t>
            </a:r>
            <a:r>
              <a:rPr lang="en-US" dirty="0" smtClean="0"/>
              <a:t>	     PIs of all 25 RCCs</a:t>
            </a:r>
            <a:endParaRPr lang="en-US" dirty="0"/>
          </a:p>
        </p:txBody>
      </p:sp>
      <p:sp>
        <p:nvSpPr>
          <p:cNvPr id="3" name="Title 2"/>
          <p:cNvSpPr>
            <a:spLocks noGrp="1"/>
          </p:cNvSpPr>
          <p:nvPr>
            <p:ph type="title"/>
          </p:nvPr>
        </p:nvSpPr>
        <p:spPr/>
        <p:txBody>
          <a:bodyPr>
            <a:normAutofit/>
          </a:bodyPr>
          <a:lstStyle/>
          <a:p>
            <a:pPr algn="ctr"/>
            <a:r>
              <a:rPr lang="en-US" sz="4400" dirty="0" smtClean="0">
                <a:solidFill>
                  <a:srgbClr val="002060"/>
                </a:solidFill>
                <a:effectLst/>
                <a:cs typeface="Arial" panose="020B0604020202020204" pitchFamily="34" charset="0"/>
              </a:rPr>
              <a:t>Steering Committee</a:t>
            </a:r>
            <a:endParaRPr lang="en-US" sz="4400" dirty="0">
              <a:solidFill>
                <a:srgbClr val="002060"/>
              </a:solidFill>
              <a:effectLst/>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6025209"/>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6170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2800" dirty="0" smtClean="0">
                <a:latin typeface="Arial" panose="020B0604020202020204" pitchFamily="34" charset="0"/>
                <a:cs typeface="Arial" panose="020B0604020202020204" pitchFamily="34" charset="0"/>
              </a:rPr>
              <a:t>Function: Oversees network operational issues (including MTAs, RAs and other agreements) and monitors trial performance</a:t>
            </a:r>
            <a:r>
              <a:rPr lang="en-US" sz="2800" dirty="0" smtClean="0"/>
              <a:t>.</a:t>
            </a:r>
          </a:p>
          <a:p>
            <a:pPr marL="109728" indent="0">
              <a:buNone/>
            </a:pPr>
            <a:endParaRPr lang="en-US" sz="2000" dirty="0" smtClean="0">
              <a:latin typeface="Arial" panose="020B0604020202020204" pitchFamily="34" charset="0"/>
              <a:cs typeface="Arial" panose="020B0604020202020204" pitchFamily="34" charset="0"/>
            </a:endParaRPr>
          </a:p>
          <a:p>
            <a:pPr marL="109728" indent="0">
              <a:buNone/>
            </a:pPr>
            <a:r>
              <a:rPr lang="en-US" sz="2400" dirty="0" smtClean="0">
                <a:latin typeface="Arial" panose="020B0604020202020204" pitchFamily="34" charset="0"/>
                <a:cs typeface="Arial" panose="020B0604020202020204" pitchFamily="34" charset="0"/>
              </a:rPr>
              <a:t>Members: 	NINDS Joanna Vivalda</a:t>
            </a:r>
          </a:p>
          <a:p>
            <a:pPr marL="109728"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NCC PI Joseph Broderick, MD</a:t>
            </a:r>
          </a:p>
          <a:p>
            <a:pPr marL="109728"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Trial Specific PIs</a:t>
            </a:r>
          </a:p>
          <a:p>
            <a:pPr marL="109728"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NINDS Project Program Directors and/or trial 		specific designees</a:t>
            </a:r>
          </a:p>
          <a:p>
            <a:pPr marL="109728"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Key NCC and DMC staff</a:t>
            </a:r>
            <a:endParaRPr lang="en-U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pPr algn="ctr"/>
            <a:r>
              <a:rPr lang="en-US" sz="4400" dirty="0" smtClean="0">
                <a:solidFill>
                  <a:srgbClr val="002060"/>
                </a:solidFill>
                <a:cs typeface="Arial" panose="020B0604020202020204" pitchFamily="34" charset="0"/>
              </a:rPr>
              <a:t>Operations Committee</a:t>
            </a:r>
            <a:endParaRPr lang="en-US" sz="4400" dirty="0">
              <a:solidFill>
                <a:srgbClr val="002060"/>
              </a:solidFill>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8757" y="6068005"/>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1631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878" t="20579" r="2235" b="20627"/>
          <a:stretch/>
        </p:blipFill>
        <p:spPr>
          <a:xfrm>
            <a:off x="111088" y="1470990"/>
            <a:ext cx="8983217" cy="4293704"/>
          </a:xfrm>
        </p:spPr>
      </p:pic>
      <p:sp>
        <p:nvSpPr>
          <p:cNvPr id="5" name="Title 2"/>
          <p:cNvSpPr>
            <a:spLocks noGrp="1"/>
          </p:cNvSpPr>
          <p:nvPr>
            <p:ph type="title"/>
          </p:nvPr>
        </p:nvSpPr>
        <p:spPr>
          <a:xfrm>
            <a:off x="457200" y="274638"/>
            <a:ext cx="8229600" cy="1143000"/>
          </a:xfrm>
        </p:spPr>
        <p:txBody>
          <a:bodyPr>
            <a:noAutofit/>
          </a:bodyPr>
          <a:lstStyle/>
          <a:p>
            <a:pPr algn="ctr"/>
            <a:r>
              <a:rPr lang="en-US" sz="4000" dirty="0" smtClean="0">
                <a:solidFill>
                  <a:srgbClr val="002060"/>
                </a:solidFill>
                <a:effectLst/>
              </a:rPr>
              <a:t>NIH StrokeNet Working Groups by Domain</a:t>
            </a:r>
            <a:endParaRPr lang="en-US" sz="4000" dirty="0">
              <a:solidFill>
                <a:srgbClr val="002060"/>
              </a:solidFill>
              <a:effectLs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104659"/>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167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6413" y="1669536"/>
            <a:ext cx="8229600" cy="4525963"/>
          </a:xfrm>
        </p:spPr>
        <p:txBody>
          <a:bodyPr>
            <a:normAutofit/>
          </a:bodyPr>
          <a:lstStyle/>
          <a:p>
            <a:pPr marL="109728" indent="0">
              <a:buNone/>
            </a:pPr>
            <a:r>
              <a:rPr lang="en-US" dirty="0" smtClean="0">
                <a:latin typeface="Arial" panose="020B0604020202020204" pitchFamily="34" charset="0"/>
                <a:cs typeface="Arial" panose="020B0604020202020204" pitchFamily="34" charset="0"/>
              </a:rPr>
              <a:t>South Carolina Collaborative Alliance for Stroke 			Trials (SC-CoAST)</a:t>
            </a:r>
          </a:p>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dirty="0">
              <a:latin typeface="Arial" panose="020B0604020202020204" pitchFamily="34" charset="0"/>
              <a:cs typeface="Arial" panose="020B0604020202020204" pitchFamily="34" charset="0"/>
            </a:endParaRPr>
          </a:p>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dirty="0" smtClean="0">
              <a:latin typeface="Arial" panose="020B0604020202020204" pitchFamily="34" charset="0"/>
              <a:cs typeface="Arial" panose="020B0604020202020204" pitchFamily="34" charset="0"/>
            </a:endParaRPr>
          </a:p>
          <a:p>
            <a:pPr marL="109728" indent="0">
              <a:buNone/>
            </a:pPr>
            <a:endParaRPr lang="en-US" dirty="0">
              <a:latin typeface="Arial" panose="020B0604020202020204" pitchFamily="34" charset="0"/>
              <a:cs typeface="Arial" panose="020B0604020202020204" pitchFamily="34" charset="0"/>
            </a:endParaRPr>
          </a:p>
          <a:p>
            <a:pPr marL="109728" indent="0">
              <a:buNone/>
            </a:pPr>
            <a:r>
              <a:rPr lang="en-US" sz="1400" b="1" dirty="0" smtClean="0">
                <a:latin typeface="Arial" panose="020B0604020202020204" pitchFamily="34" charset="0"/>
                <a:cs typeface="Arial" panose="020B0604020202020204" pitchFamily="34" charset="0"/>
              </a:rPr>
              <a:t>Edward Jauch, MD (PI)                Dr</a:t>
            </a:r>
            <a:r>
              <a:rPr lang="en-US" sz="1400" b="1" dirty="0">
                <a:latin typeface="Arial" panose="020B0604020202020204" pitchFamily="34" charset="0"/>
                <a:cs typeface="Arial" panose="020B0604020202020204" pitchFamily="34" charset="0"/>
              </a:rPr>
              <a:t>. Marc </a:t>
            </a:r>
            <a:r>
              <a:rPr lang="en-US" sz="1400" b="1" dirty="0" smtClean="0">
                <a:latin typeface="Arial" panose="020B0604020202020204" pitchFamily="34" charset="0"/>
                <a:cs typeface="Arial" panose="020B0604020202020204" pitchFamily="34" charset="0"/>
              </a:rPr>
              <a:t>Chimowitz, MBChB </a:t>
            </a:r>
            <a:r>
              <a:rPr lang="en-US" sz="1400" b="1" dirty="0">
                <a:latin typeface="Arial" panose="020B0604020202020204" pitchFamily="34" charset="0"/>
                <a:cs typeface="Arial" panose="020B0604020202020204" pitchFamily="34" charset="0"/>
              </a:rPr>
              <a:t>(</a:t>
            </a:r>
            <a:r>
              <a:rPr lang="en-US" sz="1400" b="1" dirty="0" smtClean="0">
                <a:latin typeface="Arial" panose="020B0604020202020204" pitchFamily="34" charset="0"/>
                <a:cs typeface="Arial" panose="020B0604020202020204" pitchFamily="34" charset="0"/>
              </a:rPr>
              <a:t>Co-PI)        Fay Davis, LPN</a:t>
            </a:r>
          </a:p>
          <a:p>
            <a:pPr marL="109728" indent="0">
              <a:buNone/>
            </a:pP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Study </a:t>
            </a:r>
            <a:r>
              <a:rPr lang="en-US" sz="1400" b="1" dirty="0">
                <a:latin typeface="Arial" panose="020B0604020202020204" pitchFamily="34" charset="0"/>
                <a:cs typeface="Arial" panose="020B0604020202020204" pitchFamily="34" charset="0"/>
              </a:rPr>
              <a:t>Coordinato</a:t>
            </a:r>
            <a:r>
              <a:rPr lang="en-US" sz="1400" dirty="0">
                <a:latin typeface="Arial" panose="020B0604020202020204" pitchFamily="34" charset="0"/>
                <a:cs typeface="Arial" panose="020B0604020202020204" pitchFamily="34" charset="0"/>
              </a:rPr>
              <a:t>r</a:t>
            </a:r>
          </a:p>
        </p:txBody>
      </p:sp>
      <p:sp>
        <p:nvSpPr>
          <p:cNvPr id="3" name="Title 2"/>
          <p:cNvSpPr>
            <a:spLocks noGrp="1"/>
          </p:cNvSpPr>
          <p:nvPr>
            <p:ph type="title"/>
          </p:nvPr>
        </p:nvSpPr>
        <p:spPr>
          <a:xfrm>
            <a:off x="152400" y="304800"/>
            <a:ext cx="8763000" cy="1143000"/>
          </a:xfrm>
        </p:spPr>
        <p:txBody>
          <a:bodyPr>
            <a:noAutofit/>
          </a:bodyPr>
          <a:lstStyle/>
          <a:p>
            <a:pPr algn="ctr"/>
            <a:r>
              <a:rPr lang="en-US" sz="3200" dirty="0">
                <a:solidFill>
                  <a:srgbClr val="002060"/>
                </a:solidFill>
                <a:effectLst/>
                <a:latin typeface="Arial" panose="020B0604020202020204" pitchFamily="34" charset="0"/>
                <a:cs typeface="Arial" panose="020B0604020202020204" pitchFamily="34" charset="0"/>
              </a:rPr>
              <a:t>Regional Coordinating Center (</a:t>
            </a:r>
            <a:r>
              <a:rPr lang="en-US" sz="3200" dirty="0" smtClean="0">
                <a:solidFill>
                  <a:srgbClr val="002060"/>
                </a:solidFill>
                <a:effectLst/>
                <a:latin typeface="Arial" panose="020B0604020202020204" pitchFamily="34" charset="0"/>
                <a:cs typeface="Arial" panose="020B0604020202020204" pitchFamily="34" charset="0"/>
              </a:rPr>
              <a:t>R05)</a:t>
            </a:r>
            <a:r>
              <a:rPr lang="en-US" sz="3200" dirty="0">
                <a:solidFill>
                  <a:srgbClr val="002060"/>
                </a:solidFill>
                <a:effectLst/>
                <a:latin typeface="Arial" panose="020B0604020202020204" pitchFamily="34" charset="0"/>
                <a:cs typeface="Arial" panose="020B0604020202020204" pitchFamily="34" charset="0"/>
              </a:rPr>
              <a:t/>
            </a:r>
            <a:br>
              <a:rPr lang="en-US" sz="3200" dirty="0">
                <a:solidFill>
                  <a:srgbClr val="002060"/>
                </a:solidFill>
                <a:effectLst/>
                <a:latin typeface="Arial" panose="020B0604020202020204" pitchFamily="34" charset="0"/>
                <a:cs typeface="Arial" panose="020B0604020202020204" pitchFamily="34" charset="0"/>
              </a:rPr>
            </a:br>
            <a:r>
              <a:rPr lang="en-US" sz="3200" dirty="0">
                <a:solidFill>
                  <a:srgbClr val="002060"/>
                </a:solidFill>
                <a:effectLst/>
                <a:latin typeface="Arial" panose="020B0604020202020204" pitchFamily="34" charset="0"/>
                <a:cs typeface="Arial" panose="020B0604020202020204" pitchFamily="34" charset="0"/>
              </a:rPr>
              <a:t>Awarded </a:t>
            </a:r>
            <a:r>
              <a:rPr lang="en-US" sz="3200" dirty="0" smtClean="0">
                <a:solidFill>
                  <a:srgbClr val="002060"/>
                </a:solidFill>
                <a:effectLst/>
                <a:latin typeface="Arial" panose="020B0604020202020204" pitchFamily="34" charset="0"/>
                <a:cs typeface="Arial" panose="020B0604020202020204" pitchFamily="34" charset="0"/>
              </a:rPr>
              <a:t>Institution: Medical University of South Carolina</a:t>
            </a:r>
            <a:endParaRPr lang="en-US" sz="3200" dirty="0">
              <a:solidFill>
                <a:srgbClr val="002060"/>
              </a:solidFill>
              <a:effectLst/>
            </a:endParaRPr>
          </a:p>
        </p:txBody>
      </p:sp>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791200"/>
            <a:ext cx="187801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descr="Y:\NIH StrokeNet NCC\NCC Working Groups\Working Group Info by Domain\Acute\Acute Photos\Ed Jauch Headshot.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595" y="3048000"/>
            <a:ext cx="108712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Y:\NIH StrokeNet NCC\NCC Working Groups\Working Group Info by Domain\Prevention\Prevention Photos\Chimowitz.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0050" y="3052762"/>
            <a:ext cx="1084268"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02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601200" cy="1143000"/>
          </a:xfrm>
        </p:spPr>
        <p:txBody>
          <a:bodyPr>
            <a:noAutofit/>
          </a:bodyPr>
          <a:lstStyle/>
          <a:p>
            <a:pPr algn="ctr"/>
            <a:r>
              <a:rPr lang="en-US" sz="4000" dirty="0" smtClean="0">
                <a:solidFill>
                  <a:srgbClr val="002060"/>
                </a:solidFill>
                <a:effectLst/>
              </a:rPr>
              <a:t>Three Scientific Working Groups</a:t>
            </a:r>
            <a:br>
              <a:rPr lang="en-US" sz="4000" dirty="0" smtClean="0">
                <a:solidFill>
                  <a:srgbClr val="002060"/>
                </a:solidFill>
                <a:effectLst/>
              </a:rPr>
            </a:br>
            <a:r>
              <a:rPr lang="en-US" sz="4000" dirty="0" smtClean="0">
                <a:solidFill>
                  <a:srgbClr val="002060"/>
                </a:solidFill>
                <a:effectLst/>
              </a:rPr>
              <a:t>(Each Group has 13 members)</a:t>
            </a:r>
            <a:endParaRPr lang="en-US" sz="4000" dirty="0">
              <a:solidFill>
                <a:srgbClr val="002060"/>
              </a:solidFill>
              <a:effectLst/>
            </a:endParaRPr>
          </a:p>
        </p:txBody>
      </p:sp>
      <p:sp>
        <p:nvSpPr>
          <p:cNvPr id="3" name="Content Placeholder 2"/>
          <p:cNvSpPr>
            <a:spLocks noGrp="1"/>
          </p:cNvSpPr>
          <p:nvPr>
            <p:ph idx="1"/>
          </p:nvPr>
        </p:nvSpPr>
        <p:spPr>
          <a:xfrm>
            <a:off x="381000" y="1981200"/>
            <a:ext cx="8229600" cy="4525963"/>
          </a:xfrm>
        </p:spPr>
        <p:txBody>
          <a:bodyPr/>
          <a:lstStyle/>
          <a:p>
            <a:r>
              <a:rPr lang="en-US" b="1" dirty="0" smtClean="0"/>
              <a:t>Prevention</a:t>
            </a:r>
            <a:r>
              <a:rPr lang="en-US" dirty="0" smtClean="0"/>
              <a:t> (Chair Tom Brott,  Co-chair Ralph Sacco)</a:t>
            </a:r>
          </a:p>
          <a:p>
            <a:pPr marL="109728" indent="0">
              <a:buNone/>
            </a:pPr>
            <a:endParaRPr lang="en-US" dirty="0" smtClean="0"/>
          </a:p>
          <a:p>
            <a:r>
              <a:rPr lang="en-US" b="1" dirty="0" smtClean="0"/>
              <a:t>Acute Stroke Treatment </a:t>
            </a:r>
            <a:r>
              <a:rPr lang="en-US" dirty="0" smtClean="0"/>
              <a:t>(Chair Pooja Khatri, Co-chair Jeff Saver)</a:t>
            </a:r>
          </a:p>
          <a:p>
            <a:pPr marL="109728" indent="0">
              <a:buNone/>
            </a:pPr>
            <a:endParaRPr lang="en-US" dirty="0" smtClean="0"/>
          </a:p>
          <a:p>
            <a:r>
              <a:rPr lang="en-US" b="1" dirty="0" smtClean="0"/>
              <a:t>Recovery/Rehabilitation </a:t>
            </a:r>
            <a:r>
              <a:rPr lang="en-US" dirty="0" smtClean="0"/>
              <a:t>(Chair Steve Cramer, Co-chair Steve Wolf).</a:t>
            </a:r>
          </a:p>
          <a:p>
            <a:endParaRPr lang="en-US" dirty="0"/>
          </a:p>
        </p:txBody>
      </p:sp>
    </p:spTree>
    <p:extLst>
      <p:ext uri="{BB962C8B-B14F-4D97-AF65-F5344CB8AC3E}">
        <p14:creationId xmlns:p14="http://schemas.microsoft.com/office/powerpoint/2010/main" val="6406998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400" dirty="0" smtClean="0">
                <a:solidFill>
                  <a:srgbClr val="002060"/>
                </a:solidFill>
                <a:effectLst/>
              </a:rPr>
              <a:t>NIH StrokeNet NCC Cores</a:t>
            </a:r>
            <a:endParaRPr lang="en-US" sz="4400" dirty="0">
              <a:solidFill>
                <a:srgbClr val="002060"/>
              </a:solidFill>
              <a:effectLst/>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469" y="601980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56" y="1909764"/>
            <a:ext cx="8958344" cy="297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1307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69025152"/>
              </p:ext>
            </p:extLst>
          </p:nvPr>
        </p:nvGraphicFramePr>
        <p:xfrm>
          <a:off x="457200" y="1295400"/>
          <a:ext cx="8229600" cy="4434840"/>
        </p:xfrm>
        <a:graphic>
          <a:graphicData uri="http://schemas.openxmlformats.org/drawingml/2006/table">
            <a:tbl>
              <a:tblPr bandRow="1">
                <a:tableStyleId>{5C22544A-7EE6-4342-B048-85BDC9FD1C3A}</a:tableStyleId>
              </a:tblPr>
              <a:tblGrid>
                <a:gridCol w="4038600"/>
                <a:gridCol w="4191000"/>
              </a:tblGrid>
              <a:tr h="1109809">
                <a:tc>
                  <a:txBody>
                    <a:bodyPr/>
                    <a:lstStyle/>
                    <a:p>
                      <a:pPr algn="ctr"/>
                      <a:r>
                        <a:rPr lang="en-US" sz="2000" dirty="0" smtClean="0"/>
                        <a:t>Clinical &amp; Translational Science Awards Program (CTSA)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Telemedicine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50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Neuro-Interventional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Minority Recruitment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50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Cerebrovascular</a:t>
                      </a:r>
                    </a:p>
                    <a:p>
                      <a:pPr algn="ctr"/>
                      <a:r>
                        <a:rPr lang="en-US" sz="2000" dirty="0" smtClean="0"/>
                        <a:t> Surgery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Pediatric Stroke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5004">
                <a:tc>
                  <a:txBody>
                    <a:bodyPr/>
                    <a:lstStyle/>
                    <a:p>
                      <a:pPr algn="ctr"/>
                      <a:r>
                        <a:rPr lang="en-US" sz="2000" dirty="0" smtClean="0"/>
                        <a:t>Emergency Medicine/EMS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Biomarkers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5011">
                <a:tc>
                  <a:txBody>
                    <a:bodyPr/>
                    <a:lstStyle/>
                    <a:p>
                      <a:pPr algn="ctr"/>
                      <a:r>
                        <a:rPr lang="en-US" sz="2000" dirty="0" smtClean="0"/>
                        <a:t>Physical Medicine and Rehabilitation/ Physical Therapy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Preclinical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5004">
                <a:tc>
                  <a:txBody>
                    <a:bodyPr/>
                    <a:lstStyle/>
                    <a:p>
                      <a:pPr algn="ctr"/>
                      <a:r>
                        <a:rPr lang="en-US" sz="2000" dirty="0" smtClean="0"/>
                        <a:t>Neurocritical Care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itle 2"/>
          <p:cNvSpPr>
            <a:spLocks noGrp="1"/>
          </p:cNvSpPr>
          <p:nvPr>
            <p:ph type="title"/>
          </p:nvPr>
        </p:nvSpPr>
        <p:spPr/>
        <p:txBody>
          <a:bodyPr>
            <a:normAutofit/>
          </a:bodyPr>
          <a:lstStyle/>
          <a:p>
            <a:r>
              <a:rPr lang="en-US" sz="4400" dirty="0" smtClean="0">
                <a:solidFill>
                  <a:srgbClr val="002060"/>
                </a:solidFill>
                <a:effectLst/>
              </a:rPr>
              <a:t>Internal Advisory Committees</a:t>
            </a:r>
            <a:endParaRPr lang="en-US" sz="4400" dirty="0">
              <a:solidFill>
                <a:srgbClr val="002060"/>
              </a:solidFill>
              <a:effectLst/>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469" y="6019800"/>
            <a:ext cx="19208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8922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smtClean="0">
                <a:solidFill>
                  <a:srgbClr val="002060"/>
                </a:solidFill>
                <a:effectLst/>
              </a:rPr>
              <a:t>To Contact Us…</a:t>
            </a:r>
            <a:endParaRPr lang="en-US" sz="4800" dirty="0">
              <a:solidFill>
                <a:srgbClr val="002060"/>
              </a:solidFill>
              <a:effectLst/>
            </a:endParaRPr>
          </a:p>
        </p:txBody>
      </p:sp>
      <p:sp>
        <p:nvSpPr>
          <p:cNvPr id="6" name="Content Placeholder 5"/>
          <p:cNvSpPr>
            <a:spLocks noGrp="1"/>
          </p:cNvSpPr>
          <p:nvPr>
            <p:ph idx="1"/>
          </p:nvPr>
        </p:nvSpPr>
        <p:spPr>
          <a:xfrm>
            <a:off x="457200" y="1676400"/>
            <a:ext cx="8229600" cy="4525963"/>
          </a:xfrm>
        </p:spPr>
        <p:txBody>
          <a:bodyPr/>
          <a:lstStyle/>
          <a:p>
            <a:pPr marL="109728" indent="0" algn="ctr">
              <a:buNone/>
            </a:pPr>
            <a:endParaRPr lang="en-US" sz="2800" b="1" dirty="0" smtClean="0">
              <a:latin typeface="Arial" panose="020B0604020202020204" pitchFamily="34" charset="0"/>
              <a:cs typeface="Arial" panose="020B0604020202020204" pitchFamily="34" charset="0"/>
            </a:endParaRPr>
          </a:p>
          <a:p>
            <a:pPr marL="109728" indent="0" algn="ctr">
              <a:buNone/>
            </a:pPr>
            <a:endParaRPr lang="en-US" sz="2800" b="1" dirty="0">
              <a:latin typeface="Arial" panose="020B0604020202020204" pitchFamily="34" charset="0"/>
              <a:cs typeface="Arial" panose="020B0604020202020204" pitchFamily="34" charset="0"/>
            </a:endParaRPr>
          </a:p>
          <a:p>
            <a:pPr marL="109728" indent="0" algn="ctr">
              <a:buNone/>
            </a:pPr>
            <a:r>
              <a:rPr lang="en-US" sz="3200" b="1" dirty="0" smtClean="0">
                <a:latin typeface="Arial" panose="020B0604020202020204" pitchFamily="34" charset="0"/>
                <a:cs typeface="Arial" panose="020B0604020202020204" pitchFamily="34" charset="0"/>
              </a:rPr>
              <a:t>National </a:t>
            </a:r>
            <a:r>
              <a:rPr lang="en-US" sz="3200" b="1" dirty="0">
                <a:latin typeface="Arial" panose="020B0604020202020204" pitchFamily="34" charset="0"/>
                <a:cs typeface="Arial" panose="020B0604020202020204" pitchFamily="34" charset="0"/>
              </a:rPr>
              <a:t>Coordinating Center </a:t>
            </a:r>
            <a:endParaRPr lang="en-US" sz="3200" b="1" dirty="0" smtClean="0">
              <a:latin typeface="Arial" panose="020B0604020202020204" pitchFamily="34" charset="0"/>
              <a:cs typeface="Arial" panose="020B0604020202020204" pitchFamily="34" charset="0"/>
            </a:endParaRPr>
          </a:p>
          <a:p>
            <a:pPr marL="109728" indent="0" algn="ctr">
              <a:buNone/>
            </a:pPr>
            <a:r>
              <a:rPr lang="en-US" sz="3200" b="1" dirty="0" smtClean="0">
                <a:latin typeface="Arial" panose="020B0604020202020204" pitchFamily="34" charset="0"/>
                <a:cs typeface="Arial" panose="020B0604020202020204" pitchFamily="34" charset="0"/>
              </a:rPr>
              <a:t>Toll Free Number:</a:t>
            </a:r>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855-472-0072</a:t>
            </a:r>
            <a:endParaRPr lang="en-US" sz="3200" b="1" dirty="0">
              <a:latin typeface="Arial" panose="020B0604020202020204" pitchFamily="34" charset="0"/>
              <a:cs typeface="Arial" panose="020B0604020202020204" pitchFamily="34" charset="0"/>
            </a:endParaRPr>
          </a:p>
          <a:p>
            <a:pPr marL="109728" indent="0" algn="ctr">
              <a:buNone/>
            </a:pPr>
            <a:endParaRPr lang="en-US" sz="3200" b="1" dirty="0" smtClean="0">
              <a:latin typeface="Arial" panose="020B0604020202020204" pitchFamily="34" charset="0"/>
              <a:cs typeface="Arial" panose="020B0604020202020204" pitchFamily="34" charset="0"/>
            </a:endParaRPr>
          </a:p>
          <a:p>
            <a:pPr marL="109728" indent="0" algn="ctr">
              <a:buNone/>
            </a:pPr>
            <a:r>
              <a:rPr lang="en-US" sz="3200" b="1" dirty="0" smtClean="0">
                <a:latin typeface="Arial" panose="020B0604020202020204" pitchFamily="34" charset="0"/>
                <a:cs typeface="Arial" panose="020B0604020202020204" pitchFamily="34" charset="0"/>
              </a:rPr>
              <a:t>Website: www.NIHStrokeNet.org</a:t>
            </a:r>
            <a:endParaRPr lang="en-US" sz="3200" b="1"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6104659"/>
            <a:ext cx="1923423" cy="75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683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oncours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oncourse">
  <a:themeElements>
    <a:clrScheme name="Custom 1">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0070C0"/>
      </a:hlink>
      <a:folHlink>
        <a:srgbClr val="96969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16360</TotalTime>
  <Words>3431</Words>
  <Application>Microsoft Office PowerPoint</Application>
  <PresentationFormat>On-screen Show (4:3)</PresentationFormat>
  <Paragraphs>917</Paragraphs>
  <Slides>93</Slides>
  <Notes>30</Notes>
  <HiddenSlides>0</HiddenSlides>
  <MMClips>0</MMClips>
  <ScaleCrop>false</ScaleCrop>
  <HeadingPairs>
    <vt:vector size="4" baseType="variant">
      <vt:variant>
        <vt:lpstr>Theme</vt:lpstr>
      </vt:variant>
      <vt:variant>
        <vt:i4>5</vt:i4>
      </vt:variant>
      <vt:variant>
        <vt:lpstr>Slide Titles</vt:lpstr>
      </vt:variant>
      <vt:variant>
        <vt:i4>93</vt:i4>
      </vt:variant>
    </vt:vector>
  </HeadingPairs>
  <TitlesOfParts>
    <vt:vector size="98" baseType="lpstr">
      <vt:lpstr>1_Concourse</vt:lpstr>
      <vt:lpstr>Concourse</vt:lpstr>
      <vt:lpstr>Office Theme</vt:lpstr>
      <vt:lpstr>Default Design</vt:lpstr>
      <vt:lpstr>2_Concourse</vt:lpstr>
      <vt:lpstr>PowerPoint Presentation</vt:lpstr>
      <vt:lpstr>PowerPoint Presentation</vt:lpstr>
      <vt:lpstr>PowerPoint Presentation</vt:lpstr>
      <vt:lpstr>PowerPoint Presentation</vt:lpstr>
      <vt:lpstr>Regional Coordinating Center (R01) Awarded Institution Case Western University</vt:lpstr>
      <vt:lpstr>Regional Coordinating Center (R02) Awarded Institution: Columbia University Health Sciences</vt:lpstr>
      <vt:lpstr>Regional Coordinating Center (R03) Awarded Institution: Emory University</vt:lpstr>
      <vt:lpstr>Regional Coordinating Center (R04) Awarded Institution: Massachusetts General</vt:lpstr>
      <vt:lpstr>Regional Coordinating Center (R05) Awarded Institution: Medical University of South Carolina</vt:lpstr>
      <vt:lpstr>Regional Coordinating Center (R06) Awarded Institution: MedStar Research Institute</vt:lpstr>
      <vt:lpstr>Regional Coordinating Center (R07) Awarded Institution: Mount Sinai School of Medicine, Albert Einstein School of Medicine, New York University</vt:lpstr>
      <vt:lpstr>Regional Coordinating Center (R08) Awarded Institution: Northwestern University at Chicago</vt:lpstr>
      <vt:lpstr>Regional Coordinating Center (R09) Awarded Institution: Ohio State University</vt:lpstr>
      <vt:lpstr>Regional Coordinating Center (R10) Awarded Institution: Stanford University</vt:lpstr>
      <vt:lpstr>Regional Coordinating Center (R11) Awarded Institution: University of California Los Angeles</vt:lpstr>
      <vt:lpstr>Regional Coordinating Center (R12) Awarded Institution: University of California San Diego</vt:lpstr>
      <vt:lpstr>Regional Coordinating Center (R13) Awarded Institution: University of California San Francisco</vt:lpstr>
      <vt:lpstr>Regional Coordinating Center (R14) Awarded Institution: University of Cincinnati</vt:lpstr>
      <vt:lpstr>Regional Coordinating Center (R15) Awarded Institution: University of Iowa</vt:lpstr>
      <vt:lpstr>Regional Coordinating Center (R16) Awarded Institution: University of Miami School of Medicine</vt:lpstr>
      <vt:lpstr>Regional Coordinating Center (R17) Awarded Institution: University of Michigan</vt:lpstr>
      <vt:lpstr>Regional Coordinating Center (R18) Awarded Institution: University of Minnesota</vt:lpstr>
      <vt:lpstr>Regional Coordinating Center (R19) Awarded Institution: University of Pennsylvania</vt:lpstr>
      <vt:lpstr>Regional Coordinating Center (R20) Awarded Institution: University of Pittsburgh at Pittsburgh</vt:lpstr>
      <vt:lpstr>Regional Coordinating Center (R21) Awarded Institution:  University of Texas Health Science Center Houston</vt:lpstr>
      <vt:lpstr>Regional Coordinating Center (R22) Awarded Institution: University of Utah</vt:lpstr>
      <vt:lpstr>Regional Coordinating Center (R23) Awarded Institution: University of Washington</vt:lpstr>
      <vt:lpstr>Regional Coordinating Center (R24) Awarded Institution: University of Wisconsin Madison</vt:lpstr>
      <vt:lpstr>Regional Coordinating Center (R25) Awarded Institution: Vanderbilt University Medical Center</vt:lpstr>
      <vt:lpstr>PowerPoint Presentation</vt:lpstr>
      <vt:lpstr>Ongoing Clinical Trials as Reported by RCCs (n=245*)</vt:lpstr>
      <vt:lpstr>Single RCC Studies versus Multi-Center Studies (n=245)</vt:lpstr>
      <vt:lpstr>PowerPoint Presentation</vt:lpstr>
      <vt:lpstr>Scope of StrokeNet Program</vt:lpstr>
      <vt:lpstr> Implementation of Protocols</vt:lpstr>
      <vt:lpstr>Implementation cont.</vt:lpstr>
      <vt:lpstr>Implementation cont.</vt:lpstr>
      <vt:lpstr>PowerPoint Presentation</vt:lpstr>
      <vt:lpstr>StrokeNet Clinical Trial  Feasibility Assessment </vt:lpstr>
      <vt:lpstr>Greater Cincinnati/Northern Kentucky Stroke Study</vt:lpstr>
      <vt:lpstr>IA Eligibility Assessment: Example</vt:lpstr>
      <vt:lpstr>Other Eligibility Evaluations</vt:lpstr>
      <vt:lpstr>StrokeNet Assessment</vt:lpstr>
      <vt:lpstr>PowerPoint Presentation</vt:lpstr>
      <vt:lpstr>PowerPoint Presentation</vt:lpstr>
      <vt:lpstr>PowerPoint Presentation</vt:lpstr>
      <vt:lpstr>Many Phase III Trials Cannot Be Done at Just RCC Sites</vt:lpstr>
      <vt:lpstr>PowerPoint Presentation</vt:lpstr>
      <vt:lpstr>PowerPoint Presentation</vt:lpstr>
      <vt:lpstr>Performance Metrics  (Network Infrastructure)</vt:lpstr>
      <vt:lpstr>Master Trial Agreements  Between NCC and RCCs Fully Executed (as of 2/6/14)</vt:lpstr>
      <vt:lpstr>Performance Metrics  (Network Infrastructure)</vt:lpstr>
      <vt:lpstr>Performance Metrics  (Network Infrastructure)</vt:lpstr>
      <vt:lpstr>Performance Matrix (Network Infrastructure)</vt:lpstr>
      <vt:lpstr>Participation in Webinar by Role</vt:lpstr>
      <vt:lpstr>Performance Metrics (Trial Specific) </vt:lpstr>
      <vt:lpstr>First Year Milestones</vt:lpstr>
      <vt:lpstr>Three Year Milestones</vt:lpstr>
      <vt:lpstr>Thinking Forward - Renewal</vt:lpstr>
      <vt:lpstr>How will RCC be successful?</vt:lpstr>
      <vt:lpstr>How will “WE” succeed?</vt:lpstr>
      <vt:lpstr>PowerPoint Presentation</vt:lpstr>
      <vt:lpstr>NIH StrokeNet Central Institutional Review Board  (CIRB) Update for International Stroke Conference</vt:lpstr>
      <vt:lpstr>StrokeNet Central Institutional Review Board </vt:lpstr>
      <vt:lpstr>StrokeNet Central Institutional Review Board</vt:lpstr>
      <vt:lpstr>  StrokeNet Central Institutional Review Board  </vt:lpstr>
      <vt:lpstr>StrokeNet Central Institutional Review Board </vt:lpstr>
      <vt:lpstr>Building the NIH StrokeNet Central IRB (CIRB) Process</vt:lpstr>
      <vt:lpstr>StrokeNet Central Institutional Review Board </vt:lpstr>
      <vt:lpstr>How do we work together?</vt:lpstr>
      <vt:lpstr>How do we work together?  Parent Protocol Process</vt:lpstr>
      <vt:lpstr>How do we work together? Child Protocol Process</vt:lpstr>
      <vt:lpstr>Reporting Requirements</vt:lpstr>
      <vt:lpstr>Next Steps</vt:lpstr>
      <vt:lpstr>Update on Educational Core</vt:lpstr>
      <vt:lpstr>Educational Core</vt:lpstr>
      <vt:lpstr>Webinars</vt:lpstr>
      <vt:lpstr>Webinar Content</vt:lpstr>
      <vt:lpstr>Mentoring</vt:lpstr>
      <vt:lpstr>StrokeNet Education Website</vt:lpstr>
      <vt:lpstr>Structure of Education Core</vt:lpstr>
      <vt:lpstr>Allocation of Fellowship Funding</vt:lpstr>
      <vt:lpstr>PowerPoint Presentation</vt:lpstr>
      <vt:lpstr>PowerPoint Presentation</vt:lpstr>
      <vt:lpstr>NIH StrokeNet Leadership and Governance</vt:lpstr>
      <vt:lpstr>Executive Committee</vt:lpstr>
      <vt:lpstr>Steering Committee</vt:lpstr>
      <vt:lpstr>Operations Committee</vt:lpstr>
      <vt:lpstr>NIH StrokeNet Working Groups by Domain</vt:lpstr>
      <vt:lpstr>Three Scientific Working Groups (Each Group has 13 members)</vt:lpstr>
      <vt:lpstr>NIH StrokeNet NCC Cores</vt:lpstr>
      <vt:lpstr>Internal Advisory Committees</vt:lpstr>
      <vt:lpstr>To 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 Sauerbeck</dc:creator>
  <cp:lastModifiedBy>broderjp</cp:lastModifiedBy>
  <cp:revision>139</cp:revision>
  <cp:lastPrinted>2014-01-15T18:52:20Z</cp:lastPrinted>
  <dcterms:created xsi:type="dcterms:W3CDTF">2014-01-13T18:39:09Z</dcterms:created>
  <dcterms:modified xsi:type="dcterms:W3CDTF">2014-02-11T15:19:41Z</dcterms:modified>
</cp:coreProperties>
</file>