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</p:sldMasterIdLst>
  <p:notesMasterIdLst>
    <p:notesMasterId r:id="rId19"/>
  </p:notesMasterIdLst>
  <p:handoutMasterIdLst>
    <p:handoutMasterId r:id="rId20"/>
  </p:handoutMasterIdLst>
  <p:sldIdLst>
    <p:sldId id="256" r:id="rId2"/>
    <p:sldId id="404" r:id="rId3"/>
    <p:sldId id="367" r:id="rId4"/>
    <p:sldId id="351" r:id="rId5"/>
    <p:sldId id="257" r:id="rId6"/>
    <p:sldId id="407" r:id="rId7"/>
    <p:sldId id="272" r:id="rId8"/>
    <p:sldId id="266" r:id="rId9"/>
    <p:sldId id="267" r:id="rId10"/>
    <p:sldId id="259" r:id="rId11"/>
    <p:sldId id="274" r:id="rId12"/>
    <p:sldId id="262" r:id="rId13"/>
    <p:sldId id="269" r:id="rId14"/>
    <p:sldId id="405" r:id="rId15"/>
    <p:sldId id="268" r:id="rId16"/>
    <p:sldId id="406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89"/>
    <p:restoredTop sz="94208" autoAdjust="0"/>
  </p:normalViewPr>
  <p:slideViewPr>
    <p:cSldViewPr snapToGrid="0" snapToObjects="1">
      <p:cViewPr varScale="1">
        <p:scale>
          <a:sx n="54" d="100"/>
          <a:sy n="54" d="100"/>
        </p:scale>
        <p:origin x="67" y="6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84A91-9BF0-8E42-AC93-614CAFE90AA4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3FB13-FA70-FA44-84DA-5A568098D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43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EDF98-381E-9649-A80C-686CBD7F5A39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CCDE7-8B69-3F4F-88AA-7154EDD282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9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CCDE7-8B69-3F4F-88AA-7154EDD2826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4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832F-FE70-9546-A41F-4172B88B1A5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3779-D7F6-3040-A1D4-87D41A449C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2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5EB2-C0D2-7746-8418-5B87B504226F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6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B827-467B-184B-A8B9-5A9E99941264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1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7D2-644D-BC4E-A80E-0F413FB04F97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7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726-E39B-9540-8A97-3973929253E0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3779-D7F6-3040-A1D4-87D41A449C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3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758F6-08F5-7B4E-9D0B-13C3CCD22D95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8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F041-1256-3D47-9336-519F56083B79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DF4D-5C65-7A41-B768-38F2941E3817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51DB-CEB9-B442-B129-2D8E53DE17E0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F3BA-0DF7-FA4F-AB4F-642A416B08E1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4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40B2B-9536-4743-B9D5-D9D24722F1A5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07E0-AFBE-1045-9630-155673B95549}" type="datetime1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DE20-56FB-3B44-9936-253D35279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819" y="975966"/>
            <a:ext cx="8769926" cy="1470025"/>
          </a:xfrm>
        </p:spPr>
        <p:txBody>
          <a:bodyPr>
            <a:noAutofit/>
          </a:bodyPr>
          <a:lstStyle/>
          <a:p>
            <a:r>
              <a:rPr lang="en-US" sz="3200" b="1" u="sng" dirty="0"/>
              <a:t>T</a:t>
            </a:r>
            <a:r>
              <a:rPr lang="en-US" sz="3200" b="1" dirty="0"/>
              <a:t>rial of Apixaban v</a:t>
            </a:r>
            <a:r>
              <a:rPr lang="en-US" sz="3200" b="1" u="sng" dirty="0"/>
              <a:t>E</a:t>
            </a:r>
            <a:r>
              <a:rPr lang="en-US" sz="3200" b="1" dirty="0"/>
              <a:t>rsus </a:t>
            </a:r>
            <a:r>
              <a:rPr lang="en-US" sz="3200" b="1" u="sng" dirty="0"/>
              <a:t>A</a:t>
            </a:r>
            <a:r>
              <a:rPr lang="en-US" sz="3200" b="1" dirty="0"/>
              <a:t>spirin in </a:t>
            </a:r>
            <a:r>
              <a:rPr lang="en-US" sz="3200" b="1" u="sng" dirty="0"/>
              <a:t>C</a:t>
            </a:r>
            <a:r>
              <a:rPr lang="en-US" sz="3200" b="1" dirty="0"/>
              <a:t>ancer Patients with Cryptogenic Isc</a:t>
            </a:r>
            <a:r>
              <a:rPr lang="en-US" sz="3200" b="1" u="sng" dirty="0"/>
              <a:t>H</a:t>
            </a:r>
            <a:r>
              <a:rPr lang="en-US" sz="3200" b="1" dirty="0"/>
              <a:t>emic Stroke: the TEACH2 Randomized Clinical Trial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387" y="3347808"/>
            <a:ext cx="8254675" cy="272485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Babak Navi, MD, MS (Contact and Protocol PI)</a:t>
            </a:r>
          </a:p>
          <a:p>
            <a:r>
              <a:rPr lang="en-US" b="1" dirty="0"/>
              <a:t>Scott Kasner, MD, MSCE (Cryptogenic Stroke PI)</a:t>
            </a:r>
          </a:p>
          <a:p>
            <a:r>
              <a:rPr lang="en-US" b="1" dirty="0"/>
              <a:t>Mary Cushman, MD (Hematology/Cancer Thrombosis PI)</a:t>
            </a:r>
          </a:p>
          <a:p>
            <a:r>
              <a:rPr lang="en-US" b="1" dirty="0"/>
              <a:t>Mitchell Elkind, MD, MS (Trial Operations PI)</a:t>
            </a:r>
          </a:p>
          <a:p>
            <a:r>
              <a:rPr lang="en-US" b="1" dirty="0"/>
              <a:t>Sharon Yeatts, PhD (Study Statistician)</a:t>
            </a:r>
          </a:p>
          <a:p>
            <a:endParaRPr lang="en-US" b="1" dirty="0"/>
          </a:p>
          <a:p>
            <a:r>
              <a:rPr lang="en-US" b="1" dirty="0"/>
              <a:t>May 13, 2020</a:t>
            </a:r>
          </a:p>
        </p:txBody>
      </p:sp>
    </p:spTree>
    <p:extLst>
      <p:ext uri="{BB962C8B-B14F-4D97-AF65-F5344CB8AC3E}">
        <p14:creationId xmlns:p14="http://schemas.microsoft.com/office/powerpoint/2010/main" val="245263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66"/>
            <a:ext cx="8229600" cy="830894"/>
          </a:xfrm>
        </p:spPr>
        <p:txBody>
          <a:bodyPr>
            <a:normAutofit/>
          </a:bodyPr>
          <a:lstStyle/>
          <a:p>
            <a:r>
              <a:rPr lang="en-US" sz="4000" dirty="0"/>
              <a:t>TEACH2 Aims &amp;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14" y="1135465"/>
            <a:ext cx="8771849" cy="5051773"/>
          </a:xfrm>
        </p:spPr>
        <p:txBody>
          <a:bodyPr>
            <a:noAutofit/>
          </a:bodyPr>
          <a:lstStyle/>
          <a:p>
            <a:r>
              <a:rPr lang="en-US" sz="2000" b="1" dirty="0"/>
              <a:t>Primary Aim</a:t>
            </a:r>
            <a:r>
              <a:rPr lang="en-US" sz="2000" dirty="0"/>
              <a:t>: To </a:t>
            </a:r>
            <a:r>
              <a:rPr lang="en-US" sz="2000" b="1" i="1" dirty="0"/>
              <a:t>determine</a:t>
            </a:r>
            <a:r>
              <a:rPr lang="en-US" sz="2000" dirty="0"/>
              <a:t> the </a:t>
            </a:r>
            <a:r>
              <a:rPr lang="en-US" sz="2000" b="1" i="1" dirty="0"/>
              <a:t>efficacy</a:t>
            </a:r>
            <a:r>
              <a:rPr lang="en-US" sz="2000" dirty="0"/>
              <a:t> of AC therapy with apixaban vs. AP therapy with ASA in patients with active cancer and cryptogenic stroke</a:t>
            </a:r>
          </a:p>
          <a:p>
            <a:pPr lvl="1"/>
            <a:r>
              <a:rPr lang="en-US" sz="2000" dirty="0"/>
              <a:t>If </a:t>
            </a:r>
            <a:r>
              <a:rPr lang="en-US" sz="2000" b="1" i="1" dirty="0"/>
              <a:t>recurrent ischemic stroke or other major thromboembolic events </a:t>
            </a:r>
            <a:r>
              <a:rPr lang="en-US" sz="2000" dirty="0"/>
              <a:t>are significantly fewer with apixaban, then apixaban would be considered </a:t>
            </a:r>
            <a:r>
              <a:rPr lang="en-US" sz="2000" b="1" i="1" dirty="0"/>
              <a:t>superior </a:t>
            </a:r>
            <a:r>
              <a:rPr lang="en-US" sz="2000" dirty="0"/>
              <a:t>to aspirin for this population </a:t>
            </a:r>
          </a:p>
          <a:p>
            <a:pPr lvl="1"/>
            <a:r>
              <a:rPr lang="en-US" sz="2000" dirty="0"/>
              <a:t>Otherwise, we would conclude that apixaban is not superior to aspirin for the treatment of cancer-associated cryptogenic stroke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b="1" dirty="0"/>
              <a:t>Secondary Aim:</a:t>
            </a:r>
            <a:r>
              <a:rPr lang="en-US" sz="2000" dirty="0"/>
              <a:t> To </a:t>
            </a:r>
            <a:r>
              <a:rPr lang="en-US" sz="2000" b="1" i="1" dirty="0"/>
              <a:t>compare</a:t>
            </a:r>
            <a:r>
              <a:rPr lang="en-US" sz="2000" dirty="0"/>
              <a:t> the </a:t>
            </a:r>
            <a:r>
              <a:rPr lang="en-US" sz="2000" b="1" i="1" dirty="0"/>
              <a:t>risks of major bleeding</a:t>
            </a:r>
            <a:r>
              <a:rPr lang="en-US" sz="2000" dirty="0"/>
              <a:t> with apixaban versus aspirin for the treatment of cancer-associated cryptogenic stroke </a:t>
            </a:r>
          </a:p>
          <a:p>
            <a:pPr lvl="1"/>
            <a:r>
              <a:rPr lang="en-US" sz="2000" dirty="0"/>
              <a:t>If </a:t>
            </a:r>
            <a:r>
              <a:rPr lang="en-US" sz="2000" b="1" i="1" dirty="0"/>
              <a:t>major bleeding </a:t>
            </a:r>
            <a:r>
              <a:rPr lang="en-US" sz="2000" dirty="0"/>
              <a:t>rate</a:t>
            </a:r>
            <a:r>
              <a:rPr lang="en-US" sz="2000" b="1" i="1" dirty="0"/>
              <a:t> </a:t>
            </a:r>
            <a:r>
              <a:rPr lang="en-US" sz="2000" dirty="0"/>
              <a:t>is similar (&lt;50% relative increase) between apixaban and aspirin, then apixaban would be considered safe for this population</a:t>
            </a:r>
          </a:p>
          <a:p>
            <a:pPr lvl="1"/>
            <a:r>
              <a:rPr lang="en-US" sz="2000" dirty="0"/>
              <a:t>Otherwise, we would conclude that apixaban is unsafe for patients with active cancer and cryptogenic stroke.</a:t>
            </a:r>
          </a:p>
        </p:txBody>
      </p:sp>
    </p:spTree>
    <p:extLst>
      <p:ext uri="{BB962C8B-B14F-4D97-AF65-F5344CB8AC3E}">
        <p14:creationId xmlns:p14="http://schemas.microsoft.com/office/powerpoint/2010/main" val="131493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BF1F8-5A92-AC45-BA0E-0F730AFC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92"/>
          </a:xfrm>
        </p:spPr>
        <p:txBody>
          <a:bodyPr>
            <a:normAutofit fontScale="90000"/>
          </a:bodyPr>
          <a:lstStyle/>
          <a:p>
            <a:r>
              <a:rPr lang="en-US" dirty="0"/>
              <a:t>TEACH2 Tertiary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F36E-3465-2F4C-B5BB-05F55035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95108"/>
            <a:ext cx="8427027" cy="4961242"/>
          </a:xfrm>
        </p:spPr>
        <p:txBody>
          <a:bodyPr>
            <a:normAutofit/>
          </a:bodyPr>
          <a:lstStyle/>
          <a:p>
            <a:r>
              <a:rPr lang="en-US" sz="2400" dirty="0"/>
              <a:t>To evaluate the differential effects of apixaban versus aspirin in </a:t>
            </a:r>
            <a:r>
              <a:rPr lang="en-US" sz="2400" b="1" i="1" dirty="0"/>
              <a:t>prespecified high-risk subgroups</a:t>
            </a:r>
            <a:r>
              <a:rPr lang="en-US" sz="2400" dirty="0"/>
              <a:t>: </a:t>
            </a:r>
          </a:p>
          <a:p>
            <a:pPr lvl="1"/>
            <a:r>
              <a:rPr lang="en-US" sz="2400" dirty="0"/>
              <a:t>Adenocarcinoma histology</a:t>
            </a:r>
          </a:p>
          <a:p>
            <a:pPr lvl="1"/>
            <a:r>
              <a:rPr lang="en-US" sz="2400" dirty="0"/>
              <a:t>Stage 4 metastatic cancer</a:t>
            </a:r>
          </a:p>
          <a:p>
            <a:pPr lvl="1"/>
            <a:r>
              <a:rPr lang="en-US" sz="2400" dirty="0"/>
              <a:t>Baseline D-dimer levels &gt;550 ng/ml</a:t>
            </a:r>
          </a:p>
          <a:p>
            <a:pPr lvl="1"/>
            <a:r>
              <a:rPr lang="en-US" sz="2400" dirty="0"/>
              <a:t>Early randomization (0-15 days) after index stroke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To compare </a:t>
            </a:r>
            <a:r>
              <a:rPr lang="en-US" sz="2400" b="1" i="1" dirty="0"/>
              <a:t>functional and health-related quality-of-life measures</a:t>
            </a:r>
            <a:r>
              <a:rPr lang="en-US" sz="2400" dirty="0"/>
              <a:t> between groups and by individual outcomes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C4D5D-E98E-FD42-AF1A-E2D82A89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3165" y="6356350"/>
            <a:ext cx="5735780" cy="365125"/>
          </a:xfrm>
        </p:spPr>
        <p:txBody>
          <a:bodyPr/>
          <a:lstStyle/>
          <a:p>
            <a:r>
              <a:rPr lang="en-US" sz="1400" dirty="0"/>
              <a:t>Navi BB et al, Neurology 2014; Navi BB et al, Ann Neurol 2018. </a:t>
            </a:r>
          </a:p>
        </p:txBody>
      </p:sp>
    </p:spTree>
    <p:extLst>
      <p:ext uri="{BB962C8B-B14F-4D97-AF65-F5344CB8AC3E}">
        <p14:creationId xmlns:p14="http://schemas.microsoft.com/office/powerpoint/2010/main" val="127678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98" y="254297"/>
            <a:ext cx="8229600" cy="678751"/>
          </a:xfrm>
        </p:spPr>
        <p:txBody>
          <a:bodyPr>
            <a:normAutofit fontScale="90000"/>
          </a:bodyPr>
          <a:lstStyle/>
          <a:p>
            <a:r>
              <a:rPr lang="en-US" dirty="0"/>
              <a:t>TEACH2 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57" y="1219479"/>
            <a:ext cx="8821882" cy="5488427"/>
          </a:xfrm>
        </p:spPr>
        <p:txBody>
          <a:bodyPr>
            <a:noAutofit/>
          </a:bodyPr>
          <a:lstStyle/>
          <a:p>
            <a:r>
              <a:rPr lang="en-US" sz="2000" dirty="0"/>
              <a:t>Double-blind, randomized, active-control, </a:t>
            </a:r>
            <a:r>
              <a:rPr lang="en-US" sz="2000" b="1" dirty="0"/>
              <a:t>phase 3</a:t>
            </a:r>
            <a:r>
              <a:rPr lang="en-US" sz="2000" dirty="0"/>
              <a:t> clinical trial </a:t>
            </a:r>
          </a:p>
          <a:p>
            <a:r>
              <a:rPr lang="en-US" sz="2000" b="1" dirty="0"/>
              <a:t>Apixaban 5 mg PO BID </a:t>
            </a:r>
            <a:r>
              <a:rPr lang="en-US" sz="2000" dirty="0"/>
              <a:t>(2.5 mg BID if criteria met)</a:t>
            </a:r>
            <a:r>
              <a:rPr lang="en-US" sz="2000" b="1" dirty="0"/>
              <a:t> vs. ASA 325 mg PO QD</a:t>
            </a:r>
          </a:p>
          <a:p>
            <a:r>
              <a:rPr lang="en-US" sz="2000" dirty="0"/>
              <a:t>Patients with </a:t>
            </a:r>
            <a:r>
              <a:rPr lang="en-US" sz="2000" b="1" dirty="0"/>
              <a:t>active solid or hematological cancer </a:t>
            </a:r>
            <a:r>
              <a:rPr lang="en-US" sz="2000" dirty="0"/>
              <a:t>and </a:t>
            </a:r>
            <a:r>
              <a:rPr lang="en-US" sz="2000" b="1" dirty="0"/>
              <a:t>ESUS w/in 45 days</a:t>
            </a:r>
          </a:p>
          <a:p>
            <a:r>
              <a:rPr lang="en-US" sz="2000" b="1" dirty="0"/>
              <a:t>Followed for up to 12 months</a:t>
            </a:r>
            <a:endParaRPr lang="en-US" sz="2000" dirty="0"/>
          </a:p>
          <a:p>
            <a:r>
              <a:rPr lang="en-US" sz="2000" b="1" dirty="0"/>
              <a:t>Primary study and efficacy outcome is a composite of recurrent ischemic stroke or other major thromboembolic events (MI, SE, DVT, PE)</a:t>
            </a:r>
          </a:p>
          <a:p>
            <a:pPr lvl="1"/>
            <a:r>
              <a:rPr lang="en-US" sz="2000" dirty="0"/>
              <a:t>VTE included because 2</a:t>
            </a:r>
            <a:r>
              <a:rPr lang="en-US" sz="2000" baseline="30000" dirty="0"/>
              <a:t>nd</a:t>
            </a:r>
            <a:r>
              <a:rPr lang="en-US" sz="2000" dirty="0"/>
              <a:t> most common cause of death in cancer, associated with poor functional status, and often hinders cancer treatment</a:t>
            </a:r>
          </a:p>
          <a:p>
            <a:r>
              <a:rPr lang="en-US" sz="2000" b="1" dirty="0"/>
              <a:t>Secondary study and safety outcome is major bleeding </a:t>
            </a:r>
            <a:r>
              <a:rPr lang="en-US" sz="2000" dirty="0"/>
              <a:t>defined per ISTH criteria (includes any ICH)</a:t>
            </a:r>
            <a:endParaRPr lang="en-US" sz="2000" b="1" dirty="0"/>
          </a:p>
          <a:p>
            <a:r>
              <a:rPr lang="en-US" sz="2000" dirty="0"/>
              <a:t>Other efficacy outcomes include recurrent AIS, all stroke, any ATE, and any VTE</a:t>
            </a:r>
          </a:p>
          <a:p>
            <a:r>
              <a:rPr lang="en-US" sz="2000" dirty="0"/>
              <a:t>Other safety outcomes include mortality, any ICH, symptomatic ICH, and clinically relevant non-major bleeding (per ISTH criteria)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1031" y="6400129"/>
            <a:ext cx="7437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Navi BB et al, Neurology 2014; Timp JF et al, Blood 2013; Schulman S et al, J Thromb Haemost 2005.</a:t>
            </a:r>
          </a:p>
        </p:txBody>
      </p:sp>
    </p:spTree>
    <p:extLst>
      <p:ext uri="{BB962C8B-B14F-4D97-AF65-F5344CB8AC3E}">
        <p14:creationId xmlns:p14="http://schemas.microsoft.com/office/powerpoint/2010/main" val="265085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120"/>
            <a:ext cx="8229600" cy="632442"/>
          </a:xfrm>
        </p:spPr>
        <p:txBody>
          <a:bodyPr>
            <a:normAutofit fontScale="90000"/>
          </a:bodyPr>
          <a:lstStyle/>
          <a:p>
            <a:r>
              <a:rPr lang="en-US" dirty="0"/>
              <a:t>TEACH2 Key Eligibility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25" y="1381991"/>
            <a:ext cx="8670149" cy="5344595"/>
          </a:xfrm>
        </p:spPr>
        <p:txBody>
          <a:bodyPr>
            <a:normAutofit/>
          </a:bodyPr>
          <a:lstStyle/>
          <a:p>
            <a:r>
              <a:rPr lang="en-US" sz="2600" dirty="0"/>
              <a:t>ESUS must be confirmed by MRI</a:t>
            </a:r>
          </a:p>
          <a:p>
            <a:r>
              <a:rPr lang="en-US" sz="2600" dirty="0"/>
              <a:t>Echo required to exclude endocarditis; TEE optional</a:t>
            </a:r>
          </a:p>
          <a:p>
            <a:r>
              <a:rPr lang="en-US" sz="2600" dirty="0"/>
              <a:t>Elevated D-dimer is not exclusionary</a:t>
            </a:r>
          </a:p>
          <a:p>
            <a:r>
              <a:rPr lang="en-US" sz="2600" b="1" dirty="0"/>
              <a:t>Clear indications for AC including AF, mechanical heart valve, recent VTE, and </a:t>
            </a:r>
            <a:r>
              <a:rPr lang="en-US" sz="2600" b="1" u="sng" dirty="0"/>
              <a:t>confirmed NBTE </a:t>
            </a:r>
            <a:r>
              <a:rPr lang="en-US" sz="2600" b="1" dirty="0"/>
              <a:t>are exclusionary</a:t>
            </a:r>
          </a:p>
          <a:p>
            <a:r>
              <a:rPr lang="en-US" sz="2600" dirty="0"/>
              <a:t>Clear indications for AP therapy including recent cardiac stent or PFO closure are exclusionary</a:t>
            </a:r>
          </a:p>
          <a:p>
            <a:r>
              <a:rPr lang="en-US" sz="2600" dirty="0"/>
              <a:t>Platelet count must be &gt;70 and hemoglobin must be &gt;8 </a:t>
            </a:r>
          </a:p>
          <a:p>
            <a:r>
              <a:rPr lang="en-US" sz="2600" b="1" dirty="0"/>
              <a:t>Care can’t be limited to comfort or hospice services</a:t>
            </a:r>
          </a:p>
        </p:txBody>
      </p:sp>
    </p:spTree>
    <p:extLst>
      <p:ext uri="{BB962C8B-B14F-4D97-AF65-F5344CB8AC3E}">
        <p14:creationId xmlns:p14="http://schemas.microsoft.com/office/powerpoint/2010/main" val="133090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AEF2-1AD5-3A43-BE4D-A3584614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119"/>
            <a:ext cx="8229600" cy="629372"/>
          </a:xfrm>
        </p:spPr>
        <p:txBody>
          <a:bodyPr>
            <a:normAutofit fontScale="90000"/>
          </a:bodyPr>
          <a:lstStyle/>
          <a:p>
            <a:r>
              <a:rPr lang="en-US" dirty="0"/>
              <a:t>TEACH2 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39870-8266-0D40-AD11-939BF437E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143000"/>
            <a:ext cx="8624455" cy="5351318"/>
          </a:xfrm>
        </p:spPr>
        <p:txBody>
          <a:bodyPr>
            <a:normAutofit fontScale="85000" lnSpcReduction="10000"/>
          </a:bodyPr>
          <a:lstStyle/>
          <a:p>
            <a:r>
              <a:rPr lang="en-US" sz="3400" b="1" dirty="0"/>
              <a:t>Lean pragmatic design </a:t>
            </a:r>
            <a:r>
              <a:rPr lang="en-US" sz="3400" dirty="0"/>
              <a:t>with no study specific imaging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Visits at 30, 90, 180, 270, and 360 days</a:t>
            </a:r>
          </a:p>
          <a:p>
            <a:pPr lvl="1"/>
            <a:r>
              <a:rPr lang="en-US" sz="3400" dirty="0"/>
              <a:t>Visits can be remote</a:t>
            </a:r>
          </a:p>
          <a:p>
            <a:pPr lvl="1"/>
            <a:r>
              <a:rPr lang="en-US" sz="3400" dirty="0"/>
              <a:t>CBC and metabolic panel at 30 and 90 days</a:t>
            </a:r>
          </a:p>
          <a:p>
            <a:pPr lvl="1"/>
            <a:r>
              <a:rPr lang="en-US" sz="3400" dirty="0"/>
              <a:t>Focus on clinical outcome assessments</a:t>
            </a:r>
          </a:p>
          <a:p>
            <a:pPr lvl="1"/>
            <a:r>
              <a:rPr lang="en-US" sz="3400" dirty="0"/>
              <a:t>Data also collected on functional status and quality of life assessments (</a:t>
            </a:r>
            <a:r>
              <a:rPr lang="en-US" sz="3400" spc="-1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EQ-5D-5L and EORTC QLQ-C30)</a:t>
            </a:r>
            <a:endParaRPr lang="en-US" sz="3400" dirty="0"/>
          </a:p>
          <a:p>
            <a:pPr lvl="1"/>
            <a:endParaRPr lang="en-US" sz="3400" dirty="0"/>
          </a:p>
          <a:p>
            <a:r>
              <a:rPr lang="en-US" sz="3400" dirty="0"/>
              <a:t>Single </a:t>
            </a:r>
            <a:r>
              <a:rPr lang="en-US" sz="3400" b="1" u="sng" dirty="0"/>
              <a:t>optional</a:t>
            </a:r>
            <a:r>
              <a:rPr lang="en-US" sz="3400" dirty="0"/>
              <a:t> blood draw at enrollment</a:t>
            </a:r>
          </a:p>
          <a:p>
            <a:pPr lvl="1"/>
            <a:r>
              <a:rPr lang="en-US" sz="3400" dirty="0"/>
              <a:t>For D-dimer analysis at Vermont and to store blood</a:t>
            </a:r>
          </a:p>
          <a:p>
            <a:pPr lvl="1"/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13111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283"/>
            <a:ext cx="8229600" cy="727924"/>
          </a:xfrm>
        </p:spPr>
        <p:txBody>
          <a:bodyPr>
            <a:normAutofit fontScale="90000"/>
          </a:bodyPr>
          <a:lstStyle/>
          <a:p>
            <a:r>
              <a:rPr lang="en-US" dirty="0"/>
              <a:t>TEACH2 Sample Size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63" y="1298556"/>
            <a:ext cx="8660601" cy="4735911"/>
          </a:xfrm>
        </p:spPr>
        <p:txBody>
          <a:bodyPr>
            <a:noAutofit/>
          </a:bodyPr>
          <a:lstStyle/>
          <a:p>
            <a:r>
              <a:rPr lang="en-US" sz="2300" dirty="0"/>
              <a:t>36-month accrual period and up to 12-month follow-up period</a:t>
            </a:r>
          </a:p>
          <a:p>
            <a:r>
              <a:rPr lang="en-US" sz="2300" b="1" dirty="0"/>
              <a:t>48% annual KM rate of recurrent AIS or other major thromboembolic events in ASA-treated subjects </a:t>
            </a:r>
          </a:p>
          <a:p>
            <a:r>
              <a:rPr lang="en-US" sz="2300" b="1" dirty="0"/>
              <a:t>HR of 0.7 between treatment groups</a:t>
            </a:r>
          </a:p>
          <a:p>
            <a:r>
              <a:rPr lang="en-US" sz="2300" dirty="0"/>
              <a:t>5% annual loss-to-follow-up in each group</a:t>
            </a:r>
          </a:p>
          <a:p>
            <a:r>
              <a:rPr lang="en-US" sz="2300" dirty="0"/>
              <a:t>35% annual rate of non-informative death in each group</a:t>
            </a:r>
          </a:p>
          <a:p>
            <a:r>
              <a:rPr lang="en-US" sz="2300" dirty="0"/>
              <a:t>7.5% annual rate of crossover from ASA to apixaban (mostly for AF)</a:t>
            </a:r>
          </a:p>
          <a:p>
            <a:r>
              <a:rPr lang="en-US" sz="2300" dirty="0"/>
              <a:t>2.5% annual rate of crossover from apixaban to ASA</a:t>
            </a:r>
          </a:p>
          <a:p>
            <a:r>
              <a:rPr lang="en-US" sz="2300" b="1" dirty="0"/>
              <a:t>Total sample size estimate = 898 subjects</a:t>
            </a:r>
          </a:p>
          <a:p>
            <a:r>
              <a:rPr lang="en-US" sz="2300" b="1" dirty="0"/>
              <a:t>130 sites enrolling on average 2.3 subjects per year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84549" y="6356350"/>
            <a:ext cx="6292543" cy="365125"/>
          </a:xfrm>
        </p:spPr>
        <p:txBody>
          <a:bodyPr/>
          <a:lstStyle/>
          <a:p>
            <a:r>
              <a:rPr lang="en-US" dirty="0"/>
              <a:t>Navi BB et al, Neurology 2014; Navi BB et al, JAMA Neurol 2018.</a:t>
            </a:r>
          </a:p>
        </p:txBody>
      </p:sp>
    </p:spTree>
    <p:extLst>
      <p:ext uri="{BB962C8B-B14F-4D97-AF65-F5344CB8AC3E}">
        <p14:creationId xmlns:p14="http://schemas.microsoft.com/office/powerpoint/2010/main" val="2806398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8A68-1350-2B4F-BD0D-57F66B84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727"/>
            <a:ext cx="8229600" cy="831673"/>
          </a:xfrm>
        </p:spPr>
        <p:txBody>
          <a:bodyPr/>
          <a:lstStyle/>
          <a:p>
            <a:r>
              <a:rPr lang="en-US" dirty="0"/>
              <a:t>Likely Benefits of TEACH2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4D79B-FFBF-7543-99F1-7974D04D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7911"/>
            <a:ext cx="8229600" cy="51484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Establish</a:t>
            </a:r>
            <a:r>
              <a:rPr lang="en-US" b="1" dirty="0"/>
              <a:t> optimal antithrombotic strategy </a:t>
            </a:r>
            <a:r>
              <a:rPr lang="en-US" dirty="0"/>
              <a:t>for a common, high-risk, and often neglected </a:t>
            </a:r>
            <a:r>
              <a:rPr lang="en-US" b="1" dirty="0"/>
              <a:t>subgroup of ESUS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Support targeted approach</a:t>
            </a:r>
            <a:r>
              <a:rPr lang="en-US" dirty="0"/>
              <a:t> to secondary stroke prevention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Strengthen ties </a:t>
            </a:r>
            <a:r>
              <a:rPr lang="en-US" dirty="0"/>
              <a:t>between neurology and oncology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Determine the differential impact of individual clinical outcomes on </a:t>
            </a:r>
            <a:r>
              <a:rPr lang="en-US" b="1" dirty="0"/>
              <a:t>patient-centered metrics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7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E4FFC7-0BA7-D847-B859-90FF08F2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2360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3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Cancer is Common in Stroke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588" y="1493030"/>
            <a:ext cx="8658108" cy="4684962"/>
          </a:xfrm>
        </p:spPr>
        <p:txBody>
          <a:bodyPr>
            <a:normAutofit/>
          </a:bodyPr>
          <a:lstStyle/>
          <a:p>
            <a:r>
              <a:rPr lang="en-US" sz="2600" dirty="0"/>
              <a:t>10% of stroke patients have a cancer history</a:t>
            </a:r>
          </a:p>
          <a:p>
            <a:endParaRPr lang="en-US" sz="2600" baseline="30000" dirty="0"/>
          </a:p>
          <a:p>
            <a:r>
              <a:rPr lang="en-US" sz="2600" dirty="0"/>
              <a:t>Coprevalence of diseases increasing</a:t>
            </a:r>
          </a:p>
          <a:p>
            <a:pPr marL="0" indent="0">
              <a:buNone/>
            </a:pPr>
            <a:r>
              <a:rPr lang="en-US" sz="2600" dirty="0"/>
              <a:t> </a:t>
            </a:r>
          </a:p>
          <a:p>
            <a:r>
              <a:rPr lang="en-US" sz="2600" dirty="0"/>
              <a:t>Another 3-10% of AIS patients without cancer history are diagnosed with cancer soon after their stroke</a:t>
            </a:r>
          </a:p>
          <a:p>
            <a:pPr lvl="1"/>
            <a:r>
              <a:rPr lang="en-US" sz="2600" dirty="0"/>
              <a:t>Higher rate if cryptogenic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dirty="0"/>
              <a:t>Sanossian N et al, J Stroke Cerebrovasc Dis 2013; Gon Y et al, Eur J Neurology 2017; </a:t>
            </a:r>
          </a:p>
          <a:p>
            <a:r>
              <a:rPr lang="en-US" dirty="0"/>
              <a:t>Cocho D et al, J Stroke Cerebrovasc Dis 2015; Selvik HA et al, Cerebrovasc Dis Extra 2015; Selvik HA et al, Cerebrovasc Dis 2018.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05776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5" y="234699"/>
            <a:ext cx="8740589" cy="639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6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5"/>
    </mc:Choice>
    <mc:Fallback xmlns="">
      <p:transition xmlns:p14="http://schemas.microsoft.com/office/powerpoint/2010/main" spd="slow" advTm="747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616"/>
          </a:xfrm>
        </p:spPr>
        <p:txBody>
          <a:bodyPr>
            <a:normAutofit/>
          </a:bodyPr>
          <a:lstStyle/>
          <a:p>
            <a:r>
              <a:rPr lang="en-US" sz="3800" dirty="0"/>
              <a:t>Cancer the Chronic Disease?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Earlier detection and improved cancer treatments have prolonged cancer survival</a:t>
            </a:r>
            <a:endParaRPr lang="en-US" sz="2800" baseline="30000" dirty="0"/>
          </a:p>
          <a:p>
            <a:pPr lvl="1"/>
            <a:r>
              <a:rPr lang="en-US" dirty="0"/>
              <a:t>In USA, more than two-thirds survive &gt;5 years</a:t>
            </a:r>
          </a:p>
          <a:p>
            <a:endParaRPr lang="en-US" sz="2800" dirty="0"/>
          </a:p>
          <a:p>
            <a:r>
              <a:rPr lang="en-US" sz="2800" dirty="0"/>
              <a:t>Targeted agents and immunotherapy are prolonging survival even further and therefore preventing cardiovascular events in these patients is paramount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Henley SJ et al, MMWR 2015.</a:t>
            </a:r>
          </a:p>
        </p:txBody>
      </p:sp>
    </p:spTree>
    <p:extLst>
      <p:ext uri="{BB962C8B-B14F-4D97-AF65-F5344CB8AC3E}">
        <p14:creationId xmlns:p14="http://schemas.microsoft.com/office/powerpoint/2010/main" val="26827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2"/>
    </mc:Choice>
    <mc:Fallback xmlns="">
      <p:transition xmlns:p14="http://schemas.microsoft.com/office/powerpoint/2010/main" spd="slow" advTm="3644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88"/>
            <a:ext cx="8229600" cy="669115"/>
          </a:xfrm>
        </p:spPr>
        <p:txBody>
          <a:bodyPr>
            <a:noAutofit/>
          </a:bodyPr>
          <a:lstStyle/>
          <a:p>
            <a:r>
              <a:rPr lang="en-US" sz="3600" dirty="0"/>
              <a:t>Impetus for TEACH2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06" y="1042169"/>
            <a:ext cx="9041794" cy="5306990"/>
          </a:xfrm>
        </p:spPr>
        <p:txBody>
          <a:bodyPr>
            <a:noAutofit/>
          </a:bodyPr>
          <a:lstStyle/>
          <a:p>
            <a:r>
              <a:rPr lang="en-US" sz="2300" dirty="0"/>
              <a:t>One-quarter of AIS are cryptogenic, of which 10% occur in cancer patients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Cancer-AIS patients face high recurrent thromboembolism rates</a:t>
            </a:r>
          </a:p>
          <a:p>
            <a:pPr lvl="1"/>
            <a:r>
              <a:rPr lang="en-US" sz="2300" dirty="0"/>
              <a:t>1-yr recurrent AIS rate ranges from 14-29%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Empiric anticoagulation sometimes employed because of the high recurrence rates and theoretical concerns for hypercoagulability</a:t>
            </a:r>
          </a:p>
          <a:p>
            <a:pPr lvl="1"/>
            <a:r>
              <a:rPr lang="en-US" sz="2300" dirty="0"/>
              <a:t>AC associated with reductions in serial D-dimer levels</a:t>
            </a:r>
          </a:p>
          <a:p>
            <a:pPr lvl="1"/>
            <a:r>
              <a:rPr lang="en-US" sz="2300" dirty="0"/>
              <a:t>DOACs increasingly used because of convenience and comparability to LMWH in recent cancer-associated VTE trials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179826"/>
            <a:ext cx="9144000" cy="534394"/>
          </a:xfrm>
        </p:spPr>
        <p:txBody>
          <a:bodyPr/>
          <a:lstStyle/>
          <a:p>
            <a:r>
              <a:rPr lang="en-US" dirty="0"/>
              <a:t>Sanossian N et al, J Stroke Cerebrovasc Dis 2013; Navi BB et al, Neurology 2014; Navi BB et al, Ann Neurol 2018; Seok JM et al, Ann Neurol 2010; Raskob GE et al, N Engl J Med 2018; Young AM et al, J Clin Oncol 2018; Agnelli G et al, N Engl J Med 2020; </a:t>
            </a:r>
          </a:p>
        </p:txBody>
      </p:sp>
    </p:spTree>
    <p:extLst>
      <p:ext uri="{BB962C8B-B14F-4D97-AF65-F5344CB8AC3E}">
        <p14:creationId xmlns:p14="http://schemas.microsoft.com/office/powerpoint/2010/main" val="284694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6D16-320B-9A42-826D-C91AF168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948"/>
            <a:ext cx="8229600" cy="565438"/>
          </a:xfrm>
        </p:spPr>
        <p:txBody>
          <a:bodyPr>
            <a:noAutofit/>
          </a:bodyPr>
          <a:lstStyle/>
          <a:p>
            <a:r>
              <a:rPr lang="en-US" sz="3800" dirty="0"/>
              <a:t>Impetus for TEACH2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FF87-4882-0349-A737-C3B6DBF7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6" y="966354"/>
            <a:ext cx="8853055" cy="5139027"/>
          </a:xfrm>
        </p:spPr>
        <p:txBody>
          <a:bodyPr>
            <a:normAutofit/>
          </a:bodyPr>
          <a:lstStyle/>
          <a:p>
            <a:r>
              <a:rPr lang="en-US" sz="2200" b="1" dirty="0"/>
              <a:t>More data needed to determine optimal antithrombotic strategy </a:t>
            </a:r>
          </a:p>
          <a:p>
            <a:pPr lvl="1"/>
            <a:r>
              <a:rPr lang="en-US" sz="2200" dirty="0"/>
              <a:t>No trial data support this practice and it not endorsed by the AHA</a:t>
            </a:r>
          </a:p>
          <a:p>
            <a:pPr lvl="1"/>
            <a:r>
              <a:rPr lang="en-US" sz="2200" dirty="0"/>
              <a:t>Hypercoagulable stroke mechanisms (NBTE or DIC) rarely confirmed</a:t>
            </a:r>
          </a:p>
          <a:p>
            <a:pPr lvl="1"/>
            <a:r>
              <a:rPr lang="en-US" sz="2200" dirty="0"/>
              <a:t>Retrieved thrombi in cancer-AIS mostly platelet-rich (”white clots”)</a:t>
            </a:r>
          </a:p>
          <a:p>
            <a:pPr lvl="1"/>
            <a:r>
              <a:rPr lang="en-US" sz="2200" dirty="0"/>
              <a:t>Non-hypercoagulable pathologies (e.g., </a:t>
            </a:r>
            <a:r>
              <a:rPr lang="en-US" sz="2200" dirty="0" err="1"/>
              <a:t>athero</a:t>
            </a:r>
            <a:r>
              <a:rPr lang="en-US" sz="2200" dirty="0"/>
              <a:t>) are common in cancer</a:t>
            </a:r>
          </a:p>
          <a:p>
            <a:pPr lvl="1"/>
            <a:r>
              <a:rPr lang="en-US" sz="2200" dirty="0"/>
              <a:t>Major bleeding occurs in up to 20% of anticoagulated cancer patients</a:t>
            </a:r>
          </a:p>
          <a:p>
            <a:pPr lvl="1"/>
            <a:r>
              <a:rPr lang="en-US" sz="2200" dirty="0"/>
              <a:t>Many theoretical indications for AC were not supported by trials (WARSS, WASID, CADISS, WARCEF, ARCH); reductions in stroke risk offset by increased bleeding</a:t>
            </a:r>
          </a:p>
          <a:p>
            <a:r>
              <a:rPr lang="en-US" sz="2200" b="1" dirty="0"/>
              <a:t>Considerable practice variation exists</a:t>
            </a:r>
          </a:p>
          <a:p>
            <a:pPr lvl="1"/>
            <a:r>
              <a:rPr lang="en-US" sz="2200" dirty="0"/>
              <a:t>Among cancer-ESUS patients at MSKCC, 54% treated with AP and 43% treated with AC at discharge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DA0D7-62D5-2840-B197-48AFDA54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036" y="6356350"/>
            <a:ext cx="8655628" cy="365125"/>
          </a:xfrm>
        </p:spPr>
        <p:txBody>
          <a:bodyPr/>
          <a:lstStyle/>
          <a:p>
            <a:r>
              <a:rPr lang="en-US" dirty="0"/>
              <a:t>Kamphuisen PW et al, Thromb Res 2014; Powers WJ et al, Stroke 2018; Park H et al, Ann Neurol 2019; Mohr JP et al, N Engl J Med 2001; Chimowitz MI et al, N Engl J Med 2005; The CADISS trial investigators, Lancet Neurol 2015; Homma S et al, N Engl J Med 2012; </a:t>
            </a:r>
          </a:p>
          <a:p>
            <a:r>
              <a:rPr lang="en-US" dirty="0"/>
              <a:t>Amarenco P et al, Stroke 2014; Navi BB et al, Neurology 2014.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3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75838-07F9-C342-B7CD-360909DE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45" y="3745282"/>
            <a:ext cx="6212910" cy="3112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97DCF-2D87-5D42-B69D-508C679D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45" y="1"/>
            <a:ext cx="6212910" cy="36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1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9592"/>
            <a:ext cx="8229600" cy="702010"/>
          </a:xfrm>
        </p:spPr>
        <p:txBody>
          <a:bodyPr>
            <a:noAutofit/>
          </a:bodyPr>
          <a:lstStyle/>
          <a:p>
            <a:r>
              <a:rPr lang="en-US" sz="4000" dirty="0"/>
              <a:t>Time to Deconstruct ESUS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079A3-A6F5-CB40-B013-7C444516B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580"/>
            <a:ext cx="9144000" cy="5822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D71B1-2016-BD48-A101-29815ED4BE88}"/>
              </a:ext>
            </a:extLst>
          </p:cNvPr>
          <p:cNvSpPr txBox="1"/>
          <p:nvPr/>
        </p:nvSpPr>
        <p:spPr>
          <a:xfrm>
            <a:off x="3075710" y="6518656"/>
            <a:ext cx="225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Kamel H et al, JAMA Neurol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6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502"/>
          </a:xfrm>
        </p:spPr>
        <p:txBody>
          <a:bodyPr>
            <a:normAutofit fontScale="90000"/>
          </a:bodyPr>
          <a:lstStyle/>
          <a:p>
            <a:r>
              <a:rPr lang="en-US" dirty="0"/>
              <a:t>Pilot TEACH Trial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6614" y="1303681"/>
            <a:ext cx="8884259" cy="5052669"/>
          </a:xfrm>
        </p:spPr>
        <p:txBody>
          <a:bodyPr>
            <a:noAutofit/>
          </a:bodyPr>
          <a:lstStyle/>
          <a:p>
            <a:r>
              <a:rPr lang="en-US" sz="2400" dirty="0"/>
              <a:t>Multicenter, randomized, clinical trial focused on feasibility</a:t>
            </a:r>
          </a:p>
          <a:p>
            <a:r>
              <a:rPr lang="en-US" sz="2400" dirty="0"/>
              <a:t>AC therapy with enoxaparin vs. AP therapy with ASA in patients with active cancer and AIS (75% ESUS); patients followed for 1 year</a:t>
            </a:r>
          </a:p>
          <a:p>
            <a:r>
              <a:rPr lang="en-US" sz="2400" dirty="0"/>
              <a:t>49 eligible, 20 enrolled, </a:t>
            </a:r>
            <a:r>
              <a:rPr lang="en-US" sz="2400" b="1" dirty="0"/>
              <a:t>41% enrollment rate (95% CI, 27-55%)</a:t>
            </a:r>
          </a:p>
          <a:p>
            <a:r>
              <a:rPr lang="en-US" sz="2400" dirty="0"/>
              <a:t>0.31 enrollments per site per month (3.75 enrollments/site/year)</a:t>
            </a:r>
          </a:p>
          <a:p>
            <a:r>
              <a:rPr lang="en-US" sz="2400" b="1" dirty="0"/>
              <a:t>Top enrollment failure reason was aversion to injections (n=11); enrollment could have been 63% (95% CI, 48-77%) with DOAC </a:t>
            </a:r>
          </a:p>
          <a:p>
            <a:r>
              <a:rPr lang="en-US" sz="2400" b="1" dirty="0"/>
              <a:t>24% major bleeding rate</a:t>
            </a:r>
          </a:p>
          <a:p>
            <a:r>
              <a:rPr lang="en-US" sz="2400" dirty="0"/>
              <a:t>No significant differences between groups for efficacy and safety outcomes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6614" y="6356350"/>
            <a:ext cx="8797079" cy="365125"/>
          </a:xfrm>
        </p:spPr>
        <p:txBody>
          <a:bodyPr/>
          <a:lstStyle/>
          <a:p>
            <a:r>
              <a:rPr lang="en-US" dirty="0"/>
              <a:t>Navi BB et al, JAMA Neurology 2018; Elm JJ et al, Clin Trials 2014.</a:t>
            </a:r>
          </a:p>
        </p:txBody>
      </p:sp>
    </p:spTree>
    <p:extLst>
      <p:ext uri="{BB962C8B-B14F-4D97-AF65-F5344CB8AC3E}">
        <p14:creationId xmlns:p14="http://schemas.microsoft.com/office/powerpoint/2010/main" val="3519286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1393</Words>
  <Application>Microsoft Office PowerPoint</Application>
  <PresentationFormat>On-screen Show (4:3)</PresentationFormat>
  <Paragraphs>124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MS Mincho</vt:lpstr>
      <vt:lpstr>Times New Roman</vt:lpstr>
      <vt:lpstr>Office Theme</vt:lpstr>
      <vt:lpstr>Trial of Apixaban vErsus Aspirin in Cancer Patients with Cryptogenic IscHemic Stroke: the TEACH2 Randomized Clinical Trial </vt:lpstr>
      <vt:lpstr>Cancer is Common in Stroke Patients</vt:lpstr>
      <vt:lpstr>PowerPoint Presentation</vt:lpstr>
      <vt:lpstr>Cancer the Chronic Disease?</vt:lpstr>
      <vt:lpstr>Impetus for TEACH2</vt:lpstr>
      <vt:lpstr>Impetus for TEACH2</vt:lpstr>
      <vt:lpstr>PowerPoint Presentation</vt:lpstr>
      <vt:lpstr>Time to Deconstruct ESUS</vt:lpstr>
      <vt:lpstr>Pilot TEACH Trial Data</vt:lpstr>
      <vt:lpstr>TEACH2 Aims &amp; Hypotheses</vt:lpstr>
      <vt:lpstr>TEACH2 Tertiary Aims</vt:lpstr>
      <vt:lpstr>TEACH2 Study Design</vt:lpstr>
      <vt:lpstr>TEACH2 Key Eligibility Criteria</vt:lpstr>
      <vt:lpstr>TEACH2 Follow-Up</vt:lpstr>
      <vt:lpstr>TEACH2 Sample Size Estimation</vt:lpstr>
      <vt:lpstr>Likely Benefits of TEACH2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Occult Cancer Recognition After Cryptogenic Stroke with Long-term Evaluation  (ORACLE)</dc:title>
  <dc:creator>Babak Navi</dc:creator>
  <cp:lastModifiedBy>Sester, Regina (sesterrj)</cp:lastModifiedBy>
  <cp:revision>315</cp:revision>
  <dcterms:created xsi:type="dcterms:W3CDTF">2017-12-28T21:13:34Z</dcterms:created>
  <dcterms:modified xsi:type="dcterms:W3CDTF">2020-05-13T14:45:20Z</dcterms:modified>
</cp:coreProperties>
</file>