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57" d="100"/>
          <a:sy n="57" d="100"/>
        </p:scale>
        <p:origin x="53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0058400" cy="680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740937"/>
            <a:ext cx="1591853" cy="980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238" y="5738237"/>
            <a:ext cx="2254562" cy="9805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29" y="5763236"/>
            <a:ext cx="1311923" cy="10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5" y="106603"/>
            <a:ext cx="3651504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0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7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8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0058400" cy="680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54" y="-51517"/>
            <a:ext cx="10515600" cy="1325563"/>
          </a:xfrm>
        </p:spPr>
        <p:txBody>
          <a:bodyPr/>
          <a:lstStyle>
            <a:lvl1pPr>
              <a:defRPr>
                <a:solidFill>
                  <a:srgbClr val="336094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76" y="1465700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5560" y="965200"/>
            <a:ext cx="11843740" cy="0"/>
          </a:xfrm>
          <a:prstGeom prst="line">
            <a:avLst/>
          </a:prstGeom>
          <a:ln w="19050">
            <a:solidFill>
              <a:srgbClr val="33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7" y="6266582"/>
            <a:ext cx="2249144" cy="4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7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34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0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3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5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9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1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22620-6C75-41C4-BA2C-9167EF6E0246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8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Operationalizing </a:t>
            </a:r>
            <a:r>
              <a:rPr lang="en-US" dirty="0"/>
              <a:t>Acute </a:t>
            </a:r>
            <a:r>
              <a:rPr lang="en-US" dirty="0" smtClean="0"/>
              <a:t>Stroke </a:t>
            </a:r>
            <a:r>
              <a:rPr lang="en-US" dirty="0"/>
              <a:t>Trial </a:t>
            </a:r>
            <a:r>
              <a:rPr lang="en-US" dirty="0" smtClean="0"/>
              <a:t>Enrollments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Andrew Barreto, MD, UT </a:t>
            </a:r>
            <a:r>
              <a:rPr lang="en-US" dirty="0" smtClean="0"/>
              <a:t>Houston</a:t>
            </a:r>
          </a:p>
          <a:p>
            <a:r>
              <a:rPr lang="en-US" dirty="0" smtClean="0"/>
              <a:t>Opeolu </a:t>
            </a:r>
            <a:r>
              <a:rPr lang="en-US" dirty="0"/>
              <a:t>Adeoye, MD, University of </a:t>
            </a:r>
            <a:r>
              <a:rPr lang="en-US" dirty="0" smtClean="0"/>
              <a:t>Cincinnati </a:t>
            </a:r>
          </a:p>
          <a:p>
            <a:r>
              <a:rPr lang="en-US" dirty="0" smtClean="0"/>
              <a:t>Joe </a:t>
            </a:r>
            <a:r>
              <a:rPr lang="en-US" dirty="0"/>
              <a:t>Broderick, MD, University of </a:t>
            </a:r>
            <a:r>
              <a:rPr lang="en-US" dirty="0" smtClean="0"/>
              <a:t>Cincinnati </a:t>
            </a:r>
          </a:p>
          <a:p>
            <a:r>
              <a:rPr lang="en-US" dirty="0" smtClean="0"/>
              <a:t>Jim </a:t>
            </a:r>
            <a:r>
              <a:rPr lang="en-US" dirty="0"/>
              <a:t>Grotta, MD, UT </a:t>
            </a:r>
            <a:r>
              <a:rPr lang="en-US" dirty="0" smtClean="0"/>
              <a:t>Houston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timelines feasible?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505" y="2456873"/>
            <a:ext cx="5281808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74" y="213178"/>
            <a:ext cx="11816163" cy="1325563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Proposed Best Practices for Successful Enrollments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University of Minnesota</a:t>
            </a: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065" y="1465263"/>
            <a:ext cx="6468780" cy="445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54" y="22119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Pharmacy and Study Drug Delivery </a:t>
            </a:r>
            <a:r>
              <a:rPr lang="en-US" sz="3200" dirty="0" smtClean="0"/>
              <a:t> </a:t>
            </a:r>
            <a:r>
              <a:rPr lang="en-US" sz="2800" dirty="0" smtClean="0"/>
              <a:t>Communication, communication, communication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Alert </a:t>
            </a:r>
            <a:r>
              <a:rPr lang="en-US" dirty="0"/>
              <a:t>pharmacy of a potential subject </a:t>
            </a:r>
            <a:r>
              <a:rPr lang="en-US" dirty="0" smtClean="0"/>
              <a:t>as soon as possible</a:t>
            </a:r>
          </a:p>
          <a:p>
            <a:pPr lvl="1"/>
            <a:r>
              <a:rPr lang="en-US" dirty="0" smtClean="0"/>
              <a:t>Before consent</a:t>
            </a:r>
          </a:p>
          <a:p>
            <a:pPr lvl="1"/>
            <a:r>
              <a:rPr lang="en-US" dirty="0" smtClean="0"/>
              <a:t>Before eligibility is confirmed</a:t>
            </a:r>
          </a:p>
          <a:p>
            <a:pPr lvl="1"/>
            <a:r>
              <a:rPr lang="en-US" dirty="0" smtClean="0"/>
              <a:t>Allows pharmacy to start planning and should provide a 15-20min heads up before randomization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Confirm </a:t>
            </a:r>
            <a:r>
              <a:rPr lang="en-US" dirty="0"/>
              <a:t>with pharmacy once verbal consent is </a:t>
            </a:r>
            <a:r>
              <a:rPr lang="en-US" dirty="0" smtClean="0"/>
              <a:t>obtained</a:t>
            </a:r>
          </a:p>
          <a:p>
            <a:pPr lvl="1"/>
            <a:r>
              <a:rPr lang="en-US" dirty="0" smtClean="0"/>
              <a:t>Moves pharmacy from “possible” to “very likely”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Call </a:t>
            </a:r>
            <a:r>
              <a:rPr lang="en-US" dirty="0"/>
              <a:t>pharmacy again once randomized and concurrently head over to pick up the study drug if </a:t>
            </a:r>
            <a:r>
              <a:rPr lang="en-US" dirty="0" smtClean="0"/>
              <a:t>needed</a:t>
            </a:r>
          </a:p>
          <a:p>
            <a:pPr lvl="1"/>
            <a:r>
              <a:rPr lang="en-US" dirty="0" smtClean="0"/>
              <a:t>Now enrollment is confirmed and pharmacists and team are ready to prepare and disseminate study drug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76" y="1465700"/>
            <a:ext cx="10905798" cy="4351338"/>
          </a:xfrm>
        </p:spPr>
        <p:txBody>
          <a:bodyPr>
            <a:normAutofit/>
          </a:bodyPr>
          <a:lstStyle/>
          <a:p>
            <a:r>
              <a:rPr lang="en-US" dirty="0"/>
              <a:t>Acute stroke trials require pre-planning and clarity of </a:t>
            </a:r>
            <a:r>
              <a:rPr lang="en-US" dirty="0" smtClean="0"/>
              <a:t>roles</a:t>
            </a:r>
          </a:p>
          <a:p>
            <a:pPr lvl="1"/>
            <a:r>
              <a:rPr lang="en-US" dirty="0" smtClean="0"/>
              <a:t>Practice, practice, practice </a:t>
            </a:r>
            <a:endParaRPr lang="en-US" dirty="0"/>
          </a:p>
          <a:p>
            <a:r>
              <a:rPr lang="en-US" dirty="0"/>
              <a:t>Timely treatment AND trial enrollments are both feasible</a:t>
            </a:r>
          </a:p>
          <a:p>
            <a:r>
              <a:rPr lang="en-US" dirty="0"/>
              <a:t>Many RCCs have successfully contributed to these trial timelines in the Phase 2 environment</a:t>
            </a:r>
          </a:p>
          <a:p>
            <a:r>
              <a:rPr lang="en-US" dirty="0"/>
              <a:t>Active RCC involvement with their participating sites is needed for successful enrollments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64055" y="1465700"/>
            <a:ext cx="49702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9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6" y="0"/>
            <a:ext cx="10515600" cy="1325563"/>
          </a:xfrm>
        </p:spPr>
        <p:txBody>
          <a:bodyPr/>
          <a:lstStyle/>
          <a:p>
            <a:r>
              <a:rPr lang="en-US" dirty="0" smtClean="0"/>
              <a:t>Goal of StrokeNet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“Because our ultimate goal is to test and compare therapies that will have a real impact on patient health, a coordinated and long range approach to solving challenges in stroke trial research is sorely needed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Story Landis and Marc Fisher, </a:t>
            </a:r>
            <a:r>
              <a:rPr lang="en-US" i="1" dirty="0" smtClean="0"/>
              <a:t>Stroke</a:t>
            </a:r>
            <a:r>
              <a:rPr lang="en-US" dirty="0" smtClean="0"/>
              <a:t>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7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</a:p>
          <a:p>
            <a:endParaRPr lang="en-US" dirty="0"/>
          </a:p>
          <a:p>
            <a:r>
              <a:rPr lang="en-US" dirty="0" smtClean="0"/>
              <a:t>Acute Treatment</a:t>
            </a:r>
          </a:p>
          <a:p>
            <a:endParaRPr lang="en-US" dirty="0"/>
          </a:p>
          <a:p>
            <a:r>
              <a:rPr lang="en-US" dirty="0" smtClean="0"/>
              <a:t>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Today’s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Stroke Clinical Trials</a:t>
            </a:r>
          </a:p>
          <a:p>
            <a:pPr lvl="1"/>
            <a:r>
              <a:rPr lang="en-US" dirty="0" smtClean="0"/>
              <a:t>Ensuring optimized enrollment processes across multiple trial settings within StrokeNet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Discuss best practices for acute enrollments in setting of the need for rapid treatments with </a:t>
            </a:r>
            <a:r>
              <a:rPr lang="en-US" dirty="0" err="1" smtClean="0"/>
              <a:t>alteplase</a:t>
            </a:r>
            <a:r>
              <a:rPr lang="en-US" dirty="0" smtClean="0"/>
              <a:t>, </a:t>
            </a:r>
            <a:r>
              <a:rPr lang="en-US" dirty="0" err="1" smtClean="0"/>
              <a:t>thrombectomy</a:t>
            </a:r>
            <a:r>
              <a:rPr lang="en-US" dirty="0" smtClean="0"/>
              <a:t>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and Upcoming Acute </a:t>
            </a:r>
            <a:r>
              <a:rPr lang="en-US" dirty="0" err="1" smtClean="0"/>
              <a:t>StrokeNet</a:t>
            </a:r>
            <a:r>
              <a:rPr lang="en-US" dirty="0" smtClean="0"/>
              <a:t>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– study intervention within 60 minutes of IV </a:t>
            </a:r>
            <a:r>
              <a:rPr lang="en-US" dirty="0" err="1" smtClean="0"/>
              <a:t>alteplase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FASTEST – study intervention within 2 hours of symptom onset</a:t>
            </a:r>
          </a:p>
          <a:p>
            <a:endParaRPr lang="en-US" dirty="0" smtClean="0"/>
          </a:p>
          <a:p>
            <a:r>
              <a:rPr lang="en-US" dirty="0" smtClean="0"/>
              <a:t>RHAPSODY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timelines feasible?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505" y="2456873"/>
            <a:ext cx="5281808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0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Multicenter Phase 2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ARTSS – Study drug started within 43 minutes (median) of IV </a:t>
            </a:r>
            <a:r>
              <a:rPr lang="en-US" dirty="0" err="1" smtClean="0"/>
              <a:t>alteplase</a:t>
            </a:r>
            <a:endParaRPr lang="en-US" dirty="0" smtClean="0"/>
          </a:p>
          <a:p>
            <a:pPr lvl="1"/>
            <a:r>
              <a:rPr lang="en-US" dirty="0" smtClean="0"/>
              <a:t>89% started within 60 minutes</a:t>
            </a:r>
          </a:p>
          <a:p>
            <a:r>
              <a:rPr lang="en-US" dirty="0" smtClean="0"/>
              <a:t>ARTSS 2 – </a:t>
            </a:r>
            <a:r>
              <a:rPr lang="en-US" dirty="0"/>
              <a:t>Study drug started within </a:t>
            </a:r>
            <a:r>
              <a:rPr lang="en-US" dirty="0" smtClean="0"/>
              <a:t>47 </a:t>
            </a:r>
            <a:r>
              <a:rPr lang="en-US" dirty="0"/>
              <a:t>minutes (</a:t>
            </a:r>
            <a:r>
              <a:rPr lang="en-US" dirty="0" smtClean="0"/>
              <a:t>mean) </a:t>
            </a:r>
            <a:r>
              <a:rPr lang="en-US" dirty="0"/>
              <a:t>of IV </a:t>
            </a:r>
            <a:r>
              <a:rPr lang="en-US" dirty="0" err="1" smtClean="0"/>
              <a:t>alteplase</a:t>
            </a:r>
            <a:endParaRPr lang="en-US" dirty="0" smtClean="0"/>
          </a:p>
          <a:p>
            <a:pPr lvl="1"/>
            <a:r>
              <a:rPr lang="en-US" dirty="0" smtClean="0"/>
              <a:t>73% started within 60 minutes </a:t>
            </a:r>
            <a:endParaRPr lang="en-US" dirty="0"/>
          </a:p>
          <a:p>
            <a:r>
              <a:rPr lang="en-US" dirty="0"/>
              <a:t>CLEAR-ER – Study drug started within 40 minutes (median) of IV </a:t>
            </a:r>
            <a:r>
              <a:rPr lang="en-US" dirty="0" err="1"/>
              <a:t>alteplase</a:t>
            </a:r>
            <a:endParaRPr lang="en-US" dirty="0"/>
          </a:p>
          <a:p>
            <a:r>
              <a:rPr lang="en-US" dirty="0" smtClean="0"/>
              <a:t>CLEAR-FDR – Study drug started within 40 minutes (median) of IV </a:t>
            </a:r>
            <a:r>
              <a:rPr lang="en-US" dirty="0" err="1" smtClean="0"/>
              <a:t>aleplase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28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MSU Study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777915" y="1339782"/>
            <a:ext cx="4700337" cy="4416142"/>
            <a:chOff x="2759242" y="1309464"/>
            <a:chExt cx="3675648" cy="3459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1572" t="19440" r="11015" b="4900"/>
            <a:stretch/>
          </p:blipFill>
          <p:spPr>
            <a:xfrm>
              <a:off x="2759242" y="1626469"/>
              <a:ext cx="3675648" cy="314209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32610" y="1309464"/>
              <a:ext cx="272891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MSU AND SM GROUPS COMBINED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5750450"/>
            <a:ext cx="12055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median door to </a:t>
            </a:r>
            <a:r>
              <a:rPr lang="en-US" sz="2000" dirty="0" err="1"/>
              <a:t>tPA</a:t>
            </a:r>
            <a:r>
              <a:rPr lang="en-US" sz="2000" dirty="0"/>
              <a:t> bolus time for the combined groups is </a:t>
            </a:r>
            <a:r>
              <a:rPr lang="en-US" sz="2000" u="sng" dirty="0"/>
              <a:t>27 min (IQR 17 min</a:t>
            </a:r>
            <a:r>
              <a:rPr lang="en-US" sz="2000" u="sng" dirty="0" smtClean="0"/>
              <a:t>)</a:t>
            </a:r>
            <a:r>
              <a:rPr lang="en-US" sz="2000" dirty="0" smtClean="0"/>
              <a:t> - “</a:t>
            </a:r>
            <a:r>
              <a:rPr lang="en-US" sz="2000" dirty="0"/>
              <a:t>Door” = either MSU arrival on scene for MSU pts, or ED door arrival for SM pts</a:t>
            </a:r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40105" y="1020202"/>
            <a:ext cx="1197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336094"/>
                </a:solidFill>
              </a:rPr>
              <a:t>LSN to </a:t>
            </a:r>
            <a:r>
              <a:rPr lang="en-US" sz="2000" dirty="0" err="1">
                <a:solidFill>
                  <a:srgbClr val="336094"/>
                </a:solidFill>
              </a:rPr>
              <a:t>tPA</a:t>
            </a:r>
            <a:r>
              <a:rPr lang="en-US" sz="2000" dirty="0">
                <a:solidFill>
                  <a:srgbClr val="336094"/>
                </a:solidFill>
              </a:rPr>
              <a:t> bolus in combined Mobile Stroke Unit and </a:t>
            </a:r>
            <a:r>
              <a:rPr lang="en-US" sz="2000" dirty="0" smtClean="0">
                <a:solidFill>
                  <a:srgbClr val="336094"/>
                </a:solidFill>
              </a:rPr>
              <a:t>Standard </a:t>
            </a:r>
            <a:r>
              <a:rPr lang="en-US" sz="2000" dirty="0">
                <a:solidFill>
                  <a:srgbClr val="336094"/>
                </a:solidFill>
              </a:rPr>
              <a:t>Management Patients—Ongoing BEST-MSU Study</a:t>
            </a:r>
          </a:p>
        </p:txBody>
      </p:sp>
    </p:spTree>
    <p:extLst>
      <p:ext uri="{BB962C8B-B14F-4D97-AF65-F5344CB8AC3E}">
        <p14:creationId xmlns:p14="http://schemas.microsoft.com/office/powerpoint/2010/main" val="41544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Data - NINDS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569" y="1274046"/>
            <a:ext cx="8277726" cy="511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444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Operationalizing Acute Stroke Trial Enrollments</vt:lpstr>
      <vt:lpstr>Goal of StrokeNet</vt:lpstr>
      <vt:lpstr>StrokeNet</vt:lpstr>
      <vt:lpstr>Goal of Today’s Discussion</vt:lpstr>
      <vt:lpstr>Current and Upcoming Acute StrokeNet Trials</vt:lpstr>
      <vt:lpstr>Are these timelines feasible?</vt:lpstr>
      <vt:lpstr>Multicenter Phase 2 Trials</vt:lpstr>
      <vt:lpstr>MSU Study</vt:lpstr>
      <vt:lpstr>Historical Data - NINDS</vt:lpstr>
      <vt:lpstr>Are these timelines feasible?</vt:lpstr>
      <vt:lpstr>Proposed Best Practices for Successful Enrollments   University of Minnesota</vt:lpstr>
      <vt:lpstr>Pharmacy and Study Drug Delivery  Communication, communication, communication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Gunslinger</dc:creator>
  <cp:lastModifiedBy>Sester, Regina (sesterrj)</cp:lastModifiedBy>
  <cp:revision>34</cp:revision>
  <dcterms:created xsi:type="dcterms:W3CDTF">2014-05-24T16:32:07Z</dcterms:created>
  <dcterms:modified xsi:type="dcterms:W3CDTF">2019-12-11T11:52:23Z</dcterms:modified>
</cp:coreProperties>
</file>