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 id="2147483677" r:id="rId3"/>
    <p:sldMasterId id="2147483686" r:id="rId4"/>
  </p:sldMasterIdLst>
  <p:notesMasterIdLst>
    <p:notesMasterId r:id="rId24"/>
  </p:notesMasterIdLst>
  <p:sldIdLst>
    <p:sldId id="257" r:id="rId5"/>
    <p:sldId id="292" r:id="rId6"/>
    <p:sldId id="416" r:id="rId7"/>
    <p:sldId id="354" r:id="rId8"/>
    <p:sldId id="337" r:id="rId9"/>
    <p:sldId id="413" r:id="rId10"/>
    <p:sldId id="349" r:id="rId11"/>
    <p:sldId id="409" r:id="rId12"/>
    <p:sldId id="415" r:id="rId13"/>
    <p:sldId id="380" r:id="rId14"/>
    <p:sldId id="393" r:id="rId15"/>
    <p:sldId id="395" r:id="rId16"/>
    <p:sldId id="412" r:id="rId17"/>
    <p:sldId id="414" r:id="rId18"/>
    <p:sldId id="285" r:id="rId19"/>
    <p:sldId id="284" r:id="rId20"/>
    <p:sldId id="294" r:id="rId21"/>
    <p:sldId id="405"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14381-81F2-4C5E-85FA-CAF177259B71}" v="110" dt="2020-05-12T02:23:49.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28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raj Badjatia" userId="0e8c4eb56ca8f541" providerId="LiveId" clId="{85714381-81F2-4C5E-85FA-CAF177259B71}"/>
    <pc:docChg chg="undo custSel addSld delSld modSld sldOrd">
      <pc:chgData name="Neeraj Badjatia" userId="0e8c4eb56ca8f541" providerId="LiveId" clId="{85714381-81F2-4C5E-85FA-CAF177259B71}" dt="2020-05-12T02:23:49.063" v="1211" actId="6549"/>
      <pc:docMkLst>
        <pc:docMk/>
      </pc:docMkLst>
      <pc:sldChg chg="modSp">
        <pc:chgData name="Neeraj Badjatia" userId="0e8c4eb56ca8f541" providerId="LiveId" clId="{85714381-81F2-4C5E-85FA-CAF177259B71}" dt="2020-05-12T02:13:00.643" v="1147" actId="113"/>
        <pc:sldMkLst>
          <pc:docMk/>
          <pc:sldMk cId="2666150388" sldId="282"/>
        </pc:sldMkLst>
        <pc:spChg chg="mod">
          <ac:chgData name="Neeraj Badjatia" userId="0e8c4eb56ca8f541" providerId="LiveId" clId="{85714381-81F2-4C5E-85FA-CAF177259B71}" dt="2020-05-12T02:13:00.643" v="1147" actId="113"/>
          <ac:spMkLst>
            <pc:docMk/>
            <pc:sldMk cId="2666150388" sldId="282"/>
            <ac:spMk id="2" creationId="{00000000-0000-0000-0000-000000000000}"/>
          </ac:spMkLst>
        </pc:spChg>
      </pc:sldChg>
      <pc:sldChg chg="modSp mod modAnim">
        <pc:chgData name="Neeraj Badjatia" userId="0e8c4eb56ca8f541" providerId="LiveId" clId="{85714381-81F2-4C5E-85FA-CAF177259B71}" dt="2020-05-12T02:19:29.646" v="1203" actId="6549"/>
        <pc:sldMkLst>
          <pc:docMk/>
          <pc:sldMk cId="1173321000" sldId="285"/>
        </pc:sldMkLst>
        <pc:spChg chg="mod">
          <ac:chgData name="Neeraj Badjatia" userId="0e8c4eb56ca8f541" providerId="LiveId" clId="{85714381-81F2-4C5E-85FA-CAF177259B71}" dt="2020-05-12T02:19:29.646" v="1203" actId="6549"/>
          <ac:spMkLst>
            <pc:docMk/>
            <pc:sldMk cId="1173321000" sldId="285"/>
            <ac:spMk id="2" creationId="{F9D2091C-BF48-4B59-8234-ADFF463A8211}"/>
          </ac:spMkLst>
        </pc:spChg>
        <pc:spChg chg="mod">
          <ac:chgData name="Neeraj Badjatia" userId="0e8c4eb56ca8f541" providerId="LiveId" clId="{85714381-81F2-4C5E-85FA-CAF177259B71}" dt="2020-05-12T02:12:32.647" v="1144" actId="255"/>
          <ac:spMkLst>
            <pc:docMk/>
            <pc:sldMk cId="1173321000" sldId="285"/>
            <ac:spMk id="3" creationId="{D07F9C08-119D-4E3D-AED7-CB4879323500}"/>
          </ac:spMkLst>
        </pc:spChg>
        <pc:spChg chg="mod">
          <ac:chgData name="Neeraj Badjatia" userId="0e8c4eb56ca8f541" providerId="LiveId" clId="{85714381-81F2-4C5E-85FA-CAF177259B71}" dt="2020-05-12T02:11:43.157" v="1138" actId="113"/>
          <ac:spMkLst>
            <pc:docMk/>
            <pc:sldMk cId="1173321000" sldId="285"/>
            <ac:spMk id="4" creationId="{F6D46815-0B30-4C25-90ED-446BD451D03A}"/>
          </ac:spMkLst>
        </pc:spChg>
      </pc:sldChg>
      <pc:sldChg chg="modSp mod">
        <pc:chgData name="Neeraj Badjatia" userId="0e8c4eb56ca8f541" providerId="LiveId" clId="{85714381-81F2-4C5E-85FA-CAF177259B71}" dt="2020-05-12T02:22:18.825" v="1210" actId="20577"/>
        <pc:sldMkLst>
          <pc:docMk/>
          <pc:sldMk cId="140128682" sldId="292"/>
        </pc:sldMkLst>
        <pc:spChg chg="mod">
          <ac:chgData name="Neeraj Badjatia" userId="0e8c4eb56ca8f541" providerId="LiveId" clId="{85714381-81F2-4C5E-85FA-CAF177259B71}" dt="2020-05-12T02:07:22.478" v="1082" actId="113"/>
          <ac:spMkLst>
            <pc:docMk/>
            <pc:sldMk cId="140128682" sldId="292"/>
            <ac:spMk id="4" creationId="{00000000-0000-0000-0000-000000000000}"/>
          </ac:spMkLst>
        </pc:spChg>
        <pc:spChg chg="mod">
          <ac:chgData name="Neeraj Badjatia" userId="0e8c4eb56ca8f541" providerId="LiveId" clId="{85714381-81F2-4C5E-85FA-CAF177259B71}" dt="2020-05-12T02:22:18.825" v="1210" actId="20577"/>
          <ac:spMkLst>
            <pc:docMk/>
            <pc:sldMk cId="140128682" sldId="292"/>
            <ac:spMk id="5" creationId="{00000000-0000-0000-0000-000000000000}"/>
          </ac:spMkLst>
        </pc:spChg>
        <pc:picChg chg="mod">
          <ac:chgData name="Neeraj Badjatia" userId="0e8c4eb56ca8f541" providerId="LiveId" clId="{85714381-81F2-4C5E-85FA-CAF177259B71}" dt="2020-05-12T01:24:16.864" v="0" actId="14861"/>
          <ac:picMkLst>
            <pc:docMk/>
            <pc:sldMk cId="140128682" sldId="292"/>
            <ac:picMk id="3" creationId="{00000000-0000-0000-0000-000000000000}"/>
          </ac:picMkLst>
        </pc:picChg>
      </pc:sldChg>
      <pc:sldChg chg="modSp mod">
        <pc:chgData name="Neeraj Badjatia" userId="0e8c4eb56ca8f541" providerId="LiveId" clId="{85714381-81F2-4C5E-85FA-CAF177259B71}" dt="2020-05-12T02:16:01.211" v="1157" actId="14100"/>
        <pc:sldMkLst>
          <pc:docMk/>
          <pc:sldMk cId="2869157965" sldId="337"/>
        </pc:sldMkLst>
        <pc:spChg chg="mod">
          <ac:chgData name="Neeraj Badjatia" userId="0e8c4eb56ca8f541" providerId="LiveId" clId="{85714381-81F2-4C5E-85FA-CAF177259B71}" dt="2020-05-12T02:16:01.211" v="1157" actId="14100"/>
          <ac:spMkLst>
            <pc:docMk/>
            <pc:sldMk cId="2869157965" sldId="337"/>
            <ac:spMk id="5" creationId="{00000000-0000-0000-0000-000000000000}"/>
          </ac:spMkLst>
        </pc:spChg>
        <pc:spChg chg="mod">
          <ac:chgData name="Neeraj Badjatia" userId="0e8c4eb56ca8f541" providerId="LiveId" clId="{85714381-81F2-4C5E-85FA-CAF177259B71}" dt="2020-05-12T02:06:09.523" v="1070" actId="20577"/>
          <ac:spMkLst>
            <pc:docMk/>
            <pc:sldMk cId="2869157965" sldId="337"/>
            <ac:spMk id="7" creationId="{00000000-0000-0000-0000-000000000000}"/>
          </ac:spMkLst>
        </pc:spChg>
        <pc:spChg chg="mod">
          <ac:chgData name="Neeraj Badjatia" userId="0e8c4eb56ca8f541" providerId="LiveId" clId="{85714381-81F2-4C5E-85FA-CAF177259B71}" dt="2020-05-12T01:52:31.702" v="937" actId="14100"/>
          <ac:spMkLst>
            <pc:docMk/>
            <pc:sldMk cId="2869157965" sldId="337"/>
            <ac:spMk id="10" creationId="{00000000-0000-0000-0000-000000000000}"/>
          </ac:spMkLst>
        </pc:spChg>
      </pc:sldChg>
      <pc:sldChg chg="add del ord">
        <pc:chgData name="Neeraj Badjatia" userId="0e8c4eb56ca8f541" providerId="LiveId" clId="{85714381-81F2-4C5E-85FA-CAF177259B71}" dt="2020-05-12T02:01:16.902" v="1051" actId="47"/>
        <pc:sldMkLst>
          <pc:docMk/>
          <pc:sldMk cId="1279004932" sldId="338"/>
        </pc:sldMkLst>
      </pc:sldChg>
      <pc:sldChg chg="modSp mod">
        <pc:chgData name="Neeraj Badjatia" userId="0e8c4eb56ca8f541" providerId="LiveId" clId="{85714381-81F2-4C5E-85FA-CAF177259B71}" dt="2020-05-12T02:07:37.666" v="1083" actId="2711"/>
        <pc:sldMkLst>
          <pc:docMk/>
          <pc:sldMk cId="3214704807" sldId="349"/>
        </pc:sldMkLst>
        <pc:spChg chg="mod">
          <ac:chgData name="Neeraj Badjatia" userId="0e8c4eb56ca8f541" providerId="LiveId" clId="{85714381-81F2-4C5E-85FA-CAF177259B71}" dt="2020-05-12T02:07:37.666" v="1083" actId="2711"/>
          <ac:spMkLst>
            <pc:docMk/>
            <pc:sldMk cId="3214704807" sldId="349"/>
            <ac:spMk id="2" creationId="{00000000-0000-0000-0000-000000000000}"/>
          </ac:spMkLst>
        </pc:spChg>
      </pc:sldChg>
      <pc:sldChg chg="modSp mod">
        <pc:chgData name="Neeraj Badjatia" userId="0e8c4eb56ca8f541" providerId="LiveId" clId="{85714381-81F2-4C5E-85FA-CAF177259B71}" dt="2020-05-12T02:06:30.982" v="1074" actId="2711"/>
        <pc:sldMkLst>
          <pc:docMk/>
          <pc:sldMk cId="1898287699" sldId="354"/>
        </pc:sldMkLst>
        <pc:spChg chg="mod">
          <ac:chgData name="Neeraj Badjatia" userId="0e8c4eb56ca8f541" providerId="LiveId" clId="{85714381-81F2-4C5E-85FA-CAF177259B71}" dt="2020-05-12T02:06:20.300" v="1073" actId="2711"/>
          <ac:spMkLst>
            <pc:docMk/>
            <pc:sldMk cId="1898287699" sldId="354"/>
            <ac:spMk id="2" creationId="{5B8CD754-9629-4EF9-824B-783C0B1FBE34}"/>
          </ac:spMkLst>
        </pc:spChg>
        <pc:spChg chg="mod">
          <ac:chgData name="Neeraj Badjatia" userId="0e8c4eb56ca8f541" providerId="LiveId" clId="{85714381-81F2-4C5E-85FA-CAF177259B71}" dt="2020-05-12T02:06:30.982" v="1074" actId="2711"/>
          <ac:spMkLst>
            <pc:docMk/>
            <pc:sldMk cId="1898287699" sldId="354"/>
            <ac:spMk id="3" creationId="{A459AB59-99EC-44AB-B123-4A1C5B410A00}"/>
          </ac:spMkLst>
        </pc:spChg>
        <pc:spChg chg="mod">
          <ac:chgData name="Neeraj Badjatia" userId="0e8c4eb56ca8f541" providerId="LiveId" clId="{85714381-81F2-4C5E-85FA-CAF177259B71}" dt="2020-05-12T01:48:19.495" v="888" actId="14100"/>
          <ac:spMkLst>
            <pc:docMk/>
            <pc:sldMk cId="1898287699" sldId="354"/>
            <ac:spMk id="7" creationId="{208F6FB7-DD87-4213-A5B8-96E0DC504F40}"/>
          </ac:spMkLst>
        </pc:spChg>
      </pc:sldChg>
      <pc:sldChg chg="delSp modSp add del mod delAnim">
        <pc:chgData name="Neeraj Badjatia" userId="0e8c4eb56ca8f541" providerId="LiveId" clId="{85714381-81F2-4C5E-85FA-CAF177259B71}" dt="2020-05-12T01:47:44.354" v="886" actId="47"/>
        <pc:sldMkLst>
          <pc:docMk/>
          <pc:sldMk cId="3091546294" sldId="373"/>
        </pc:sldMkLst>
        <pc:spChg chg="mod">
          <ac:chgData name="Neeraj Badjatia" userId="0e8c4eb56ca8f541" providerId="LiveId" clId="{85714381-81F2-4C5E-85FA-CAF177259B71}" dt="2020-05-12T01:24:53.326" v="46" actId="20577"/>
          <ac:spMkLst>
            <pc:docMk/>
            <pc:sldMk cId="3091546294" sldId="373"/>
            <ac:spMk id="3" creationId="{60F4DE15-DE7E-4E77-A74C-8311236E10A4}"/>
          </ac:spMkLst>
        </pc:spChg>
        <pc:spChg chg="del">
          <ac:chgData name="Neeraj Badjatia" userId="0e8c4eb56ca8f541" providerId="LiveId" clId="{85714381-81F2-4C5E-85FA-CAF177259B71}" dt="2020-05-12T01:45:21.576" v="866" actId="21"/>
          <ac:spMkLst>
            <pc:docMk/>
            <pc:sldMk cId="3091546294" sldId="373"/>
            <ac:spMk id="7" creationId="{BF24A2DC-1B16-4C01-A64A-9F6BB136CD9A}"/>
          </ac:spMkLst>
        </pc:spChg>
        <pc:picChg chg="del">
          <ac:chgData name="Neeraj Badjatia" userId="0e8c4eb56ca8f541" providerId="LiveId" clId="{85714381-81F2-4C5E-85FA-CAF177259B71}" dt="2020-05-12T01:45:21.576" v="866" actId="21"/>
          <ac:picMkLst>
            <pc:docMk/>
            <pc:sldMk cId="3091546294" sldId="373"/>
            <ac:picMk id="6" creationId="{7A60B29F-CF69-41A7-80FB-A4BC17B00E53}"/>
          </ac:picMkLst>
        </pc:picChg>
        <pc:picChg chg="del">
          <ac:chgData name="Neeraj Badjatia" userId="0e8c4eb56ca8f541" providerId="LiveId" clId="{85714381-81F2-4C5E-85FA-CAF177259B71}" dt="2020-05-12T01:45:21.576" v="866" actId="21"/>
          <ac:picMkLst>
            <pc:docMk/>
            <pc:sldMk cId="3091546294" sldId="373"/>
            <ac:picMk id="11" creationId="{5DC5A3EB-C85A-41B3-801E-BD57E9831834}"/>
          </ac:picMkLst>
        </pc:picChg>
        <pc:cxnChg chg="del">
          <ac:chgData name="Neeraj Badjatia" userId="0e8c4eb56ca8f541" providerId="LiveId" clId="{85714381-81F2-4C5E-85FA-CAF177259B71}" dt="2020-05-12T01:45:21.576" v="866" actId="21"/>
          <ac:cxnSpMkLst>
            <pc:docMk/>
            <pc:sldMk cId="3091546294" sldId="373"/>
            <ac:cxnSpMk id="8" creationId="{F9877A0C-CE69-406B-B31A-E13825AD87BC}"/>
          </ac:cxnSpMkLst>
        </pc:cxnChg>
      </pc:sldChg>
      <pc:sldChg chg="modSp mod">
        <pc:chgData name="Neeraj Badjatia" userId="0e8c4eb56ca8f541" providerId="LiveId" clId="{85714381-81F2-4C5E-85FA-CAF177259B71}" dt="2020-05-12T02:10:51.984" v="1134" actId="1076"/>
        <pc:sldMkLst>
          <pc:docMk/>
          <pc:sldMk cId="1023073781" sldId="380"/>
        </pc:sldMkLst>
        <pc:spChg chg="mod">
          <ac:chgData name="Neeraj Badjatia" userId="0e8c4eb56ca8f541" providerId="LiveId" clId="{85714381-81F2-4C5E-85FA-CAF177259B71}" dt="2020-05-12T02:08:42.002" v="1095" actId="2711"/>
          <ac:spMkLst>
            <pc:docMk/>
            <pc:sldMk cId="1023073781" sldId="380"/>
            <ac:spMk id="2" creationId="{00000000-0000-0000-0000-000000000000}"/>
          </ac:spMkLst>
        </pc:spChg>
        <pc:spChg chg="mod">
          <ac:chgData name="Neeraj Badjatia" userId="0e8c4eb56ca8f541" providerId="LiveId" clId="{85714381-81F2-4C5E-85FA-CAF177259B71}" dt="2020-05-12T02:09:09.235" v="1104" actId="403"/>
          <ac:spMkLst>
            <pc:docMk/>
            <pc:sldMk cId="1023073781" sldId="380"/>
            <ac:spMk id="3" creationId="{00000000-0000-0000-0000-000000000000}"/>
          </ac:spMkLst>
        </pc:spChg>
        <pc:spChg chg="mod">
          <ac:chgData name="Neeraj Badjatia" userId="0e8c4eb56ca8f541" providerId="LiveId" clId="{85714381-81F2-4C5E-85FA-CAF177259B71}" dt="2020-05-12T02:08:55.080" v="1098" actId="403"/>
          <ac:spMkLst>
            <pc:docMk/>
            <pc:sldMk cId="1023073781" sldId="380"/>
            <ac:spMk id="5" creationId="{0F7CF373-3C60-41B6-8AD2-A1E0DFAED9E2}"/>
          </ac:spMkLst>
        </pc:spChg>
        <pc:spChg chg="mod">
          <ac:chgData name="Neeraj Badjatia" userId="0e8c4eb56ca8f541" providerId="LiveId" clId="{85714381-81F2-4C5E-85FA-CAF177259B71}" dt="2020-05-12T02:10:46.840" v="1133" actId="1076"/>
          <ac:spMkLst>
            <pc:docMk/>
            <pc:sldMk cId="1023073781" sldId="380"/>
            <ac:spMk id="6" creationId="{FD5E52ED-D253-40D3-95C2-8E45FBD22045}"/>
          </ac:spMkLst>
        </pc:spChg>
        <pc:spChg chg="mod">
          <ac:chgData name="Neeraj Badjatia" userId="0e8c4eb56ca8f541" providerId="LiveId" clId="{85714381-81F2-4C5E-85FA-CAF177259B71}" dt="2020-05-12T02:10:51.984" v="1134" actId="1076"/>
          <ac:spMkLst>
            <pc:docMk/>
            <pc:sldMk cId="1023073781" sldId="380"/>
            <ac:spMk id="8" creationId="{61410A4A-F080-45C8-9E74-E55A85C471B6}"/>
          </ac:spMkLst>
        </pc:spChg>
        <pc:spChg chg="mod">
          <ac:chgData name="Neeraj Badjatia" userId="0e8c4eb56ca8f541" providerId="LiveId" clId="{85714381-81F2-4C5E-85FA-CAF177259B71}" dt="2020-05-12T02:10:07.144" v="1123" actId="1035"/>
          <ac:spMkLst>
            <pc:docMk/>
            <pc:sldMk cId="1023073781" sldId="380"/>
            <ac:spMk id="13" creationId="{00000000-0008-0000-0500-00000B000000}"/>
          </ac:spMkLst>
        </pc:spChg>
        <pc:spChg chg="mod">
          <ac:chgData name="Neeraj Badjatia" userId="0e8c4eb56ca8f541" providerId="LiveId" clId="{85714381-81F2-4C5E-85FA-CAF177259B71}" dt="2020-05-12T02:09:32.668" v="1109" actId="1076"/>
          <ac:spMkLst>
            <pc:docMk/>
            <pc:sldMk cId="1023073781" sldId="380"/>
            <ac:spMk id="14" creationId="{1FFFBF28-2465-4C83-A568-C3436281FF73}"/>
          </ac:spMkLst>
        </pc:spChg>
      </pc:sldChg>
      <pc:sldChg chg="modSp mod">
        <pc:chgData name="Neeraj Badjatia" userId="0e8c4eb56ca8f541" providerId="LiveId" clId="{85714381-81F2-4C5E-85FA-CAF177259B71}" dt="2020-05-12T02:08:25.473" v="1093" actId="20577"/>
        <pc:sldMkLst>
          <pc:docMk/>
          <pc:sldMk cId="3649863319" sldId="393"/>
        </pc:sldMkLst>
        <pc:spChg chg="mod">
          <ac:chgData name="Neeraj Badjatia" userId="0e8c4eb56ca8f541" providerId="LiveId" clId="{85714381-81F2-4C5E-85FA-CAF177259B71}" dt="2020-05-12T02:08:06.759" v="1087" actId="2711"/>
          <ac:spMkLst>
            <pc:docMk/>
            <pc:sldMk cId="3649863319" sldId="393"/>
            <ac:spMk id="5" creationId="{CF04ED08-7BA8-45D3-AF5F-AA4FB85A53A5}"/>
          </ac:spMkLst>
        </pc:spChg>
        <pc:spChg chg="mod">
          <ac:chgData name="Neeraj Badjatia" userId="0e8c4eb56ca8f541" providerId="LiveId" clId="{85714381-81F2-4C5E-85FA-CAF177259B71}" dt="2020-05-12T02:08:25.473" v="1093" actId="20577"/>
          <ac:spMkLst>
            <pc:docMk/>
            <pc:sldMk cId="3649863319" sldId="393"/>
            <ac:spMk id="6" creationId="{018001D5-3768-47C3-9CF0-D12050452D02}"/>
          </ac:spMkLst>
        </pc:spChg>
      </pc:sldChg>
      <pc:sldChg chg="modSp mod">
        <pc:chgData name="Neeraj Badjatia" userId="0e8c4eb56ca8f541" providerId="LiveId" clId="{85714381-81F2-4C5E-85FA-CAF177259B71}" dt="2020-05-12T01:59:43.001" v="1021" actId="6549"/>
        <pc:sldMkLst>
          <pc:docMk/>
          <pc:sldMk cId="698009398" sldId="395"/>
        </pc:sldMkLst>
        <pc:spChg chg="mod">
          <ac:chgData name="Neeraj Badjatia" userId="0e8c4eb56ca8f541" providerId="LiveId" clId="{85714381-81F2-4C5E-85FA-CAF177259B71}" dt="2020-05-12T01:59:43.001" v="1021" actId="6549"/>
          <ac:spMkLst>
            <pc:docMk/>
            <pc:sldMk cId="698009398" sldId="395"/>
            <ac:spMk id="3" creationId="{DE6D0247-B826-4ACD-841F-A98132D28D1B}"/>
          </ac:spMkLst>
        </pc:spChg>
      </pc:sldChg>
      <pc:sldChg chg="modSp mod">
        <pc:chgData name="Neeraj Badjatia" userId="0e8c4eb56ca8f541" providerId="LiveId" clId="{85714381-81F2-4C5E-85FA-CAF177259B71}" dt="2020-05-12T02:04:27.698" v="1052" actId="2711"/>
        <pc:sldMkLst>
          <pc:docMk/>
          <pc:sldMk cId="3657722484" sldId="409"/>
        </pc:sldMkLst>
        <pc:spChg chg="mod">
          <ac:chgData name="Neeraj Badjatia" userId="0e8c4eb56ca8f541" providerId="LiveId" clId="{85714381-81F2-4C5E-85FA-CAF177259B71}" dt="2020-05-12T02:04:27.698" v="1052" actId="2711"/>
          <ac:spMkLst>
            <pc:docMk/>
            <pc:sldMk cId="3657722484" sldId="409"/>
            <ac:spMk id="6" creationId="{E7713C8C-153A-43EF-B80F-1A2F4D140D37}"/>
          </ac:spMkLst>
        </pc:spChg>
        <pc:picChg chg="mod">
          <ac:chgData name="Neeraj Badjatia" userId="0e8c4eb56ca8f541" providerId="LiveId" clId="{85714381-81F2-4C5E-85FA-CAF177259B71}" dt="2020-05-12T01:32:32.415" v="52" actId="14100"/>
          <ac:picMkLst>
            <pc:docMk/>
            <pc:sldMk cId="3657722484" sldId="409"/>
            <ac:picMk id="2" creationId="{17DD9D89-B13F-4097-8C4C-EE1AE035F72B}"/>
          </ac:picMkLst>
        </pc:picChg>
      </pc:sldChg>
      <pc:sldChg chg="modSp mod">
        <pc:chgData name="Neeraj Badjatia" userId="0e8c4eb56ca8f541" providerId="LiveId" clId="{85714381-81F2-4C5E-85FA-CAF177259B71}" dt="2020-05-12T02:05:07.193" v="1058" actId="20577"/>
        <pc:sldMkLst>
          <pc:docMk/>
          <pc:sldMk cId="1954265679" sldId="413"/>
        </pc:sldMkLst>
        <pc:spChg chg="mod">
          <ac:chgData name="Neeraj Badjatia" userId="0e8c4eb56ca8f541" providerId="LiveId" clId="{85714381-81F2-4C5E-85FA-CAF177259B71}" dt="2020-05-12T02:05:07.193" v="1058" actId="20577"/>
          <ac:spMkLst>
            <pc:docMk/>
            <pc:sldMk cId="1954265679" sldId="413"/>
            <ac:spMk id="2" creationId="{A325011C-C34B-4F1C-8EBC-9E1B1A679F0F}"/>
          </ac:spMkLst>
        </pc:spChg>
      </pc:sldChg>
      <pc:sldChg chg="addSp delSp modSp mod">
        <pc:chgData name="Neeraj Badjatia" userId="0e8c4eb56ca8f541" providerId="LiveId" clId="{85714381-81F2-4C5E-85FA-CAF177259B71}" dt="2020-05-12T01:58:50.887" v="1008" actId="14100"/>
        <pc:sldMkLst>
          <pc:docMk/>
          <pc:sldMk cId="4023389119" sldId="415"/>
        </pc:sldMkLst>
        <pc:spChg chg="mod">
          <ac:chgData name="Neeraj Badjatia" userId="0e8c4eb56ca8f541" providerId="LiveId" clId="{85714381-81F2-4C5E-85FA-CAF177259B71}" dt="2020-05-12T01:58:17.294" v="988" actId="1036"/>
          <ac:spMkLst>
            <pc:docMk/>
            <pc:sldMk cId="4023389119" sldId="415"/>
            <ac:spMk id="7" creationId="{0B204CB9-2560-49AA-B0FD-DCF1BD7A575F}"/>
          </ac:spMkLst>
        </pc:spChg>
        <pc:spChg chg="del mod">
          <ac:chgData name="Neeraj Badjatia" userId="0e8c4eb56ca8f541" providerId="LiveId" clId="{85714381-81F2-4C5E-85FA-CAF177259B71}" dt="2020-05-12T01:57:07.864" v="957" actId="478"/>
          <ac:spMkLst>
            <pc:docMk/>
            <pc:sldMk cId="4023389119" sldId="415"/>
            <ac:spMk id="12" creationId="{00000000-0008-0000-0400-000006000000}"/>
          </ac:spMkLst>
        </pc:spChg>
        <pc:spChg chg="mod">
          <ac:chgData name="Neeraj Badjatia" userId="0e8c4eb56ca8f541" providerId="LiveId" clId="{85714381-81F2-4C5E-85FA-CAF177259B71}" dt="2020-05-12T01:58:50.887" v="1008" actId="14100"/>
          <ac:spMkLst>
            <pc:docMk/>
            <pc:sldMk cId="4023389119" sldId="415"/>
            <ac:spMk id="15" creationId="{EFF8C470-EB8E-49C4-A583-8BCF74EB100C}"/>
          </ac:spMkLst>
        </pc:spChg>
        <pc:picChg chg="add mod ord">
          <ac:chgData name="Neeraj Badjatia" userId="0e8c4eb56ca8f541" providerId="LiveId" clId="{85714381-81F2-4C5E-85FA-CAF177259B71}" dt="2020-05-12T01:58:38.004" v="1007" actId="167"/>
          <ac:picMkLst>
            <pc:docMk/>
            <pc:sldMk cId="4023389119" sldId="415"/>
            <ac:picMk id="2" creationId="{AD5F994E-563A-4EB0-A945-CC8B17B651A9}"/>
          </ac:picMkLst>
        </pc:picChg>
        <pc:picChg chg="del">
          <ac:chgData name="Neeraj Badjatia" userId="0e8c4eb56ca8f541" providerId="LiveId" clId="{85714381-81F2-4C5E-85FA-CAF177259B71}" dt="2020-05-12T01:56:02.402" v="943" actId="478"/>
          <ac:picMkLst>
            <pc:docMk/>
            <pc:sldMk cId="4023389119" sldId="415"/>
            <ac:picMk id="9" creationId="{00000000-0008-0000-0400-000002000000}"/>
          </ac:picMkLst>
        </pc:picChg>
        <pc:picChg chg="del">
          <ac:chgData name="Neeraj Badjatia" userId="0e8c4eb56ca8f541" providerId="LiveId" clId="{85714381-81F2-4C5E-85FA-CAF177259B71}" dt="2020-05-12T01:57:04.763" v="956" actId="478"/>
          <ac:picMkLst>
            <pc:docMk/>
            <pc:sldMk cId="4023389119" sldId="415"/>
            <ac:picMk id="10" creationId="{00000000-0008-0000-0400-000003000000}"/>
          </ac:picMkLst>
        </pc:picChg>
        <pc:picChg chg="mod">
          <ac:chgData name="Neeraj Badjatia" userId="0e8c4eb56ca8f541" providerId="LiveId" clId="{85714381-81F2-4C5E-85FA-CAF177259B71}" dt="2020-05-12T01:57:25.682" v="960" actId="1076"/>
          <ac:picMkLst>
            <pc:docMk/>
            <pc:sldMk cId="4023389119" sldId="415"/>
            <ac:picMk id="11" creationId="{00000000-0008-0000-0400-000004000000}"/>
          </ac:picMkLst>
        </pc:picChg>
        <pc:picChg chg="del">
          <ac:chgData name="Neeraj Badjatia" userId="0e8c4eb56ca8f541" providerId="LiveId" clId="{85714381-81F2-4C5E-85FA-CAF177259B71}" dt="2020-05-12T01:56:03.847" v="944" actId="478"/>
          <ac:picMkLst>
            <pc:docMk/>
            <pc:sldMk cId="4023389119" sldId="415"/>
            <ac:picMk id="13" creationId="{08D534C5-4BAF-4AD3-ADAF-C60B3FDB7D6A}"/>
          </ac:picMkLst>
        </pc:picChg>
      </pc:sldChg>
      <pc:sldChg chg="addSp delSp modSp new mod modAnim">
        <pc:chgData name="Neeraj Badjatia" userId="0e8c4eb56ca8f541" providerId="LiveId" clId="{85714381-81F2-4C5E-85FA-CAF177259B71}" dt="2020-05-12T02:23:49.063" v="1211" actId="6549"/>
        <pc:sldMkLst>
          <pc:docMk/>
          <pc:sldMk cId="1147490064" sldId="416"/>
        </pc:sldMkLst>
        <pc:spChg chg="mod">
          <ac:chgData name="Neeraj Badjatia" userId="0e8c4eb56ca8f541" providerId="LiveId" clId="{85714381-81F2-4C5E-85FA-CAF177259B71}" dt="2020-05-12T02:23:49.063" v="1211" actId="6549"/>
          <ac:spMkLst>
            <pc:docMk/>
            <pc:sldMk cId="1147490064" sldId="416"/>
            <ac:spMk id="2" creationId="{DCA5E083-0F48-4963-87C0-E76740B07414}"/>
          </ac:spMkLst>
        </pc:spChg>
        <pc:spChg chg="mod">
          <ac:chgData name="Neeraj Badjatia" userId="0e8c4eb56ca8f541" providerId="LiveId" clId="{85714381-81F2-4C5E-85FA-CAF177259B71}" dt="2020-05-12T02:06:54.500" v="1077" actId="2711"/>
          <ac:spMkLst>
            <pc:docMk/>
            <pc:sldMk cId="1147490064" sldId="416"/>
            <ac:spMk id="3" creationId="{7F3A5EE1-326F-4ADA-9826-E191CCE6AF6C}"/>
          </ac:spMkLst>
        </pc:spChg>
        <pc:spChg chg="add mod">
          <ac:chgData name="Neeraj Badjatia" userId="0e8c4eb56ca8f541" providerId="LiveId" clId="{85714381-81F2-4C5E-85FA-CAF177259B71}" dt="2020-05-12T01:46:28.969" v="882" actId="1076"/>
          <ac:spMkLst>
            <pc:docMk/>
            <pc:sldMk cId="1147490064" sldId="416"/>
            <ac:spMk id="6" creationId="{20EDA118-5AE5-440F-BD9C-1292AB8D5FDD}"/>
          </ac:spMkLst>
        </pc:spChg>
        <pc:spChg chg="add mod">
          <ac:chgData name="Neeraj Badjatia" userId="0e8c4eb56ca8f541" providerId="LiveId" clId="{85714381-81F2-4C5E-85FA-CAF177259B71}" dt="2020-05-12T02:17:38.468" v="1168" actId="1035"/>
          <ac:spMkLst>
            <pc:docMk/>
            <pc:sldMk cId="1147490064" sldId="416"/>
            <ac:spMk id="9" creationId="{5E7B2C84-4A7E-411F-AFFD-939C829047EC}"/>
          </ac:spMkLst>
        </pc:spChg>
        <pc:picChg chg="add del mod">
          <ac:chgData name="Neeraj Badjatia" userId="0e8c4eb56ca8f541" providerId="LiveId" clId="{85714381-81F2-4C5E-85FA-CAF177259B71}" dt="2020-05-12T01:45:56.958" v="874"/>
          <ac:picMkLst>
            <pc:docMk/>
            <pc:sldMk cId="1147490064" sldId="416"/>
            <ac:picMk id="4" creationId="{287541C9-3742-47F3-8A39-C1977897CE99}"/>
          </ac:picMkLst>
        </pc:picChg>
        <pc:picChg chg="add mod">
          <ac:chgData name="Neeraj Badjatia" userId="0e8c4eb56ca8f541" providerId="LiveId" clId="{85714381-81F2-4C5E-85FA-CAF177259B71}" dt="2020-05-12T01:46:05.572" v="876" actId="1076"/>
          <ac:picMkLst>
            <pc:docMk/>
            <pc:sldMk cId="1147490064" sldId="416"/>
            <ac:picMk id="5" creationId="{BECA5A45-FB35-4FE1-A55B-3D30B8D77E39}"/>
          </ac:picMkLst>
        </pc:picChg>
        <pc:picChg chg="add mod">
          <ac:chgData name="Neeraj Badjatia" userId="0e8c4eb56ca8f541" providerId="LiveId" clId="{85714381-81F2-4C5E-85FA-CAF177259B71}" dt="2020-05-12T01:46:05.572" v="876" actId="1076"/>
          <ac:picMkLst>
            <pc:docMk/>
            <pc:sldMk cId="1147490064" sldId="416"/>
            <ac:picMk id="8" creationId="{2A18320A-F87B-4171-8FE4-7BA5D22EEB53}"/>
          </ac:picMkLst>
        </pc:picChg>
        <pc:cxnChg chg="add mod">
          <ac:chgData name="Neeraj Badjatia" userId="0e8c4eb56ca8f541" providerId="LiveId" clId="{85714381-81F2-4C5E-85FA-CAF177259B71}" dt="2020-05-12T01:46:05.572" v="876" actId="1076"/>
          <ac:cxnSpMkLst>
            <pc:docMk/>
            <pc:sldMk cId="1147490064" sldId="416"/>
            <ac:cxnSpMk id="7" creationId="{0716BC47-C64F-40D9-8876-8192011E70CA}"/>
          </ac:cxnSpMkLst>
        </pc:cxnChg>
      </pc:sldChg>
      <pc:sldMasterChg chg="delSldLayout">
        <pc:chgData name="Neeraj Badjatia" userId="0e8c4eb56ca8f541" providerId="LiveId" clId="{85714381-81F2-4C5E-85FA-CAF177259B71}" dt="2020-05-12T02:01:16.902" v="1051" actId="47"/>
        <pc:sldMasterMkLst>
          <pc:docMk/>
          <pc:sldMasterMk cId="1263603641" sldId="2147483677"/>
        </pc:sldMasterMkLst>
        <pc:sldLayoutChg chg="del">
          <pc:chgData name="Neeraj Badjatia" userId="0e8c4eb56ca8f541" providerId="LiveId" clId="{85714381-81F2-4C5E-85FA-CAF177259B71}" dt="2020-05-12T02:01:16.902" v="1051" actId="47"/>
          <pc:sldLayoutMkLst>
            <pc:docMk/>
            <pc:sldMasterMk cId="1263603641" sldId="2147483677"/>
            <pc:sldLayoutMk cId="170103662" sldId="214748369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2A07B-4A24-4ECB-8BB0-3C991A48CA1A}" type="datetimeFigureOut">
              <a:rPr lang="en-US" smtClean="0"/>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A2BC-2EA8-45F3-B0E6-516DFF38FD09}" type="slidenum">
              <a:rPr lang="en-US" smtClean="0"/>
              <a:t>‹#›</a:t>
            </a:fld>
            <a:endParaRPr lang="en-US"/>
          </a:p>
        </p:txBody>
      </p:sp>
    </p:spTree>
    <p:extLst>
      <p:ext uri="{BB962C8B-B14F-4D97-AF65-F5344CB8AC3E}">
        <p14:creationId xmlns:p14="http://schemas.microsoft.com/office/powerpoint/2010/main" val="315514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dirty="0"/>
              <a:t>Examples of basic surgical and medical advances: </a:t>
            </a:r>
          </a:p>
          <a:p>
            <a:pPr lvl="1"/>
            <a:r>
              <a:rPr lang="en-US" dirty="0"/>
              <a:t> </a:t>
            </a:r>
            <a:r>
              <a:rPr lang="en-US" dirty="0">
                <a:latin typeface="Arial"/>
                <a:cs typeface="Arial"/>
              </a:rPr>
              <a:t>Early Aneurysm Repair</a:t>
            </a:r>
          </a:p>
          <a:p>
            <a:pPr lvl="1"/>
            <a:r>
              <a:rPr lang="en-US" dirty="0" err="1">
                <a:latin typeface="Arial"/>
                <a:cs typeface="Arial"/>
              </a:rPr>
              <a:t>Rebleeding</a:t>
            </a:r>
            <a:r>
              <a:rPr lang="en-US" dirty="0">
                <a:latin typeface="Arial"/>
                <a:cs typeface="Arial"/>
              </a:rPr>
              <a:t>: </a:t>
            </a:r>
            <a:r>
              <a:rPr lang="en-US" dirty="0" err="1">
                <a:latin typeface="Arial"/>
                <a:cs typeface="Arial"/>
              </a:rPr>
              <a:t>Aminocaproic</a:t>
            </a:r>
            <a:r>
              <a:rPr lang="en-US" dirty="0">
                <a:latin typeface="Arial"/>
                <a:cs typeface="Arial"/>
              </a:rPr>
              <a:t> Acid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AC1359-BBDC-6642-BD4C-57205CC74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18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1" dirty="0">
                <a:latin typeface="Arial" panose="020B0604020202020204" pitchFamily="34" charset="0"/>
                <a:cs typeface="Arial" panose="020B0604020202020204" pitchFamily="34" charset="0"/>
              </a:rPr>
              <a:t>What about specific amino acids rather than total calories?</a:t>
            </a:r>
          </a:p>
          <a:p>
            <a:r>
              <a:rPr lang="en-US" sz="1200" i="1" dirty="0">
                <a:latin typeface="Arial" panose="020B0604020202020204" pitchFamily="34" charset="0"/>
                <a:cs typeface="Arial" panose="020B0604020202020204" pitchFamily="34" charset="0"/>
              </a:rPr>
              <a:t>	- Glutamine may be an important 		regulator of immune defense.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FF465-7941-4756-AE69-D81A6A031C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29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FF465-7941-4756-AE69-D81A6A031C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029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FF465-7941-4756-AE69-D81A6A031C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149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2185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A825D65-7E51-43DB-B83D-B4FA62D7E28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90F72F8-EFBB-486B-9AA0-A22D3791A0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4FCCACA-0E42-4916-8E1F-B981A42C218D}"/>
              </a:ext>
            </a:extLst>
          </p:cNvPr>
          <p:cNvSpPr>
            <a:spLocks noGrp="1"/>
          </p:cNvSpPr>
          <p:nvPr>
            <p:ph type="sldNum" sz="quarter" idx="12"/>
          </p:nvPr>
        </p:nvSpPr>
        <p:spPr/>
        <p:txBody>
          <a:bodyPr/>
          <a:lstStyle>
            <a:lvl1pPr>
              <a:defRPr/>
            </a:lvl1pPr>
          </a:lstStyle>
          <a:p>
            <a:pPr>
              <a:defRPr/>
            </a:pPr>
            <a:fld id="{5D58DF5E-D4F3-40AF-BD77-9B5C7793FF18}" type="slidenum">
              <a:rPr lang="en-US"/>
              <a:pPr>
                <a:defRPr/>
              </a:pPr>
              <a:t>‹#›</a:t>
            </a:fld>
            <a:endParaRPr lang="en-US"/>
          </a:p>
        </p:txBody>
      </p:sp>
    </p:spTree>
    <p:extLst>
      <p:ext uri="{BB962C8B-B14F-4D97-AF65-F5344CB8AC3E}">
        <p14:creationId xmlns:p14="http://schemas.microsoft.com/office/powerpoint/2010/main" val="107141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7246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87592"/>
            <a:ext cx="10972800" cy="1143000"/>
          </a:xfrm>
        </p:spPr>
        <p:txBody>
          <a:bodyPr/>
          <a:lstStyle/>
          <a:p>
            <a:r>
              <a:rPr lang="en-US"/>
              <a:t>Click to edit Master title style</a:t>
            </a:r>
          </a:p>
        </p:txBody>
      </p:sp>
      <p:sp>
        <p:nvSpPr>
          <p:cNvPr id="3" name="Content Placeholder 2"/>
          <p:cNvSpPr>
            <a:spLocks noGrp="1"/>
          </p:cNvSpPr>
          <p:nvPr>
            <p:ph idx="1"/>
          </p:nvPr>
        </p:nvSpPr>
        <p:spPr>
          <a:xfrm>
            <a:off x="609600" y="2030593"/>
            <a:ext cx="10972800" cy="4095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242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68981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25EB7AA-EF1F-4610-9BB1-5C893EDBC899}" type="slidenum">
              <a:rPr lang="en-US"/>
              <a:pPr/>
              <a:t>‹#›</a:t>
            </a:fld>
            <a:endParaRPr lang="en-US"/>
          </a:p>
        </p:txBody>
      </p:sp>
    </p:spTree>
    <p:extLst>
      <p:ext uri="{BB962C8B-B14F-4D97-AF65-F5344CB8AC3E}">
        <p14:creationId xmlns:p14="http://schemas.microsoft.com/office/powerpoint/2010/main" val="2897493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3638"/>
            <a:ext cx="2844800" cy="45720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737600" y="6243638"/>
            <a:ext cx="2844800" cy="457200"/>
          </a:xfrm>
        </p:spPr>
        <p:txBody>
          <a:bodyPr/>
          <a:lstStyle>
            <a:lvl1pPr>
              <a:defRPr/>
            </a:lvl1pPr>
          </a:lstStyle>
          <a:p>
            <a:fld id="{F6EA34CC-1464-0C47-A49C-E12E3D23EFD6}" type="slidenum">
              <a:rPr lang="en-US"/>
              <a:pPr/>
              <a:t>‹#›</a:t>
            </a:fld>
            <a:endParaRPr lang="en-US"/>
          </a:p>
        </p:txBody>
      </p:sp>
    </p:spTree>
    <p:extLst>
      <p:ext uri="{BB962C8B-B14F-4D97-AF65-F5344CB8AC3E}">
        <p14:creationId xmlns:p14="http://schemas.microsoft.com/office/powerpoint/2010/main" val="2065443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4982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87592"/>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030593"/>
            <a:ext cx="109728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355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62644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1E0FCB-8BB6-4EA4-A06C-0A63CACEFE51}" type="slidenum">
              <a:rPr lang="en-US"/>
              <a:pPr/>
              <a:t>‹#›</a:t>
            </a:fld>
            <a:endParaRPr lang="en-US"/>
          </a:p>
        </p:txBody>
      </p:sp>
    </p:spTree>
    <p:extLst>
      <p:ext uri="{BB962C8B-B14F-4D97-AF65-F5344CB8AC3E}">
        <p14:creationId xmlns:p14="http://schemas.microsoft.com/office/powerpoint/2010/main" val="158810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87592"/>
            <a:ext cx="10972800" cy="1143000"/>
          </a:xfrm>
        </p:spPr>
        <p:txBody>
          <a:bodyPr/>
          <a:lstStyle/>
          <a:p>
            <a:r>
              <a:rPr lang="en-US"/>
              <a:t>Click to edit Master title style</a:t>
            </a:r>
          </a:p>
        </p:txBody>
      </p:sp>
      <p:sp>
        <p:nvSpPr>
          <p:cNvPr id="3" name="Content Placeholder 2"/>
          <p:cNvSpPr>
            <a:spLocks noGrp="1"/>
          </p:cNvSpPr>
          <p:nvPr>
            <p:ph idx="1"/>
          </p:nvPr>
        </p:nvSpPr>
        <p:spPr>
          <a:xfrm>
            <a:off x="609600" y="2030595"/>
            <a:ext cx="10972800" cy="4095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396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EC89BA2F-6851-D147-B864-BF1FA961E912}" type="slidenum">
              <a:rPr lang="en-US"/>
              <a:pPr/>
              <a:t>‹#›</a:t>
            </a:fld>
            <a:endParaRPr lang="en-US"/>
          </a:p>
        </p:txBody>
      </p:sp>
    </p:spTree>
    <p:extLst>
      <p:ext uri="{BB962C8B-B14F-4D97-AF65-F5344CB8AC3E}">
        <p14:creationId xmlns:p14="http://schemas.microsoft.com/office/powerpoint/2010/main" val="3119815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3638"/>
            <a:ext cx="2844800" cy="45720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737600" y="6243638"/>
            <a:ext cx="2844800" cy="457200"/>
          </a:xfrm>
        </p:spPr>
        <p:txBody>
          <a:bodyPr/>
          <a:lstStyle>
            <a:lvl1pPr>
              <a:defRPr/>
            </a:lvl1pPr>
          </a:lstStyle>
          <a:p>
            <a:fld id="{F6EA34CC-1464-0C47-A49C-E12E3D23EFD6}" type="slidenum">
              <a:rPr lang="en-US"/>
              <a:pPr/>
              <a:t>‹#›</a:t>
            </a:fld>
            <a:endParaRPr lang="en-US"/>
          </a:p>
        </p:txBody>
      </p:sp>
    </p:spTree>
    <p:extLst>
      <p:ext uri="{BB962C8B-B14F-4D97-AF65-F5344CB8AC3E}">
        <p14:creationId xmlns:p14="http://schemas.microsoft.com/office/powerpoint/2010/main" val="2098256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4A793-ED62-0147-BC18-607B14FA85E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0F1A384-EF0E-F346-B095-6A04EFCDCF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F4D586-F7EE-EF4B-B019-3D7BF99C9667}"/>
              </a:ext>
            </a:extLst>
          </p:cNvPr>
          <p:cNvSpPr>
            <a:spLocks noGrp="1"/>
          </p:cNvSpPr>
          <p:nvPr>
            <p:ph type="sldNum" sz="quarter" idx="12"/>
          </p:nvPr>
        </p:nvSpPr>
        <p:spPr/>
        <p:txBody>
          <a:bodyPr/>
          <a:lstStyle/>
          <a:p>
            <a:fld id="{A22234AD-F8A9-2441-B3D4-05D89E225AAB}" type="slidenum">
              <a:rPr lang="en-US" smtClean="0"/>
              <a:t>‹#›</a:t>
            </a:fld>
            <a:endParaRPr lang="en-US"/>
          </a:p>
        </p:txBody>
      </p:sp>
    </p:spTree>
    <p:extLst>
      <p:ext uri="{BB962C8B-B14F-4D97-AF65-F5344CB8AC3E}">
        <p14:creationId xmlns:p14="http://schemas.microsoft.com/office/powerpoint/2010/main" val="98411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48822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87592"/>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030593"/>
            <a:ext cx="109728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488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444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4E43A1A2-5CAE-4BEC-B13D-D8647516F983}" type="datetimeFigureOut">
              <a:rPr lang="en-US"/>
              <a:pPr/>
              <a:t>5/12/2020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25EB7AA-EF1F-4610-9BB1-5C893EDBC899}" type="slidenum">
              <a:rPr lang="en-US"/>
              <a:pPr/>
              <a:t>‹#›</a:t>
            </a:fld>
            <a:endParaRPr lang="en-US"/>
          </a:p>
        </p:txBody>
      </p:sp>
    </p:spTree>
    <p:extLst>
      <p:ext uri="{BB962C8B-B14F-4D97-AF65-F5344CB8AC3E}">
        <p14:creationId xmlns:p14="http://schemas.microsoft.com/office/powerpoint/2010/main" val="1405719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EC89BA2F-6851-D147-B864-BF1FA961E912}" type="slidenum">
              <a:rPr lang="en-US"/>
              <a:pPr/>
              <a:t>‹#›</a:t>
            </a:fld>
            <a:endParaRPr lang="en-US"/>
          </a:p>
        </p:txBody>
      </p:sp>
    </p:spTree>
    <p:extLst>
      <p:ext uri="{BB962C8B-B14F-4D97-AF65-F5344CB8AC3E}">
        <p14:creationId xmlns:p14="http://schemas.microsoft.com/office/powerpoint/2010/main" val="3968172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3638"/>
            <a:ext cx="2844800" cy="45720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737600" y="6243638"/>
            <a:ext cx="2844800" cy="457200"/>
          </a:xfrm>
        </p:spPr>
        <p:txBody>
          <a:bodyPr/>
          <a:lstStyle>
            <a:lvl1pPr>
              <a:defRPr/>
            </a:lvl1pPr>
          </a:lstStyle>
          <a:p>
            <a:fld id="{F6EA34CC-1464-0C47-A49C-E12E3D23EFD6}" type="slidenum">
              <a:rPr lang="en-US"/>
              <a:pPr/>
              <a:t>‹#›</a:t>
            </a:fld>
            <a:endParaRPr lang="en-US"/>
          </a:p>
        </p:txBody>
      </p:sp>
    </p:spTree>
    <p:extLst>
      <p:ext uri="{BB962C8B-B14F-4D97-AF65-F5344CB8AC3E}">
        <p14:creationId xmlns:p14="http://schemas.microsoft.com/office/powerpoint/2010/main" val="419160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4A793-ED62-0147-BC18-607B14FA85E2}"/>
              </a:ext>
            </a:extLst>
          </p:cNvPr>
          <p:cNvSpPr>
            <a:spLocks noGrp="1"/>
          </p:cNvSpPr>
          <p:nvPr>
            <p:ph type="dt" sz="half" idx="10"/>
          </p:nvPr>
        </p:nvSpPr>
        <p:spPr/>
        <p:txBody>
          <a:bodyPr/>
          <a:lstStyle/>
          <a:p>
            <a:fld id="{B710FE63-1AD4-1346-936F-18AEA4797CD8}" type="datetimeFigureOut">
              <a:rPr lang="en-US" smtClean="0"/>
              <a:t>5/12/2020</a:t>
            </a:fld>
            <a:endParaRPr lang="en-US"/>
          </a:p>
        </p:txBody>
      </p:sp>
      <p:sp>
        <p:nvSpPr>
          <p:cNvPr id="3" name="Footer Placeholder 2">
            <a:extLst>
              <a:ext uri="{FF2B5EF4-FFF2-40B4-BE49-F238E27FC236}">
                <a16:creationId xmlns:a16="http://schemas.microsoft.com/office/drawing/2014/main" id="{C0F1A384-EF0E-F346-B095-6A04EFCDCF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F4D586-F7EE-EF4B-B019-3D7BF99C9667}"/>
              </a:ext>
            </a:extLst>
          </p:cNvPr>
          <p:cNvSpPr>
            <a:spLocks noGrp="1"/>
          </p:cNvSpPr>
          <p:nvPr>
            <p:ph type="sldNum" sz="quarter" idx="12"/>
          </p:nvPr>
        </p:nvSpPr>
        <p:spPr/>
        <p:txBody>
          <a:bodyPr/>
          <a:lstStyle/>
          <a:p>
            <a:fld id="{A22234AD-F8A9-2441-B3D4-05D89E225AAB}" type="slidenum">
              <a:rPr lang="en-US" smtClean="0"/>
              <a:t>‹#›</a:t>
            </a:fld>
            <a:endParaRPr lang="en-US"/>
          </a:p>
        </p:txBody>
      </p:sp>
    </p:spTree>
    <p:extLst>
      <p:ext uri="{BB962C8B-B14F-4D97-AF65-F5344CB8AC3E}">
        <p14:creationId xmlns:p14="http://schemas.microsoft.com/office/powerpoint/2010/main" val="231744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853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38779F1-B57F-47D5-B44D-69B31EEC281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3AF7452-6381-41E8-996A-989BB84B1F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41B363-4648-42F0-A92E-B33C7379873B}"/>
              </a:ext>
            </a:extLst>
          </p:cNvPr>
          <p:cNvSpPr>
            <a:spLocks noGrp="1"/>
          </p:cNvSpPr>
          <p:nvPr>
            <p:ph type="sldNum" sz="quarter" idx="12"/>
          </p:nvPr>
        </p:nvSpPr>
        <p:spPr/>
        <p:txBody>
          <a:bodyPr/>
          <a:lstStyle>
            <a:lvl1pPr>
              <a:defRPr/>
            </a:lvl1pPr>
          </a:lstStyle>
          <a:p>
            <a:pPr>
              <a:defRPr/>
            </a:pPr>
            <a:fld id="{EA8CBA36-E100-4E1C-A5D7-B1270FF294A9}" type="slidenum">
              <a:rPr lang="en-US"/>
              <a:pPr>
                <a:defRPr/>
              </a:pPr>
              <a:t>‹#›</a:t>
            </a:fld>
            <a:endParaRPr lang="en-US"/>
          </a:p>
        </p:txBody>
      </p:sp>
    </p:spTree>
    <p:extLst>
      <p:ext uri="{BB962C8B-B14F-4D97-AF65-F5344CB8AC3E}">
        <p14:creationId xmlns:p14="http://schemas.microsoft.com/office/powerpoint/2010/main" val="237239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050C1E97-7CF1-47E1-A79A-827747135B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885B749-F726-45FF-8453-BE93335090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153472-DC5E-4257-9FBA-49C9D51FA4B2}"/>
              </a:ext>
            </a:extLst>
          </p:cNvPr>
          <p:cNvSpPr>
            <a:spLocks noGrp="1"/>
          </p:cNvSpPr>
          <p:nvPr>
            <p:ph type="sldNum" sz="quarter" idx="12"/>
          </p:nvPr>
        </p:nvSpPr>
        <p:spPr/>
        <p:txBody>
          <a:bodyPr/>
          <a:lstStyle>
            <a:lvl1pPr>
              <a:defRPr/>
            </a:lvl1pPr>
          </a:lstStyle>
          <a:p>
            <a:pPr>
              <a:defRPr/>
            </a:pPr>
            <a:fld id="{4BBBCD15-56F2-46F5-BEAB-177DAF68131D}" type="slidenum">
              <a:rPr lang="en-US"/>
              <a:pPr>
                <a:defRPr/>
              </a:pPr>
              <a:t>‹#›</a:t>
            </a:fld>
            <a:endParaRPr lang="en-US"/>
          </a:p>
        </p:txBody>
      </p:sp>
    </p:spTree>
    <p:extLst>
      <p:ext uri="{BB962C8B-B14F-4D97-AF65-F5344CB8AC3E}">
        <p14:creationId xmlns:p14="http://schemas.microsoft.com/office/powerpoint/2010/main" val="22598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5EE41C-5817-412B-A588-3B017818DC08}"/>
              </a:ext>
            </a:extLst>
          </p:cNvPr>
          <p:cNvSpPr>
            <a:spLocks noGrp="1"/>
          </p:cNvSpPr>
          <p:nvPr>
            <p:ph type="dt" sz="half" idx="10"/>
          </p:nvPr>
        </p:nvSpPr>
        <p:spPr>
          <a:xfrm>
            <a:off x="609600" y="6243638"/>
            <a:ext cx="2844800" cy="457200"/>
          </a:xfrm>
        </p:spPr>
        <p:txBody>
          <a:bodyPr/>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6" name="Footer Placeholder 5">
            <a:extLst>
              <a:ext uri="{FF2B5EF4-FFF2-40B4-BE49-F238E27FC236}">
                <a16:creationId xmlns:a16="http://schemas.microsoft.com/office/drawing/2014/main" id="{C727DA27-7943-4CEE-8239-A38ED10390B8}"/>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DD9E5D6-5255-4CFC-92E0-36AA02240A0C}"/>
              </a:ext>
            </a:extLst>
          </p:cNvPr>
          <p:cNvSpPr>
            <a:spLocks noGrp="1"/>
          </p:cNvSpPr>
          <p:nvPr>
            <p:ph type="sldNum" sz="quarter" idx="12"/>
          </p:nvPr>
        </p:nvSpPr>
        <p:spPr>
          <a:xfrm>
            <a:off x="8737600" y="6243638"/>
            <a:ext cx="2844800" cy="457200"/>
          </a:xfrm>
        </p:spPr>
        <p:txBody>
          <a:bodyPr/>
          <a:lstStyle>
            <a:lvl1pPr>
              <a:defRPr/>
            </a:lvl1pPr>
          </a:lstStyle>
          <a:p>
            <a:pPr>
              <a:defRPr/>
            </a:pPr>
            <a:fld id="{71E60ABF-520A-44B1-B983-97481A412037}" type="slidenum">
              <a:rPr lang="en-US"/>
              <a:pPr>
                <a:defRPr/>
              </a:pPr>
              <a:t>‹#›</a:t>
            </a:fld>
            <a:endParaRPr lang="en-US"/>
          </a:p>
        </p:txBody>
      </p:sp>
    </p:spTree>
    <p:extLst>
      <p:ext uri="{BB962C8B-B14F-4D97-AF65-F5344CB8AC3E}">
        <p14:creationId xmlns:p14="http://schemas.microsoft.com/office/powerpoint/2010/main" val="223983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80B28C-7A0B-4910-97A3-63984C585D6D}"/>
              </a:ext>
            </a:extLst>
          </p:cNvPr>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56C0FB8-6F4F-4C49-9CC2-EAE4BB525152}"/>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8AF8440-E132-4B94-AA04-44F6637876B5}"/>
              </a:ext>
            </a:extLst>
          </p:cNvPr>
          <p:cNvSpPr>
            <a:spLocks noGrp="1"/>
          </p:cNvSpPr>
          <p:nvPr>
            <p:ph type="sldNum" sz="quarter" idx="12"/>
          </p:nvPr>
        </p:nvSpPr>
        <p:spPr>
          <a:xfrm>
            <a:off x="8737600" y="6243638"/>
            <a:ext cx="2844800" cy="457200"/>
          </a:xfrm>
        </p:spPr>
        <p:txBody>
          <a:bodyPr/>
          <a:lstStyle>
            <a:lvl1pPr>
              <a:defRPr/>
            </a:lvl1pPr>
          </a:lstStyle>
          <a:p>
            <a:pPr>
              <a:defRPr/>
            </a:pPr>
            <a:fld id="{39256102-99A3-49DC-9059-7365E926EE50}" type="slidenum">
              <a:rPr lang="en-US"/>
              <a:pPr>
                <a:defRPr/>
              </a:pPr>
              <a:t>‹#›</a:t>
            </a:fld>
            <a:endParaRPr lang="en-US"/>
          </a:p>
        </p:txBody>
      </p:sp>
    </p:spTree>
    <p:extLst>
      <p:ext uri="{BB962C8B-B14F-4D97-AF65-F5344CB8AC3E}">
        <p14:creationId xmlns:p14="http://schemas.microsoft.com/office/powerpoint/2010/main" val="319680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BD0E960-197B-4402-81D0-28E69C6D4C2D}"/>
              </a:ext>
            </a:extLst>
          </p:cNvPr>
          <p:cNvSpPr>
            <a:spLocks noGrp="1"/>
          </p:cNvSpPr>
          <p:nvPr>
            <p:ph type="dt" sz="half" idx="10"/>
          </p:nvPr>
        </p:nvSpPr>
        <p:spPr>
          <a:xfrm>
            <a:off x="609600" y="6243638"/>
            <a:ext cx="2844800" cy="457200"/>
          </a:xfrm>
        </p:spPr>
        <p:txBody>
          <a:bodyPr/>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7" name="Footer Placeholder 6">
            <a:extLst>
              <a:ext uri="{FF2B5EF4-FFF2-40B4-BE49-F238E27FC236}">
                <a16:creationId xmlns:a16="http://schemas.microsoft.com/office/drawing/2014/main" id="{5C0DF6AF-92D8-4F0A-A88B-2DB2594E4654}"/>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332C9150-4F78-402E-8FDF-00BC7CD17A60}"/>
              </a:ext>
            </a:extLst>
          </p:cNvPr>
          <p:cNvSpPr>
            <a:spLocks noGrp="1"/>
          </p:cNvSpPr>
          <p:nvPr>
            <p:ph type="sldNum" sz="quarter" idx="12"/>
          </p:nvPr>
        </p:nvSpPr>
        <p:spPr>
          <a:xfrm>
            <a:off x="8737600" y="6243638"/>
            <a:ext cx="2844800" cy="457200"/>
          </a:xfrm>
        </p:spPr>
        <p:txBody>
          <a:bodyPr/>
          <a:lstStyle>
            <a:lvl1pPr>
              <a:defRPr/>
            </a:lvl1pPr>
          </a:lstStyle>
          <a:p>
            <a:pPr>
              <a:defRPr/>
            </a:pPr>
            <a:fld id="{8AE2C5FC-E53D-4E2B-8008-D0352A5AFED8}" type="slidenum">
              <a:rPr lang="en-US"/>
              <a:pPr>
                <a:defRPr/>
              </a:pPr>
              <a:t>‹#›</a:t>
            </a:fld>
            <a:endParaRPr lang="en-US"/>
          </a:p>
        </p:txBody>
      </p:sp>
    </p:spTree>
    <p:extLst>
      <p:ext uri="{BB962C8B-B14F-4D97-AF65-F5344CB8AC3E}">
        <p14:creationId xmlns:p14="http://schemas.microsoft.com/office/powerpoint/2010/main" val="98597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D148C1C-472F-4935-AB24-49770158C35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73707C2-6D42-4179-BBD1-2A408A891EF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9D399F0-3657-4E38-A1AD-A3EE7503AECF}"/>
              </a:ext>
            </a:extLst>
          </p:cNvPr>
          <p:cNvSpPr>
            <a:spLocks noGrp="1"/>
          </p:cNvSpPr>
          <p:nvPr>
            <p:ph type="sldNum" sz="quarter" idx="12"/>
          </p:nvPr>
        </p:nvSpPr>
        <p:spPr/>
        <p:txBody>
          <a:bodyPr/>
          <a:lstStyle>
            <a:lvl1pPr>
              <a:defRPr/>
            </a:lvl1pPr>
          </a:lstStyle>
          <a:p>
            <a:pPr>
              <a:defRPr/>
            </a:pPr>
            <a:fld id="{134CE5F3-C7AA-4042-A73B-89BA928160E6}" type="slidenum">
              <a:rPr lang="en-US"/>
              <a:pPr>
                <a:defRPr/>
              </a:pPr>
              <a:t>‹#›</a:t>
            </a:fld>
            <a:endParaRPr lang="en-US"/>
          </a:p>
        </p:txBody>
      </p:sp>
    </p:spTree>
    <p:extLst>
      <p:ext uri="{BB962C8B-B14F-4D97-AF65-F5344CB8AC3E}">
        <p14:creationId xmlns:p14="http://schemas.microsoft.com/office/powerpoint/2010/main" val="239722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7B2D70C-FAAB-49B9-8DAF-6BDD3F9361B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D280CDB-BBC6-4CC1-B921-82FB6BEB5EE0}"/>
              </a:ext>
            </a:extLst>
          </p:cNvPr>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C28FEE7-4AC0-44F8-9701-95ED74BCEB5C}"/>
              </a:ext>
            </a:extLst>
          </p:cNvPr>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8FBEC428-1945-4C65-BEDE-BF8F3A3B265F}"/>
              </a:ext>
            </a:extLst>
          </p:cNvPr>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F432AFA-6C93-4F9E-B1EC-34470EAB3C0E}"/>
              </a:ext>
            </a:extLst>
          </p:cNvPr>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1ABE57F-758F-4ACB-B546-06876DB15A32}" type="slidenum">
              <a:rPr lang="en-US"/>
              <a:pPr>
                <a:defRPr/>
              </a:pPr>
              <a:t>‹#›</a:t>
            </a:fld>
            <a:endParaRPr lang="en-US"/>
          </a:p>
        </p:txBody>
      </p:sp>
    </p:spTree>
    <p:extLst>
      <p:ext uri="{BB962C8B-B14F-4D97-AF65-F5344CB8AC3E}">
        <p14:creationId xmlns:p14="http://schemas.microsoft.com/office/powerpoint/2010/main" val="805728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t>‹#›</a:t>
            </a:fld>
            <a:endParaRPr lang="en-US"/>
          </a:p>
        </p:txBody>
      </p:sp>
    </p:spTree>
    <p:extLst>
      <p:ext uri="{BB962C8B-B14F-4D97-AF65-F5344CB8AC3E}">
        <p14:creationId xmlns:p14="http://schemas.microsoft.com/office/powerpoint/2010/main" val="27760786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t>‹#›</a:t>
            </a:fld>
            <a:endParaRPr lang="en-US"/>
          </a:p>
        </p:txBody>
      </p:sp>
    </p:spTree>
    <p:extLst>
      <p:ext uri="{BB962C8B-B14F-4D97-AF65-F5344CB8AC3E}">
        <p14:creationId xmlns:p14="http://schemas.microsoft.com/office/powerpoint/2010/main" val="12636036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2" r:id="rId4"/>
    <p:sldLayoutId id="2147483683" r:id="rId5"/>
    <p:sldLayoutId id="2147483684" r:id="rId6"/>
    <p:sldLayoutId id="2147483685"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t>5/12/2020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t>‹#›</a:t>
            </a:fld>
            <a:endParaRPr lang="en-US"/>
          </a:p>
        </p:txBody>
      </p:sp>
    </p:spTree>
    <p:extLst>
      <p:ext uri="{BB962C8B-B14F-4D97-AF65-F5344CB8AC3E}">
        <p14:creationId xmlns:p14="http://schemas.microsoft.com/office/powerpoint/2010/main" val="12273159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50435E3-D8DC-4D7E-A8FB-6A16B2BF664C}"/>
              </a:ext>
            </a:extLst>
          </p:cNvPr>
          <p:cNvSpPr>
            <a:spLocks noGrp="1" noChangeArrowheads="1"/>
          </p:cNvSpPr>
          <p:nvPr>
            <p:ph type="ctrTitle"/>
          </p:nvPr>
        </p:nvSpPr>
        <p:spPr>
          <a:xfrm>
            <a:off x="914400" y="1635910"/>
            <a:ext cx="10363200" cy="1470025"/>
          </a:xfrm>
        </p:spPr>
        <p:txBody>
          <a:bodyPr/>
          <a:lstStyle/>
          <a:p>
            <a:r>
              <a:rPr lang="en-US" b="1" dirty="0"/>
              <a:t>Impact of Neuromuscular Electrical Stimulation and High Protein Supplementation on Recovery after SAH (INSPIRE) </a:t>
            </a:r>
            <a:endParaRPr lang="en-US" dirty="0"/>
          </a:p>
        </p:txBody>
      </p:sp>
      <p:sp>
        <p:nvSpPr>
          <p:cNvPr id="4" name="Text Placeholder 3">
            <a:extLst>
              <a:ext uri="{FF2B5EF4-FFF2-40B4-BE49-F238E27FC236}">
                <a16:creationId xmlns:a16="http://schemas.microsoft.com/office/drawing/2014/main" id="{C0848740-8BB0-48D7-AFD4-9C57F7B236A1}"/>
              </a:ext>
            </a:extLst>
          </p:cNvPr>
          <p:cNvSpPr>
            <a:spLocks noGrp="1"/>
          </p:cNvSpPr>
          <p:nvPr>
            <p:ph type="subTitle" idx="1"/>
          </p:nvPr>
        </p:nvSpPr>
        <p:spPr>
          <a:xfrm>
            <a:off x="1109709" y="3249227"/>
            <a:ext cx="10167891" cy="2732123"/>
          </a:xfrm>
        </p:spPr>
        <p:txBody>
          <a:bodyPr rtlCol="0">
            <a:noAutofit/>
          </a:bodyPr>
          <a:lstStyle/>
          <a:p>
            <a:pPr eaLnBrk="1" fontAlgn="auto" hangingPunct="1">
              <a:spcAft>
                <a:spcPts val="0"/>
              </a:spcAft>
              <a:defRPr/>
            </a:pPr>
            <a:r>
              <a:rPr lang="en-US" b="1" cap="small" dirty="0">
                <a:solidFill>
                  <a:schemeClr val="tx1">
                    <a:lumMod val="50000"/>
                    <a:lumOff val="50000"/>
                  </a:schemeClr>
                </a:solidFill>
                <a:latin typeface="Arial" panose="020B0604020202020204" pitchFamily="34" charset="0"/>
                <a:cs typeface="Arial" panose="020B0604020202020204" pitchFamily="34" charset="0"/>
              </a:rPr>
              <a:t>Stroke Net Presentation</a:t>
            </a:r>
          </a:p>
          <a:p>
            <a:pPr eaLnBrk="1" fontAlgn="auto" hangingPunct="1">
              <a:spcAft>
                <a:spcPts val="0"/>
              </a:spcAft>
              <a:defRPr/>
            </a:pPr>
            <a:r>
              <a:rPr lang="en-US" cap="small" dirty="0">
                <a:solidFill>
                  <a:schemeClr val="tx1">
                    <a:lumMod val="50000"/>
                    <a:lumOff val="50000"/>
                  </a:schemeClr>
                </a:solidFill>
                <a:latin typeface="Arial" panose="020B0604020202020204" pitchFamily="34" charset="0"/>
                <a:cs typeface="Arial" panose="020B0604020202020204" pitchFamily="34" charset="0"/>
              </a:rPr>
              <a:t>Neeraj Badjatia, MD MS</a:t>
            </a:r>
          </a:p>
          <a:p>
            <a:pPr eaLnBrk="1" fontAlgn="auto" hangingPunct="1">
              <a:spcAft>
                <a:spcPts val="0"/>
              </a:spcAft>
              <a:defRPr/>
            </a:pPr>
            <a:r>
              <a:rPr lang="en-US" cap="small" dirty="0">
                <a:solidFill>
                  <a:schemeClr val="tx1">
                    <a:lumMod val="50000"/>
                    <a:lumOff val="50000"/>
                  </a:schemeClr>
                </a:solidFill>
                <a:latin typeface="Arial" panose="020B0604020202020204" pitchFamily="34" charset="0"/>
                <a:cs typeface="Arial" panose="020B0604020202020204" pitchFamily="34" charset="0"/>
              </a:rPr>
              <a:t>Alice Ryan, PhD</a:t>
            </a:r>
          </a:p>
          <a:p>
            <a:pPr eaLnBrk="1" fontAlgn="auto" hangingPunct="1">
              <a:spcAft>
                <a:spcPts val="0"/>
              </a:spcAft>
              <a:defRPr/>
            </a:pPr>
            <a:r>
              <a:rPr lang="en-US" cap="small" dirty="0">
                <a:solidFill>
                  <a:schemeClr val="tx1">
                    <a:lumMod val="50000"/>
                    <a:lumOff val="50000"/>
                  </a:schemeClr>
                </a:solidFill>
                <a:latin typeface="Arial" panose="020B0604020202020204" pitchFamily="34" charset="0"/>
                <a:cs typeface="Arial" panose="020B0604020202020204" pitchFamily="34" charset="0"/>
              </a:rPr>
              <a:t>George Wittenberg MD PhD</a:t>
            </a:r>
          </a:p>
          <a:p>
            <a:pPr eaLnBrk="1" fontAlgn="auto" hangingPunct="1">
              <a:spcAft>
                <a:spcPts val="0"/>
              </a:spcAft>
              <a:defRPr/>
            </a:pPr>
            <a:endParaRPr lang="en-US" cap="small" dirty="0">
              <a:solidFill>
                <a:schemeClr val="tx1">
                  <a:lumMod val="50000"/>
                  <a:lumOff val="50000"/>
                </a:schemeClr>
              </a:solidFill>
              <a:latin typeface="Arial" panose="020B0604020202020204" pitchFamily="34" charset="0"/>
              <a:cs typeface="Arial" panose="020B0604020202020204" pitchFamily="34" charset="0"/>
            </a:endParaRPr>
          </a:p>
          <a:p>
            <a:pPr eaLnBrk="1" fontAlgn="auto" hangingPunct="1">
              <a:spcAft>
                <a:spcPts val="0"/>
              </a:spcAft>
              <a:defRPr/>
            </a:pPr>
            <a:r>
              <a:rPr lang="en-US" cap="small" dirty="0">
                <a:solidFill>
                  <a:schemeClr val="tx1">
                    <a:lumMod val="50000"/>
                    <a:lumOff val="50000"/>
                  </a:schemeClr>
                </a:solidFill>
                <a:latin typeface="Arial" panose="020B0604020202020204" pitchFamily="34" charset="0"/>
                <a:cs typeface="Arial" panose="020B0604020202020204" pitchFamily="34" charset="0"/>
              </a:rPr>
              <a:t>May 13, 2020</a:t>
            </a:r>
          </a:p>
          <a:p>
            <a:pPr eaLnBrk="1" fontAlgn="auto" hangingPunct="1">
              <a:lnSpc>
                <a:spcPts val="1200"/>
              </a:lnSpc>
              <a:spcAft>
                <a:spcPts val="0"/>
              </a:spcAft>
              <a:defRPr/>
            </a:pPr>
            <a:endParaRPr lang="en-US" cap="small"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062"/>
            <a:ext cx="10972800" cy="956575"/>
          </a:xfrm>
          <a:solidFill>
            <a:schemeClr val="bg1"/>
          </a:solidFill>
        </p:spPr>
        <p:txBody>
          <a:bodyPr>
            <a:noAutofit/>
          </a:bodyPr>
          <a:lstStyle/>
          <a:p>
            <a:r>
              <a:rPr lang="en-US" sz="3200" dirty="0">
                <a:latin typeface="Arial" panose="020B0604020202020204" pitchFamily="34" charset="0"/>
                <a:cs typeface="Arial" panose="020B0604020202020204" pitchFamily="34" charset="0"/>
              </a:rPr>
              <a:t>Primary End Point: Quadricep Muscle Atrophy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(Delta between CSA on PBD 0 and PBD 14) </a:t>
            </a:r>
          </a:p>
        </p:txBody>
      </p:sp>
      <p:sp>
        <p:nvSpPr>
          <p:cNvPr id="5" name="Text Placeholder 4">
            <a:extLst>
              <a:ext uri="{FF2B5EF4-FFF2-40B4-BE49-F238E27FC236}">
                <a16:creationId xmlns:a16="http://schemas.microsoft.com/office/drawing/2014/main" id="{0F7CF373-3C60-41B6-8AD2-A1E0DFAED9E2}"/>
              </a:ext>
            </a:extLst>
          </p:cNvPr>
          <p:cNvSpPr>
            <a:spLocks noGrp="1"/>
          </p:cNvSpPr>
          <p:nvPr>
            <p:ph type="body" idx="1"/>
          </p:nvPr>
        </p:nvSpPr>
        <p:spPr>
          <a:xfrm>
            <a:off x="981307" y="1535113"/>
            <a:ext cx="3847062" cy="639762"/>
          </a:xfrm>
        </p:spPr>
        <p:txBody>
          <a:bodyPr/>
          <a:lstStyle/>
          <a:p>
            <a:pPr algn="ctr"/>
            <a:r>
              <a:rPr lang="en-US" sz="2800" dirty="0">
                <a:latin typeface="Arial" panose="020B0604020202020204" pitchFamily="34" charset="0"/>
                <a:cs typeface="Arial" panose="020B0604020202020204" pitchFamily="34" charset="0"/>
              </a:rPr>
              <a:t>Intervention Group</a:t>
            </a:r>
            <a:endParaRPr lang="en-US" sz="2000" dirty="0"/>
          </a:p>
        </p:txBody>
      </p:sp>
      <p:sp>
        <p:nvSpPr>
          <p:cNvPr id="3" name="Content Placeholder 2"/>
          <p:cNvSpPr>
            <a:spLocks noGrp="1"/>
          </p:cNvSpPr>
          <p:nvPr>
            <p:ph sz="half" idx="2"/>
          </p:nvPr>
        </p:nvSpPr>
        <p:spPr>
          <a:xfrm>
            <a:off x="981307" y="2174875"/>
            <a:ext cx="3847062" cy="819872"/>
          </a:xfrm>
          <a:solidFill>
            <a:schemeClr val="bg1"/>
          </a:solidFill>
        </p:spPr>
        <p:txBody>
          <a:bodyPr>
            <a:noAutofit/>
          </a:bodyPr>
          <a:lstStyle/>
          <a:p>
            <a:pPr marL="0" indent="0" algn="ctr">
              <a:buNone/>
            </a:pPr>
            <a:r>
              <a:rPr lang="en-US" sz="2000" dirty="0">
                <a:latin typeface="Arial" panose="020B0604020202020204" pitchFamily="34" charset="0"/>
                <a:cs typeface="Arial" panose="020B0604020202020204" pitchFamily="34" charset="0"/>
              </a:rPr>
              <a:t>SOC(6.7%) vs </a:t>
            </a:r>
          </a:p>
          <a:p>
            <a:pPr marL="0" indent="0" algn="ctr">
              <a:buNone/>
            </a:pPr>
            <a:r>
              <a:rPr lang="en-US" sz="2000" dirty="0">
                <a:latin typeface="Arial" panose="020B0604020202020204" pitchFamily="34" charset="0"/>
                <a:cs typeface="Arial" panose="020B0604020202020204" pitchFamily="34" charset="0"/>
              </a:rPr>
              <a:t>NMES + HPRO(2.5%) </a:t>
            </a:r>
            <a:endParaRPr lang="en-US" sz="2400" dirty="0"/>
          </a:p>
        </p:txBody>
      </p:sp>
      <p:sp>
        <p:nvSpPr>
          <p:cNvPr id="6" name="Text Placeholder 5">
            <a:extLst>
              <a:ext uri="{FF2B5EF4-FFF2-40B4-BE49-F238E27FC236}">
                <a16:creationId xmlns:a16="http://schemas.microsoft.com/office/drawing/2014/main" id="{FD5E52ED-D253-40D3-95C2-8E45FBD22045}"/>
              </a:ext>
            </a:extLst>
          </p:cNvPr>
          <p:cNvSpPr>
            <a:spLocks noGrp="1"/>
          </p:cNvSpPr>
          <p:nvPr>
            <p:ph type="body" sz="quarter" idx="3"/>
          </p:nvPr>
        </p:nvSpPr>
        <p:spPr>
          <a:xfrm>
            <a:off x="8409571" y="1666579"/>
            <a:ext cx="2642532" cy="476054"/>
          </a:xfrm>
        </p:spPr>
        <p:txBody>
          <a:bodyPr/>
          <a:lstStyle/>
          <a:p>
            <a:pPr algn="ctr"/>
            <a:r>
              <a:rPr lang="en-US" sz="2800" dirty="0">
                <a:latin typeface="Arial" panose="020B0604020202020204" pitchFamily="34" charset="0"/>
                <a:cs typeface="Arial" panose="020B0604020202020204" pitchFamily="34" charset="0"/>
              </a:rPr>
              <a:t>Protein Intake</a:t>
            </a:r>
            <a:endParaRPr lang="en-US" sz="2800" dirty="0"/>
          </a:p>
        </p:txBody>
      </p:sp>
      <p:sp>
        <p:nvSpPr>
          <p:cNvPr id="8" name="Content Placeholder 7">
            <a:extLst>
              <a:ext uri="{FF2B5EF4-FFF2-40B4-BE49-F238E27FC236}">
                <a16:creationId xmlns:a16="http://schemas.microsoft.com/office/drawing/2014/main" id="{61410A4A-F080-45C8-9E74-E55A85C471B6}"/>
              </a:ext>
            </a:extLst>
          </p:cNvPr>
          <p:cNvSpPr>
            <a:spLocks noGrp="1"/>
          </p:cNvSpPr>
          <p:nvPr>
            <p:ph sz="quarter" idx="4"/>
          </p:nvPr>
        </p:nvSpPr>
        <p:spPr>
          <a:xfrm>
            <a:off x="8443213" y="2355231"/>
            <a:ext cx="2733837" cy="419834"/>
          </a:xfrm>
        </p:spPr>
        <p:txBody>
          <a:bodyPr/>
          <a:lstStyle/>
          <a:p>
            <a:pPr marL="0" indent="0" algn="ctr">
              <a:buNone/>
            </a:pPr>
            <a:r>
              <a:rPr lang="en-US" sz="2000" dirty="0">
                <a:latin typeface="Arial" panose="020B0604020202020204" pitchFamily="34" charset="0"/>
                <a:cs typeface="Arial" panose="020B0604020202020204" pitchFamily="34" charset="0"/>
              </a:rPr>
              <a:t>r= - 0.59, P = 0.002</a:t>
            </a:r>
          </a:p>
          <a:p>
            <a:endParaRPr lang="en-US" dirty="0"/>
          </a:p>
        </p:txBody>
      </p:sp>
      <p:pic>
        <p:nvPicPr>
          <p:cNvPr id="34" name="Picture 33">
            <a:extLst>
              <a:ext uri="{FF2B5EF4-FFF2-40B4-BE49-F238E27FC236}">
                <a16:creationId xmlns:a16="http://schemas.microsoft.com/office/drawing/2014/main" id="{ADF93CD1-A801-4C3B-A036-3A5EBCBAB161}"/>
              </a:ext>
            </a:extLst>
          </p:cNvPr>
          <p:cNvPicPr>
            <a:picLocks noChangeAspect="1"/>
          </p:cNvPicPr>
          <p:nvPr/>
        </p:nvPicPr>
        <p:blipFill>
          <a:blip r:embed="rId2"/>
          <a:stretch>
            <a:fillRect/>
          </a:stretch>
        </p:blipFill>
        <p:spPr>
          <a:xfrm>
            <a:off x="981307" y="2918236"/>
            <a:ext cx="3847062" cy="2677222"/>
          </a:xfrm>
          <a:prstGeom prst="rect">
            <a:avLst/>
          </a:prstGeom>
          <a:solidFill>
            <a:schemeClr val="bg1"/>
          </a:solidFill>
          <a:effectLst>
            <a:outerShdw blurRad="63500" sx="102000" sy="102000" algn="ctr" rotWithShape="0">
              <a:prstClr val="black">
                <a:alpha val="40000"/>
              </a:prstClr>
            </a:outerShdw>
          </a:effectLst>
        </p:spPr>
      </p:pic>
      <p:sp>
        <p:nvSpPr>
          <p:cNvPr id="7" name="Slide Number Placeholder 6">
            <a:extLst>
              <a:ext uri="{FF2B5EF4-FFF2-40B4-BE49-F238E27FC236}">
                <a16:creationId xmlns:a16="http://schemas.microsoft.com/office/drawing/2014/main" id="{DE295222-9170-49B1-9719-F3ACC8CDA4F1}"/>
              </a:ext>
            </a:extLst>
          </p:cNvPr>
          <p:cNvSpPr>
            <a:spLocks noGrp="1"/>
          </p:cNvSpPr>
          <p:nvPr>
            <p:ph type="sldNum" sz="quarter" idx="12"/>
          </p:nvPr>
        </p:nvSpPr>
        <p:spPr/>
        <p:txBody>
          <a:bodyPr/>
          <a:lstStyle/>
          <a:p>
            <a:pPr>
              <a:defRPr/>
            </a:pPr>
            <a:fld id="{134CE5F3-C7AA-4042-A73B-89BA928160E6}" type="slidenum">
              <a:rPr lang="en-US" smtClean="0"/>
              <a:pPr>
                <a:defRPr/>
              </a:pPr>
              <a:t>10</a:t>
            </a:fld>
            <a:endParaRPr lang="en-US" dirty="0"/>
          </a:p>
        </p:txBody>
      </p:sp>
      <p:pic>
        <p:nvPicPr>
          <p:cNvPr id="10" name="Picture 9">
            <a:extLst>
              <a:ext uri="{FF2B5EF4-FFF2-40B4-BE49-F238E27FC236}">
                <a16:creationId xmlns:a16="http://schemas.microsoft.com/office/drawing/2014/main" id="{00000000-0008-0000-0500-000004000000}"/>
              </a:ext>
            </a:extLst>
          </p:cNvPr>
          <p:cNvPicPr>
            <a:picLocks noChangeAspect="1"/>
          </p:cNvPicPr>
          <p:nvPr/>
        </p:nvPicPr>
        <p:blipFill>
          <a:blip r:embed="rId3"/>
          <a:stretch>
            <a:fillRect/>
          </a:stretch>
        </p:blipFill>
        <p:spPr>
          <a:xfrm>
            <a:off x="5300159" y="2881672"/>
            <a:ext cx="2844885" cy="2775918"/>
          </a:xfrm>
          <a:prstGeom prst="rect">
            <a:avLst/>
          </a:prstGeom>
        </p:spPr>
      </p:pic>
      <p:pic>
        <p:nvPicPr>
          <p:cNvPr id="11" name="Picture 10">
            <a:extLst>
              <a:ext uri="{FF2B5EF4-FFF2-40B4-BE49-F238E27FC236}">
                <a16:creationId xmlns:a16="http://schemas.microsoft.com/office/drawing/2014/main" id="{00000000-0008-0000-0500-000005000000}"/>
              </a:ext>
            </a:extLst>
          </p:cNvPr>
          <p:cNvPicPr>
            <a:picLocks noChangeAspect="1"/>
          </p:cNvPicPr>
          <p:nvPr/>
        </p:nvPicPr>
        <p:blipFill>
          <a:blip r:embed="rId4"/>
          <a:stretch>
            <a:fillRect/>
          </a:stretch>
        </p:blipFill>
        <p:spPr>
          <a:xfrm>
            <a:off x="8409571" y="2909724"/>
            <a:ext cx="2801122" cy="2739355"/>
          </a:xfrm>
          <a:prstGeom prst="rect">
            <a:avLst/>
          </a:prstGeom>
        </p:spPr>
      </p:pic>
      <p:sp>
        <p:nvSpPr>
          <p:cNvPr id="13" name="Content Placeholder 7">
            <a:extLst>
              <a:ext uri="{FF2B5EF4-FFF2-40B4-BE49-F238E27FC236}">
                <a16:creationId xmlns:a16="http://schemas.microsoft.com/office/drawing/2014/main" id="{00000000-0008-0000-0500-00000B000000}"/>
              </a:ext>
            </a:extLst>
          </p:cNvPr>
          <p:cNvSpPr txBox="1">
            <a:spLocks/>
          </p:cNvSpPr>
          <p:nvPr/>
        </p:nvSpPr>
        <p:spPr>
          <a:xfrm>
            <a:off x="5370990" y="2369505"/>
            <a:ext cx="2733837" cy="365125"/>
          </a:xfrm>
          <a:prstGeom prst="rect">
            <a:avLst/>
          </a:prstGeom>
        </p:spPr>
        <p:txBody>
          <a:bodyPr vert="horz" wrap="square"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 typeface="Arial"/>
              <a:buNone/>
              <a:tabLst/>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 - 0.61, P = 0.001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4" name="Text Placeholder 5">
            <a:extLst>
              <a:ext uri="{FF2B5EF4-FFF2-40B4-BE49-F238E27FC236}">
                <a16:creationId xmlns:a16="http://schemas.microsoft.com/office/drawing/2014/main" id="{1FFFBF28-2465-4C83-A568-C3436281FF73}"/>
              </a:ext>
            </a:extLst>
          </p:cNvPr>
          <p:cNvSpPr txBox="1">
            <a:spLocks/>
          </p:cNvSpPr>
          <p:nvPr/>
        </p:nvSpPr>
        <p:spPr bwMode="auto">
          <a:xfrm>
            <a:off x="5136239" y="1759751"/>
            <a:ext cx="3172723" cy="35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342900"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1pPr>
            <a:lvl2pPr marL="342900" indent="0" algn="l" defTabSz="342900" rtl="0" eaLnBrk="0" fontAlgn="base" hangingPunct="0">
              <a:spcBef>
                <a:spcPct val="20000"/>
              </a:spcBef>
              <a:spcAft>
                <a:spcPct val="0"/>
              </a:spcAft>
              <a:buFont typeface="Arial" panose="020B0604020202020204" pitchFamily="34" charset="0"/>
              <a:buNone/>
              <a:defRPr sz="1500" b="1" kern="1200">
                <a:solidFill>
                  <a:schemeClr val="tx1"/>
                </a:solidFill>
                <a:latin typeface="+mn-lt"/>
                <a:ea typeface="+mn-ea"/>
                <a:cs typeface="+mn-cs"/>
              </a:defRPr>
            </a:lvl2pPr>
            <a:lvl3pPr marL="685800" indent="0" algn="l" defTabSz="342900" rtl="0" eaLnBrk="0" fontAlgn="base" hangingPunct="0">
              <a:spcBef>
                <a:spcPct val="20000"/>
              </a:spcBef>
              <a:spcAft>
                <a:spcPct val="0"/>
              </a:spcAft>
              <a:buFont typeface="Arial" panose="020B0604020202020204" pitchFamily="34" charset="0"/>
              <a:buNone/>
              <a:defRPr sz="1350" b="1" kern="1200">
                <a:solidFill>
                  <a:schemeClr val="tx1"/>
                </a:solidFill>
                <a:latin typeface="+mn-lt"/>
                <a:ea typeface="+mn-ea"/>
                <a:cs typeface="+mn-cs"/>
              </a:defRPr>
            </a:lvl3pPr>
            <a:lvl4pPr marL="1028700" indent="0" algn="l" defTabSz="342900" rtl="0" eaLnBrk="0" fontAlgn="base" hangingPunct="0">
              <a:spcBef>
                <a:spcPct val="20000"/>
              </a:spcBef>
              <a:spcAft>
                <a:spcPct val="0"/>
              </a:spcAft>
              <a:buFont typeface="Arial" panose="020B0604020202020204" pitchFamily="34" charset="0"/>
              <a:buNone/>
              <a:defRPr sz="1200" b="1" kern="1200">
                <a:solidFill>
                  <a:schemeClr val="tx1"/>
                </a:solidFill>
                <a:latin typeface="+mn-lt"/>
                <a:ea typeface="+mn-ea"/>
                <a:cs typeface="+mn-cs"/>
              </a:defRPr>
            </a:lvl4pPr>
            <a:lvl5pPr marL="1371600" indent="0" algn="l" defTabSz="342900" rtl="0" eaLnBrk="0" fontAlgn="base" hangingPunct="0">
              <a:spcBef>
                <a:spcPct val="20000"/>
              </a:spcBef>
              <a:spcAft>
                <a:spcPct val="0"/>
              </a:spcAft>
              <a:buFont typeface="Arial" panose="020B0604020202020204" pitchFamily="34" charset="0"/>
              <a:buNone/>
              <a:defRPr sz="1200" b="1" kern="1200">
                <a:solidFill>
                  <a:schemeClr val="tx1"/>
                </a:solidFill>
                <a:latin typeface="+mn-lt"/>
                <a:ea typeface="+mn-ea"/>
                <a:cs typeface="+mn-cs"/>
              </a:defRPr>
            </a:lvl5pPr>
            <a:lvl6pPr marL="1714500" indent="0" algn="l" defTabSz="342900" rtl="0" eaLnBrk="1" latinLnBrk="0" hangingPunct="1">
              <a:spcBef>
                <a:spcPct val="20000"/>
              </a:spcBef>
              <a:buFont typeface="Arial"/>
              <a:buNone/>
              <a:defRPr sz="1200" b="1" kern="1200">
                <a:solidFill>
                  <a:schemeClr val="tx1"/>
                </a:solidFill>
                <a:latin typeface="+mn-lt"/>
                <a:ea typeface="+mn-ea"/>
                <a:cs typeface="+mn-cs"/>
              </a:defRPr>
            </a:lvl6pPr>
            <a:lvl7pPr marL="2057400" indent="0" algn="l" defTabSz="342900" rtl="0" eaLnBrk="1" latinLnBrk="0" hangingPunct="1">
              <a:spcBef>
                <a:spcPct val="20000"/>
              </a:spcBef>
              <a:buFont typeface="Arial"/>
              <a:buNone/>
              <a:defRPr sz="1200" b="1" kern="1200">
                <a:solidFill>
                  <a:schemeClr val="tx1"/>
                </a:solidFill>
                <a:latin typeface="+mn-lt"/>
                <a:ea typeface="+mn-ea"/>
                <a:cs typeface="+mn-cs"/>
              </a:defRPr>
            </a:lvl7pPr>
            <a:lvl8pPr marL="2400300" indent="0" algn="l" defTabSz="342900" rtl="0" eaLnBrk="1" latinLnBrk="0" hangingPunct="1">
              <a:spcBef>
                <a:spcPct val="20000"/>
              </a:spcBef>
              <a:buFont typeface="Arial"/>
              <a:buNone/>
              <a:defRPr sz="1200" b="1" kern="1200">
                <a:solidFill>
                  <a:schemeClr val="tx1"/>
                </a:solidFill>
                <a:latin typeface="+mn-lt"/>
                <a:ea typeface="+mn-ea"/>
                <a:cs typeface="+mn-cs"/>
              </a:defRPr>
            </a:lvl8pPr>
            <a:lvl9pPr marL="2743200" indent="0" algn="l" defTabSz="342900" rtl="0" eaLnBrk="1" latinLnBrk="0" hangingPunct="1">
              <a:spcBef>
                <a:spcPct val="20000"/>
              </a:spcBef>
              <a:buFont typeface="Arial"/>
              <a:buNone/>
              <a:defRPr sz="1200" b="1" kern="1200">
                <a:solidFill>
                  <a:schemeClr val="tx1"/>
                </a:solidFill>
                <a:latin typeface="+mn-lt"/>
                <a:ea typeface="+mn-ea"/>
                <a:cs typeface="+mn-cs"/>
              </a:defRPr>
            </a:lvl9pPr>
          </a:lstStyle>
          <a:p>
            <a:pPr algn="ctr"/>
            <a:r>
              <a:rPr lang="en-US" sz="2800" dirty="0">
                <a:latin typeface="Arial" panose="020B0604020202020204" pitchFamily="34" charset="0"/>
                <a:cs typeface="Arial" panose="020B0604020202020204" pitchFamily="34" charset="0"/>
              </a:rPr>
              <a:t>Nitrogen Balance</a:t>
            </a:r>
          </a:p>
        </p:txBody>
      </p:sp>
    </p:spTree>
    <p:extLst>
      <p:ext uri="{BB962C8B-B14F-4D97-AF65-F5344CB8AC3E}">
        <p14:creationId xmlns:p14="http://schemas.microsoft.com/office/powerpoint/2010/main" val="102307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4ED08-7BA8-45D3-AF5F-AA4FB85A53A5}"/>
              </a:ext>
            </a:extLst>
          </p:cNvPr>
          <p:cNvSpPr>
            <a:spLocks noGrp="1"/>
          </p:cNvSpPr>
          <p:nvPr>
            <p:ph type="title"/>
          </p:nvPr>
        </p:nvSpPr>
        <p:spPr>
          <a:xfrm>
            <a:off x="716132" y="518260"/>
            <a:ext cx="10972800" cy="1143000"/>
          </a:xfrm>
        </p:spPr>
        <p:txBody>
          <a:bodyPr>
            <a:normAutofit/>
          </a:bodyPr>
          <a:lstStyle/>
          <a:p>
            <a:r>
              <a:rPr lang="en-US" sz="3200" dirty="0">
                <a:latin typeface="Arial" panose="020B0604020202020204" pitchFamily="34" charset="0"/>
                <a:cs typeface="Arial" panose="020B0604020202020204" pitchFamily="34" charset="0"/>
              </a:rPr>
              <a:t>Quadriceps Muscle Atrophy and 90d Recovery</a:t>
            </a:r>
          </a:p>
        </p:txBody>
      </p:sp>
      <p:sp>
        <p:nvSpPr>
          <p:cNvPr id="6" name="Content Placeholder 5">
            <a:extLst>
              <a:ext uri="{FF2B5EF4-FFF2-40B4-BE49-F238E27FC236}">
                <a16:creationId xmlns:a16="http://schemas.microsoft.com/office/drawing/2014/main" id="{018001D5-3768-47C3-9CF0-D12050452D02}"/>
              </a:ext>
            </a:extLst>
          </p:cNvPr>
          <p:cNvSpPr>
            <a:spLocks noGrp="1"/>
          </p:cNvSpPr>
          <p:nvPr>
            <p:ph idx="1"/>
          </p:nvPr>
        </p:nvSpPr>
        <p:spPr>
          <a:xfrm>
            <a:off x="609600" y="1806309"/>
            <a:ext cx="10972800" cy="1268668"/>
          </a:xfrm>
        </p:spPr>
        <p:txBody>
          <a:bodyPr>
            <a:normAutofit/>
          </a:bodyPr>
          <a:lstStyle/>
          <a:p>
            <a:pPr marL="0" indent="0" algn="ctr">
              <a:buNone/>
            </a:pPr>
            <a:r>
              <a:rPr lang="en-US" sz="2800" dirty="0">
                <a:latin typeface="Arial" panose="020B0604020202020204" pitchFamily="34" charset="0"/>
                <a:cs typeface="Arial" panose="020B0604020202020204" pitchFamily="34" charset="0"/>
              </a:rPr>
              <a:t>Correlation coefficients between percentage of atrophy at 2 weeks and 90 day measures of recovery (</a:t>
            </a:r>
            <a:r>
              <a:rPr lang="en-US" sz="2800" i="1" dirty="0">
                <a:latin typeface="Arial" panose="020B0604020202020204" pitchFamily="34" charset="0"/>
                <a:cs typeface="Arial" panose="020B0604020202020204" pitchFamily="34" charset="0"/>
              </a:rPr>
              <a:t>r = </a:t>
            </a:r>
            <a:r>
              <a:rPr lang="en-US" sz="2800" dirty="0">
                <a:latin typeface="Arial" panose="020B0604020202020204" pitchFamily="34" charset="0"/>
                <a:cs typeface="Arial" panose="020B0604020202020204" pitchFamily="34" charset="0"/>
              </a:rPr>
              <a:t>Spearman’s Correlation)</a:t>
            </a:r>
          </a:p>
        </p:txBody>
      </p:sp>
      <p:pic>
        <p:nvPicPr>
          <p:cNvPr id="7" name="Picture 6">
            <a:extLst>
              <a:ext uri="{FF2B5EF4-FFF2-40B4-BE49-F238E27FC236}">
                <a16:creationId xmlns:a16="http://schemas.microsoft.com/office/drawing/2014/main" id="{693BBFBF-FEF1-41AD-B820-1E4537A9755D}"/>
              </a:ext>
            </a:extLst>
          </p:cNvPr>
          <p:cNvPicPr>
            <a:picLocks noChangeAspect="1"/>
          </p:cNvPicPr>
          <p:nvPr/>
        </p:nvPicPr>
        <p:blipFill>
          <a:blip r:embed="rId2"/>
          <a:stretch>
            <a:fillRect/>
          </a:stretch>
        </p:blipFill>
        <p:spPr>
          <a:xfrm>
            <a:off x="7127226" y="3429000"/>
            <a:ext cx="4006905" cy="3115087"/>
          </a:xfrm>
          <a:prstGeom prst="rect">
            <a:avLst/>
          </a:prstGeom>
        </p:spPr>
      </p:pic>
      <p:pic>
        <p:nvPicPr>
          <p:cNvPr id="8" name="Picture 7">
            <a:extLst>
              <a:ext uri="{FF2B5EF4-FFF2-40B4-BE49-F238E27FC236}">
                <a16:creationId xmlns:a16="http://schemas.microsoft.com/office/drawing/2014/main" id="{99C965AF-925F-4E84-B279-D414433D2AE1}"/>
              </a:ext>
            </a:extLst>
          </p:cNvPr>
          <p:cNvPicPr>
            <a:picLocks noChangeAspect="1"/>
          </p:cNvPicPr>
          <p:nvPr/>
        </p:nvPicPr>
        <p:blipFill>
          <a:blip r:embed="rId3"/>
          <a:stretch>
            <a:fillRect/>
          </a:stretch>
        </p:blipFill>
        <p:spPr>
          <a:xfrm>
            <a:off x="1926455" y="3318589"/>
            <a:ext cx="3882501" cy="3021151"/>
          </a:xfrm>
          <a:prstGeom prst="rect">
            <a:avLst/>
          </a:prstGeom>
        </p:spPr>
      </p:pic>
      <p:sp>
        <p:nvSpPr>
          <p:cNvPr id="10" name="TextBox 9">
            <a:extLst>
              <a:ext uri="{FF2B5EF4-FFF2-40B4-BE49-F238E27FC236}">
                <a16:creationId xmlns:a16="http://schemas.microsoft.com/office/drawing/2014/main" id="{D40CD233-8228-4046-8144-143504207CBC}"/>
              </a:ext>
            </a:extLst>
          </p:cNvPr>
          <p:cNvSpPr txBox="1"/>
          <p:nvPr/>
        </p:nvSpPr>
        <p:spPr>
          <a:xfrm>
            <a:off x="7873787" y="5264342"/>
            <a:ext cx="710212" cy="52322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r </a:t>
            </a:r>
            <a:r>
              <a:rPr kumimoji="0" lang="en-US" sz="1400" b="0" i="0" u="none" strike="noStrike" kern="1200" cap="none" spc="0" normalizeH="0" baseline="0" noProof="0" dirty="0">
                <a:ln>
                  <a:noFill/>
                </a:ln>
                <a:solidFill>
                  <a:prstClr val="black"/>
                </a:solidFill>
                <a:effectLst/>
                <a:uLnTx/>
                <a:uFillTx/>
                <a:latin typeface="Calibri"/>
                <a:ea typeface="+mn-ea"/>
                <a:cs typeface="+mn-cs"/>
              </a:rPr>
              <a:t>= -0.3 P = 0.1</a:t>
            </a:r>
          </a:p>
        </p:txBody>
      </p:sp>
      <p:sp>
        <p:nvSpPr>
          <p:cNvPr id="12" name="TextBox 11">
            <a:extLst>
              <a:ext uri="{FF2B5EF4-FFF2-40B4-BE49-F238E27FC236}">
                <a16:creationId xmlns:a16="http://schemas.microsoft.com/office/drawing/2014/main" id="{9C52BD20-8411-433C-BE29-C575B04A552D}"/>
              </a:ext>
            </a:extLst>
          </p:cNvPr>
          <p:cNvSpPr txBox="1"/>
          <p:nvPr/>
        </p:nvSpPr>
        <p:spPr>
          <a:xfrm>
            <a:off x="2560660" y="3942764"/>
            <a:ext cx="760520" cy="52322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r </a:t>
            </a:r>
            <a:r>
              <a:rPr kumimoji="0" lang="en-US" sz="1400" b="0" i="0" u="none" strike="noStrike" kern="1200" cap="none" spc="0" normalizeH="0" baseline="0" noProof="0" dirty="0">
                <a:ln>
                  <a:noFill/>
                </a:ln>
                <a:solidFill>
                  <a:prstClr val="black"/>
                </a:solidFill>
                <a:effectLst/>
                <a:uLnTx/>
                <a:uFillTx/>
                <a:latin typeface="Calibri"/>
                <a:ea typeface="+mn-ea"/>
                <a:cs typeface="+mn-cs"/>
              </a:rPr>
              <a:t>= 0.4</a:t>
            </a:r>
            <a:r>
              <a:rPr kumimoji="0" lang="en-US" sz="1400" b="0" i="1"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P = 0.04</a:t>
            </a:r>
          </a:p>
        </p:txBody>
      </p:sp>
      <p:sp>
        <p:nvSpPr>
          <p:cNvPr id="2" name="TextBox 1">
            <a:extLst>
              <a:ext uri="{FF2B5EF4-FFF2-40B4-BE49-F238E27FC236}">
                <a16:creationId xmlns:a16="http://schemas.microsoft.com/office/drawing/2014/main" id="{549DABF6-5B29-4855-BB21-D91AE498CE4A}"/>
              </a:ext>
            </a:extLst>
          </p:cNvPr>
          <p:cNvSpPr txBox="1"/>
          <p:nvPr/>
        </p:nvSpPr>
        <p:spPr>
          <a:xfrm>
            <a:off x="3107805" y="2961665"/>
            <a:ext cx="171665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mRS</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6A1B4616-98D2-471F-B947-0C81043B6A6E}"/>
              </a:ext>
            </a:extLst>
          </p:cNvPr>
          <p:cNvSpPr txBox="1"/>
          <p:nvPr/>
        </p:nvSpPr>
        <p:spPr>
          <a:xfrm>
            <a:off x="8371883" y="3003032"/>
            <a:ext cx="171665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SPPB</a:t>
            </a:r>
          </a:p>
        </p:txBody>
      </p:sp>
    </p:spTree>
    <p:extLst>
      <p:ext uri="{BB962C8B-B14F-4D97-AF65-F5344CB8AC3E}">
        <p14:creationId xmlns:p14="http://schemas.microsoft.com/office/powerpoint/2010/main" val="364986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5A40-487A-4A9C-B289-10704AE9E89C}"/>
              </a:ext>
            </a:extLst>
          </p:cNvPr>
          <p:cNvSpPr>
            <a:spLocks noGrp="1"/>
          </p:cNvSpPr>
          <p:nvPr>
            <p:ph type="title"/>
          </p:nvPr>
        </p:nvSpPr>
        <p:spPr>
          <a:xfrm>
            <a:off x="609600" y="409420"/>
            <a:ext cx="10908484" cy="1143000"/>
          </a:xfrm>
        </p:spPr>
        <p:txBody>
          <a:bodyPr>
            <a:normAutofit/>
          </a:bodyPr>
          <a:lstStyle/>
          <a:p>
            <a:r>
              <a:rPr lang="en-US" dirty="0"/>
              <a:t>Preliminary Data: Pilot Trial Summary</a:t>
            </a:r>
          </a:p>
        </p:txBody>
      </p:sp>
      <p:sp>
        <p:nvSpPr>
          <p:cNvPr id="3" name="Content Placeholder 2">
            <a:extLst>
              <a:ext uri="{FF2B5EF4-FFF2-40B4-BE49-F238E27FC236}">
                <a16:creationId xmlns:a16="http://schemas.microsoft.com/office/drawing/2014/main" id="{DE6D0247-B826-4ACD-841F-A98132D28D1B}"/>
              </a:ext>
            </a:extLst>
          </p:cNvPr>
          <p:cNvSpPr>
            <a:spLocks noGrp="1"/>
          </p:cNvSpPr>
          <p:nvPr>
            <p:ph idx="1"/>
          </p:nvPr>
        </p:nvSpPr>
        <p:spPr>
          <a:xfrm>
            <a:off x="609600" y="1645842"/>
            <a:ext cx="11470548" cy="4802738"/>
          </a:xfrm>
        </p:spPr>
        <p:txBody>
          <a:bodyPr>
            <a:noAutofit/>
          </a:bodyPr>
          <a:lstStyle/>
          <a:p>
            <a:r>
              <a:rPr lang="en-US" sz="2400" b="1" dirty="0">
                <a:latin typeface="Arial" panose="020B0604020202020204" pitchFamily="34" charset="0"/>
                <a:cs typeface="Arial" panose="020B0604020202020204" pitchFamily="34" charset="0"/>
              </a:rPr>
              <a:t>NMES + HPRO approach is feasible and safe to do in the acute setting after SAH</a:t>
            </a:r>
          </a:p>
          <a:p>
            <a:pPr lvl="1"/>
            <a:r>
              <a:rPr lang="en-US" sz="2400" dirty="0">
                <a:latin typeface="Arial" panose="020B0604020202020204" pitchFamily="34" charset="0"/>
                <a:cs typeface="Arial" panose="020B0604020202020204" pitchFamily="34" charset="0"/>
              </a:rPr>
              <a:t>Further validation of safety/feasibility needed in larger, multicenter setting</a:t>
            </a:r>
          </a:p>
          <a:p>
            <a:pPr marL="457200" lvl="1" indent="0">
              <a:buNone/>
            </a:pPr>
            <a:endParaRPr lang="en-US" sz="1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NMES + HPRO reduced quadricep muscle atrophy at two weeks</a:t>
            </a:r>
          </a:p>
          <a:p>
            <a:pPr lvl="1"/>
            <a:r>
              <a:rPr lang="en-US" sz="2400" dirty="0">
                <a:latin typeface="Arial" panose="020B0604020202020204" pitchFamily="34" charset="0"/>
                <a:cs typeface="Arial" panose="020B0604020202020204" pitchFamily="34" charset="0"/>
              </a:rPr>
              <a:t>Percentage of atrophy at day 14 associated with measures of recovery at 90d.</a:t>
            </a:r>
          </a:p>
          <a:p>
            <a:pPr lvl="1"/>
            <a:endParaRPr lang="en-US" sz="1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NMES + HPRO subjects appear to have improved </a:t>
            </a:r>
            <a:r>
              <a:rPr lang="en-US" sz="2400" b="1" dirty="0" err="1">
                <a:latin typeface="Arial" panose="020B0604020202020204" pitchFamily="34" charset="0"/>
                <a:cs typeface="Arial" panose="020B0604020202020204" pitchFamily="34" charset="0"/>
              </a:rPr>
              <a:t>mRS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MoCA</a:t>
            </a:r>
            <a:r>
              <a:rPr lang="en-US" sz="2400" b="1" dirty="0">
                <a:latin typeface="Arial" panose="020B0604020202020204" pitchFamily="34" charset="0"/>
                <a:cs typeface="Arial" panose="020B0604020202020204" pitchFamily="34" charset="0"/>
              </a:rPr>
              <a:t> at 90 days and QoL assessments of fatigue and LEM at 90d</a:t>
            </a:r>
          </a:p>
          <a:p>
            <a:pPr lvl="1"/>
            <a:r>
              <a:rPr lang="en-US" sz="2400" dirty="0">
                <a:latin typeface="Arial" panose="020B0604020202020204" pitchFamily="34" charset="0"/>
                <a:cs typeface="Arial" panose="020B0604020202020204" pitchFamily="34" charset="0"/>
              </a:rPr>
              <a:t>Not powered adequately for outcomes</a:t>
            </a:r>
          </a:p>
          <a:p>
            <a:pPr lvl="1"/>
            <a:r>
              <a:rPr lang="en-US" sz="2400" dirty="0">
                <a:latin typeface="Arial" panose="020B0604020202020204" pitchFamily="34" charset="0"/>
                <a:cs typeface="Arial" panose="020B0604020202020204" pitchFamily="34" charset="0"/>
              </a:rPr>
              <a:t>Unable to determine whether NMES and/or HPRO are responsible for observed benefits</a:t>
            </a:r>
          </a:p>
        </p:txBody>
      </p:sp>
    </p:spTree>
    <p:extLst>
      <p:ext uri="{BB962C8B-B14F-4D97-AF65-F5344CB8AC3E}">
        <p14:creationId xmlns:p14="http://schemas.microsoft.com/office/powerpoint/2010/main" val="69800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EF35-092B-4634-9CAC-9597A0B19769}"/>
              </a:ext>
            </a:extLst>
          </p:cNvPr>
          <p:cNvSpPr>
            <a:spLocks noGrp="1"/>
          </p:cNvSpPr>
          <p:nvPr>
            <p:ph type="title"/>
          </p:nvPr>
        </p:nvSpPr>
        <p:spPr>
          <a:xfrm>
            <a:off x="1338747" y="503009"/>
            <a:ext cx="10085032" cy="994945"/>
          </a:xfrm>
          <a:solidFill>
            <a:schemeClr val="bg1"/>
          </a:solidFill>
        </p:spPr>
        <p:txBody>
          <a:bodyPr>
            <a:noAutofit/>
          </a:bodyPr>
          <a:lstStyle/>
          <a:p>
            <a:r>
              <a:rPr lang="en-US" sz="3200" b="1" u="sng" dirty="0">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mpact of </a:t>
            </a:r>
            <a:r>
              <a:rPr lang="en-US" sz="3200" b="1" u="sng" dirty="0">
                <a:latin typeface="Arial" panose="020B0604020202020204" pitchFamily="34" charset="0"/>
                <a:cs typeface="Arial" panose="020B0604020202020204" pitchFamily="34" charset="0"/>
              </a:rPr>
              <a:t>N</a:t>
            </a:r>
            <a:r>
              <a:rPr lang="en-US" sz="3200" dirty="0">
                <a:latin typeface="Arial" panose="020B0604020202020204" pitchFamily="34" charset="0"/>
                <a:cs typeface="Arial" panose="020B0604020202020204" pitchFamily="34" charset="0"/>
              </a:rPr>
              <a:t>euromuscular </a:t>
            </a:r>
            <a:r>
              <a:rPr lang="en-US" sz="3200" b="1" u="sng" dirty="0">
                <a:latin typeface="Arial" panose="020B0604020202020204" pitchFamily="34" charset="0"/>
                <a:cs typeface="Arial" panose="020B0604020202020204" pitchFamily="34" charset="0"/>
              </a:rPr>
              <a:t>S</a:t>
            </a:r>
            <a:r>
              <a:rPr lang="en-US" sz="3200" dirty="0">
                <a:latin typeface="Arial" panose="020B0604020202020204" pitchFamily="34" charset="0"/>
                <a:cs typeface="Arial" panose="020B0604020202020204" pitchFamily="34" charset="0"/>
              </a:rPr>
              <a:t>timulation and high </a:t>
            </a:r>
            <a:r>
              <a:rPr lang="en-US" sz="3200" b="1" u="sng" dirty="0" err="1">
                <a:latin typeface="Arial" panose="020B0604020202020204" pitchFamily="34" charset="0"/>
                <a:cs typeface="Arial" panose="020B0604020202020204" pitchFamily="34" charset="0"/>
              </a:rPr>
              <a:t>P</a:t>
            </a:r>
            <a:r>
              <a:rPr lang="en-US" sz="3200" dirty="0" err="1">
                <a:latin typeface="Arial" panose="020B0604020202020204" pitchFamily="34" charset="0"/>
                <a:cs typeface="Arial" panose="020B0604020202020204" pitchFamily="34" charset="0"/>
              </a:rPr>
              <a:t>rote</a:t>
            </a:r>
            <a:r>
              <a:rPr lang="en-US" sz="3200" b="1" u="sng" dirty="0" err="1">
                <a:latin typeface="Arial" panose="020B0604020202020204" pitchFamily="34" charset="0"/>
                <a:cs typeface="Arial" panose="020B0604020202020204" pitchFamily="34" charset="0"/>
              </a:rPr>
              <a:t>I</a:t>
            </a:r>
            <a:r>
              <a:rPr lang="en-US" sz="3200" dirty="0" err="1">
                <a:latin typeface="Arial" panose="020B0604020202020204" pitchFamily="34" charset="0"/>
                <a:cs typeface="Arial" panose="020B0604020202020204" pitchFamily="34" charset="0"/>
              </a:rPr>
              <a:t>n</a:t>
            </a:r>
            <a:r>
              <a:rPr lang="en-US" sz="3200" dirty="0">
                <a:latin typeface="Arial" panose="020B0604020202020204" pitchFamily="34" charset="0"/>
                <a:cs typeface="Arial" panose="020B0604020202020204" pitchFamily="34" charset="0"/>
              </a:rPr>
              <a:t> supplementation on </a:t>
            </a:r>
            <a:r>
              <a:rPr lang="en-US" sz="3200" b="1" u="sng" dirty="0" err="1">
                <a:latin typeface="Arial" panose="020B0604020202020204" pitchFamily="34" charset="0"/>
                <a:cs typeface="Arial" panose="020B0604020202020204" pitchFamily="34" charset="0"/>
              </a:rPr>
              <a:t>RE</a:t>
            </a:r>
            <a:r>
              <a:rPr lang="en-US" sz="3200" dirty="0" err="1">
                <a:latin typeface="Arial" panose="020B0604020202020204" pitchFamily="34" charset="0"/>
                <a:cs typeface="Arial" panose="020B0604020202020204" pitchFamily="34" charset="0"/>
              </a:rPr>
              <a:t>covery</a:t>
            </a:r>
            <a:r>
              <a:rPr lang="en-US" sz="3200" dirty="0">
                <a:latin typeface="Arial" panose="020B0604020202020204" pitchFamily="34" charset="0"/>
                <a:cs typeface="Arial" panose="020B0604020202020204" pitchFamily="34" charset="0"/>
              </a:rPr>
              <a:t> after SAH (INSPIRE)</a:t>
            </a:r>
            <a:endParaRPr lang="en-US" sz="3200" dirty="0"/>
          </a:p>
        </p:txBody>
      </p:sp>
      <p:sp>
        <p:nvSpPr>
          <p:cNvPr id="4" name="Text Placeholder 3">
            <a:extLst>
              <a:ext uri="{FF2B5EF4-FFF2-40B4-BE49-F238E27FC236}">
                <a16:creationId xmlns:a16="http://schemas.microsoft.com/office/drawing/2014/main" id="{0800FF5B-4773-4EAE-BF37-28455CA1D3C8}"/>
              </a:ext>
            </a:extLst>
          </p:cNvPr>
          <p:cNvSpPr>
            <a:spLocks noGrp="1"/>
          </p:cNvSpPr>
          <p:nvPr>
            <p:ph type="body" sz="half" idx="1"/>
          </p:nvPr>
        </p:nvSpPr>
        <p:spPr>
          <a:xfrm>
            <a:off x="592347" y="1608590"/>
            <a:ext cx="11145563" cy="5074919"/>
          </a:xfrm>
        </p:spPr>
        <p:txBody>
          <a:bodyPr>
            <a:normAutofit/>
          </a:bodyPr>
          <a:lstStyle/>
          <a:p>
            <a:pPr lvl="1"/>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A Phase 2 clinical trial to test the impact of NMES +/- HPRO on muscle health and function </a:t>
            </a:r>
          </a:p>
          <a:p>
            <a:pPr marL="914400" lvl="2" indent="0">
              <a:buNone/>
            </a:pPr>
            <a:endParaRPr lang="en-US" sz="1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Determine feasibility and safety of these interventions across multiple sites </a:t>
            </a:r>
          </a:p>
          <a:p>
            <a:pPr lvl="1"/>
            <a:endParaRPr lang="en-US" sz="1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Establish the relationship of NMES +/- HPRO induced changes muscle health and metabolism at 14 days with 90 day with measures of physical and global functional recovery</a:t>
            </a:r>
          </a:p>
          <a:p>
            <a:pPr lvl="1"/>
            <a:endParaRPr lang="en-US" sz="1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Identify an intervention strategy (NMES +/- HPRO) for testing in a pivotal Phase 3 trial.</a:t>
            </a:r>
          </a:p>
        </p:txBody>
      </p:sp>
      <p:sp>
        <p:nvSpPr>
          <p:cNvPr id="3" name="Slide Number Placeholder 2">
            <a:extLst>
              <a:ext uri="{FF2B5EF4-FFF2-40B4-BE49-F238E27FC236}">
                <a16:creationId xmlns:a16="http://schemas.microsoft.com/office/drawing/2014/main" id="{2391D651-2D69-431A-A53D-5612EA088749}"/>
              </a:ext>
            </a:extLst>
          </p:cNvPr>
          <p:cNvSpPr>
            <a:spLocks noGrp="1"/>
          </p:cNvSpPr>
          <p:nvPr>
            <p:ph type="sldNum" sz="quarter" idx="12"/>
          </p:nvPr>
        </p:nvSpPr>
        <p:spPr/>
        <p:txBody>
          <a:bodyPr/>
          <a:lstStyle/>
          <a:p>
            <a:fld id="{F6EA34CC-1464-0C47-A49C-E12E3D23EFD6}" type="slidenum">
              <a:rPr lang="en-US" smtClean="0"/>
              <a:pPr/>
              <a:t>13</a:t>
            </a:fld>
            <a:endParaRPr lang="en-US"/>
          </a:p>
        </p:txBody>
      </p:sp>
    </p:spTree>
    <p:extLst>
      <p:ext uri="{BB962C8B-B14F-4D97-AF65-F5344CB8AC3E}">
        <p14:creationId xmlns:p14="http://schemas.microsoft.com/office/powerpoint/2010/main" val="418005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8F8140-3850-45A1-8581-0362717A6BA9}"/>
              </a:ext>
            </a:extLst>
          </p:cNvPr>
          <p:cNvSpPr>
            <a:spLocks noGrp="1"/>
          </p:cNvSpPr>
          <p:nvPr>
            <p:ph type="title"/>
          </p:nvPr>
        </p:nvSpPr>
        <p:spPr>
          <a:xfrm>
            <a:off x="684245" y="458384"/>
            <a:ext cx="10972800" cy="1143000"/>
          </a:xfrm>
        </p:spPr>
        <p:txBody>
          <a:bodyPr/>
          <a:lstStyle/>
          <a:p>
            <a:r>
              <a:rPr lang="en-US" sz="3600" dirty="0">
                <a:latin typeface="Arial" panose="020B0604020202020204" pitchFamily="34" charset="0"/>
                <a:cs typeface="Arial" panose="020B0604020202020204" pitchFamily="34" charset="0"/>
              </a:rPr>
              <a:t>INSPIRE: STUDY ENDPOINTS</a:t>
            </a:r>
          </a:p>
        </p:txBody>
      </p:sp>
      <p:sp>
        <p:nvSpPr>
          <p:cNvPr id="3" name="Text Placeholder 2">
            <a:extLst>
              <a:ext uri="{FF2B5EF4-FFF2-40B4-BE49-F238E27FC236}">
                <a16:creationId xmlns:a16="http://schemas.microsoft.com/office/drawing/2014/main" id="{C532BBF0-F5E4-4262-AE84-B383F4EA0201}"/>
              </a:ext>
            </a:extLst>
          </p:cNvPr>
          <p:cNvSpPr>
            <a:spLocks noGrp="1"/>
          </p:cNvSpPr>
          <p:nvPr>
            <p:ph idx="1"/>
          </p:nvPr>
        </p:nvSpPr>
        <p:spPr>
          <a:xfrm>
            <a:off x="609600" y="1601385"/>
            <a:ext cx="10972800" cy="4524782"/>
          </a:xfrm>
        </p:spPr>
        <p:txBody>
          <a:bodyPr>
            <a:normAutofit/>
          </a:bodyPr>
          <a:lstStyle/>
          <a:p>
            <a:pPr marL="0" indent="0">
              <a:buNone/>
            </a:pPr>
            <a:r>
              <a:rPr lang="en-US" sz="2800" b="1" dirty="0">
                <a:latin typeface="Arial" panose="020B0604020202020204" pitchFamily="34" charset="0"/>
                <a:cs typeface="Arial" panose="020B0604020202020204" pitchFamily="34" charset="0"/>
              </a:rPr>
              <a:t>Primary Endpoint</a:t>
            </a:r>
            <a:r>
              <a:rPr lang="en-US" sz="2800"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Comparison of percent change in lower extremity muscle atrophy by post bleed day 14 as measured by volumetric analysis of muscles on CT scan between three intervention groups: SOC, NMES only, NMES + HPRO</a:t>
            </a:r>
          </a:p>
          <a:p>
            <a:pPr marL="0" indent="0">
              <a:buNone/>
            </a:pPr>
            <a:r>
              <a:rPr lang="en-US" sz="2800" b="1" dirty="0">
                <a:latin typeface="Arial" panose="020B0604020202020204" pitchFamily="34" charset="0"/>
                <a:cs typeface="Arial" panose="020B0604020202020204" pitchFamily="34" charset="0"/>
              </a:rPr>
              <a:t>Safety and feasibility:  </a:t>
            </a:r>
          </a:p>
          <a:p>
            <a:r>
              <a:rPr lang="en-US" dirty="0">
                <a:latin typeface="Arial" panose="020B0604020202020204" pitchFamily="34" charset="0"/>
                <a:cs typeface="Arial" panose="020B0604020202020204" pitchFamily="34" charset="0"/>
              </a:rPr>
              <a:t>Ability to achieve 80% of HPRO and 90% NMES administration with no difference in a priori defined safety end points</a:t>
            </a:r>
          </a:p>
          <a:p>
            <a:pPr marL="0" indent="0">
              <a:buNone/>
            </a:pPr>
            <a:r>
              <a:rPr lang="en-US" sz="2800" b="1" dirty="0">
                <a:latin typeface="Arial" panose="020B0604020202020204" pitchFamily="34" charset="0"/>
                <a:cs typeface="Arial" panose="020B0604020202020204" pitchFamily="34" charset="0"/>
              </a:rPr>
              <a:t>Secondary Endpoints:  </a:t>
            </a:r>
          </a:p>
          <a:p>
            <a:r>
              <a:rPr lang="en-US" dirty="0">
                <a:latin typeface="Arial" panose="020B0604020202020204" pitchFamily="34" charset="0"/>
                <a:cs typeface="Arial" panose="020B0604020202020204" pitchFamily="34" charset="0"/>
              </a:rPr>
              <a:t>Relationship of atrophy to measures of physical activity, global functional recovery</a:t>
            </a:r>
          </a:p>
          <a:p>
            <a:endParaRPr lang="en-US" dirty="0"/>
          </a:p>
        </p:txBody>
      </p:sp>
      <p:sp>
        <p:nvSpPr>
          <p:cNvPr id="6" name="Slide Number Placeholder 5">
            <a:extLst>
              <a:ext uri="{FF2B5EF4-FFF2-40B4-BE49-F238E27FC236}">
                <a16:creationId xmlns:a16="http://schemas.microsoft.com/office/drawing/2014/main" id="{2EFE3CB6-3DAC-4C1B-ABE5-CCF7AD9A6B35}"/>
              </a:ext>
            </a:extLst>
          </p:cNvPr>
          <p:cNvSpPr>
            <a:spLocks noGrp="1"/>
          </p:cNvSpPr>
          <p:nvPr>
            <p:ph type="sldNum" sz="quarter" idx="4294967295"/>
          </p:nvPr>
        </p:nvSpPr>
        <p:spPr>
          <a:xfrm>
            <a:off x="9347200" y="6243638"/>
            <a:ext cx="2844800" cy="457200"/>
          </a:xfrm>
        </p:spPr>
        <p:txBody>
          <a:bodyPr/>
          <a:lstStyle/>
          <a:p>
            <a:fld id="{F6EA34CC-1464-0C47-A49C-E12E3D23EFD6}" type="slidenum">
              <a:rPr lang="en-US" smtClean="0"/>
              <a:pPr/>
              <a:t>14</a:t>
            </a:fld>
            <a:endParaRPr lang="en-US"/>
          </a:p>
        </p:txBody>
      </p:sp>
    </p:spTree>
    <p:extLst>
      <p:ext uri="{BB962C8B-B14F-4D97-AF65-F5344CB8AC3E}">
        <p14:creationId xmlns:p14="http://schemas.microsoft.com/office/powerpoint/2010/main" val="419259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091C-BF48-4B59-8234-ADFF463A8211}"/>
              </a:ext>
            </a:extLst>
          </p:cNvPr>
          <p:cNvSpPr>
            <a:spLocks noGrp="1"/>
          </p:cNvSpPr>
          <p:nvPr>
            <p:ph type="title"/>
          </p:nvPr>
        </p:nvSpPr>
        <p:spPr>
          <a:xfrm>
            <a:off x="1362456" y="464574"/>
            <a:ext cx="9720072" cy="953064"/>
          </a:xfrm>
          <a:solidFill>
            <a:schemeClr val="bg1"/>
          </a:solidFill>
        </p:spPr>
        <p:txBody>
          <a:bodyPr/>
          <a:lstStyle/>
          <a:p>
            <a:r>
              <a:rPr lang="en-US" dirty="0">
                <a:latin typeface="Arial" panose="020B0604020202020204" pitchFamily="34" charset="0"/>
                <a:cs typeface="Arial" panose="020B0604020202020204" pitchFamily="34" charset="0"/>
              </a:rPr>
              <a:t>INSPIRE Study Interventions</a:t>
            </a:r>
          </a:p>
        </p:txBody>
      </p:sp>
      <p:sp>
        <p:nvSpPr>
          <p:cNvPr id="3" name="Text Placeholder 2">
            <a:extLst>
              <a:ext uri="{FF2B5EF4-FFF2-40B4-BE49-F238E27FC236}">
                <a16:creationId xmlns:a16="http://schemas.microsoft.com/office/drawing/2014/main" id="{D07F9C08-119D-4E3D-AED7-CB4879323500}"/>
              </a:ext>
            </a:extLst>
          </p:cNvPr>
          <p:cNvSpPr>
            <a:spLocks noGrp="1"/>
          </p:cNvSpPr>
          <p:nvPr>
            <p:ph type="body" sz="half" idx="1"/>
          </p:nvPr>
        </p:nvSpPr>
        <p:spPr>
          <a:xfrm>
            <a:off x="621979" y="1411636"/>
            <a:ext cx="4722377" cy="2189162"/>
          </a:xfrm>
        </p:spPr>
        <p:txBody>
          <a:bodyPr>
            <a:noAutofit/>
          </a:bodyPr>
          <a:lstStyle/>
          <a:p>
            <a:pPr marL="0" indent="0" algn="ctr">
              <a:buNone/>
            </a:pPr>
            <a:r>
              <a:rPr lang="en-US" sz="2800" b="1" u="sng" dirty="0">
                <a:latin typeface="Arial" panose="020B0604020202020204" pitchFamily="34" charset="0"/>
                <a:cs typeface="Arial" panose="020B0604020202020204" pitchFamily="34" charset="0"/>
              </a:rPr>
              <a:t>NMES</a:t>
            </a:r>
            <a:endParaRPr lang="en-US" sz="3000" b="1" u="sng"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30 minute sessions, twice daily delivered to quadricep and gastrocnemius muscles</a:t>
            </a:r>
          </a:p>
          <a:p>
            <a:r>
              <a:rPr lang="en-US" sz="2000" dirty="0">
                <a:latin typeface="Arial" panose="020B0604020202020204" pitchFamily="34" charset="0"/>
                <a:cs typeface="Arial" panose="020B0604020202020204" pitchFamily="34" charset="0"/>
              </a:rPr>
              <a:t>modulating dosages to  maximize stim and minimize discomfort</a:t>
            </a:r>
          </a:p>
        </p:txBody>
      </p:sp>
      <p:sp>
        <p:nvSpPr>
          <p:cNvPr id="4" name="Content Placeholder 3">
            <a:extLst>
              <a:ext uri="{FF2B5EF4-FFF2-40B4-BE49-F238E27FC236}">
                <a16:creationId xmlns:a16="http://schemas.microsoft.com/office/drawing/2014/main" id="{F6D46815-0B30-4C25-90ED-446BD451D03A}"/>
              </a:ext>
            </a:extLst>
          </p:cNvPr>
          <p:cNvSpPr>
            <a:spLocks noGrp="1"/>
          </p:cNvSpPr>
          <p:nvPr>
            <p:ph sz="quarter" idx="2"/>
          </p:nvPr>
        </p:nvSpPr>
        <p:spPr>
          <a:xfrm>
            <a:off x="6039464" y="1417637"/>
            <a:ext cx="5856362" cy="2626527"/>
          </a:xfrm>
        </p:spPr>
        <p:txBody>
          <a:bodyPr>
            <a:noAutofit/>
          </a:bodyPr>
          <a:lstStyle/>
          <a:p>
            <a:pPr marL="0" indent="0" algn="ctr">
              <a:buNone/>
            </a:pPr>
            <a:r>
              <a:rPr lang="en-US" sz="2800" b="1" u="sng" dirty="0">
                <a:latin typeface="Arial" panose="020B0604020202020204" pitchFamily="34" charset="0"/>
                <a:cs typeface="Arial" panose="020B0604020202020204" pitchFamily="34" charset="0"/>
              </a:rPr>
              <a:t>HPRO</a:t>
            </a:r>
          </a:p>
          <a:p>
            <a:pPr lvl="1"/>
            <a:r>
              <a:rPr lang="en-US" sz="2000" dirty="0">
                <a:latin typeface="Arial" panose="020B0604020202020204" pitchFamily="34" charset="0"/>
                <a:cs typeface="Arial" panose="020B0604020202020204" pitchFamily="34" charset="0"/>
              </a:rPr>
              <a:t>Whey protein supplement dissolved in water given over three times  daily (</a:t>
            </a:r>
            <a:r>
              <a:rPr lang="en-US" sz="2000" u="sng" dirty="0">
                <a:latin typeface="Arial" panose="020B0604020202020204" pitchFamily="34" charset="0"/>
                <a:cs typeface="Arial" panose="020B0604020202020204" pitchFamily="34" charset="0"/>
              </a:rPr>
              <a:t>&lt;</a:t>
            </a:r>
            <a:r>
              <a:rPr lang="en-US" sz="2000" dirty="0">
                <a:latin typeface="Arial" panose="020B0604020202020204" pitchFamily="34" charset="0"/>
                <a:cs typeface="Arial" panose="020B0604020202020204" pitchFamily="34" charset="0"/>
              </a:rPr>
              <a:t> 1 L / day) or 15% A.A. solution (</a:t>
            </a:r>
            <a:r>
              <a:rPr lang="en-US" sz="2000" u="sng" dirty="0">
                <a:latin typeface="Arial" panose="020B0604020202020204" pitchFamily="34" charset="0"/>
                <a:cs typeface="Arial" panose="020B0604020202020204" pitchFamily="34" charset="0"/>
              </a:rPr>
              <a:t>&lt;</a:t>
            </a:r>
            <a:r>
              <a:rPr lang="en-US" sz="2000" dirty="0">
                <a:latin typeface="Arial" panose="020B0604020202020204" pitchFamily="34" charset="0"/>
                <a:cs typeface="Arial" panose="020B0604020202020204" pitchFamily="34" charset="0"/>
              </a:rPr>
              <a:t>500 cc / day) administered daily up to PBD 14.</a:t>
            </a:r>
          </a:p>
          <a:p>
            <a:pPr lvl="1"/>
            <a:r>
              <a:rPr lang="en-US" sz="2000" dirty="0">
                <a:latin typeface="Arial" panose="020B0604020202020204" pitchFamily="34" charset="0"/>
                <a:cs typeface="Arial" panose="020B0604020202020204" pitchFamily="34" charset="0"/>
              </a:rPr>
              <a:t>Timed with NMES sessions </a:t>
            </a:r>
          </a:p>
          <a:p>
            <a:pPr lvl="1"/>
            <a:r>
              <a:rPr lang="en-US" sz="2000" dirty="0">
                <a:latin typeface="Arial" panose="020B0604020202020204" pitchFamily="34" charset="0"/>
                <a:cs typeface="Arial" panose="020B0604020202020204" pitchFamily="34" charset="0"/>
              </a:rPr>
              <a:t>Target intake:  2.0 – 2.2 g/kg/day (total)</a:t>
            </a:r>
          </a:p>
        </p:txBody>
      </p:sp>
      <p:pic>
        <p:nvPicPr>
          <p:cNvPr id="7" name="Picture 6">
            <a:extLst>
              <a:ext uri="{FF2B5EF4-FFF2-40B4-BE49-F238E27FC236}">
                <a16:creationId xmlns:a16="http://schemas.microsoft.com/office/drawing/2014/main" id="{9798B236-57DE-476E-A826-C598FAC69D29}"/>
              </a:ext>
            </a:extLst>
          </p:cNvPr>
          <p:cNvPicPr>
            <a:picLocks noChangeAspect="1"/>
          </p:cNvPicPr>
          <p:nvPr/>
        </p:nvPicPr>
        <p:blipFill>
          <a:blip r:embed="rId2"/>
          <a:stretch>
            <a:fillRect/>
          </a:stretch>
        </p:blipFill>
        <p:spPr>
          <a:xfrm>
            <a:off x="731449" y="3660490"/>
            <a:ext cx="2356054" cy="3141406"/>
          </a:xfrm>
          <a:prstGeom prst="rect">
            <a:avLst/>
          </a:prstGeom>
        </p:spPr>
      </p:pic>
      <p:pic>
        <p:nvPicPr>
          <p:cNvPr id="5" name="Picture 4">
            <a:extLst>
              <a:ext uri="{FF2B5EF4-FFF2-40B4-BE49-F238E27FC236}">
                <a16:creationId xmlns:a16="http://schemas.microsoft.com/office/drawing/2014/main" id="{02335777-033B-4BAD-BE28-D95CBDB8D9A1}"/>
              </a:ext>
            </a:extLst>
          </p:cNvPr>
          <p:cNvPicPr>
            <a:picLocks noChangeAspect="1"/>
          </p:cNvPicPr>
          <p:nvPr/>
        </p:nvPicPr>
        <p:blipFill>
          <a:blip r:embed="rId3"/>
          <a:stretch>
            <a:fillRect/>
          </a:stretch>
        </p:blipFill>
        <p:spPr>
          <a:xfrm>
            <a:off x="3151952" y="3692407"/>
            <a:ext cx="1716715" cy="1125019"/>
          </a:xfrm>
          <a:prstGeom prst="rect">
            <a:avLst/>
          </a:prstGeom>
        </p:spPr>
      </p:pic>
      <p:pic>
        <p:nvPicPr>
          <p:cNvPr id="8" name="Picture 7">
            <a:extLst>
              <a:ext uri="{FF2B5EF4-FFF2-40B4-BE49-F238E27FC236}">
                <a16:creationId xmlns:a16="http://schemas.microsoft.com/office/drawing/2014/main" id="{5AAE0647-030D-4AA5-9E01-26A6B6F9D0CE}"/>
              </a:ext>
            </a:extLst>
          </p:cNvPr>
          <p:cNvPicPr>
            <a:picLocks noChangeAspect="1"/>
          </p:cNvPicPr>
          <p:nvPr/>
        </p:nvPicPr>
        <p:blipFill>
          <a:blip r:embed="rId4"/>
          <a:stretch>
            <a:fillRect/>
          </a:stretch>
        </p:blipFill>
        <p:spPr>
          <a:xfrm>
            <a:off x="3151952" y="4780986"/>
            <a:ext cx="2356054" cy="1921535"/>
          </a:xfrm>
          <a:prstGeom prst="rect">
            <a:avLst/>
          </a:prstGeom>
        </p:spPr>
      </p:pic>
      <p:sp>
        <p:nvSpPr>
          <p:cNvPr id="9" name="Slide Number Placeholder 8">
            <a:extLst>
              <a:ext uri="{FF2B5EF4-FFF2-40B4-BE49-F238E27FC236}">
                <a16:creationId xmlns:a16="http://schemas.microsoft.com/office/drawing/2014/main" id="{077C8682-CB98-42CD-82E0-32B6C9F54F9A}"/>
              </a:ext>
            </a:extLst>
          </p:cNvPr>
          <p:cNvSpPr>
            <a:spLocks noGrp="1"/>
          </p:cNvSpPr>
          <p:nvPr>
            <p:ph type="sldNum" sz="quarter" idx="12"/>
          </p:nvPr>
        </p:nvSpPr>
        <p:spPr/>
        <p:txBody>
          <a:bodyPr/>
          <a:lstStyle/>
          <a:p>
            <a:pPr>
              <a:defRPr/>
            </a:pPr>
            <a:fld id="{8AE2C5FC-E53D-4E2B-8008-D0352A5AFED8}" type="slidenum">
              <a:rPr lang="en-US" smtClean="0"/>
              <a:pPr>
                <a:defRPr/>
              </a:pPr>
              <a:t>15</a:t>
            </a:fld>
            <a:endParaRPr lang="en-US"/>
          </a:p>
        </p:txBody>
      </p:sp>
      <p:pic>
        <p:nvPicPr>
          <p:cNvPr id="10" name="Picture 9">
            <a:extLst>
              <a:ext uri="{FF2B5EF4-FFF2-40B4-BE49-F238E27FC236}">
                <a16:creationId xmlns:a16="http://schemas.microsoft.com/office/drawing/2014/main" id="{E068D23C-870B-49CB-8707-DF857BB077EB}"/>
              </a:ext>
            </a:extLst>
          </p:cNvPr>
          <p:cNvPicPr>
            <a:picLocks noChangeAspect="1"/>
          </p:cNvPicPr>
          <p:nvPr/>
        </p:nvPicPr>
        <p:blipFill>
          <a:blip r:embed="rId5"/>
          <a:stretch>
            <a:fillRect/>
          </a:stretch>
        </p:blipFill>
        <p:spPr>
          <a:xfrm>
            <a:off x="9616914" y="4044164"/>
            <a:ext cx="1066800" cy="1905000"/>
          </a:xfrm>
          <a:prstGeom prst="rect">
            <a:avLst/>
          </a:prstGeom>
        </p:spPr>
      </p:pic>
      <p:pic>
        <p:nvPicPr>
          <p:cNvPr id="11" name="Picture 10">
            <a:extLst>
              <a:ext uri="{FF2B5EF4-FFF2-40B4-BE49-F238E27FC236}">
                <a16:creationId xmlns:a16="http://schemas.microsoft.com/office/drawing/2014/main" id="{D3E640BE-4532-4DA3-BFF6-FDAEE4E2D255}"/>
              </a:ext>
            </a:extLst>
          </p:cNvPr>
          <p:cNvPicPr>
            <a:picLocks noChangeAspect="1"/>
          </p:cNvPicPr>
          <p:nvPr/>
        </p:nvPicPr>
        <p:blipFill>
          <a:blip r:embed="rId6"/>
          <a:stretch>
            <a:fillRect/>
          </a:stretch>
        </p:blipFill>
        <p:spPr>
          <a:xfrm>
            <a:off x="7626937" y="4181089"/>
            <a:ext cx="1009759" cy="1631149"/>
          </a:xfrm>
          <a:prstGeom prst="rect">
            <a:avLst/>
          </a:prstGeom>
        </p:spPr>
      </p:pic>
    </p:spTree>
    <p:extLst>
      <p:ext uri="{BB962C8B-B14F-4D97-AF65-F5344CB8AC3E}">
        <p14:creationId xmlns:p14="http://schemas.microsoft.com/office/powerpoint/2010/main" val="117332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A66C-DEE3-4673-BD08-9AFFCFDEF358}"/>
              </a:ext>
            </a:extLst>
          </p:cNvPr>
          <p:cNvSpPr>
            <a:spLocks noGrp="1"/>
          </p:cNvSpPr>
          <p:nvPr>
            <p:ph type="title"/>
          </p:nvPr>
        </p:nvSpPr>
        <p:spPr>
          <a:xfrm>
            <a:off x="680072" y="373351"/>
            <a:ext cx="5080959" cy="722203"/>
          </a:xfrm>
        </p:spPr>
        <p:txBody>
          <a:bodyPr>
            <a:normAutofit/>
          </a:bodyPr>
          <a:lstStyle/>
          <a:p>
            <a:r>
              <a:rPr lang="en-US" dirty="0"/>
              <a:t>INSPIRE STUDY DESIGN</a:t>
            </a:r>
          </a:p>
        </p:txBody>
      </p:sp>
      <p:sp>
        <p:nvSpPr>
          <p:cNvPr id="5" name="Content Placeholder 2">
            <a:extLst>
              <a:ext uri="{FF2B5EF4-FFF2-40B4-BE49-F238E27FC236}">
                <a16:creationId xmlns:a16="http://schemas.microsoft.com/office/drawing/2014/main" id="{FD936917-6B38-4706-BB8E-A6FD7B796F00}"/>
              </a:ext>
            </a:extLst>
          </p:cNvPr>
          <p:cNvSpPr txBox="1">
            <a:spLocks/>
          </p:cNvSpPr>
          <p:nvPr/>
        </p:nvSpPr>
        <p:spPr>
          <a:xfrm>
            <a:off x="619679" y="1107467"/>
            <a:ext cx="4885382" cy="55172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Proposed </a:t>
            </a:r>
            <a:r>
              <a:rPr lang="en-US" sz="2000" dirty="0">
                <a:solidFill>
                  <a:prstClr val="black"/>
                </a:solidFill>
                <a:latin typeface="Arial" panose="020B0604020202020204" pitchFamily="34" charset="0"/>
                <a:cs typeface="Arial" panose="020B0604020202020204" pitchFamily="34" charset="0"/>
              </a:rPr>
              <a:t>Sample Size (N = 150)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1:1:1 Randomization into 3 Groups:</a:t>
            </a:r>
          </a:p>
          <a:p>
            <a:pPr lvl="1" indent="-342900">
              <a:buFont typeface="Arial"/>
              <a:buChar char="•"/>
              <a:defRPr/>
            </a:pPr>
            <a:r>
              <a:rPr lang="en-US" sz="1600" dirty="0">
                <a:solidFill>
                  <a:prstClr val="black"/>
                </a:solidFill>
                <a:latin typeface="Arial" panose="020B0604020202020204" pitchFamily="34" charset="0"/>
                <a:cs typeface="Arial" panose="020B0604020202020204" pitchFamily="34" charset="0"/>
              </a:rPr>
              <a:t>Standard of Care (SOC) 	50 subjects</a:t>
            </a:r>
          </a:p>
          <a:p>
            <a:pPr lvl="1" indent="-342900">
              <a:buFont typeface="Arial"/>
              <a:buChar char="•"/>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NMES only  			50 subjects</a:t>
            </a:r>
          </a:p>
          <a:p>
            <a:pPr lvl="1" indent="-342900">
              <a:buFont typeface="Arial"/>
              <a:buChar char="•"/>
              <a:defRPr/>
            </a:pPr>
            <a:r>
              <a:rPr lang="en-US" sz="1600" dirty="0">
                <a:solidFill>
                  <a:prstClr val="black"/>
                </a:solidFill>
                <a:latin typeface="Arial" panose="020B0604020202020204" pitchFamily="34" charset="0"/>
                <a:cs typeface="Arial" panose="020B0604020202020204" pitchFamily="34" charset="0"/>
              </a:rPr>
              <a:t>NMES + HPRO 			50 subjects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Stratify by clinical grade (Hunt Hess Grade 2 and 3 vs 4 and 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neurocritical care conforming to AHA/NCS guidelines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800" dirty="0">
              <a:solidFill>
                <a:prstClr val="black"/>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prstClr val="black"/>
                </a:solidFill>
                <a:latin typeface="Arial" panose="020B0604020202020204" pitchFamily="34" charset="0"/>
                <a:cs typeface="Arial" panose="020B0604020202020204" pitchFamily="34" charset="0"/>
              </a:rPr>
              <a:t>All subjects undergo 3 CT scans of lower extremities (baseline, PBD 14, PBD 90)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800" dirty="0">
              <a:solidFill>
                <a:prstClr val="black"/>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 up at 42 days by telephone, 90 days in person</a:t>
            </a:r>
          </a:p>
        </p:txBody>
      </p:sp>
      <p:pic>
        <p:nvPicPr>
          <p:cNvPr id="3" name="Picture 2">
            <a:extLst>
              <a:ext uri="{FF2B5EF4-FFF2-40B4-BE49-F238E27FC236}">
                <a16:creationId xmlns:a16="http://schemas.microsoft.com/office/drawing/2014/main" id="{29C27743-4ED0-4EC7-A548-97C77297EE41}"/>
              </a:ext>
            </a:extLst>
          </p:cNvPr>
          <p:cNvPicPr>
            <a:picLocks noChangeAspect="1"/>
          </p:cNvPicPr>
          <p:nvPr/>
        </p:nvPicPr>
        <p:blipFill rotWithShape="1">
          <a:blip r:embed="rId2"/>
          <a:srcRect t="10104"/>
          <a:stretch/>
        </p:blipFill>
        <p:spPr>
          <a:xfrm>
            <a:off x="5419309" y="675047"/>
            <a:ext cx="6867881" cy="2187024"/>
          </a:xfrm>
          <a:prstGeom prst="rect">
            <a:avLst/>
          </a:prstGeom>
        </p:spPr>
      </p:pic>
      <p:pic>
        <p:nvPicPr>
          <p:cNvPr id="6" name="Picture 5">
            <a:extLst>
              <a:ext uri="{FF2B5EF4-FFF2-40B4-BE49-F238E27FC236}">
                <a16:creationId xmlns:a16="http://schemas.microsoft.com/office/drawing/2014/main" id="{6D29CBEE-8916-4BDE-8C2E-41AFBB1AAF55}"/>
              </a:ext>
            </a:extLst>
          </p:cNvPr>
          <p:cNvPicPr>
            <a:picLocks noChangeAspect="1"/>
          </p:cNvPicPr>
          <p:nvPr/>
        </p:nvPicPr>
        <p:blipFill>
          <a:blip r:embed="rId3"/>
          <a:stretch>
            <a:fillRect/>
          </a:stretch>
        </p:blipFill>
        <p:spPr>
          <a:xfrm>
            <a:off x="6786695" y="3336951"/>
            <a:ext cx="4404220" cy="3473621"/>
          </a:xfrm>
          <a:prstGeom prst="rect">
            <a:avLst/>
          </a:prstGeom>
        </p:spPr>
      </p:pic>
      <p:sp>
        <p:nvSpPr>
          <p:cNvPr id="7" name="TextBox 6">
            <a:extLst>
              <a:ext uri="{FF2B5EF4-FFF2-40B4-BE49-F238E27FC236}">
                <a16:creationId xmlns:a16="http://schemas.microsoft.com/office/drawing/2014/main" id="{FD49CC88-281D-41E1-AC60-0787EC1574AA}"/>
              </a:ext>
            </a:extLst>
          </p:cNvPr>
          <p:cNvSpPr txBox="1"/>
          <p:nvPr/>
        </p:nvSpPr>
        <p:spPr>
          <a:xfrm>
            <a:off x="5360587" y="373351"/>
            <a:ext cx="6560169"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Figure 2. Study Schema for  Intervention Groups (PBD 0 – 14)</a:t>
            </a:r>
          </a:p>
        </p:txBody>
      </p:sp>
      <p:sp>
        <p:nvSpPr>
          <p:cNvPr id="8" name="TextBox 7">
            <a:extLst>
              <a:ext uri="{FF2B5EF4-FFF2-40B4-BE49-F238E27FC236}">
                <a16:creationId xmlns:a16="http://schemas.microsoft.com/office/drawing/2014/main" id="{547175C5-5891-4073-A259-D3F6F2E2F696}"/>
              </a:ext>
            </a:extLst>
          </p:cNvPr>
          <p:cNvSpPr txBox="1"/>
          <p:nvPr/>
        </p:nvSpPr>
        <p:spPr>
          <a:xfrm>
            <a:off x="5419308" y="2961011"/>
            <a:ext cx="643433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Table 1. Schedule of Events for Outcome Assessments </a:t>
            </a:r>
          </a:p>
        </p:txBody>
      </p:sp>
    </p:spTree>
    <p:extLst>
      <p:ext uri="{BB962C8B-B14F-4D97-AF65-F5344CB8AC3E}">
        <p14:creationId xmlns:p14="http://schemas.microsoft.com/office/powerpoint/2010/main" val="90846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FBBE-C55F-4F3C-B15F-BAFBB2CD5C47}"/>
              </a:ext>
            </a:extLst>
          </p:cNvPr>
          <p:cNvSpPr>
            <a:spLocks noGrp="1"/>
          </p:cNvSpPr>
          <p:nvPr>
            <p:ph type="title"/>
          </p:nvPr>
        </p:nvSpPr>
        <p:spPr>
          <a:xfrm>
            <a:off x="609599" y="387481"/>
            <a:ext cx="11034145" cy="1143000"/>
          </a:xfrm>
          <a:solidFill>
            <a:schemeClr val="bg1"/>
          </a:solidFill>
        </p:spPr>
        <p:txBody>
          <a:bodyPr/>
          <a:lstStyle/>
          <a:p>
            <a:r>
              <a:rPr lang="en-US" dirty="0"/>
              <a:t>INSPIRE PATIENT SELECTION</a:t>
            </a:r>
          </a:p>
        </p:txBody>
      </p:sp>
      <p:sp>
        <p:nvSpPr>
          <p:cNvPr id="6" name="TextBox 5">
            <a:extLst>
              <a:ext uri="{FF2B5EF4-FFF2-40B4-BE49-F238E27FC236}">
                <a16:creationId xmlns:a16="http://schemas.microsoft.com/office/drawing/2014/main" id="{57DD7372-1F74-4444-A30C-5F2B1606DCCC}"/>
              </a:ext>
            </a:extLst>
          </p:cNvPr>
          <p:cNvSpPr txBox="1"/>
          <p:nvPr/>
        </p:nvSpPr>
        <p:spPr>
          <a:xfrm>
            <a:off x="609599" y="1628136"/>
            <a:ext cx="5362146"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Inclusion criteria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Aneurysmal SAH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Aneurysm repair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48 hours of ictus.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Age between 25 and 80 years old. (&gt;=25 years old and &lt;=80 years 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Expected stay in the NCCU &gt; 72 hours.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16BF7012-D8CA-4CBB-AB67-24FC86D000CF}"/>
              </a:ext>
            </a:extLst>
          </p:cNvPr>
          <p:cNvSpPr txBox="1"/>
          <p:nvPr/>
        </p:nvSpPr>
        <p:spPr>
          <a:xfrm>
            <a:off x="5841745" y="1949867"/>
            <a:ext cx="6291532"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a:t>
            </a:r>
            <a:r>
              <a:rPr kumimoji="0" lang="en-US" sz="2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Hunt Hess Grade &gt;=2 assessed after recovery from the aneurysm securing procedure and after external ventricular drainage for hydrocephalus, if required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Modified Fisher score &gt;1 on admission.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Presence of a cerebral CT scan, performed post aneurysm securing procedure, which rules out a significant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symptomatic or large) new or worsened cerebral infarct or rebleeding of the repaired aneurysm</a:t>
            </a:r>
          </a:p>
        </p:txBody>
      </p:sp>
      <p:sp>
        <p:nvSpPr>
          <p:cNvPr id="3" name="Slide Number Placeholder 2">
            <a:extLst>
              <a:ext uri="{FF2B5EF4-FFF2-40B4-BE49-F238E27FC236}">
                <a16:creationId xmlns:a16="http://schemas.microsoft.com/office/drawing/2014/main" id="{AC90BD6B-58F3-4C44-BDE9-CC75EFEC8B21}"/>
              </a:ext>
            </a:extLst>
          </p:cNvPr>
          <p:cNvSpPr>
            <a:spLocks noGrp="1"/>
          </p:cNvSpPr>
          <p:nvPr>
            <p:ph type="sldNum" sz="quarter" idx="12"/>
          </p:nvPr>
        </p:nvSpPr>
        <p:spPr/>
        <p:txBody>
          <a:bodyPr/>
          <a:lstStyle/>
          <a:p>
            <a:pPr>
              <a:defRPr/>
            </a:pPr>
            <a:fld id="{EA8CBA36-E100-4E1C-A5D7-B1270FF294A9}" type="slidenum">
              <a:rPr lang="en-US" smtClean="0"/>
              <a:pPr>
                <a:defRPr/>
              </a:pPr>
              <a:t>17</a:t>
            </a:fld>
            <a:endParaRPr lang="en-US"/>
          </a:p>
        </p:txBody>
      </p:sp>
    </p:spTree>
    <p:extLst>
      <p:ext uri="{BB962C8B-B14F-4D97-AF65-F5344CB8AC3E}">
        <p14:creationId xmlns:p14="http://schemas.microsoft.com/office/powerpoint/2010/main" val="222007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1BE8F-47F4-4099-B4FD-5106CD297345}"/>
              </a:ext>
            </a:extLst>
          </p:cNvPr>
          <p:cNvSpPr>
            <a:spLocks noGrp="1"/>
          </p:cNvSpPr>
          <p:nvPr>
            <p:ph sz="half" idx="1"/>
          </p:nvPr>
        </p:nvSpPr>
        <p:spPr>
          <a:xfrm>
            <a:off x="609601" y="469947"/>
            <a:ext cx="5384800" cy="6099529"/>
          </a:xfrm>
          <a:solidFill>
            <a:schemeClr val="bg1"/>
          </a:solidFill>
        </p:spPr>
        <p:txBody>
          <a:bodyPr>
            <a:noAutofit/>
          </a:bodyPr>
          <a:lstStyle/>
          <a:p>
            <a:pPr marL="0" indent="0">
              <a:buNone/>
            </a:pPr>
            <a:r>
              <a:rPr lang="en-US" u="sng" dirty="0">
                <a:latin typeface="Arial" panose="020B0604020202020204" pitchFamily="34" charset="0"/>
                <a:cs typeface="Arial" panose="020B0604020202020204" pitchFamily="34" charset="0"/>
              </a:rPr>
              <a:t>Exclusion criteria</a:t>
            </a:r>
            <a:r>
              <a:rPr lang="en-US" dirty="0">
                <a:latin typeface="Arial" panose="020B0604020202020204" pitchFamily="34" charset="0"/>
                <a:cs typeface="Arial" panose="020B0604020202020204" pitchFamily="34" charset="0"/>
              </a:rPr>
              <a:t>:</a:t>
            </a:r>
          </a:p>
          <a:p>
            <a:pPr marL="0" indent="0">
              <a:buNone/>
            </a:pPr>
            <a:r>
              <a:rPr lang="en-US" sz="1600" dirty="0">
                <a:latin typeface="Arial" panose="020B0604020202020204" pitchFamily="34" charset="0"/>
                <a:cs typeface="Arial" panose="020B0604020202020204" pitchFamily="34" charset="0"/>
              </a:rPr>
              <a:t>1). Subjects diagnosed with SAH from trauma, rupture of an arteriovenous malformation, neoplasm, vasculitis, or other secondary causes</a:t>
            </a:r>
          </a:p>
          <a:p>
            <a:pPr marL="0" indent="0">
              <a:buNone/>
            </a:pPr>
            <a:r>
              <a:rPr lang="en-US" sz="1600" dirty="0">
                <a:latin typeface="Arial" panose="020B0604020202020204" pitchFamily="34" charset="0"/>
                <a:cs typeface="Arial" panose="020B0604020202020204" pitchFamily="34" charset="0"/>
              </a:rPr>
              <a:t>2). </a:t>
            </a:r>
            <a:r>
              <a:rPr lang="en-US" sz="1600" dirty="0">
                <a:highlight>
                  <a:srgbClr val="FFFF00"/>
                </a:highlight>
                <a:latin typeface="Arial" panose="020B0604020202020204" pitchFamily="34" charset="0"/>
                <a:cs typeface="Arial" panose="020B0604020202020204" pitchFamily="34" charset="0"/>
              </a:rPr>
              <a:t>Subjects with at least one unruptured aneurysm for whom a subsequent intervention is planned within 3 months of the SAH.</a:t>
            </a:r>
          </a:p>
          <a:p>
            <a:pPr marL="0" indent="0">
              <a:buNone/>
            </a:pPr>
            <a:r>
              <a:rPr lang="en-US" sz="1600" dirty="0">
                <a:latin typeface="Arial" panose="020B0604020202020204" pitchFamily="34" charset="0"/>
                <a:cs typeface="Arial" panose="020B0604020202020204" pitchFamily="34" charset="0"/>
              </a:rPr>
              <a:t>3). Aneurysm rebleeding event prior to randomization.</a:t>
            </a:r>
          </a:p>
          <a:p>
            <a:pPr marL="0" indent="0">
              <a:buNone/>
            </a:pPr>
            <a:r>
              <a:rPr lang="en-US" sz="1600" dirty="0">
                <a:latin typeface="Arial" panose="020B0604020202020204" pitchFamily="34" charset="0"/>
                <a:cs typeface="Arial" panose="020B0604020202020204" pitchFamily="34" charset="0"/>
              </a:rPr>
              <a:t>4). Intracerebral hemorrhage on the hospital admission CT scan &gt;30 cc. </a:t>
            </a:r>
          </a:p>
          <a:p>
            <a:pPr marL="0" indent="0">
              <a:buNone/>
            </a:pPr>
            <a:r>
              <a:rPr lang="en-US" sz="1600" dirty="0">
                <a:latin typeface="Arial" panose="020B0604020202020204" pitchFamily="34" charset="0"/>
                <a:cs typeface="Arial" panose="020B0604020202020204" pitchFamily="34" charset="0"/>
              </a:rPr>
              <a:t>5). Presence of cerebral vasospasm at hospital admission believed to be associated with SAH. </a:t>
            </a:r>
          </a:p>
          <a:p>
            <a:pPr marL="0" indent="0">
              <a:buNone/>
            </a:pPr>
            <a:r>
              <a:rPr lang="en-US" sz="1600" dirty="0">
                <a:latin typeface="Arial" panose="020B0604020202020204" pitchFamily="34" charset="0"/>
                <a:cs typeface="Arial" panose="020B0604020202020204" pitchFamily="34" charset="0"/>
              </a:rPr>
              <a:t>6). Unlikely to survive one week post hemorrhage either due to impending brain death or likely request for withdrawal of care; </a:t>
            </a:r>
          </a:p>
          <a:p>
            <a:pPr marL="0" indent="0">
              <a:buNone/>
            </a:pPr>
            <a:r>
              <a:rPr lang="en-US" sz="1600" dirty="0">
                <a:latin typeface="Arial" panose="020B0604020202020204" pitchFamily="34" charset="0"/>
                <a:cs typeface="Arial" panose="020B0604020202020204" pitchFamily="34" charset="0"/>
              </a:rPr>
              <a:t>7). Unlikely to remain in the ICU for more than 7 days</a:t>
            </a:r>
          </a:p>
          <a:p>
            <a:pPr marL="0" indent="0">
              <a:buNone/>
            </a:pPr>
            <a:r>
              <a:rPr lang="en-US" sz="1600" dirty="0">
                <a:latin typeface="Arial" panose="020B0604020202020204" pitchFamily="34" charset="0"/>
                <a:cs typeface="Arial" panose="020B0604020202020204" pitchFamily="34" charset="0"/>
              </a:rPr>
              <a:t>8). Any concomitant condition or disease( including psychiatric and neurological conditions, drug abuse, severe alcoholism) which, in the opinion of the investigator, would affect the assessment of the safety or efficacy of the study treatment.</a:t>
            </a:r>
          </a:p>
          <a:p>
            <a:pPr marL="0" indent="0">
              <a:buNone/>
            </a:pPr>
            <a:endParaRPr lang="en-US" sz="1600" dirty="0">
              <a:latin typeface="Arial" panose="020B0604020202020204" pitchFamily="34"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34B56CFB-44EA-4891-9ED5-174D77A79BEF}"/>
              </a:ext>
            </a:extLst>
          </p:cNvPr>
          <p:cNvSpPr>
            <a:spLocks noGrp="1"/>
          </p:cNvSpPr>
          <p:nvPr>
            <p:ph sz="half" idx="2"/>
          </p:nvPr>
        </p:nvSpPr>
        <p:spPr>
          <a:xfrm>
            <a:off x="6197601" y="760973"/>
            <a:ext cx="5661710" cy="5336053"/>
          </a:xfrm>
        </p:spPr>
        <p:txBody>
          <a:bodyPr>
            <a:noAutofit/>
          </a:bodyPr>
          <a:lstStyle/>
          <a:p>
            <a:pPr marL="0" indent="0">
              <a:buNone/>
            </a:pPr>
            <a:r>
              <a:rPr lang="en-US" sz="1600" dirty="0">
                <a:latin typeface="Arial" panose="020B0604020202020204" pitchFamily="34" charset="0"/>
                <a:cs typeface="Arial" panose="020B0604020202020204" pitchFamily="34" charset="0"/>
              </a:rPr>
              <a:t>9). Use of corticosteroids, except in instances of shock</a:t>
            </a:r>
          </a:p>
          <a:p>
            <a:pPr marL="0" indent="0">
              <a:buNone/>
            </a:pPr>
            <a:r>
              <a:rPr lang="en-US" sz="1600" dirty="0">
                <a:latin typeface="Arial" panose="020B0604020202020204" pitchFamily="34" charset="0"/>
                <a:cs typeface="Arial" panose="020B0604020202020204" pitchFamily="34" charset="0"/>
              </a:rPr>
              <a:t>10). </a:t>
            </a:r>
            <a:r>
              <a:rPr lang="en-US" sz="1600" dirty="0">
                <a:highlight>
                  <a:srgbClr val="FFFF00"/>
                </a:highlight>
                <a:latin typeface="Arial" panose="020B0604020202020204" pitchFamily="34" charset="0"/>
                <a:cs typeface="Arial" panose="020B0604020202020204" pitchFamily="34" charset="0"/>
              </a:rPr>
              <a:t>Evidence of lower extremity paresis or spasticity within 48 hours of injury </a:t>
            </a:r>
          </a:p>
          <a:p>
            <a:pPr marL="0" indent="0">
              <a:buNone/>
            </a:pPr>
            <a:r>
              <a:rPr lang="en-US" sz="1600" dirty="0">
                <a:latin typeface="Arial" panose="020B0604020202020204" pitchFamily="34" charset="0"/>
                <a:cs typeface="Arial" panose="020B0604020202020204" pitchFamily="34" charset="0"/>
              </a:rPr>
              <a:t>11). </a:t>
            </a:r>
            <a:r>
              <a:rPr lang="en-US" sz="1600" dirty="0">
                <a:highlight>
                  <a:srgbClr val="FFFF00"/>
                </a:highlight>
                <a:latin typeface="Arial" panose="020B0604020202020204" pitchFamily="34" charset="0"/>
                <a:cs typeface="Arial" panose="020B0604020202020204" pitchFamily="34" charset="0"/>
              </a:rPr>
              <a:t>Body mass index &lt; 15 or &gt;40 kg/m2; </a:t>
            </a:r>
          </a:p>
          <a:p>
            <a:pPr marL="0" indent="0">
              <a:buNone/>
            </a:pPr>
            <a:r>
              <a:rPr lang="en-US" sz="1600" dirty="0">
                <a:latin typeface="Arial" panose="020B0604020202020204" pitchFamily="34" charset="0"/>
                <a:cs typeface="Arial" panose="020B0604020202020204" pitchFamily="34" charset="0"/>
              </a:rPr>
              <a:t>12). </a:t>
            </a:r>
            <a:r>
              <a:rPr lang="en-US" sz="1600" dirty="0">
                <a:highlight>
                  <a:srgbClr val="FFFF00"/>
                </a:highlight>
                <a:latin typeface="Arial" panose="020B0604020202020204" pitchFamily="34" charset="0"/>
                <a:cs typeface="Arial" panose="020B0604020202020204" pitchFamily="34" charset="0"/>
              </a:rPr>
              <a:t>Allergy to whey protein</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13). Pre-morbid modified Rankin Score &gt;1. </a:t>
            </a:r>
          </a:p>
          <a:p>
            <a:pPr marL="0" indent="0">
              <a:buNone/>
            </a:pPr>
            <a:r>
              <a:rPr lang="en-US" sz="1600" dirty="0">
                <a:latin typeface="Arial" panose="020B0604020202020204" pitchFamily="34" charset="0"/>
                <a:cs typeface="Arial" panose="020B0604020202020204" pitchFamily="34" charset="0"/>
              </a:rPr>
              <a:t>14). Known pregnancy</a:t>
            </a:r>
          </a:p>
          <a:p>
            <a:pPr marL="0" indent="0">
              <a:buNone/>
            </a:pPr>
            <a:r>
              <a:rPr lang="en-US" sz="1600" dirty="0">
                <a:latin typeface="Arial" panose="020B0604020202020204" pitchFamily="34" charset="0"/>
                <a:cs typeface="Arial" panose="020B0604020202020204" pitchFamily="34" charset="0"/>
              </a:rPr>
              <a:t>15). Presence of active malignancy</a:t>
            </a:r>
          </a:p>
          <a:p>
            <a:pPr marL="0" indent="0">
              <a:buNone/>
            </a:pPr>
            <a:r>
              <a:rPr lang="en-US" sz="1600" dirty="0">
                <a:latin typeface="Arial" panose="020B0604020202020204" pitchFamily="34" charset="0"/>
                <a:cs typeface="Arial" panose="020B0604020202020204" pitchFamily="34" charset="0"/>
              </a:rPr>
              <a:t>16). Medical History of an autoimmune disorder or treatment of any disorder treated with an immunomodulatory agent </a:t>
            </a:r>
          </a:p>
          <a:p>
            <a:pPr marL="0" indent="0">
              <a:buNone/>
            </a:pPr>
            <a:r>
              <a:rPr lang="en-US" sz="1600" dirty="0">
                <a:latin typeface="Arial" panose="020B0604020202020204" pitchFamily="34" charset="0"/>
                <a:cs typeface="Arial" panose="020B0604020202020204" pitchFamily="34" charset="0"/>
              </a:rPr>
              <a:t>17). Medical History of a neuromuscular disorder</a:t>
            </a:r>
          </a:p>
          <a:p>
            <a:pPr marL="0" indent="0">
              <a:buNone/>
            </a:pPr>
            <a:r>
              <a:rPr lang="en-US" sz="1600" dirty="0">
                <a:latin typeface="Arial" panose="020B0604020202020204" pitchFamily="34" charset="0"/>
                <a:cs typeface="Arial" panose="020B0604020202020204" pitchFamily="34" charset="0"/>
              </a:rPr>
              <a:t>18). </a:t>
            </a:r>
            <a:r>
              <a:rPr lang="en-US" sz="1600" dirty="0">
                <a:highlight>
                  <a:srgbClr val="FFFF00"/>
                </a:highlight>
                <a:latin typeface="Arial" panose="020B0604020202020204" pitchFamily="34" charset="0"/>
                <a:cs typeface="Arial" panose="020B0604020202020204" pitchFamily="34" charset="0"/>
              </a:rPr>
              <a:t>Presence of an implanted electrical device</a:t>
            </a:r>
          </a:p>
          <a:p>
            <a:pPr marL="0" indent="0">
              <a:buNone/>
            </a:pPr>
            <a:r>
              <a:rPr lang="en-US" sz="1600" dirty="0">
                <a:latin typeface="Arial" panose="020B0604020202020204" pitchFamily="34" charset="0"/>
                <a:cs typeface="Arial" panose="020B0604020202020204" pitchFamily="34" charset="0"/>
              </a:rPr>
              <a:t>19). </a:t>
            </a:r>
            <a:r>
              <a:rPr lang="en-US" sz="1600" dirty="0">
                <a:highlight>
                  <a:srgbClr val="FFFF00"/>
                </a:highlight>
                <a:latin typeface="Arial" panose="020B0604020202020204" pitchFamily="34" charset="0"/>
                <a:cs typeface="Arial" panose="020B0604020202020204" pitchFamily="34" charset="0"/>
              </a:rPr>
              <a:t>Wound or skin breakdown noted on admission at the site of planned NMES administration </a:t>
            </a:r>
          </a:p>
          <a:p>
            <a:pPr marL="0" indent="0">
              <a:buNone/>
            </a:pPr>
            <a:r>
              <a:rPr lang="en-US" sz="1600" dirty="0">
                <a:latin typeface="Arial" panose="020B0604020202020204" pitchFamily="34" charset="0"/>
                <a:cs typeface="Arial" panose="020B0604020202020204" pitchFamily="34" charset="0"/>
              </a:rPr>
              <a:t>20). Diagnosis of chronic renal insufficiency or acute kidney injury (GFR &lt; 30 mL/min/1.73m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time of admission </a:t>
            </a:r>
          </a:p>
          <a:p>
            <a:pPr marL="0" indent="0">
              <a:buNone/>
            </a:pPr>
            <a:r>
              <a:rPr lang="en-US" sz="1600" dirty="0">
                <a:latin typeface="Arial" panose="020B0604020202020204" pitchFamily="34" charset="0"/>
                <a:cs typeface="Arial" panose="020B0604020202020204" pitchFamily="34" charset="0"/>
              </a:rPr>
              <a:t>21). Hepatic insufficiency defined as AST/ALT levels &gt;2.5 above normal upper limits at time of admission</a:t>
            </a:r>
          </a:p>
          <a:p>
            <a:pPr marL="0" indent="0">
              <a:buNone/>
            </a:pPr>
            <a:r>
              <a:rPr lang="en-US" sz="1600" dirty="0">
                <a:latin typeface="Arial" panose="020B0604020202020204" pitchFamily="34" charset="0"/>
                <a:cs typeface="Arial" panose="020B0604020202020204" pitchFamily="34" charset="0"/>
              </a:rPr>
              <a:t>22). Prisoner. </a:t>
            </a:r>
          </a:p>
        </p:txBody>
      </p:sp>
      <p:sp>
        <p:nvSpPr>
          <p:cNvPr id="2" name="Slide Number Placeholder 1">
            <a:extLst>
              <a:ext uri="{FF2B5EF4-FFF2-40B4-BE49-F238E27FC236}">
                <a16:creationId xmlns:a16="http://schemas.microsoft.com/office/drawing/2014/main" id="{51C3EF7A-DF21-4C58-B3E2-08B20F4D3313}"/>
              </a:ext>
            </a:extLst>
          </p:cNvPr>
          <p:cNvSpPr>
            <a:spLocks noGrp="1"/>
          </p:cNvSpPr>
          <p:nvPr>
            <p:ph type="sldNum" sz="quarter" idx="12"/>
          </p:nvPr>
        </p:nvSpPr>
        <p:spPr/>
        <p:txBody>
          <a:bodyPr/>
          <a:lstStyle/>
          <a:p>
            <a:pPr>
              <a:defRPr/>
            </a:pPr>
            <a:fld id="{EA8CBA36-E100-4E1C-A5D7-B1270FF294A9}" type="slidenum">
              <a:rPr lang="en-US" smtClean="0"/>
              <a:pPr>
                <a:defRPr/>
              </a:pPr>
              <a:t>18</a:t>
            </a:fld>
            <a:endParaRPr lang="en-US"/>
          </a:p>
        </p:txBody>
      </p:sp>
    </p:spTree>
    <p:extLst>
      <p:ext uri="{BB962C8B-B14F-4D97-AF65-F5344CB8AC3E}">
        <p14:creationId xmlns:p14="http://schemas.microsoft.com/office/powerpoint/2010/main" val="228624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79417"/>
            <a:ext cx="10972800" cy="723168"/>
          </a:xfrm>
          <a:solidFill>
            <a:schemeClr val="bg1"/>
          </a:solidFill>
        </p:spPr>
        <p:txBody>
          <a:bodyPr/>
          <a:lstStyle/>
          <a:p>
            <a:r>
              <a:rPr lang="en-US" sz="3600" b="1" dirty="0">
                <a:latin typeface="Arial" panose="020B0604020202020204" pitchFamily="34" charset="0"/>
                <a:cs typeface="Arial" panose="020B0604020202020204" pitchFamily="34" charset="0"/>
              </a:rPr>
              <a:t>INSPIRE Team</a:t>
            </a:r>
          </a:p>
        </p:txBody>
      </p:sp>
      <p:sp>
        <p:nvSpPr>
          <p:cNvPr id="3" name="Content Placeholder 2"/>
          <p:cNvSpPr>
            <a:spLocks noGrp="1"/>
          </p:cNvSpPr>
          <p:nvPr>
            <p:ph type="body" sz="half" idx="1"/>
          </p:nvPr>
        </p:nvSpPr>
        <p:spPr>
          <a:xfrm>
            <a:off x="609600" y="934804"/>
            <a:ext cx="5623420" cy="5410199"/>
          </a:xfrm>
          <a:solidFill>
            <a:schemeClr val="bg1"/>
          </a:solidFill>
        </p:spPr>
        <p:txBody>
          <a:bodyPr/>
          <a:lstStyle/>
          <a:p>
            <a:pPr marL="0" indent="0">
              <a:buNone/>
            </a:pPr>
            <a:r>
              <a:rPr lang="en-US" sz="2000" b="1" dirty="0">
                <a:latin typeface="Arial" panose="020B0604020202020204" pitchFamily="34" charset="0"/>
                <a:cs typeface="Arial" panose="020B0604020202020204" pitchFamily="34" charset="0"/>
              </a:rPr>
              <a:t>Multi- PI Leadership</a:t>
            </a:r>
          </a:p>
          <a:p>
            <a:r>
              <a:rPr lang="en-US" sz="2000" dirty="0">
                <a:latin typeface="Arial" panose="020B0604020202020204" pitchFamily="34" charset="0"/>
                <a:cs typeface="Arial" panose="020B0604020202020204" pitchFamily="34" charset="0"/>
              </a:rPr>
              <a:t>Neeraj Badjatia, MD MS</a:t>
            </a:r>
          </a:p>
          <a:p>
            <a:pPr lvl="1"/>
            <a:r>
              <a:rPr lang="en-US" sz="1700" dirty="0">
                <a:latin typeface="Arial" panose="020B0604020202020204" pitchFamily="34" charset="0"/>
                <a:cs typeface="Arial" panose="020B0604020202020204" pitchFamily="34" charset="0"/>
              </a:rPr>
              <a:t>Professor, Department of Neurology, University of Maryland School of Medicine</a:t>
            </a:r>
          </a:p>
          <a:p>
            <a:pPr lvl="1"/>
            <a:r>
              <a:rPr lang="en-US" sz="1700" dirty="0">
                <a:latin typeface="Arial" panose="020B0604020202020204" pitchFamily="34" charset="0"/>
                <a:cs typeface="Arial" panose="020B0604020202020204" pitchFamily="34" charset="0"/>
              </a:rPr>
              <a:t>Neurocritical Care, SAH, nutrition, inflammation</a:t>
            </a:r>
          </a:p>
          <a:p>
            <a:r>
              <a:rPr lang="en-US" sz="2000" dirty="0">
                <a:latin typeface="Arial" panose="020B0604020202020204" pitchFamily="34" charset="0"/>
                <a:cs typeface="Arial" panose="020B0604020202020204" pitchFamily="34" charset="0"/>
              </a:rPr>
              <a:t>Alice Ryan, PhD</a:t>
            </a:r>
          </a:p>
          <a:p>
            <a:pPr lvl="1"/>
            <a:r>
              <a:rPr lang="en-US" sz="1700" dirty="0">
                <a:latin typeface="Arial" panose="020B0604020202020204" pitchFamily="34" charset="0"/>
                <a:cs typeface="Arial" panose="020B0604020202020204" pitchFamily="34" charset="0"/>
              </a:rPr>
              <a:t>Professor, Department of Medicine, University of Maryland School of Medicine</a:t>
            </a:r>
          </a:p>
          <a:p>
            <a:pPr lvl="1"/>
            <a:r>
              <a:rPr lang="en-US" sz="1700" dirty="0">
                <a:latin typeface="Arial" panose="020B0604020202020204" pitchFamily="34" charset="0"/>
                <a:cs typeface="Arial" panose="020B0604020202020204" pitchFamily="34" charset="0"/>
              </a:rPr>
              <a:t>Exercise physiology, post stroke physical recovery</a:t>
            </a:r>
          </a:p>
          <a:p>
            <a:r>
              <a:rPr lang="en-US" sz="2000" dirty="0">
                <a:latin typeface="Arial" panose="020B0604020202020204" pitchFamily="34" charset="0"/>
                <a:cs typeface="Arial" panose="020B0604020202020204" pitchFamily="34" charset="0"/>
              </a:rPr>
              <a:t>George Wittenberg MD PhD</a:t>
            </a:r>
          </a:p>
          <a:p>
            <a:pPr lvl="1"/>
            <a:r>
              <a:rPr lang="en-US" sz="1700" dirty="0">
                <a:latin typeface="Arial" panose="020B0604020202020204" pitchFamily="34" charset="0"/>
                <a:cs typeface="Arial" panose="020B0604020202020204" pitchFamily="34" charset="0"/>
              </a:rPr>
              <a:t>Professor, Department of Neurology, University of Pittsburgh School of Medicine</a:t>
            </a:r>
          </a:p>
          <a:p>
            <a:pPr lvl="1"/>
            <a:r>
              <a:rPr lang="en-US" sz="1700" dirty="0">
                <a:latin typeface="Arial" panose="020B0604020202020204" pitchFamily="34" charset="0"/>
                <a:cs typeface="Arial" panose="020B0604020202020204" pitchFamily="34" charset="0"/>
              </a:rPr>
              <a:t>Neurorehabilitation, post-stroke motor recovery</a:t>
            </a:r>
          </a:p>
          <a:p>
            <a:pPr marL="0" indent="0">
              <a:buNone/>
            </a:pPr>
            <a:r>
              <a:rPr lang="en-US" sz="2000" b="1" dirty="0">
                <a:latin typeface="Arial" panose="020B0604020202020204" pitchFamily="34" charset="0"/>
                <a:cs typeface="Arial" panose="020B0604020202020204" pitchFamily="34" charset="0"/>
              </a:rPr>
              <a:t>Statistician</a:t>
            </a:r>
          </a:p>
          <a:p>
            <a:r>
              <a:rPr lang="en-US" sz="2000" dirty="0">
                <a:latin typeface="Arial" panose="020B0604020202020204" pitchFamily="34" charset="0"/>
                <a:cs typeface="Arial" panose="020B0604020202020204" pitchFamily="34" charset="0"/>
              </a:rPr>
              <a:t>Jordan Elm, PhD</a:t>
            </a:r>
          </a:p>
          <a:p>
            <a:pPr lvl="1"/>
            <a:r>
              <a:rPr lang="en-US" sz="1700" dirty="0">
                <a:latin typeface="Arial" panose="020B0604020202020204" pitchFamily="34" charset="0"/>
                <a:cs typeface="Arial" panose="020B0604020202020204" pitchFamily="34" charset="0"/>
              </a:rPr>
              <a:t>Medical University of South Carolina</a:t>
            </a:r>
          </a:p>
          <a:p>
            <a:pPr lvl="1"/>
            <a:r>
              <a:rPr lang="en-US" sz="1700" dirty="0">
                <a:latin typeface="Arial" panose="020B0604020202020204" pitchFamily="34" charset="0"/>
                <a:cs typeface="Arial" panose="020B0604020202020204" pitchFamily="34" charset="0"/>
              </a:rPr>
              <a:t>StrokeNet-NDMC</a:t>
            </a:r>
          </a:p>
          <a:p>
            <a:pPr marL="0" indent="0">
              <a:buNone/>
            </a:pPr>
            <a:endParaRPr lang="en-US" dirty="0"/>
          </a:p>
        </p:txBody>
      </p:sp>
      <p:sp>
        <p:nvSpPr>
          <p:cNvPr id="4" name="Content Placeholder 3"/>
          <p:cNvSpPr>
            <a:spLocks noGrp="1"/>
          </p:cNvSpPr>
          <p:nvPr>
            <p:ph sz="half" idx="2"/>
          </p:nvPr>
        </p:nvSpPr>
        <p:spPr>
          <a:xfrm>
            <a:off x="6519745" y="1102585"/>
            <a:ext cx="5510067" cy="5236129"/>
          </a:xfrm>
        </p:spPr>
        <p:txBody>
          <a:bodyPr/>
          <a:lstStyle/>
          <a:p>
            <a:pPr marL="0" indent="0">
              <a:buNone/>
            </a:pPr>
            <a:r>
              <a:rPr lang="en-US" sz="2000" b="1" dirty="0">
                <a:latin typeface="Arial" panose="020B0604020202020204" pitchFamily="34" charset="0"/>
                <a:cs typeface="Arial" panose="020B0604020202020204" pitchFamily="34" charset="0"/>
              </a:rPr>
              <a:t>Consultants</a:t>
            </a:r>
            <a:r>
              <a:rPr lang="en-US" sz="2000" dirty="0">
                <a:latin typeface="Arial" panose="020B0604020202020204" pitchFamily="34" charset="0"/>
                <a:cs typeface="Arial" panose="020B0604020202020204" pitchFamily="34" charset="0"/>
              </a:rPr>
              <a:t>  </a:t>
            </a:r>
            <a:endParaRPr lang="en-US" sz="2000" u="sng"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Daren Heyland, MD MSc </a:t>
            </a:r>
          </a:p>
          <a:p>
            <a:pPr lvl="1"/>
            <a:r>
              <a:rPr lang="en-US" sz="1700" dirty="0">
                <a:latin typeface="Arial" panose="020B0604020202020204" pitchFamily="34" charset="0"/>
                <a:cs typeface="Arial" panose="020B0604020202020204" pitchFamily="34" charset="0"/>
              </a:rPr>
              <a:t>Director, Clinical Evaluation Research Unit, Queens University</a:t>
            </a:r>
          </a:p>
          <a:p>
            <a:pPr lvl="1"/>
            <a:r>
              <a:rPr lang="en-US" sz="1700" dirty="0">
                <a:latin typeface="Arial" panose="020B0604020202020204" pitchFamily="34" charset="0"/>
                <a:cs typeface="Arial" panose="020B0604020202020204" pitchFamily="34" charset="0"/>
              </a:rPr>
              <a:t>Critical Care, nutrition, </a:t>
            </a:r>
            <a:r>
              <a:rPr lang="en-US" sz="1700">
                <a:latin typeface="Arial" panose="020B0604020202020204" pitchFamily="34" charset="0"/>
                <a:cs typeface="Arial" panose="020B0604020202020204" pitchFamily="34" charset="0"/>
              </a:rPr>
              <a:t>clinical trials</a:t>
            </a:r>
            <a:endParaRPr lang="en-US" sz="1700" dirty="0">
              <a:latin typeface="Arial" panose="020B0604020202020204" pitchFamily="34" charset="0"/>
              <a:cs typeface="Arial" panose="020B0604020202020204" pitchFamily="34" charset="0"/>
            </a:endParaRPr>
          </a:p>
          <a:p>
            <a:pPr lvl="1"/>
            <a:r>
              <a:rPr lang="en-US" sz="1700" dirty="0">
                <a:latin typeface="Arial" panose="020B0604020202020204" pitchFamily="34" charset="0"/>
                <a:cs typeface="Arial" panose="020B0604020202020204" pitchFamily="34" charset="0"/>
              </a:rPr>
              <a:t>Co-PI of NEXIS Trial (NHLBI: R01HL132887)</a:t>
            </a:r>
          </a:p>
          <a:p>
            <a:r>
              <a:rPr lang="en-US" sz="2000" dirty="0">
                <a:latin typeface="Arial" panose="020B0604020202020204" pitchFamily="34" charset="0"/>
                <a:cs typeface="Arial" panose="020B0604020202020204" pitchFamily="34" charset="0"/>
              </a:rPr>
              <a:t>Marc Simard, MD PhD</a:t>
            </a:r>
          </a:p>
          <a:p>
            <a:pPr marL="585788" lvl="1" indent="-285750"/>
            <a:r>
              <a:rPr lang="en-US" sz="1700" dirty="0">
                <a:latin typeface="Arial" panose="020B0604020202020204" pitchFamily="34" charset="0"/>
                <a:cs typeface="Arial" panose="020B0604020202020204" pitchFamily="34" charset="0"/>
              </a:rPr>
              <a:t>Professor, Department of Neurosurgery, University of Maryland School of Medicine</a:t>
            </a:r>
          </a:p>
          <a:p>
            <a:pPr marL="585788" lvl="1" indent="-285750"/>
            <a:r>
              <a:rPr lang="en-US" sz="1700" dirty="0">
                <a:latin typeface="Arial" panose="020B0604020202020204" pitchFamily="34" charset="0"/>
                <a:cs typeface="Arial" panose="020B0604020202020204" pitchFamily="34" charset="0"/>
              </a:rPr>
              <a:t>SAH, neuroinflammation </a:t>
            </a:r>
          </a:p>
          <a:p>
            <a:pPr marL="0" indent="0">
              <a:buNone/>
            </a:pPr>
            <a:r>
              <a:rPr lang="en-US" sz="2000" b="1" dirty="0">
                <a:latin typeface="Arial" panose="020B0604020202020204" pitchFamily="34" charset="0"/>
                <a:cs typeface="Arial" panose="020B0604020202020204" pitchFamily="34" charset="0"/>
              </a:rPr>
              <a:t>Industry</a:t>
            </a:r>
          </a:p>
          <a:p>
            <a:pPr marL="0" indent="0">
              <a:buNone/>
            </a:pPr>
            <a:r>
              <a:rPr lang="en-US" sz="2000" u="sng" dirty="0">
                <a:latin typeface="Arial" panose="020B0604020202020204" pitchFamily="34" charset="0"/>
                <a:cs typeface="Arial" panose="020B0604020202020204" pitchFamily="34" charset="0"/>
              </a:rPr>
              <a:t>Baxter, Inc</a:t>
            </a:r>
          </a:p>
          <a:p>
            <a:r>
              <a:rPr lang="en-US" sz="2000" dirty="0" err="1">
                <a:latin typeface="Arial" panose="020B0604020202020204" pitchFamily="34" charset="0"/>
                <a:cs typeface="Arial" panose="020B0604020202020204" pitchFamily="34" charset="0"/>
              </a:rPr>
              <a:t>Clinisol</a:t>
            </a:r>
            <a:r>
              <a:rPr lang="en-US" sz="2000" dirty="0">
                <a:latin typeface="Arial" panose="020B0604020202020204" pitchFamily="34" charset="0"/>
                <a:cs typeface="Arial" panose="020B0604020202020204" pitchFamily="34" charset="0"/>
              </a:rPr>
              <a:t> solution</a:t>
            </a:r>
          </a:p>
          <a:p>
            <a:pPr marL="0" indent="0">
              <a:buNone/>
            </a:pPr>
            <a:r>
              <a:rPr lang="en-US" sz="2000" u="sng" dirty="0" err="1">
                <a:latin typeface="Arial" panose="020B0604020202020204" pitchFamily="34" charset="0"/>
                <a:cs typeface="Arial" panose="020B0604020202020204" pitchFamily="34" charset="0"/>
              </a:rPr>
              <a:t>Bioness</a:t>
            </a:r>
            <a:r>
              <a:rPr lang="en-US" sz="2000" u="sng" dirty="0">
                <a:latin typeface="Arial" panose="020B0604020202020204" pitchFamily="34" charset="0"/>
                <a:cs typeface="Arial" panose="020B0604020202020204" pitchFamily="34" charset="0"/>
              </a:rPr>
              <a:t>, Inc</a:t>
            </a:r>
          </a:p>
          <a:p>
            <a:r>
              <a:rPr lang="en-US" sz="2000" dirty="0">
                <a:latin typeface="Arial" panose="020B0604020202020204" pitchFamily="34" charset="0"/>
                <a:cs typeface="Arial" panose="020B0604020202020204" pitchFamily="34" charset="0"/>
              </a:rPr>
              <a:t>NMES devices / disposables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CB6BFC0C-B0BD-415E-A915-422A63C41841}"/>
              </a:ext>
            </a:extLst>
          </p:cNvPr>
          <p:cNvSpPr>
            <a:spLocks noGrp="1"/>
          </p:cNvSpPr>
          <p:nvPr>
            <p:ph type="sldNum" sz="quarter" idx="12"/>
          </p:nvPr>
        </p:nvSpPr>
        <p:spPr/>
        <p:txBody>
          <a:bodyPr/>
          <a:lstStyle/>
          <a:p>
            <a:pPr>
              <a:defRPr/>
            </a:pPr>
            <a:fld id="{39256102-99A3-49DC-9059-7365E926EE50}" type="slidenum">
              <a:rPr lang="en-US" smtClean="0"/>
              <a:pPr>
                <a:defRPr/>
              </a:pPr>
              <a:t>19</a:t>
            </a:fld>
            <a:endParaRPr lang="en-US"/>
          </a:p>
        </p:txBody>
      </p:sp>
    </p:spTree>
    <p:extLst>
      <p:ext uri="{BB962C8B-B14F-4D97-AF65-F5344CB8AC3E}">
        <p14:creationId xmlns:p14="http://schemas.microsoft.com/office/powerpoint/2010/main" val="266615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0664" y="362033"/>
            <a:ext cx="6081477" cy="791928"/>
          </a:xfrm>
        </p:spPr>
        <p:txBody>
          <a:bodyPr>
            <a:normAutofit/>
          </a:bodyPr>
          <a:lstStyle/>
          <a:p>
            <a:r>
              <a:rPr lang="en-US" sz="3200" b="1" dirty="0">
                <a:latin typeface="Arial" panose="020B0604020202020204" pitchFamily="34" charset="0"/>
                <a:cs typeface="Arial" panose="020B0604020202020204" pitchFamily="34" charset="0"/>
              </a:rPr>
              <a:t>Background</a:t>
            </a:r>
          </a:p>
        </p:txBody>
      </p:sp>
      <p:sp>
        <p:nvSpPr>
          <p:cNvPr id="5" name="Content Placeholder 4"/>
          <p:cNvSpPr>
            <a:spLocks noGrp="1"/>
          </p:cNvSpPr>
          <p:nvPr>
            <p:ph idx="1"/>
          </p:nvPr>
        </p:nvSpPr>
        <p:spPr>
          <a:xfrm>
            <a:off x="740664" y="1153961"/>
            <a:ext cx="6535337" cy="5477926"/>
          </a:xfrm>
        </p:spPr>
        <p:txBody>
          <a:bodyPr>
            <a:normAutofit fontScale="92500"/>
          </a:bodyPr>
          <a:lstStyle/>
          <a:p>
            <a:r>
              <a:rPr lang="en-US" sz="2800" dirty="0">
                <a:latin typeface="Arial"/>
                <a:cs typeface="Arial"/>
              </a:rPr>
              <a:t>Aneurysmal subarachnoid hemorrhage (SAH) affects 30,000 annually </a:t>
            </a:r>
          </a:p>
          <a:p>
            <a:pPr lvl="1"/>
            <a:r>
              <a:rPr lang="en-US" sz="2400" dirty="0">
                <a:latin typeface="Arial" panose="020B0604020202020204" pitchFamily="34" charset="0"/>
                <a:cs typeface="Arial" panose="020B0604020202020204" pitchFamily="34" charset="0"/>
              </a:rPr>
              <a:t>Incidence stable over the past four decades at 9 to 11 per 100 000 patient-years</a:t>
            </a:r>
            <a:r>
              <a:rPr lang="en-US" sz="2400" baseline="30000" dirty="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a:t>
            </a:r>
          </a:p>
          <a:p>
            <a:pPr lvl="1"/>
            <a:r>
              <a:rPr lang="en-US" sz="2400" dirty="0">
                <a:latin typeface="Arial"/>
                <a:cs typeface="Arial"/>
              </a:rPr>
              <a:t>Median age of 55 years old with a higher proportion of women</a:t>
            </a:r>
          </a:p>
          <a:p>
            <a:pPr lvl="1"/>
            <a:r>
              <a:rPr lang="en-US" sz="2400" dirty="0">
                <a:latin typeface="Arial" panose="020B0604020202020204" pitchFamily="34" charset="0"/>
                <a:cs typeface="Arial" panose="020B0604020202020204" pitchFamily="34" charset="0"/>
              </a:rPr>
              <a:t>Case fatality has decreased during the previous three decades</a:t>
            </a:r>
          </a:p>
          <a:p>
            <a:pPr lvl="1"/>
            <a:r>
              <a:rPr lang="en-US" sz="2400" dirty="0">
                <a:latin typeface="Arial"/>
                <a:cs typeface="Arial"/>
              </a:rPr>
              <a:t>Lowest proportional mortality rates among cerebrovascular diseases</a:t>
            </a:r>
            <a:r>
              <a:rPr lang="en-US" sz="2400" baseline="30000" dirty="0">
                <a:latin typeface="Arial"/>
                <a:cs typeface="Arial"/>
              </a:rPr>
              <a:t>2</a:t>
            </a:r>
            <a:endParaRPr lang="en-US" sz="2400" dirty="0">
              <a:latin typeface="Arial"/>
              <a:cs typeface="Arial"/>
            </a:endParaRPr>
          </a:p>
          <a:p>
            <a:pPr lvl="1"/>
            <a:r>
              <a:rPr lang="en-US" sz="2400" dirty="0">
                <a:latin typeface="Arial"/>
                <a:cs typeface="Arial"/>
              </a:rPr>
              <a:t>Relatively high proportion of years of potential life lost prior to age 65 years old.</a:t>
            </a:r>
            <a:endParaRPr lang="en-US" sz="2800" dirty="0">
              <a:latin typeface="Arial"/>
              <a:cs typeface="Arial"/>
            </a:endParaRPr>
          </a:p>
        </p:txBody>
      </p:sp>
      <p:pic>
        <p:nvPicPr>
          <p:cNvPr id="3" name="Picture 2"/>
          <p:cNvPicPr>
            <a:picLocks noChangeAspect="1"/>
          </p:cNvPicPr>
          <p:nvPr/>
        </p:nvPicPr>
        <p:blipFill rotWithShape="1">
          <a:blip r:embed="rId3"/>
          <a:srcRect l="6449" t="6239" r="13117"/>
          <a:stretch/>
        </p:blipFill>
        <p:spPr>
          <a:xfrm>
            <a:off x="8315274" y="484314"/>
            <a:ext cx="2913529" cy="2856757"/>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a:stretch>
            <a:fillRect/>
          </a:stretch>
        </p:blipFill>
        <p:spPr>
          <a:xfrm>
            <a:off x="7151366" y="3516929"/>
            <a:ext cx="4957706" cy="2805954"/>
          </a:xfrm>
          <a:prstGeom prst="rect">
            <a:avLst/>
          </a:prstGeom>
          <a:effectLst>
            <a:outerShdw blurRad="63500" sx="102000" sy="102000" algn="ctr" rotWithShape="0">
              <a:prstClr val="black">
                <a:alpha val="40000"/>
              </a:prstClr>
            </a:outerShdw>
          </a:effectLst>
        </p:spPr>
      </p:pic>
      <p:sp>
        <p:nvSpPr>
          <p:cNvPr id="7" name="Rectangle 6"/>
          <p:cNvSpPr/>
          <p:nvPr/>
        </p:nvSpPr>
        <p:spPr>
          <a:xfrm>
            <a:off x="740664" y="6308202"/>
            <a:ext cx="4455458" cy="523220"/>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Rinkel</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a:t>
            </a:r>
            <a:r>
              <a:rPr kumimoji="0" lang="fr-FR" sz="14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Lancet </a:t>
            </a:r>
            <a:r>
              <a:rPr kumimoji="0" lang="fr-FR" sz="1400" b="0"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Neurol</a:t>
            </a:r>
            <a:r>
              <a:rPr kumimoji="0" lang="fr-FR" sz="14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2011; 10: 349–56</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Johnston et al. </a:t>
            </a:r>
            <a:r>
              <a:rPr kumimoji="0" lang="en-US" sz="14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Neurology</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1998;50:1413-1418 </a:t>
            </a:r>
          </a:p>
        </p:txBody>
      </p:sp>
    </p:spTree>
    <p:extLst>
      <p:ext uri="{BB962C8B-B14F-4D97-AF65-F5344CB8AC3E}">
        <p14:creationId xmlns:p14="http://schemas.microsoft.com/office/powerpoint/2010/main" val="14012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E083-0F48-4963-87C0-E76740B07414}"/>
              </a:ext>
            </a:extLst>
          </p:cNvPr>
          <p:cNvSpPr>
            <a:spLocks noGrp="1"/>
          </p:cNvSpPr>
          <p:nvPr>
            <p:ph type="title"/>
          </p:nvPr>
        </p:nvSpPr>
        <p:spPr>
          <a:xfrm>
            <a:off x="609600" y="372687"/>
            <a:ext cx="8028373" cy="1143000"/>
          </a:xfrm>
        </p:spPr>
        <p:txBody>
          <a:bodyPr>
            <a:noAutofit/>
          </a:bodyPr>
          <a:lstStyle/>
          <a:p>
            <a:r>
              <a:rPr lang="en-US" sz="3200">
                <a:latin typeface="Arial" panose="020B0604020202020204" pitchFamily="34" charset="0"/>
                <a:cs typeface="Arial" panose="020B0604020202020204" pitchFamily="34" charset="0"/>
              </a:rPr>
              <a:t>Clinical </a:t>
            </a:r>
            <a:r>
              <a:rPr lang="en-US" sz="3200" dirty="0">
                <a:latin typeface="Arial" panose="020B0604020202020204" pitchFamily="34" charset="0"/>
                <a:cs typeface="Arial" panose="020B0604020202020204" pitchFamily="34" charset="0"/>
              </a:rPr>
              <a:t>Features of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Aneurysmal Subarachnoid Hemorrhage</a:t>
            </a:r>
          </a:p>
        </p:txBody>
      </p:sp>
      <p:sp>
        <p:nvSpPr>
          <p:cNvPr id="3" name="Content Placeholder 2">
            <a:extLst>
              <a:ext uri="{FF2B5EF4-FFF2-40B4-BE49-F238E27FC236}">
                <a16:creationId xmlns:a16="http://schemas.microsoft.com/office/drawing/2014/main" id="{7F3A5EE1-326F-4ADA-9826-E191CCE6AF6C}"/>
              </a:ext>
            </a:extLst>
          </p:cNvPr>
          <p:cNvSpPr>
            <a:spLocks noGrp="1"/>
          </p:cNvSpPr>
          <p:nvPr>
            <p:ph idx="1"/>
          </p:nvPr>
        </p:nvSpPr>
        <p:spPr>
          <a:xfrm>
            <a:off x="725010" y="1773140"/>
            <a:ext cx="7912963" cy="4787458"/>
          </a:xfrm>
        </p:spPr>
        <p:txBody>
          <a:bodyPr>
            <a:normAutofit fontScale="92500" lnSpcReduction="20000"/>
          </a:bodyPr>
          <a:lstStyle/>
          <a:p>
            <a:r>
              <a:rPr lang="en-US" dirty="0">
                <a:latin typeface="Arial" panose="020B0604020202020204" pitchFamily="34" charset="0"/>
                <a:cs typeface="Arial" panose="020B0604020202020204" pitchFamily="34" charset="0"/>
              </a:rPr>
              <a:t>Prolonged critical care course</a:t>
            </a:r>
          </a:p>
          <a:p>
            <a:pPr lvl="1"/>
            <a:r>
              <a:rPr lang="en-US" dirty="0">
                <a:latin typeface="Arial" panose="020B0604020202020204" pitchFamily="34" charset="0"/>
                <a:cs typeface="Arial" panose="020B0604020202020204" pitchFamily="34" charset="0"/>
              </a:rPr>
              <a:t>Average ICU LOS approximately 2 weeks</a:t>
            </a:r>
          </a:p>
          <a:p>
            <a:r>
              <a:rPr lang="en-US" dirty="0">
                <a:latin typeface="Arial" panose="020B0604020202020204" pitchFamily="34" charset="0"/>
                <a:cs typeface="Arial" panose="020B0604020202020204" pitchFamily="34" charset="0"/>
              </a:rPr>
              <a:t>Characterized by inflammation mediated sequelae</a:t>
            </a:r>
          </a:p>
          <a:p>
            <a:pPr lvl="1"/>
            <a:r>
              <a:rPr lang="en-US" dirty="0">
                <a:latin typeface="Arial" panose="020B0604020202020204" pitchFamily="34" charset="0"/>
                <a:cs typeface="Arial" panose="020B0604020202020204" pitchFamily="34" charset="0"/>
              </a:rPr>
              <a:t>Fever </a:t>
            </a:r>
          </a:p>
          <a:p>
            <a:pPr lvl="1"/>
            <a:r>
              <a:rPr lang="en-US" dirty="0">
                <a:latin typeface="Arial" panose="020B0604020202020204" pitchFamily="34" charset="0"/>
                <a:cs typeface="Arial" panose="020B0604020202020204" pitchFamily="34" charset="0"/>
              </a:rPr>
              <a:t>Hyperglycemia</a:t>
            </a:r>
          </a:p>
          <a:p>
            <a:pPr lvl="1"/>
            <a:r>
              <a:rPr lang="en-US" dirty="0">
                <a:latin typeface="Arial" panose="020B0604020202020204" pitchFamily="34" charset="0"/>
                <a:cs typeface="Arial" panose="020B0604020202020204" pitchFamily="34" charset="0"/>
              </a:rPr>
              <a:t>Delayed Cerebral Ischemia</a:t>
            </a:r>
          </a:p>
          <a:p>
            <a:pPr lvl="1"/>
            <a:r>
              <a:rPr lang="en-US" dirty="0">
                <a:latin typeface="Arial" panose="020B0604020202020204" pitchFamily="34" charset="0"/>
                <a:cs typeface="Arial" panose="020B0604020202020204" pitchFamily="34" charset="0"/>
              </a:rPr>
              <a:t>Malnutrition</a:t>
            </a:r>
          </a:p>
          <a:p>
            <a:r>
              <a:rPr lang="en-US" dirty="0">
                <a:latin typeface="Arial" panose="020B0604020202020204" pitchFamily="34" charset="0"/>
                <a:cs typeface="Arial" panose="020B0604020202020204" pitchFamily="34" charset="0"/>
              </a:rPr>
              <a:t>Cognitive deficits prevalent </a:t>
            </a:r>
          </a:p>
          <a:p>
            <a:pPr lvl="1"/>
            <a:r>
              <a:rPr lang="en-US" dirty="0">
                <a:latin typeface="Arial" panose="020B0604020202020204" pitchFamily="34" charset="0"/>
                <a:cs typeface="Arial" panose="020B0604020202020204" pitchFamily="34" charset="0"/>
              </a:rPr>
              <a:t>Low occurrence of focal motor deficits, but lower extremity weakness common and disabling</a:t>
            </a:r>
          </a:p>
          <a:p>
            <a:pPr lvl="1"/>
            <a:endParaRPr lang="en-US" dirty="0"/>
          </a:p>
          <a:p>
            <a:pPr lvl="1"/>
            <a:endParaRPr lang="en-US" dirty="0"/>
          </a:p>
        </p:txBody>
      </p:sp>
      <p:pic>
        <p:nvPicPr>
          <p:cNvPr id="5" name="Picture 4">
            <a:extLst>
              <a:ext uri="{FF2B5EF4-FFF2-40B4-BE49-F238E27FC236}">
                <a16:creationId xmlns:a16="http://schemas.microsoft.com/office/drawing/2014/main" id="{BECA5A45-FB35-4FE1-A55B-3D30B8D77E39}"/>
              </a:ext>
            </a:extLst>
          </p:cNvPr>
          <p:cNvPicPr>
            <a:picLocks noChangeAspect="1"/>
          </p:cNvPicPr>
          <p:nvPr/>
        </p:nvPicPr>
        <p:blipFill>
          <a:blip r:embed="rId2"/>
          <a:stretch>
            <a:fillRect/>
          </a:stretch>
        </p:blipFill>
        <p:spPr>
          <a:xfrm>
            <a:off x="8856754" y="4199056"/>
            <a:ext cx="3135381" cy="2561901"/>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20EDA118-5AE5-440F-BD9C-1292AB8D5FDD}"/>
              </a:ext>
            </a:extLst>
          </p:cNvPr>
          <p:cNvSpPr txBox="1"/>
          <p:nvPr/>
        </p:nvSpPr>
        <p:spPr>
          <a:xfrm>
            <a:off x="5994349" y="4822444"/>
            <a:ext cx="2862405"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10 years post SAH</a:t>
            </a:r>
          </a:p>
        </p:txBody>
      </p:sp>
      <p:cxnSp>
        <p:nvCxnSpPr>
          <p:cNvPr id="7" name="Straight Arrow Connector 6">
            <a:extLst>
              <a:ext uri="{FF2B5EF4-FFF2-40B4-BE49-F238E27FC236}">
                <a16:creationId xmlns:a16="http://schemas.microsoft.com/office/drawing/2014/main" id="{0716BC47-C64F-40D9-8876-8192011E70CA}"/>
              </a:ext>
            </a:extLst>
          </p:cNvPr>
          <p:cNvCxnSpPr>
            <a:cxnSpLocks/>
          </p:cNvCxnSpPr>
          <p:nvPr/>
        </p:nvCxnSpPr>
        <p:spPr>
          <a:xfrm>
            <a:off x="7977324" y="5279952"/>
            <a:ext cx="144238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2A18320A-F87B-4171-8FE4-7BA5D22EEB53}"/>
              </a:ext>
            </a:extLst>
          </p:cNvPr>
          <p:cNvPicPr>
            <a:picLocks noChangeAspect="1"/>
          </p:cNvPicPr>
          <p:nvPr/>
        </p:nvPicPr>
        <p:blipFill>
          <a:blip r:embed="rId3"/>
          <a:stretch>
            <a:fillRect/>
          </a:stretch>
        </p:blipFill>
        <p:spPr>
          <a:xfrm>
            <a:off x="8740307" y="78651"/>
            <a:ext cx="3368277" cy="4041696"/>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5E7B2C84-4A7E-411F-AFFD-939C829047EC}"/>
              </a:ext>
            </a:extLst>
          </p:cNvPr>
          <p:cNvSpPr/>
          <p:nvPr/>
        </p:nvSpPr>
        <p:spPr>
          <a:xfrm>
            <a:off x="562455" y="6458679"/>
            <a:ext cx="8384611" cy="338554"/>
          </a:xfrm>
          <a:prstGeom prst="rect">
            <a:avLst/>
          </a:prstGeom>
        </p:spPr>
        <p:txBody>
          <a:bodyPr wrap="square">
            <a:spAutoFit/>
          </a:bodyPr>
          <a:lstStyle/>
          <a:p>
            <a:pPr defTabSz="457200">
              <a:defRPr/>
            </a:pPr>
            <a:r>
              <a:rPr lang="en-US" sz="1600" dirty="0">
                <a:solidFill>
                  <a:prstClr val="black"/>
                </a:solidFill>
                <a:latin typeface="Arial" panose="020B0604020202020204" pitchFamily="34" charset="0"/>
                <a:cs typeface="Arial" panose="020B0604020202020204" pitchFamily="34" charset="0"/>
              </a:rPr>
              <a:t>J </a:t>
            </a:r>
            <a:r>
              <a:rPr lang="en-US" sz="1600" dirty="0" err="1">
                <a:solidFill>
                  <a:prstClr val="black"/>
                </a:solidFill>
                <a:latin typeface="Arial" panose="020B0604020202020204" pitchFamily="34" charset="0"/>
                <a:cs typeface="Arial" panose="020B0604020202020204" pitchFamily="34" charset="0"/>
              </a:rPr>
              <a:t>Neurosurg</a:t>
            </a:r>
            <a:r>
              <a:rPr lang="en-US" sz="1600" dirty="0">
                <a:solidFill>
                  <a:prstClr val="black"/>
                </a:solidFill>
                <a:latin typeface="Arial" panose="020B0604020202020204" pitchFamily="34" charset="0"/>
                <a:cs typeface="Arial" panose="020B0604020202020204" pitchFamily="34" charset="0"/>
              </a:rPr>
              <a:t> 119:198–206, 2013; International Journal of Rehabilitation Research 2016</a:t>
            </a:r>
          </a:p>
        </p:txBody>
      </p:sp>
    </p:spTree>
    <p:extLst>
      <p:ext uri="{BB962C8B-B14F-4D97-AF65-F5344CB8AC3E}">
        <p14:creationId xmlns:p14="http://schemas.microsoft.com/office/powerpoint/2010/main" val="11474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D754-9629-4EF9-824B-783C0B1FBE34}"/>
              </a:ext>
            </a:extLst>
          </p:cNvPr>
          <p:cNvSpPr>
            <a:spLocks noGrp="1"/>
          </p:cNvSpPr>
          <p:nvPr>
            <p:ph type="title"/>
          </p:nvPr>
        </p:nvSpPr>
        <p:spPr>
          <a:xfrm>
            <a:off x="556352" y="412104"/>
            <a:ext cx="5954176" cy="1143000"/>
          </a:xfrm>
        </p:spPr>
        <p:txBody>
          <a:bodyPr>
            <a:noAutofit/>
          </a:bodyPr>
          <a:lstStyle/>
          <a:p>
            <a:r>
              <a:rPr lang="en-US" sz="3200" dirty="0">
                <a:latin typeface="Arial" panose="020B0604020202020204" pitchFamily="34" charset="0"/>
                <a:cs typeface="Arial" panose="020B0604020202020204" pitchFamily="34" charset="0"/>
              </a:rPr>
              <a:t>Immobilization -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Bed Rest = Muscle Atrophy</a:t>
            </a:r>
          </a:p>
        </p:txBody>
      </p:sp>
      <p:sp>
        <p:nvSpPr>
          <p:cNvPr id="3" name="Content Placeholder 2">
            <a:extLst>
              <a:ext uri="{FF2B5EF4-FFF2-40B4-BE49-F238E27FC236}">
                <a16:creationId xmlns:a16="http://schemas.microsoft.com/office/drawing/2014/main" id="{A459AB59-99EC-44AB-B123-4A1C5B410A00}"/>
              </a:ext>
            </a:extLst>
          </p:cNvPr>
          <p:cNvSpPr>
            <a:spLocks noGrp="1"/>
          </p:cNvSpPr>
          <p:nvPr>
            <p:ph idx="1"/>
          </p:nvPr>
        </p:nvSpPr>
        <p:spPr>
          <a:xfrm>
            <a:off x="671122" y="1700988"/>
            <a:ext cx="5104527" cy="4697672"/>
          </a:xfrm>
        </p:spPr>
        <p:txBody>
          <a:bodyPr>
            <a:noAutofit/>
          </a:bodyPr>
          <a:lstStyle/>
          <a:p>
            <a:r>
              <a:rPr lang="en-US" sz="2800" dirty="0">
                <a:latin typeface="Arial" panose="020B0604020202020204" pitchFamily="34" charset="0"/>
                <a:cs typeface="Arial" panose="020B0604020202020204" pitchFamily="34" charset="0"/>
              </a:rPr>
              <a:t>SAH patients often are limited in mobilization during critical illness</a:t>
            </a:r>
          </a:p>
          <a:p>
            <a:r>
              <a:rPr lang="en-US" sz="2800" dirty="0">
                <a:latin typeface="Arial" panose="020B0604020202020204" pitchFamily="34" charset="0"/>
                <a:cs typeface="Arial" panose="020B0604020202020204" pitchFamily="34" charset="0"/>
              </a:rPr>
              <a:t>Healthy volunteers  - one week of strict bed rest results in 3.2±0.9% decline in quadriceps CSA </a:t>
            </a:r>
          </a:p>
          <a:p>
            <a:r>
              <a:rPr lang="en-US" sz="2800" dirty="0">
                <a:latin typeface="Arial" panose="020B0604020202020204" pitchFamily="34" charset="0"/>
                <a:cs typeface="Arial" panose="020B0604020202020204" pitchFamily="34" charset="0"/>
              </a:rPr>
              <a:t>Neurosurgical ICU patient population a 6.9% ± 1.7% loss in CSA of quadriceps after 7 days</a:t>
            </a:r>
          </a:p>
        </p:txBody>
      </p:sp>
      <p:pic>
        <p:nvPicPr>
          <p:cNvPr id="6" name="Picture 5">
            <a:extLst>
              <a:ext uri="{FF2B5EF4-FFF2-40B4-BE49-F238E27FC236}">
                <a16:creationId xmlns:a16="http://schemas.microsoft.com/office/drawing/2014/main" id="{78028DE8-36EE-42E0-848D-A7AE53DD300D}"/>
              </a:ext>
            </a:extLst>
          </p:cNvPr>
          <p:cNvPicPr>
            <a:picLocks noChangeAspect="1"/>
          </p:cNvPicPr>
          <p:nvPr/>
        </p:nvPicPr>
        <p:blipFill rotWithShape="1">
          <a:blip r:embed="rId2"/>
          <a:srcRect r="10450"/>
          <a:stretch/>
        </p:blipFill>
        <p:spPr>
          <a:xfrm>
            <a:off x="6247619" y="1317732"/>
            <a:ext cx="5621395" cy="2889327"/>
          </a:xfrm>
          <a:prstGeom prst="rect">
            <a:avLst/>
          </a:prstGeom>
        </p:spPr>
      </p:pic>
      <p:sp>
        <p:nvSpPr>
          <p:cNvPr id="7" name="Rectangle 6">
            <a:extLst>
              <a:ext uri="{FF2B5EF4-FFF2-40B4-BE49-F238E27FC236}">
                <a16:creationId xmlns:a16="http://schemas.microsoft.com/office/drawing/2014/main" id="{208F6FB7-DD87-4213-A5B8-96E0DC504F40}"/>
              </a:ext>
            </a:extLst>
          </p:cNvPr>
          <p:cNvSpPr/>
          <p:nvPr/>
        </p:nvSpPr>
        <p:spPr>
          <a:xfrm>
            <a:off x="3837669" y="6477650"/>
            <a:ext cx="8244840" cy="369332"/>
          </a:xfrm>
          <a:prstGeom prst="rect">
            <a:avLst/>
          </a:prstGeom>
        </p:spPr>
        <p:txBody>
          <a:bodyPr wrap="square">
            <a:spAutoFit/>
          </a:bodyPr>
          <a:lstStyle/>
          <a:p>
            <a:pPr defTabSz="45720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Diabetes. 2016 Oct;65(10):2862-75. </a:t>
            </a:r>
            <a:r>
              <a:rPr lang="en-US" i="1" u="sng" dirty="0">
                <a:solidFill>
                  <a:prstClr val="black"/>
                </a:solidFill>
              </a:rPr>
              <a:t>Critical Care Medicine </a:t>
            </a:r>
            <a:r>
              <a:rPr lang="en-US" dirty="0">
                <a:solidFill>
                  <a:prstClr val="black"/>
                </a:solidFill>
              </a:rPr>
              <a:t>41 (10): 2998 – 2309.</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1955624-1FA8-48E4-A401-0168C9E8EF69}"/>
              </a:ext>
            </a:extLst>
          </p:cNvPr>
          <p:cNvPicPr>
            <a:picLocks noChangeAspect="1"/>
          </p:cNvPicPr>
          <p:nvPr/>
        </p:nvPicPr>
        <p:blipFill>
          <a:blip r:embed="rId3"/>
          <a:stretch>
            <a:fillRect/>
          </a:stretch>
        </p:blipFill>
        <p:spPr>
          <a:xfrm>
            <a:off x="9442581" y="4205277"/>
            <a:ext cx="2706352" cy="2193383"/>
          </a:xfrm>
          <a:prstGeom prst="rect">
            <a:avLst/>
          </a:prstGeom>
        </p:spPr>
      </p:pic>
      <p:pic>
        <p:nvPicPr>
          <p:cNvPr id="8" name="Picture 7">
            <a:extLst>
              <a:ext uri="{FF2B5EF4-FFF2-40B4-BE49-F238E27FC236}">
                <a16:creationId xmlns:a16="http://schemas.microsoft.com/office/drawing/2014/main" id="{CE58B5C0-6F3D-46B3-BC04-7EE76DCEB83F}"/>
              </a:ext>
            </a:extLst>
          </p:cNvPr>
          <p:cNvPicPr>
            <a:picLocks noChangeAspect="1"/>
          </p:cNvPicPr>
          <p:nvPr/>
        </p:nvPicPr>
        <p:blipFill rotWithShape="1">
          <a:blip r:embed="rId4"/>
          <a:srcRect l="16776"/>
          <a:stretch/>
        </p:blipFill>
        <p:spPr>
          <a:xfrm>
            <a:off x="5775649" y="4208841"/>
            <a:ext cx="3666932" cy="2237055"/>
          </a:xfrm>
          <a:prstGeom prst="rect">
            <a:avLst/>
          </a:prstGeom>
        </p:spPr>
      </p:pic>
    </p:spTree>
    <p:extLst>
      <p:ext uri="{BB962C8B-B14F-4D97-AF65-F5344CB8AC3E}">
        <p14:creationId xmlns:p14="http://schemas.microsoft.com/office/powerpoint/2010/main" val="189828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08847" y="457197"/>
            <a:ext cx="10614929" cy="857801"/>
          </a:xfrm>
          <a:solidFill>
            <a:schemeClr val="bg1"/>
          </a:solidFill>
        </p:spPr>
        <p:txBody>
          <a:bodyPr>
            <a:noAutofit/>
          </a:bodyPr>
          <a:lstStyle/>
          <a:p>
            <a:r>
              <a:rPr lang="en-US" sz="3200" dirty="0">
                <a:latin typeface="Arial" panose="020B0604020202020204" pitchFamily="34" charset="0"/>
                <a:cs typeface="Arial" panose="020B0604020202020204" pitchFamily="34" charset="0"/>
              </a:rPr>
              <a:t>SAH:  Inflammation – Mediated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Protein Catabolism and Outcome</a:t>
            </a:r>
          </a:p>
        </p:txBody>
      </p:sp>
      <p:sp>
        <p:nvSpPr>
          <p:cNvPr id="10" name="Content Placeholder 7"/>
          <p:cNvSpPr>
            <a:spLocks noGrp="1"/>
          </p:cNvSpPr>
          <p:nvPr>
            <p:ph type="body" sz="half" idx="1"/>
          </p:nvPr>
        </p:nvSpPr>
        <p:spPr>
          <a:xfrm>
            <a:off x="609600" y="1600201"/>
            <a:ext cx="5118568" cy="4530725"/>
          </a:xfrm>
        </p:spPr>
        <p:txBody>
          <a:bodyPr>
            <a:normAutofit lnSpcReduction="10000"/>
          </a:bodyPr>
          <a:lstStyle/>
          <a:p>
            <a:r>
              <a:rPr lang="en-US" sz="2800" dirty="0"/>
              <a:t>Relationship between CRP and TTR (prealbumin) represents the interaction between  inflammation and protein energy catabolism</a:t>
            </a:r>
          </a:p>
          <a:p>
            <a:pPr lvl="1"/>
            <a:r>
              <a:rPr lang="en-US" sz="2400" dirty="0"/>
              <a:t>Independent predictor of poor outcome at 3 months</a:t>
            </a:r>
          </a:p>
          <a:p>
            <a:r>
              <a:rPr lang="en-US" sz="2800" dirty="0"/>
              <a:t>Amino Acid Depletion</a:t>
            </a:r>
          </a:p>
          <a:p>
            <a:pPr lvl="1"/>
            <a:r>
              <a:rPr lang="en-US" sz="2400" dirty="0"/>
              <a:t>Low glutamine levels associated with </a:t>
            </a:r>
            <a:r>
              <a:rPr lang="en-US" sz="2000" dirty="0"/>
              <a:t>l</a:t>
            </a:r>
            <a:r>
              <a:rPr lang="en-US" sz="2400" dirty="0"/>
              <a:t>ower TICS (P=0.03) and higher </a:t>
            </a:r>
            <a:r>
              <a:rPr lang="en-US" sz="2400" dirty="0" err="1"/>
              <a:t>mRS</a:t>
            </a:r>
            <a:r>
              <a:rPr lang="en-US" sz="2400" dirty="0"/>
              <a:t> (p=0.08) at 3 months</a:t>
            </a:r>
          </a:p>
          <a:p>
            <a:pPr lvl="1"/>
            <a:endParaRPr lang="en-US" dirty="0"/>
          </a:p>
        </p:txBody>
      </p:sp>
      <p:sp>
        <p:nvSpPr>
          <p:cNvPr id="5" name="TextBox 4"/>
          <p:cNvSpPr txBox="1"/>
          <p:nvPr/>
        </p:nvSpPr>
        <p:spPr>
          <a:xfrm>
            <a:off x="2521259" y="6401533"/>
            <a:ext cx="9670742"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Badjatia, et al. Neurology 2015;84:680–687, Badjatia, et al. Neurology 2018 Jul 31;91(5):e421-e426. </a:t>
            </a:r>
          </a:p>
        </p:txBody>
      </p:sp>
      <p:pic>
        <p:nvPicPr>
          <p:cNvPr id="3" name="Picture 2">
            <a:extLst>
              <a:ext uri="{FF2B5EF4-FFF2-40B4-BE49-F238E27FC236}">
                <a16:creationId xmlns:a16="http://schemas.microsoft.com/office/drawing/2014/main" id="{0FF1AF31-7BD9-458C-9864-AFCE10F64BE8}"/>
              </a:ext>
            </a:extLst>
          </p:cNvPr>
          <p:cNvPicPr>
            <a:picLocks noChangeAspect="1"/>
          </p:cNvPicPr>
          <p:nvPr/>
        </p:nvPicPr>
        <p:blipFill>
          <a:blip r:embed="rId3"/>
          <a:stretch>
            <a:fillRect/>
          </a:stretch>
        </p:blipFill>
        <p:spPr>
          <a:xfrm>
            <a:off x="5840011" y="1585605"/>
            <a:ext cx="6195606" cy="4184680"/>
          </a:xfrm>
          <a:prstGeom prst="rect">
            <a:avLst/>
          </a:prstGeom>
          <a:effectLst>
            <a:outerShdw blurRad="63500" sx="102000" sy="102000" algn="ctr" rotWithShape="0">
              <a:prstClr val="black">
                <a:alpha val="40000"/>
              </a:prstClr>
            </a:outerShdw>
          </a:effectLst>
        </p:spPr>
      </p:pic>
      <p:sp>
        <p:nvSpPr>
          <p:cNvPr id="2" name="Rectangle 1"/>
          <p:cNvSpPr/>
          <p:nvPr/>
        </p:nvSpPr>
        <p:spPr>
          <a:xfrm>
            <a:off x="5840010" y="3875715"/>
            <a:ext cx="6083765" cy="53928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6915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011C-C34B-4F1C-8EBC-9E1B1A679F0F}"/>
              </a:ext>
            </a:extLst>
          </p:cNvPr>
          <p:cNvSpPr>
            <a:spLocks noGrp="1"/>
          </p:cNvSpPr>
          <p:nvPr>
            <p:ph type="title"/>
          </p:nvPr>
        </p:nvSpPr>
        <p:spPr>
          <a:xfrm>
            <a:off x="674255" y="407301"/>
            <a:ext cx="11203801" cy="1143000"/>
          </a:xfrm>
        </p:spPr>
        <p:txBody>
          <a:bodyPr>
            <a:noAutofit/>
          </a:bodyPr>
          <a:lstStyle/>
          <a:p>
            <a:r>
              <a:rPr lang="en-US" sz="3200" dirty="0">
                <a:latin typeface="Arial" panose="020B0604020202020204" pitchFamily="34" charset="0"/>
                <a:cs typeface="Arial" panose="020B0604020202020204" pitchFamily="34" charset="0"/>
              </a:rPr>
              <a:t>SAH:  </a:t>
            </a:r>
            <a:r>
              <a:rPr lang="en-US" altLang="en-US" sz="3200" dirty="0">
                <a:latin typeface="Arial" panose="020B0604020202020204" pitchFamily="34" charset="0"/>
                <a:cs typeface="Arial" panose="020B0604020202020204" pitchFamily="34" charset="0"/>
              </a:rPr>
              <a:t>Paradigm of Inflammation-Mediated</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 Malnutrition and Muscle Loss after Injury</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13BF8C6-2A6A-4104-B57E-0E542CCBF017}"/>
              </a:ext>
            </a:extLst>
          </p:cNvPr>
          <p:cNvSpPr>
            <a:spLocks noGrp="1"/>
          </p:cNvSpPr>
          <p:nvPr>
            <p:ph idx="1"/>
          </p:nvPr>
        </p:nvSpPr>
        <p:spPr>
          <a:xfrm>
            <a:off x="609599" y="2093976"/>
            <a:ext cx="5675791" cy="4422234"/>
          </a:xfrm>
        </p:spPr>
        <p:txBody>
          <a:bodyPr>
            <a:normAutofit lnSpcReduction="10000"/>
          </a:bodyPr>
          <a:lstStyle/>
          <a:p>
            <a:pPr marL="0" indent="0" algn="ctr">
              <a:buNone/>
            </a:pPr>
            <a:r>
              <a:rPr lang="en-US" sz="2800" b="1" u="sng" dirty="0">
                <a:latin typeface="Arial" panose="020B0604020202020204" pitchFamily="34" charset="0"/>
                <a:cs typeface="Arial" panose="020B0604020202020204" pitchFamily="34" charset="0"/>
              </a:rPr>
              <a:t>Hypothesis</a:t>
            </a:r>
            <a:r>
              <a:rPr lang="en-US" sz="2800" dirty="0">
                <a:latin typeface="Arial" panose="020B0604020202020204" pitchFamily="34" charset="0"/>
                <a:cs typeface="Arial" panose="020B0604020202020204" pitchFamily="34" charset="0"/>
              </a:rPr>
              <a:t>:</a:t>
            </a:r>
          </a:p>
          <a:p>
            <a:pPr marL="0" indent="0" algn="just">
              <a:buNone/>
            </a:pPr>
            <a:r>
              <a:rPr lang="en-US" sz="2800" dirty="0">
                <a:latin typeface="Arial" panose="020B0604020202020204" pitchFamily="34" charset="0"/>
                <a:cs typeface="Arial" panose="020B0604020202020204" pitchFamily="34" charset="0"/>
              </a:rPr>
              <a:t>Strategy of modified nutrition and early, focused interventions targeting muscle health and function may mitigate the inflammation – mediated metabolic sequelae of SAH and improve long term physical recovery and global functional status.</a:t>
            </a:r>
          </a:p>
          <a:p>
            <a:pPr algn="just"/>
            <a:endParaRPr lang="en-US" sz="2400" dirty="0">
              <a:latin typeface="Arial" panose="020B0604020202020204" pitchFamily="34" charset="0"/>
              <a:cs typeface="Arial" panose="020B0604020202020204" pitchFamily="34" charset="0"/>
            </a:endParaRPr>
          </a:p>
          <a:p>
            <a:pPr marL="0" indent="0" algn="just">
              <a:buNone/>
            </a:pPr>
            <a:endParaRPr lang="en-US" dirty="0"/>
          </a:p>
        </p:txBody>
      </p:sp>
      <p:sp>
        <p:nvSpPr>
          <p:cNvPr id="19" name="Rectangle 18">
            <a:extLst>
              <a:ext uri="{FF2B5EF4-FFF2-40B4-BE49-F238E27FC236}">
                <a16:creationId xmlns:a16="http://schemas.microsoft.com/office/drawing/2014/main" id="{802D37C0-D702-470C-B624-13A80BBB5385}"/>
              </a:ext>
            </a:extLst>
          </p:cNvPr>
          <p:cNvSpPr/>
          <p:nvPr/>
        </p:nvSpPr>
        <p:spPr>
          <a:xfrm>
            <a:off x="10378440" y="5166360"/>
            <a:ext cx="384048" cy="740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05149CC3-0476-4A5E-9269-CFC1C4A6F331}"/>
              </a:ext>
            </a:extLst>
          </p:cNvPr>
          <p:cNvPicPr>
            <a:picLocks noChangeAspect="1"/>
          </p:cNvPicPr>
          <p:nvPr/>
        </p:nvPicPr>
        <p:blipFill rotWithShape="1">
          <a:blip r:embed="rId2"/>
          <a:srcRect r="35466"/>
          <a:stretch/>
        </p:blipFill>
        <p:spPr>
          <a:xfrm>
            <a:off x="6459893" y="1873976"/>
            <a:ext cx="4867470" cy="4158934"/>
          </a:xfrm>
          <a:prstGeom prst="rect">
            <a:avLst/>
          </a:prstGeom>
        </p:spPr>
      </p:pic>
      <p:sp>
        <p:nvSpPr>
          <p:cNvPr id="6" name="Rectangle 5">
            <a:extLst>
              <a:ext uri="{FF2B5EF4-FFF2-40B4-BE49-F238E27FC236}">
                <a16:creationId xmlns:a16="http://schemas.microsoft.com/office/drawing/2014/main" id="{37E63DC9-FC55-449B-ADA8-FF5E15B3CE4F}"/>
              </a:ext>
            </a:extLst>
          </p:cNvPr>
          <p:cNvSpPr/>
          <p:nvPr/>
        </p:nvSpPr>
        <p:spPr>
          <a:xfrm>
            <a:off x="8522208" y="5960889"/>
            <a:ext cx="3591329" cy="830997"/>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2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JPEN</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34(1):64-69, 2010.</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Stroke</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2011;42:2436-2442</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Neurology 2015;84:680–687</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Neurology 2018 Jul 31;91(5):e421-e426</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26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1" y="359148"/>
            <a:ext cx="11411713" cy="1060079"/>
          </a:xfrm>
        </p:spPr>
        <p:txBody>
          <a:bodyPr>
            <a:noAutofit/>
          </a:bodyPr>
          <a:lstStyle/>
          <a:p>
            <a:r>
              <a:rPr lang="en-US" sz="3200" dirty="0">
                <a:latin typeface="Arial" panose="020B0604020202020204" pitchFamily="34" charset="0"/>
                <a:cs typeface="Arial" panose="020B0604020202020204" pitchFamily="34" charset="0"/>
              </a:rPr>
              <a:t>Modification of Inflammation-mediated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Protein Energy Catabolism and Muscle Wasting After SAH</a:t>
            </a:r>
          </a:p>
        </p:txBody>
      </p:sp>
      <p:sp>
        <p:nvSpPr>
          <p:cNvPr id="3" name="Content Placeholder 2"/>
          <p:cNvSpPr>
            <a:spLocks noGrp="1"/>
          </p:cNvSpPr>
          <p:nvPr>
            <p:ph idx="1"/>
          </p:nvPr>
        </p:nvSpPr>
        <p:spPr>
          <a:xfrm>
            <a:off x="833442" y="1727513"/>
            <a:ext cx="5771544" cy="4589397"/>
          </a:xfrm>
        </p:spPr>
        <p:txBody>
          <a:bodyPr>
            <a:noAutofit/>
          </a:bodyPr>
          <a:lstStyle/>
          <a:p>
            <a:pPr marL="0" indent="0" algn="ctr">
              <a:buNone/>
            </a:pPr>
            <a:r>
              <a:rPr lang="en-US" sz="2800" b="1" u="sng" dirty="0">
                <a:latin typeface="Arial" panose="020B0604020202020204" pitchFamily="34" charset="0"/>
                <a:cs typeface="Arial" panose="020B0604020202020204" pitchFamily="34" charset="0"/>
              </a:rPr>
              <a:t>Pilot Study</a:t>
            </a:r>
            <a:r>
              <a:rPr lang="en-US" sz="2800" b="1" dirty="0">
                <a:latin typeface="Arial" panose="020B0604020202020204" pitchFamily="34" charset="0"/>
                <a:cs typeface="Arial" panose="020B0604020202020204" pitchFamily="34" charset="0"/>
              </a:rPr>
              <a:t>:</a:t>
            </a:r>
          </a:p>
          <a:p>
            <a:pPr marL="0" indent="0" algn="just">
              <a:buNone/>
            </a:pPr>
            <a:r>
              <a:rPr lang="en-US" sz="2800" dirty="0">
                <a:latin typeface="Arial" panose="020B0604020202020204" pitchFamily="34" charset="0"/>
                <a:cs typeface="Arial" panose="020B0604020202020204" pitchFamily="34" charset="0"/>
              </a:rPr>
              <a:t>Single center randomized trial to demonstrate the </a:t>
            </a:r>
            <a:r>
              <a:rPr lang="en-US" sz="2800" b="1" i="1" dirty="0">
                <a:latin typeface="Arial" panose="020B0604020202020204" pitchFamily="34" charset="0"/>
                <a:cs typeface="Arial" panose="020B0604020202020204" pitchFamily="34" charset="0"/>
              </a:rPr>
              <a:t>safety and feasibility </a:t>
            </a:r>
            <a:r>
              <a:rPr lang="en-US" sz="2800" dirty="0">
                <a:latin typeface="Arial" panose="020B0604020202020204" pitchFamily="34" charset="0"/>
                <a:cs typeface="Arial" panose="020B0604020202020204" pitchFamily="34" charset="0"/>
              </a:rPr>
              <a:t>of high protein supplementation (HPRO) coupled with neuromuscular electrical stimulation (NMES) as a combined therapeutic approach to </a:t>
            </a:r>
            <a:r>
              <a:rPr lang="en-US" sz="2800" b="1" i="1" dirty="0">
                <a:latin typeface="Arial" panose="020B0604020202020204" pitchFamily="34" charset="0"/>
                <a:cs typeface="Arial" panose="020B0604020202020204" pitchFamily="34" charset="0"/>
              </a:rPr>
              <a:t>reduce quadricep muscle atrophy</a:t>
            </a:r>
            <a:r>
              <a:rPr lang="en-US" sz="2800" dirty="0">
                <a:latin typeface="Arial" panose="020B0604020202020204" pitchFamily="34" charset="0"/>
                <a:cs typeface="Arial" panose="020B0604020202020204" pitchFamily="34" charset="0"/>
              </a:rPr>
              <a:t> acutely after SAH</a:t>
            </a:r>
          </a:p>
        </p:txBody>
      </p:sp>
      <p:pic>
        <p:nvPicPr>
          <p:cNvPr id="5" name="Picture 4">
            <a:extLst>
              <a:ext uri="{FF2B5EF4-FFF2-40B4-BE49-F238E27FC236}">
                <a16:creationId xmlns:a16="http://schemas.microsoft.com/office/drawing/2014/main" id="{0C38F7BC-DEF6-4AE6-8917-1B27137DF127}"/>
              </a:ext>
            </a:extLst>
          </p:cNvPr>
          <p:cNvPicPr>
            <a:picLocks noChangeAspect="1"/>
          </p:cNvPicPr>
          <p:nvPr/>
        </p:nvPicPr>
        <p:blipFill>
          <a:blip r:embed="rId2"/>
          <a:stretch>
            <a:fillRect/>
          </a:stretch>
        </p:blipFill>
        <p:spPr>
          <a:xfrm>
            <a:off x="7168461" y="1629866"/>
            <a:ext cx="5023539" cy="5047926"/>
          </a:xfrm>
          <a:prstGeom prst="rect">
            <a:avLst/>
          </a:prstGeom>
        </p:spPr>
      </p:pic>
    </p:spTree>
    <p:extLst>
      <p:ext uri="{BB962C8B-B14F-4D97-AF65-F5344CB8AC3E}">
        <p14:creationId xmlns:p14="http://schemas.microsoft.com/office/powerpoint/2010/main" val="3214704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713C8C-153A-43EF-B80F-1A2F4D140D37}"/>
              </a:ext>
            </a:extLst>
          </p:cNvPr>
          <p:cNvSpPr>
            <a:spLocks noGrp="1"/>
          </p:cNvSpPr>
          <p:nvPr>
            <p:ph type="title"/>
          </p:nvPr>
        </p:nvSpPr>
        <p:spPr>
          <a:xfrm>
            <a:off x="652882" y="460731"/>
            <a:ext cx="10672256" cy="634824"/>
          </a:xfrm>
        </p:spPr>
        <p:txBody>
          <a:bodyPr>
            <a:noAutofit/>
          </a:bodyPr>
          <a:lstStyle/>
          <a:p>
            <a:r>
              <a:rPr lang="en-US" sz="3200" dirty="0">
                <a:latin typeface="Arial" panose="020B0604020202020204" pitchFamily="34" charset="0"/>
                <a:cs typeface="Arial" panose="020B0604020202020204" pitchFamily="34" charset="0"/>
              </a:rPr>
              <a:t>Preliminary Data: Pilot Study Results</a:t>
            </a:r>
          </a:p>
        </p:txBody>
      </p:sp>
      <p:pic>
        <p:nvPicPr>
          <p:cNvPr id="2" name="Picture 1">
            <a:extLst>
              <a:ext uri="{FF2B5EF4-FFF2-40B4-BE49-F238E27FC236}">
                <a16:creationId xmlns:a16="http://schemas.microsoft.com/office/drawing/2014/main" id="{17DD9D89-B13F-4097-8C4C-EE1AE035F72B}"/>
              </a:ext>
            </a:extLst>
          </p:cNvPr>
          <p:cNvPicPr>
            <a:picLocks noChangeAspect="1"/>
          </p:cNvPicPr>
          <p:nvPr/>
        </p:nvPicPr>
        <p:blipFill>
          <a:blip r:embed="rId3"/>
          <a:stretch>
            <a:fillRect/>
          </a:stretch>
        </p:blipFill>
        <p:spPr>
          <a:xfrm>
            <a:off x="6510781" y="1836090"/>
            <a:ext cx="5252132" cy="4813462"/>
          </a:xfrm>
          <a:prstGeom prst="rect">
            <a:avLst/>
          </a:prstGeom>
        </p:spPr>
      </p:pic>
      <p:sp>
        <p:nvSpPr>
          <p:cNvPr id="3" name="TextBox 2">
            <a:extLst>
              <a:ext uri="{FF2B5EF4-FFF2-40B4-BE49-F238E27FC236}">
                <a16:creationId xmlns:a16="http://schemas.microsoft.com/office/drawing/2014/main" id="{B818B38A-CFF2-451E-98FF-FF8229F61665}"/>
              </a:ext>
            </a:extLst>
          </p:cNvPr>
          <p:cNvSpPr txBox="1"/>
          <p:nvPr/>
        </p:nvSpPr>
        <p:spPr>
          <a:xfrm>
            <a:off x="7533314" y="1391928"/>
            <a:ext cx="379182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Figure 1.  Study Flow diagram </a:t>
            </a:r>
          </a:p>
        </p:txBody>
      </p:sp>
      <p:pic>
        <p:nvPicPr>
          <p:cNvPr id="11" name="Picture 10">
            <a:extLst>
              <a:ext uri="{FF2B5EF4-FFF2-40B4-BE49-F238E27FC236}">
                <a16:creationId xmlns:a16="http://schemas.microsoft.com/office/drawing/2014/main" id="{FABA77AE-8AC3-4BD2-A6BA-EDB8C04D8F38}"/>
              </a:ext>
            </a:extLst>
          </p:cNvPr>
          <p:cNvPicPr>
            <a:picLocks noChangeAspect="1"/>
          </p:cNvPicPr>
          <p:nvPr/>
        </p:nvPicPr>
        <p:blipFill>
          <a:blip r:embed="rId4"/>
          <a:stretch>
            <a:fillRect/>
          </a:stretch>
        </p:blipFill>
        <p:spPr>
          <a:xfrm>
            <a:off x="1450010" y="1391927"/>
            <a:ext cx="4782114" cy="5189737"/>
          </a:xfrm>
          <a:prstGeom prst="rect">
            <a:avLst/>
          </a:prstGeom>
        </p:spPr>
      </p:pic>
    </p:spTree>
    <p:extLst>
      <p:ext uri="{BB962C8B-B14F-4D97-AF65-F5344CB8AC3E}">
        <p14:creationId xmlns:p14="http://schemas.microsoft.com/office/powerpoint/2010/main" val="365772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5F994E-563A-4EB0-A945-CC8B17B651A9}"/>
              </a:ext>
            </a:extLst>
          </p:cNvPr>
          <p:cNvPicPr>
            <a:picLocks noChangeAspect="1"/>
          </p:cNvPicPr>
          <p:nvPr/>
        </p:nvPicPr>
        <p:blipFill>
          <a:blip r:embed="rId2"/>
          <a:stretch>
            <a:fillRect/>
          </a:stretch>
        </p:blipFill>
        <p:spPr>
          <a:xfrm>
            <a:off x="7152257" y="563446"/>
            <a:ext cx="5030863" cy="3239146"/>
          </a:xfrm>
          <a:prstGeom prst="rect">
            <a:avLst/>
          </a:prstGeom>
        </p:spPr>
      </p:pic>
      <p:sp>
        <p:nvSpPr>
          <p:cNvPr id="7" name="Title 6">
            <a:extLst>
              <a:ext uri="{FF2B5EF4-FFF2-40B4-BE49-F238E27FC236}">
                <a16:creationId xmlns:a16="http://schemas.microsoft.com/office/drawing/2014/main" id="{0B204CB9-2560-49AA-B0FD-DCF1BD7A575F}"/>
              </a:ext>
            </a:extLst>
          </p:cNvPr>
          <p:cNvSpPr>
            <a:spLocks noGrp="1"/>
          </p:cNvSpPr>
          <p:nvPr>
            <p:ph type="title"/>
          </p:nvPr>
        </p:nvSpPr>
        <p:spPr>
          <a:xfrm>
            <a:off x="631872" y="120357"/>
            <a:ext cx="7233744" cy="1143000"/>
          </a:xfrm>
        </p:spPr>
        <p:txBody>
          <a:bodyPr/>
          <a:lstStyle/>
          <a:p>
            <a:r>
              <a:rPr lang="en-US" dirty="0">
                <a:latin typeface="Arial" panose="020B0604020202020204" pitchFamily="34" charset="0"/>
                <a:cs typeface="Arial" panose="020B0604020202020204" pitchFamily="34" charset="0"/>
              </a:rPr>
              <a:t>Preliminary Data:  Feasibility &amp; Safety</a:t>
            </a:r>
          </a:p>
        </p:txBody>
      </p:sp>
      <p:sp>
        <p:nvSpPr>
          <p:cNvPr id="6" name="Slide Number Placeholder 5">
            <a:extLst>
              <a:ext uri="{FF2B5EF4-FFF2-40B4-BE49-F238E27FC236}">
                <a16:creationId xmlns:a16="http://schemas.microsoft.com/office/drawing/2014/main" id="{6978FFE8-5F61-4274-A1AC-7F579363D6BA}"/>
              </a:ext>
            </a:extLst>
          </p:cNvPr>
          <p:cNvSpPr>
            <a:spLocks noGrp="1"/>
          </p:cNvSpPr>
          <p:nvPr>
            <p:ph type="sldNum" sz="quarter" idx="4294967295"/>
          </p:nvPr>
        </p:nvSpPr>
        <p:spPr>
          <a:xfrm>
            <a:off x="9347200" y="6243638"/>
            <a:ext cx="2844800" cy="457200"/>
          </a:xfrm>
        </p:spPr>
        <p:txBody>
          <a:bodyPr/>
          <a:lstStyle/>
          <a:p>
            <a:pPr>
              <a:defRPr/>
            </a:pPr>
            <a:fld id="{8AE2C5FC-E53D-4E2B-8008-D0352A5AFED8}" type="slidenum">
              <a:rPr lang="en-US" smtClean="0"/>
              <a:pPr>
                <a:defRPr/>
              </a:pPr>
              <a:t>9</a:t>
            </a:fld>
            <a:endParaRPr lang="en-US"/>
          </a:p>
        </p:txBody>
      </p:sp>
      <p:pic>
        <p:nvPicPr>
          <p:cNvPr id="11" name="Picture 10">
            <a:extLst>
              <a:ext uri="{FF2B5EF4-FFF2-40B4-BE49-F238E27FC236}">
                <a16:creationId xmlns:a16="http://schemas.microsoft.com/office/drawing/2014/main" id="{00000000-0008-0000-0400-000004000000}"/>
              </a:ext>
            </a:extLst>
          </p:cNvPr>
          <p:cNvPicPr>
            <a:picLocks noChangeAspect="1"/>
          </p:cNvPicPr>
          <p:nvPr/>
        </p:nvPicPr>
        <p:blipFill rotWithShape="1">
          <a:blip r:embed="rId3"/>
          <a:srcRect t="6731" r="5949" b="7799"/>
          <a:stretch/>
        </p:blipFill>
        <p:spPr>
          <a:xfrm>
            <a:off x="7493175" y="3802058"/>
            <a:ext cx="4366785" cy="2898780"/>
          </a:xfrm>
          <a:prstGeom prst="rect">
            <a:avLst/>
          </a:prstGeom>
        </p:spPr>
      </p:pic>
      <p:sp>
        <p:nvSpPr>
          <p:cNvPr id="15" name="Content Placeholder 6">
            <a:extLst>
              <a:ext uri="{FF2B5EF4-FFF2-40B4-BE49-F238E27FC236}">
                <a16:creationId xmlns:a16="http://schemas.microsoft.com/office/drawing/2014/main" id="{EFF8C470-EB8E-49C4-A583-8BCF74EB100C}"/>
              </a:ext>
            </a:extLst>
          </p:cNvPr>
          <p:cNvSpPr>
            <a:spLocks noGrp="1"/>
          </p:cNvSpPr>
          <p:nvPr>
            <p:ph idx="1"/>
          </p:nvPr>
        </p:nvSpPr>
        <p:spPr>
          <a:xfrm>
            <a:off x="587329" y="1326765"/>
            <a:ext cx="6905846" cy="5235741"/>
          </a:xfrm>
        </p:spPr>
        <p:txBody>
          <a:bodyPr>
            <a:noAutofit/>
          </a:bodyPr>
          <a:lstStyle/>
          <a:p>
            <a:r>
              <a:rPr lang="en-US" sz="2800" dirty="0">
                <a:latin typeface="Arial" panose="020B0604020202020204" pitchFamily="34" charset="0"/>
                <a:cs typeface="Arial" panose="020B0604020202020204" pitchFamily="34" charset="0"/>
              </a:rPr>
              <a:t>Achieved 86% of HPRO and 98% of NMES sessions completed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No SAEs with HPRO or NMES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NMES + HPRO group</a:t>
            </a:r>
          </a:p>
          <a:p>
            <a:pPr lvl="1"/>
            <a:r>
              <a:rPr lang="en-US" sz="2400" dirty="0">
                <a:latin typeface="Arial" panose="020B0604020202020204" pitchFamily="34" charset="0"/>
                <a:cs typeface="Arial" panose="020B0604020202020204" pitchFamily="34" charset="0"/>
              </a:rPr>
              <a:t>No difference in total caloric intake</a:t>
            </a:r>
          </a:p>
          <a:p>
            <a:pPr lvl="1"/>
            <a:r>
              <a:rPr lang="en-US" sz="2400" dirty="0">
                <a:latin typeface="Arial" panose="020B0604020202020204" pitchFamily="34" charset="0"/>
                <a:cs typeface="Arial" panose="020B0604020202020204" pitchFamily="34" charset="0"/>
              </a:rPr>
              <a:t>More protein intake (P = 0.001)</a:t>
            </a:r>
          </a:p>
          <a:p>
            <a:pPr lvl="1"/>
            <a:r>
              <a:rPr lang="en-US" sz="2400" dirty="0">
                <a:latin typeface="Arial" panose="020B0604020202020204" pitchFamily="34" charset="0"/>
                <a:cs typeface="Arial" panose="020B0604020202020204" pitchFamily="34" charset="0"/>
              </a:rPr>
              <a:t>Higher overall nitrogen balance (P = 0.002).</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3891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3624</TotalTime>
  <Words>1714</Words>
  <Application>Microsoft Office PowerPoint</Application>
  <PresentationFormat>Widescreen</PresentationFormat>
  <Paragraphs>203</Paragraphs>
  <Slides>19</Slides>
  <Notes>4</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19</vt:i4>
      </vt:variant>
    </vt:vector>
  </HeadingPairs>
  <TitlesOfParts>
    <vt:vector size="25" baseType="lpstr">
      <vt:lpstr>Arial</vt:lpstr>
      <vt:lpstr>Calibri</vt:lpstr>
      <vt:lpstr>1_Office Theme</vt:lpstr>
      <vt:lpstr>2_Office Theme</vt:lpstr>
      <vt:lpstr>Office Theme</vt:lpstr>
      <vt:lpstr>3_Office Theme</vt:lpstr>
      <vt:lpstr>Impact of Neuromuscular Electrical Stimulation and High Protein Supplementation on Recovery after SAH (INSPIRE) </vt:lpstr>
      <vt:lpstr>Background</vt:lpstr>
      <vt:lpstr>Clinical Features of  Aneurysmal Subarachnoid Hemorrhage</vt:lpstr>
      <vt:lpstr>Immobilization -   Bed Rest = Muscle Atrophy</vt:lpstr>
      <vt:lpstr>SAH:  Inflammation – Mediated  Protein Catabolism and Outcome</vt:lpstr>
      <vt:lpstr>SAH:  Paradigm of Inflammation-Mediated  Malnutrition and Muscle Loss after Injury</vt:lpstr>
      <vt:lpstr>Modification of Inflammation-mediated  Protein Energy Catabolism and Muscle Wasting After SAH</vt:lpstr>
      <vt:lpstr>Preliminary Data: Pilot Study Results</vt:lpstr>
      <vt:lpstr>Preliminary Data:  Feasibility &amp; Safety</vt:lpstr>
      <vt:lpstr>Primary End Point: Quadricep Muscle Atrophy  (Delta between CSA on PBD 0 and PBD 14) </vt:lpstr>
      <vt:lpstr>Quadriceps Muscle Atrophy and 90d Recovery</vt:lpstr>
      <vt:lpstr>Preliminary Data: Pilot Trial Summary</vt:lpstr>
      <vt:lpstr>Impact of Neuromuscular Stimulation and high ProteIn supplementation on REcovery after SAH (INSPIRE)</vt:lpstr>
      <vt:lpstr>INSPIRE: STUDY ENDPOINTS</vt:lpstr>
      <vt:lpstr>INSPIRE Study Interventions</vt:lpstr>
      <vt:lpstr>INSPIRE STUDY DESIGN</vt:lpstr>
      <vt:lpstr>INSPIRE PATIENT SELECTION</vt:lpstr>
      <vt:lpstr>PowerPoint Presentation</vt:lpstr>
      <vt:lpstr>INSPIRE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Neuromuscular Electrical Stimulation and High Protein Supplementation on Recovery after SAH (INSPIRE)</dc:title>
  <dc:creator>Badjatia, Neeraj</dc:creator>
  <cp:lastModifiedBy>Sester, Regina (sesterrj)</cp:lastModifiedBy>
  <cp:revision>6</cp:revision>
  <dcterms:created xsi:type="dcterms:W3CDTF">2019-09-27T17:58:28Z</dcterms:created>
  <dcterms:modified xsi:type="dcterms:W3CDTF">2020-05-12T10:34:55Z</dcterms:modified>
</cp:coreProperties>
</file>