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sldIdLst>
    <p:sldId id="351" r:id="rId5"/>
    <p:sldId id="512" r:id="rId6"/>
    <p:sldId id="511" r:id="rId7"/>
    <p:sldId id="503" r:id="rId8"/>
    <p:sldId id="473" r:id="rId9"/>
    <p:sldId id="477" r:id="rId10"/>
    <p:sldId id="471" r:id="rId11"/>
    <p:sldId id="476" r:id="rId12"/>
    <p:sldId id="478" r:id="rId13"/>
    <p:sldId id="479" r:id="rId14"/>
    <p:sldId id="506" r:id="rId15"/>
    <p:sldId id="514" r:id="rId16"/>
    <p:sldId id="507" r:id="rId17"/>
    <p:sldId id="513" r:id="rId18"/>
    <p:sldId id="460"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ott Janis" id="{27440C31-8848-44B7-AE0C-DA00A3079E51}">
          <p14:sldIdLst>
            <p14:sldId id="351"/>
            <p14:sldId id="512"/>
            <p14:sldId id="511"/>
            <p14:sldId id="503"/>
            <p14:sldId id="473"/>
            <p14:sldId id="477"/>
            <p14:sldId id="471"/>
            <p14:sldId id="476"/>
            <p14:sldId id="478"/>
            <p14:sldId id="479"/>
            <p14:sldId id="506"/>
            <p14:sldId id="514"/>
            <p14:sldId id="507"/>
            <p14:sldId id="513"/>
            <p14:sldId id="460"/>
          </p14:sldIdLst>
        </p14:section>
        <p14:section name="Additional slides" id="{602E01E4-56C7-468C-B2D9-D856249B450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Majersik"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BA5"/>
    <a:srgbClr val="009900"/>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4690" autoAdjust="0"/>
  </p:normalViewPr>
  <p:slideViewPr>
    <p:cSldViewPr>
      <p:cViewPr varScale="1">
        <p:scale>
          <a:sx n="75" d="100"/>
          <a:sy n="75" d="100"/>
        </p:scale>
        <p:origin x="1608" y="53"/>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9A0A4-39DF-403A-81F0-DB64BAA98344}" type="doc">
      <dgm:prSet loTypeId="urn:microsoft.com/office/officeart/2005/8/layout/StepDownProcess" loCatId="process" qsTypeId="urn:microsoft.com/office/officeart/2005/8/quickstyle/simple1" qsCatId="simple" csTypeId="urn:microsoft.com/office/officeart/2005/8/colors/accent1_3" csCatId="accent1" phldr="1"/>
      <dgm:spPr/>
      <dgm:t>
        <a:bodyPr/>
        <a:lstStyle/>
        <a:p>
          <a:endParaRPr lang="en-US"/>
        </a:p>
      </dgm:t>
    </dgm:pt>
    <dgm:pt modelId="{FD0E5667-E1C9-44C8-B7C5-5C2F2F7A0AB1}">
      <dgm:prSet phldrT="[Text]"/>
      <dgm:spPr>
        <a:xfrm>
          <a:off x="90307" y="25183"/>
          <a:ext cx="1542829" cy="984206"/>
        </a:xfrm>
        <a:prstGeom prst="roundRect">
          <a:avLst>
            <a:gd name="adj" fmla="val 16670"/>
          </a:avLst>
        </a:prstGeom>
        <a:solidFill>
          <a:srgbClr val="5B9BD5">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MR Clean</a:t>
          </a:r>
        </a:p>
      </dgm:t>
    </dgm:pt>
    <dgm:pt modelId="{63362741-6F34-4B79-A020-85B05B109F51}" type="parTrans" cxnId="{70A80594-CBDF-4D6A-9E5E-0FE0B3EC0B49}">
      <dgm:prSet/>
      <dgm:spPr/>
      <dgm:t>
        <a:bodyPr/>
        <a:lstStyle/>
        <a:p>
          <a:endParaRPr lang="en-US"/>
        </a:p>
      </dgm:t>
    </dgm:pt>
    <dgm:pt modelId="{A8D89C03-EF45-4C59-8209-186E169A163C}" type="sibTrans" cxnId="{70A80594-CBDF-4D6A-9E5E-0FE0B3EC0B49}">
      <dgm:prSet/>
      <dgm:spPr/>
      <dgm:t>
        <a:bodyPr/>
        <a:lstStyle/>
        <a:p>
          <a:endParaRPr lang="en-US"/>
        </a:p>
      </dgm:t>
    </dgm:pt>
    <dgm:pt modelId="{DC8A268E-80A0-4AA2-A3D8-0095B8AF82D5}">
      <dgm:prSet phldrT="[Text]"/>
      <dgm:spPr>
        <a:xfrm>
          <a:off x="1700944" y="119049"/>
          <a:ext cx="1022644" cy="795478"/>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Does it work in the ultra early population?</a:t>
          </a:r>
        </a:p>
      </dgm:t>
    </dgm:pt>
    <dgm:pt modelId="{F762CEB3-1675-46B3-ACF4-67CCA43DA1A8}" type="parTrans" cxnId="{3DCCFD58-3057-41BD-985A-28CAABD351FA}">
      <dgm:prSet/>
      <dgm:spPr/>
      <dgm:t>
        <a:bodyPr/>
        <a:lstStyle/>
        <a:p>
          <a:endParaRPr lang="en-US"/>
        </a:p>
      </dgm:t>
    </dgm:pt>
    <dgm:pt modelId="{10442E96-4331-4712-98F1-8CF81C3055F8}" type="sibTrans" cxnId="{3DCCFD58-3057-41BD-985A-28CAABD351FA}">
      <dgm:prSet/>
      <dgm:spPr/>
      <dgm:t>
        <a:bodyPr/>
        <a:lstStyle/>
        <a:p>
          <a:endParaRPr lang="en-US"/>
        </a:p>
      </dgm:t>
    </dgm:pt>
    <dgm:pt modelId="{8F91283C-A92A-46D5-AF15-0E0E0EF3D87A}">
      <dgm:prSet phldrT="[Text]"/>
      <dgm:spPr>
        <a:xfrm>
          <a:off x="1288913" y="1130771"/>
          <a:ext cx="1406074" cy="984206"/>
        </a:xfrm>
        <a:prstGeom prst="roundRect">
          <a:avLst>
            <a:gd name="adj" fmla="val 16670"/>
          </a:avLst>
        </a:prstGeom>
        <a:solidFill>
          <a:srgbClr val="5B9BD5">
            <a:shade val="80000"/>
            <a:hueOff val="90421"/>
            <a:satOff val="1725"/>
            <a:lumOff val="761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DAWN/Defuse</a:t>
          </a:r>
        </a:p>
      </dgm:t>
    </dgm:pt>
    <dgm:pt modelId="{93F65F1C-3170-4329-B8C1-5F1CAF096440}" type="parTrans" cxnId="{2C0FE977-ECC2-4047-BE4E-E7ACB06FEF51}">
      <dgm:prSet/>
      <dgm:spPr/>
      <dgm:t>
        <a:bodyPr/>
        <a:lstStyle/>
        <a:p>
          <a:endParaRPr lang="en-US"/>
        </a:p>
      </dgm:t>
    </dgm:pt>
    <dgm:pt modelId="{3EB4897F-1A35-48EC-A5CF-586843C1AAB4}" type="sibTrans" cxnId="{2C0FE977-ECC2-4047-BE4E-E7ACB06FEF51}">
      <dgm:prSet/>
      <dgm:spPr/>
      <dgm:t>
        <a:bodyPr/>
        <a:lstStyle/>
        <a:p>
          <a:endParaRPr lang="en-US"/>
        </a:p>
      </dgm:t>
    </dgm:pt>
    <dgm:pt modelId="{64433E7F-BFE9-44C8-8A53-9F0826994D6B}">
      <dgm:prSet phldrT="[Text]"/>
      <dgm:spPr>
        <a:xfrm>
          <a:off x="2694987" y="1224638"/>
          <a:ext cx="1022644" cy="795478"/>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Does it still work when treating a little later?</a:t>
          </a:r>
        </a:p>
      </dgm:t>
    </dgm:pt>
    <dgm:pt modelId="{B6B21492-DB57-41C5-B7AB-0CB13CB14CB3}" type="parTrans" cxnId="{58095666-3544-43E1-A605-DA69CB4F7E2C}">
      <dgm:prSet/>
      <dgm:spPr/>
      <dgm:t>
        <a:bodyPr/>
        <a:lstStyle/>
        <a:p>
          <a:endParaRPr lang="en-US"/>
        </a:p>
      </dgm:t>
    </dgm:pt>
    <dgm:pt modelId="{5DE6AC47-5765-4CD0-BBF7-038373D484C7}" type="sibTrans" cxnId="{58095666-3544-43E1-A605-DA69CB4F7E2C}">
      <dgm:prSet/>
      <dgm:spPr/>
      <dgm:t>
        <a:bodyPr/>
        <a:lstStyle/>
        <a:p>
          <a:endParaRPr lang="en-US"/>
        </a:p>
      </dgm:t>
    </dgm:pt>
    <dgm:pt modelId="{EEC335A4-AF85-4868-BA30-8B9697561677}">
      <dgm:prSet phldrT="[Text]"/>
      <dgm:spPr>
        <a:xfrm>
          <a:off x="2487519" y="2236360"/>
          <a:ext cx="1406074" cy="984206"/>
        </a:xfrm>
        <a:prstGeom prst="roundRect">
          <a:avLst>
            <a:gd name="adj" fmla="val 16670"/>
          </a:avLst>
        </a:prstGeom>
        <a:solidFill>
          <a:srgbClr val="5B9BD5">
            <a:shade val="80000"/>
            <a:hueOff val="180842"/>
            <a:satOff val="3450"/>
            <a:lumOff val="1523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Future Trial</a:t>
          </a:r>
        </a:p>
      </dgm:t>
    </dgm:pt>
    <dgm:pt modelId="{3587041F-CFDA-4904-9A45-6398D885BAAF}" type="parTrans" cxnId="{EEA69A33-786F-4AA7-8127-432D4F48AE4B}">
      <dgm:prSet/>
      <dgm:spPr/>
      <dgm:t>
        <a:bodyPr/>
        <a:lstStyle/>
        <a:p>
          <a:endParaRPr lang="en-US"/>
        </a:p>
      </dgm:t>
    </dgm:pt>
    <dgm:pt modelId="{9EF36E66-9FBC-4175-A4D7-B2EF3C15BA1E}" type="sibTrans" cxnId="{EEA69A33-786F-4AA7-8127-432D4F48AE4B}">
      <dgm:prSet/>
      <dgm:spPr/>
      <dgm:t>
        <a:bodyPr/>
        <a:lstStyle/>
        <a:p>
          <a:endParaRPr lang="en-US"/>
        </a:p>
      </dgm:t>
    </dgm:pt>
    <dgm:pt modelId="{3A58313C-22BF-4A77-8D96-7A9F0FB0E568}">
      <dgm:prSet phldrT="[Text]"/>
      <dgm:spPr>
        <a:xfrm>
          <a:off x="3893593" y="2330226"/>
          <a:ext cx="1022644" cy="795478"/>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Another extension</a:t>
          </a:r>
        </a:p>
      </dgm:t>
    </dgm:pt>
    <dgm:pt modelId="{A5E269A3-6B1D-4892-8AA5-2D546C26A652}" type="parTrans" cxnId="{74682931-6DD2-4398-B1A0-307D17F5232A}">
      <dgm:prSet/>
      <dgm:spPr/>
      <dgm:t>
        <a:bodyPr/>
        <a:lstStyle/>
        <a:p>
          <a:endParaRPr lang="en-US"/>
        </a:p>
      </dgm:t>
    </dgm:pt>
    <dgm:pt modelId="{4C07E5D3-E350-4031-9895-DC319E2094FC}" type="sibTrans" cxnId="{74682931-6DD2-4398-B1A0-307D17F5232A}">
      <dgm:prSet/>
      <dgm:spPr/>
      <dgm:t>
        <a:bodyPr/>
        <a:lstStyle/>
        <a:p>
          <a:endParaRPr lang="en-US"/>
        </a:p>
      </dgm:t>
    </dgm:pt>
    <dgm:pt modelId="{EB5FFB59-37B2-406C-9854-E074F928637D}">
      <dgm:prSet phldrT="[Text]"/>
      <dgm:spPr>
        <a:xfrm>
          <a:off x="3686125" y="3341948"/>
          <a:ext cx="1406074" cy="984206"/>
        </a:xfrm>
        <a:prstGeom prst="roundRect">
          <a:avLst>
            <a:gd name="adj" fmla="val 16670"/>
          </a:avLst>
        </a:prstGeom>
        <a:solidFill>
          <a:srgbClr val="5B9BD5">
            <a:shade val="80000"/>
            <a:hueOff val="271263"/>
            <a:satOff val="5175"/>
            <a:lumOff val="2285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Future Trial 2</a:t>
          </a:r>
        </a:p>
      </dgm:t>
    </dgm:pt>
    <dgm:pt modelId="{F6629EAE-7F0C-4740-84E8-1FDC16196B0F}" type="parTrans" cxnId="{A51663AE-7E26-41B4-BBFA-F1A870F20BF1}">
      <dgm:prSet/>
      <dgm:spPr/>
      <dgm:t>
        <a:bodyPr/>
        <a:lstStyle/>
        <a:p>
          <a:endParaRPr lang="en-US"/>
        </a:p>
      </dgm:t>
    </dgm:pt>
    <dgm:pt modelId="{535F6B19-3F84-40A3-930B-86F1B1863CB8}" type="sibTrans" cxnId="{A51663AE-7E26-41B4-BBFA-F1A870F20BF1}">
      <dgm:prSet/>
      <dgm:spPr/>
      <dgm:t>
        <a:bodyPr/>
        <a:lstStyle/>
        <a:p>
          <a:endParaRPr lang="en-US"/>
        </a:p>
      </dgm:t>
    </dgm:pt>
    <dgm:pt modelId="{9EB1A926-EE53-4D23-9170-E1AC316FE681}">
      <dgm:prSet phldrT="[Text]"/>
      <dgm:spPr>
        <a:xfrm>
          <a:off x="5092199" y="3435815"/>
          <a:ext cx="1022644" cy="795478"/>
        </a:xfrm>
        <a:prstGeom prst="rect">
          <a:avLst/>
        </a:prstGeom>
        <a:noFill/>
        <a:ln>
          <a:noFill/>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And another…</a:t>
          </a:r>
        </a:p>
      </dgm:t>
    </dgm:pt>
    <dgm:pt modelId="{48E3E712-4060-413C-ABCE-3E52E2191831}" type="parTrans" cxnId="{7C587D29-DD17-4038-91E9-A6E307A36A5E}">
      <dgm:prSet/>
      <dgm:spPr/>
      <dgm:t>
        <a:bodyPr/>
        <a:lstStyle/>
        <a:p>
          <a:endParaRPr lang="en-US"/>
        </a:p>
      </dgm:t>
    </dgm:pt>
    <dgm:pt modelId="{40AA13AF-2542-446C-B51C-781D30BA4CF0}" type="sibTrans" cxnId="{7C587D29-DD17-4038-91E9-A6E307A36A5E}">
      <dgm:prSet/>
      <dgm:spPr/>
      <dgm:t>
        <a:bodyPr/>
        <a:lstStyle/>
        <a:p>
          <a:endParaRPr lang="en-US"/>
        </a:p>
      </dgm:t>
    </dgm:pt>
    <dgm:pt modelId="{1836977A-5E11-4278-8C82-A748523BB355}" type="pres">
      <dgm:prSet presAssocID="{CEA9A0A4-39DF-403A-81F0-DB64BAA98344}" presName="rootnode" presStyleCnt="0">
        <dgm:presLayoutVars>
          <dgm:chMax/>
          <dgm:chPref/>
          <dgm:dir/>
          <dgm:animLvl val="lvl"/>
        </dgm:presLayoutVars>
      </dgm:prSet>
      <dgm:spPr/>
      <dgm:t>
        <a:bodyPr/>
        <a:lstStyle/>
        <a:p>
          <a:endParaRPr lang="en-US"/>
        </a:p>
      </dgm:t>
    </dgm:pt>
    <dgm:pt modelId="{F23F069E-FEE4-4279-BF36-C5B43228B28D}" type="pres">
      <dgm:prSet presAssocID="{FD0E5667-E1C9-44C8-B7C5-5C2F2F7A0AB1}" presName="composite" presStyleCnt="0"/>
      <dgm:spPr/>
    </dgm:pt>
    <dgm:pt modelId="{2891D659-9340-409D-BFE0-A51DF1AB8101}" type="pres">
      <dgm:prSet presAssocID="{FD0E5667-E1C9-44C8-B7C5-5C2F2F7A0AB1}" presName="bentUpArrow1" presStyleLbl="alignImgPlace1" presStyleIdx="0" presStyleCnt="3"/>
      <dgm:spPr>
        <a:xfrm rot="5400000">
          <a:off x="379975" y="951077"/>
          <a:ext cx="835252" cy="950905"/>
        </a:xfrm>
        <a:prstGeom prst="bentUpArrow">
          <a:avLst>
            <a:gd name="adj1" fmla="val 32840"/>
            <a:gd name="adj2" fmla="val 25000"/>
            <a:gd name="adj3" fmla="val 35780"/>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B453050-A8A0-4062-8ED2-E2235310D205}" type="pres">
      <dgm:prSet presAssocID="{FD0E5667-E1C9-44C8-B7C5-5C2F2F7A0AB1}" presName="ParentText" presStyleLbl="node1" presStyleIdx="0" presStyleCnt="4" custScaleX="109726">
        <dgm:presLayoutVars>
          <dgm:chMax val="1"/>
          <dgm:chPref val="1"/>
          <dgm:bulletEnabled val="1"/>
        </dgm:presLayoutVars>
      </dgm:prSet>
      <dgm:spPr/>
      <dgm:t>
        <a:bodyPr/>
        <a:lstStyle/>
        <a:p>
          <a:endParaRPr lang="en-US"/>
        </a:p>
      </dgm:t>
    </dgm:pt>
    <dgm:pt modelId="{81A785E6-3B3C-40ED-8C2F-AF0203609CAA}" type="pres">
      <dgm:prSet presAssocID="{FD0E5667-E1C9-44C8-B7C5-5C2F2F7A0AB1}" presName="ChildText" presStyleLbl="revTx" presStyleIdx="0" presStyleCnt="4" custLinFactNeighborX="13317">
        <dgm:presLayoutVars>
          <dgm:chMax val="0"/>
          <dgm:chPref val="0"/>
          <dgm:bulletEnabled val="1"/>
        </dgm:presLayoutVars>
      </dgm:prSet>
      <dgm:spPr/>
      <dgm:t>
        <a:bodyPr/>
        <a:lstStyle/>
        <a:p>
          <a:endParaRPr lang="en-US"/>
        </a:p>
      </dgm:t>
    </dgm:pt>
    <dgm:pt modelId="{383BABAB-0E1A-467F-A990-F3DFE9CE7454}" type="pres">
      <dgm:prSet presAssocID="{A8D89C03-EF45-4C59-8209-186E169A163C}" presName="sibTrans" presStyleCnt="0"/>
      <dgm:spPr/>
    </dgm:pt>
    <dgm:pt modelId="{D2467398-DB67-4DAF-A1F6-D0E22E5FD767}" type="pres">
      <dgm:prSet presAssocID="{8F91283C-A92A-46D5-AF15-0E0E0EF3D87A}" presName="composite" presStyleCnt="0"/>
      <dgm:spPr/>
    </dgm:pt>
    <dgm:pt modelId="{7EDC4CE4-F2D8-4BDB-8EC0-58258010CE11}" type="pres">
      <dgm:prSet presAssocID="{8F91283C-A92A-46D5-AF15-0E0E0EF3D87A}" presName="bentUpArrow1" presStyleLbl="alignImgPlace1" presStyleIdx="1" presStyleCnt="3"/>
      <dgm:spPr>
        <a:xfrm rot="5400000">
          <a:off x="1510204" y="2056666"/>
          <a:ext cx="835252" cy="950905"/>
        </a:xfrm>
        <a:prstGeom prst="bentUpArrow">
          <a:avLst>
            <a:gd name="adj1" fmla="val 32840"/>
            <a:gd name="adj2" fmla="val 25000"/>
            <a:gd name="adj3" fmla="val 35780"/>
          </a:avLst>
        </a:prstGeom>
        <a:solidFill>
          <a:srgbClr val="5B9BD5">
            <a:tint val="50000"/>
            <a:hueOff val="36168"/>
            <a:satOff val="-1390"/>
            <a:lumOff val="4885"/>
            <a:alphaOff val="0"/>
          </a:srgbClr>
        </a:solidFill>
        <a:ln w="12700" cap="flat" cmpd="sng" algn="ctr">
          <a:solidFill>
            <a:sysClr val="window" lastClr="FFFFFF">
              <a:hueOff val="0"/>
              <a:satOff val="0"/>
              <a:lumOff val="0"/>
              <a:alphaOff val="0"/>
            </a:sysClr>
          </a:solidFill>
          <a:prstDash val="solid"/>
          <a:miter lim="800000"/>
        </a:ln>
        <a:effectLst/>
      </dgm:spPr>
    </dgm:pt>
    <dgm:pt modelId="{31433DF9-4177-4179-AA29-63C4209CADAF}" type="pres">
      <dgm:prSet presAssocID="{8F91283C-A92A-46D5-AF15-0E0E0EF3D87A}" presName="ParentText" presStyleLbl="node1" presStyleIdx="1" presStyleCnt="4">
        <dgm:presLayoutVars>
          <dgm:chMax val="1"/>
          <dgm:chPref val="1"/>
          <dgm:bulletEnabled val="1"/>
        </dgm:presLayoutVars>
      </dgm:prSet>
      <dgm:spPr/>
      <dgm:t>
        <a:bodyPr/>
        <a:lstStyle/>
        <a:p>
          <a:endParaRPr lang="en-US"/>
        </a:p>
      </dgm:t>
    </dgm:pt>
    <dgm:pt modelId="{28159732-42A8-410A-B9CC-25F2E9FC7A38}" type="pres">
      <dgm:prSet presAssocID="{8F91283C-A92A-46D5-AF15-0E0E0EF3D87A}" presName="ChildText" presStyleLbl="revTx" presStyleIdx="1" presStyleCnt="4">
        <dgm:presLayoutVars>
          <dgm:chMax val="0"/>
          <dgm:chPref val="0"/>
          <dgm:bulletEnabled val="1"/>
        </dgm:presLayoutVars>
      </dgm:prSet>
      <dgm:spPr/>
      <dgm:t>
        <a:bodyPr/>
        <a:lstStyle/>
        <a:p>
          <a:endParaRPr lang="en-US"/>
        </a:p>
      </dgm:t>
    </dgm:pt>
    <dgm:pt modelId="{86A314C1-7CA3-4E1F-AE99-DAB1D5C0B809}" type="pres">
      <dgm:prSet presAssocID="{3EB4897F-1A35-48EC-A5CF-586843C1AAB4}" presName="sibTrans" presStyleCnt="0"/>
      <dgm:spPr/>
    </dgm:pt>
    <dgm:pt modelId="{D0FE04B0-5B08-45A7-BAF2-4909E47FE42C}" type="pres">
      <dgm:prSet presAssocID="{EEC335A4-AF85-4868-BA30-8B9697561677}" presName="composite" presStyleCnt="0"/>
      <dgm:spPr/>
    </dgm:pt>
    <dgm:pt modelId="{C8697BEE-011C-4D80-8CFE-AAE44C372ABD}" type="pres">
      <dgm:prSet presAssocID="{EEC335A4-AF85-4868-BA30-8B9697561677}" presName="bentUpArrow1" presStyleLbl="alignImgPlace1" presStyleIdx="2" presStyleCnt="3"/>
      <dgm:spPr>
        <a:xfrm rot="5400000">
          <a:off x="2708810" y="3162254"/>
          <a:ext cx="835252" cy="950905"/>
        </a:xfrm>
        <a:prstGeom prst="bentUpArrow">
          <a:avLst>
            <a:gd name="adj1" fmla="val 32840"/>
            <a:gd name="adj2" fmla="val 25000"/>
            <a:gd name="adj3" fmla="val 35780"/>
          </a:avLst>
        </a:prstGeom>
        <a:solidFill>
          <a:srgbClr val="5B9BD5">
            <a:tint val="50000"/>
            <a:hueOff val="72337"/>
            <a:satOff val="-2780"/>
            <a:lumOff val="9770"/>
            <a:alphaOff val="0"/>
          </a:srgbClr>
        </a:solidFill>
        <a:ln w="12700" cap="flat" cmpd="sng" algn="ctr">
          <a:solidFill>
            <a:sysClr val="window" lastClr="FFFFFF">
              <a:hueOff val="0"/>
              <a:satOff val="0"/>
              <a:lumOff val="0"/>
              <a:alphaOff val="0"/>
            </a:sysClr>
          </a:solidFill>
          <a:prstDash val="solid"/>
          <a:miter lim="800000"/>
        </a:ln>
        <a:effectLst/>
      </dgm:spPr>
    </dgm:pt>
    <dgm:pt modelId="{B5B16847-614B-4A08-9C1D-F87643B31126}" type="pres">
      <dgm:prSet presAssocID="{EEC335A4-AF85-4868-BA30-8B9697561677}" presName="ParentText" presStyleLbl="node1" presStyleIdx="2" presStyleCnt="4">
        <dgm:presLayoutVars>
          <dgm:chMax val="1"/>
          <dgm:chPref val="1"/>
          <dgm:bulletEnabled val="1"/>
        </dgm:presLayoutVars>
      </dgm:prSet>
      <dgm:spPr/>
      <dgm:t>
        <a:bodyPr/>
        <a:lstStyle/>
        <a:p>
          <a:endParaRPr lang="en-US"/>
        </a:p>
      </dgm:t>
    </dgm:pt>
    <dgm:pt modelId="{7466D2E1-8864-437B-9BE2-0B29B0F54CC4}" type="pres">
      <dgm:prSet presAssocID="{EEC335A4-AF85-4868-BA30-8B9697561677}" presName="ChildText" presStyleLbl="revTx" presStyleIdx="2" presStyleCnt="4">
        <dgm:presLayoutVars>
          <dgm:chMax val="0"/>
          <dgm:chPref val="0"/>
          <dgm:bulletEnabled val="1"/>
        </dgm:presLayoutVars>
      </dgm:prSet>
      <dgm:spPr/>
      <dgm:t>
        <a:bodyPr/>
        <a:lstStyle/>
        <a:p>
          <a:endParaRPr lang="en-US"/>
        </a:p>
      </dgm:t>
    </dgm:pt>
    <dgm:pt modelId="{A718FFC0-F619-4D34-9B78-9A5A70E51824}" type="pres">
      <dgm:prSet presAssocID="{9EF36E66-9FBC-4175-A4D7-B2EF3C15BA1E}" presName="sibTrans" presStyleCnt="0"/>
      <dgm:spPr/>
    </dgm:pt>
    <dgm:pt modelId="{78E5244C-66B5-4917-9990-CFEC326EAA96}" type="pres">
      <dgm:prSet presAssocID="{EB5FFB59-37B2-406C-9854-E074F928637D}" presName="composite" presStyleCnt="0"/>
      <dgm:spPr/>
    </dgm:pt>
    <dgm:pt modelId="{DCAF89BC-D6A1-408C-A0FA-A3BE603CF6AE}" type="pres">
      <dgm:prSet presAssocID="{EB5FFB59-37B2-406C-9854-E074F928637D}" presName="ParentText" presStyleLbl="node1" presStyleIdx="3" presStyleCnt="4">
        <dgm:presLayoutVars>
          <dgm:chMax val="1"/>
          <dgm:chPref val="1"/>
          <dgm:bulletEnabled val="1"/>
        </dgm:presLayoutVars>
      </dgm:prSet>
      <dgm:spPr/>
      <dgm:t>
        <a:bodyPr/>
        <a:lstStyle/>
        <a:p>
          <a:endParaRPr lang="en-US"/>
        </a:p>
      </dgm:t>
    </dgm:pt>
    <dgm:pt modelId="{937800D9-C03C-4D16-9E0E-80718648E54B}" type="pres">
      <dgm:prSet presAssocID="{EB5FFB59-37B2-406C-9854-E074F928637D}" presName="FinalChildText" presStyleLbl="revTx" presStyleIdx="3" presStyleCnt="4">
        <dgm:presLayoutVars>
          <dgm:chMax val="0"/>
          <dgm:chPref val="0"/>
          <dgm:bulletEnabled val="1"/>
        </dgm:presLayoutVars>
      </dgm:prSet>
      <dgm:spPr/>
      <dgm:t>
        <a:bodyPr/>
        <a:lstStyle/>
        <a:p>
          <a:endParaRPr lang="en-US"/>
        </a:p>
      </dgm:t>
    </dgm:pt>
  </dgm:ptLst>
  <dgm:cxnLst>
    <dgm:cxn modelId="{70A80594-CBDF-4D6A-9E5E-0FE0B3EC0B49}" srcId="{CEA9A0A4-39DF-403A-81F0-DB64BAA98344}" destId="{FD0E5667-E1C9-44C8-B7C5-5C2F2F7A0AB1}" srcOrd="0" destOrd="0" parTransId="{63362741-6F34-4B79-A020-85B05B109F51}" sibTransId="{A8D89C03-EF45-4C59-8209-186E169A163C}"/>
    <dgm:cxn modelId="{97540DFE-059C-4403-B6ED-9A757D8AE76B}" type="presOf" srcId="{64433E7F-BFE9-44C8-8A53-9F0826994D6B}" destId="{28159732-42A8-410A-B9CC-25F2E9FC7A38}" srcOrd="0" destOrd="0" presId="urn:microsoft.com/office/officeart/2005/8/layout/StepDownProcess"/>
    <dgm:cxn modelId="{BE102299-6E3F-4355-B75D-AAF7FD669103}" type="presOf" srcId="{DC8A268E-80A0-4AA2-A3D8-0095B8AF82D5}" destId="{81A785E6-3B3C-40ED-8C2F-AF0203609CAA}" srcOrd="0" destOrd="0" presId="urn:microsoft.com/office/officeart/2005/8/layout/StepDownProcess"/>
    <dgm:cxn modelId="{D90A1AF8-AA84-45F5-894A-4356FC1C50C4}" type="presOf" srcId="{EB5FFB59-37B2-406C-9854-E074F928637D}" destId="{DCAF89BC-D6A1-408C-A0FA-A3BE603CF6AE}" srcOrd="0" destOrd="0" presId="urn:microsoft.com/office/officeart/2005/8/layout/StepDownProcess"/>
    <dgm:cxn modelId="{2C0FE977-ECC2-4047-BE4E-E7ACB06FEF51}" srcId="{CEA9A0A4-39DF-403A-81F0-DB64BAA98344}" destId="{8F91283C-A92A-46D5-AF15-0E0E0EF3D87A}" srcOrd="1" destOrd="0" parTransId="{93F65F1C-3170-4329-B8C1-5F1CAF096440}" sibTransId="{3EB4897F-1A35-48EC-A5CF-586843C1AAB4}"/>
    <dgm:cxn modelId="{BC6C504E-6B84-420D-8B48-AEA46649719A}" type="presOf" srcId="{FD0E5667-E1C9-44C8-B7C5-5C2F2F7A0AB1}" destId="{3B453050-A8A0-4062-8ED2-E2235310D205}" srcOrd="0" destOrd="0" presId="urn:microsoft.com/office/officeart/2005/8/layout/StepDownProcess"/>
    <dgm:cxn modelId="{EEA69A33-786F-4AA7-8127-432D4F48AE4B}" srcId="{CEA9A0A4-39DF-403A-81F0-DB64BAA98344}" destId="{EEC335A4-AF85-4868-BA30-8B9697561677}" srcOrd="2" destOrd="0" parTransId="{3587041F-CFDA-4904-9A45-6398D885BAAF}" sibTransId="{9EF36E66-9FBC-4175-A4D7-B2EF3C15BA1E}"/>
    <dgm:cxn modelId="{7C587D29-DD17-4038-91E9-A6E307A36A5E}" srcId="{EB5FFB59-37B2-406C-9854-E074F928637D}" destId="{9EB1A926-EE53-4D23-9170-E1AC316FE681}" srcOrd="0" destOrd="0" parTransId="{48E3E712-4060-413C-ABCE-3E52E2191831}" sibTransId="{40AA13AF-2542-446C-B51C-781D30BA4CF0}"/>
    <dgm:cxn modelId="{74682931-6DD2-4398-B1A0-307D17F5232A}" srcId="{EEC335A4-AF85-4868-BA30-8B9697561677}" destId="{3A58313C-22BF-4A77-8D96-7A9F0FB0E568}" srcOrd="0" destOrd="0" parTransId="{A5E269A3-6B1D-4892-8AA5-2D546C26A652}" sibTransId="{4C07E5D3-E350-4031-9895-DC319E2094FC}"/>
    <dgm:cxn modelId="{DF56A3E8-7CD3-4620-A8D7-8062BCDE64BB}" type="presOf" srcId="{CEA9A0A4-39DF-403A-81F0-DB64BAA98344}" destId="{1836977A-5E11-4278-8C82-A748523BB355}" srcOrd="0" destOrd="0" presId="urn:microsoft.com/office/officeart/2005/8/layout/StepDownProcess"/>
    <dgm:cxn modelId="{A2A1DC4F-F4F8-4C5A-9CA2-826C423C0223}" type="presOf" srcId="{EEC335A4-AF85-4868-BA30-8B9697561677}" destId="{B5B16847-614B-4A08-9C1D-F87643B31126}" srcOrd="0" destOrd="0" presId="urn:microsoft.com/office/officeart/2005/8/layout/StepDownProcess"/>
    <dgm:cxn modelId="{2182877C-4131-47FC-BD80-2A229DA783DE}" type="presOf" srcId="{8F91283C-A92A-46D5-AF15-0E0E0EF3D87A}" destId="{31433DF9-4177-4179-AA29-63C4209CADAF}" srcOrd="0" destOrd="0" presId="urn:microsoft.com/office/officeart/2005/8/layout/StepDownProcess"/>
    <dgm:cxn modelId="{D69E689E-18F4-4415-A47E-02B80BAE7583}" type="presOf" srcId="{3A58313C-22BF-4A77-8D96-7A9F0FB0E568}" destId="{7466D2E1-8864-437B-9BE2-0B29B0F54CC4}" srcOrd="0" destOrd="0" presId="urn:microsoft.com/office/officeart/2005/8/layout/StepDownProcess"/>
    <dgm:cxn modelId="{A3799270-44FE-40D5-B14D-70A75C5CD824}" type="presOf" srcId="{9EB1A926-EE53-4D23-9170-E1AC316FE681}" destId="{937800D9-C03C-4D16-9E0E-80718648E54B}" srcOrd="0" destOrd="0" presId="urn:microsoft.com/office/officeart/2005/8/layout/StepDownProcess"/>
    <dgm:cxn modelId="{A51663AE-7E26-41B4-BBFA-F1A870F20BF1}" srcId="{CEA9A0A4-39DF-403A-81F0-DB64BAA98344}" destId="{EB5FFB59-37B2-406C-9854-E074F928637D}" srcOrd="3" destOrd="0" parTransId="{F6629EAE-7F0C-4740-84E8-1FDC16196B0F}" sibTransId="{535F6B19-3F84-40A3-930B-86F1B1863CB8}"/>
    <dgm:cxn modelId="{58095666-3544-43E1-A605-DA69CB4F7E2C}" srcId="{8F91283C-A92A-46D5-AF15-0E0E0EF3D87A}" destId="{64433E7F-BFE9-44C8-8A53-9F0826994D6B}" srcOrd="0" destOrd="0" parTransId="{B6B21492-DB57-41C5-B7AB-0CB13CB14CB3}" sibTransId="{5DE6AC47-5765-4CD0-BBF7-038373D484C7}"/>
    <dgm:cxn modelId="{3DCCFD58-3057-41BD-985A-28CAABD351FA}" srcId="{FD0E5667-E1C9-44C8-B7C5-5C2F2F7A0AB1}" destId="{DC8A268E-80A0-4AA2-A3D8-0095B8AF82D5}" srcOrd="0" destOrd="0" parTransId="{F762CEB3-1675-46B3-ACF4-67CCA43DA1A8}" sibTransId="{10442E96-4331-4712-98F1-8CF81C3055F8}"/>
    <dgm:cxn modelId="{162E5442-A929-4B16-9932-0F8AE18611E5}" type="presParOf" srcId="{1836977A-5E11-4278-8C82-A748523BB355}" destId="{F23F069E-FEE4-4279-BF36-C5B43228B28D}" srcOrd="0" destOrd="0" presId="urn:microsoft.com/office/officeart/2005/8/layout/StepDownProcess"/>
    <dgm:cxn modelId="{60E08084-C315-4087-9C26-AD5528EB5700}" type="presParOf" srcId="{F23F069E-FEE4-4279-BF36-C5B43228B28D}" destId="{2891D659-9340-409D-BFE0-A51DF1AB8101}" srcOrd="0" destOrd="0" presId="urn:microsoft.com/office/officeart/2005/8/layout/StepDownProcess"/>
    <dgm:cxn modelId="{17DB78B0-D6F8-4C43-8E96-2907C5B39166}" type="presParOf" srcId="{F23F069E-FEE4-4279-BF36-C5B43228B28D}" destId="{3B453050-A8A0-4062-8ED2-E2235310D205}" srcOrd="1" destOrd="0" presId="urn:microsoft.com/office/officeart/2005/8/layout/StepDownProcess"/>
    <dgm:cxn modelId="{EA97EF13-FCF6-465D-9EDB-058479BF1FCA}" type="presParOf" srcId="{F23F069E-FEE4-4279-BF36-C5B43228B28D}" destId="{81A785E6-3B3C-40ED-8C2F-AF0203609CAA}" srcOrd="2" destOrd="0" presId="urn:microsoft.com/office/officeart/2005/8/layout/StepDownProcess"/>
    <dgm:cxn modelId="{FE35E8E4-6565-4DA3-ACA7-84B2A6F2A037}" type="presParOf" srcId="{1836977A-5E11-4278-8C82-A748523BB355}" destId="{383BABAB-0E1A-467F-A990-F3DFE9CE7454}" srcOrd="1" destOrd="0" presId="urn:microsoft.com/office/officeart/2005/8/layout/StepDownProcess"/>
    <dgm:cxn modelId="{1153543A-E103-4DA4-835E-2325107F2490}" type="presParOf" srcId="{1836977A-5E11-4278-8C82-A748523BB355}" destId="{D2467398-DB67-4DAF-A1F6-D0E22E5FD767}" srcOrd="2" destOrd="0" presId="urn:microsoft.com/office/officeart/2005/8/layout/StepDownProcess"/>
    <dgm:cxn modelId="{3F6196A1-9D02-4215-965E-D96497A034CE}" type="presParOf" srcId="{D2467398-DB67-4DAF-A1F6-D0E22E5FD767}" destId="{7EDC4CE4-F2D8-4BDB-8EC0-58258010CE11}" srcOrd="0" destOrd="0" presId="urn:microsoft.com/office/officeart/2005/8/layout/StepDownProcess"/>
    <dgm:cxn modelId="{5BA9E69E-0D3E-4AA1-8828-CB4B146573AD}" type="presParOf" srcId="{D2467398-DB67-4DAF-A1F6-D0E22E5FD767}" destId="{31433DF9-4177-4179-AA29-63C4209CADAF}" srcOrd="1" destOrd="0" presId="urn:microsoft.com/office/officeart/2005/8/layout/StepDownProcess"/>
    <dgm:cxn modelId="{E9E86973-18A7-49D2-B889-4266896CE3F1}" type="presParOf" srcId="{D2467398-DB67-4DAF-A1F6-D0E22E5FD767}" destId="{28159732-42A8-410A-B9CC-25F2E9FC7A38}" srcOrd="2" destOrd="0" presId="urn:microsoft.com/office/officeart/2005/8/layout/StepDownProcess"/>
    <dgm:cxn modelId="{E0287B68-7735-4A7E-AA92-B35B385B612A}" type="presParOf" srcId="{1836977A-5E11-4278-8C82-A748523BB355}" destId="{86A314C1-7CA3-4E1F-AE99-DAB1D5C0B809}" srcOrd="3" destOrd="0" presId="urn:microsoft.com/office/officeart/2005/8/layout/StepDownProcess"/>
    <dgm:cxn modelId="{88020F28-E87A-4BCD-8B55-61DB3E78C0E6}" type="presParOf" srcId="{1836977A-5E11-4278-8C82-A748523BB355}" destId="{D0FE04B0-5B08-45A7-BAF2-4909E47FE42C}" srcOrd="4" destOrd="0" presId="urn:microsoft.com/office/officeart/2005/8/layout/StepDownProcess"/>
    <dgm:cxn modelId="{C5F02100-DE91-47DA-A613-953CC1C6F566}" type="presParOf" srcId="{D0FE04B0-5B08-45A7-BAF2-4909E47FE42C}" destId="{C8697BEE-011C-4D80-8CFE-AAE44C372ABD}" srcOrd="0" destOrd="0" presId="urn:microsoft.com/office/officeart/2005/8/layout/StepDownProcess"/>
    <dgm:cxn modelId="{2763D124-D57A-4B50-86C7-D8662C90E89A}" type="presParOf" srcId="{D0FE04B0-5B08-45A7-BAF2-4909E47FE42C}" destId="{B5B16847-614B-4A08-9C1D-F87643B31126}" srcOrd="1" destOrd="0" presId="urn:microsoft.com/office/officeart/2005/8/layout/StepDownProcess"/>
    <dgm:cxn modelId="{47374AB2-313C-43D8-AFBC-890475CA5091}" type="presParOf" srcId="{D0FE04B0-5B08-45A7-BAF2-4909E47FE42C}" destId="{7466D2E1-8864-437B-9BE2-0B29B0F54CC4}" srcOrd="2" destOrd="0" presId="urn:microsoft.com/office/officeart/2005/8/layout/StepDownProcess"/>
    <dgm:cxn modelId="{A235F368-D91A-40C5-B237-FD172FA28288}" type="presParOf" srcId="{1836977A-5E11-4278-8C82-A748523BB355}" destId="{A718FFC0-F619-4D34-9B78-9A5A70E51824}" srcOrd="5" destOrd="0" presId="urn:microsoft.com/office/officeart/2005/8/layout/StepDownProcess"/>
    <dgm:cxn modelId="{86E2ED37-DF9E-4733-BB4A-0DFF33E9976C}" type="presParOf" srcId="{1836977A-5E11-4278-8C82-A748523BB355}" destId="{78E5244C-66B5-4917-9990-CFEC326EAA96}" srcOrd="6" destOrd="0" presId="urn:microsoft.com/office/officeart/2005/8/layout/StepDownProcess"/>
    <dgm:cxn modelId="{8AA2EF7D-B8B9-424D-B04D-8FE1F9322801}" type="presParOf" srcId="{78E5244C-66B5-4917-9990-CFEC326EAA96}" destId="{DCAF89BC-D6A1-408C-A0FA-A3BE603CF6AE}" srcOrd="0" destOrd="0" presId="urn:microsoft.com/office/officeart/2005/8/layout/StepDownProcess"/>
    <dgm:cxn modelId="{91E3013B-AEC1-43BD-95F3-571682710A36}" type="presParOf" srcId="{78E5244C-66B5-4917-9990-CFEC326EAA96}" destId="{937800D9-C03C-4D16-9E0E-80718648E54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1D659-9340-409D-BFE0-A51DF1AB8101}">
      <dsp:nvSpPr>
        <dsp:cNvPr id="0" name=""/>
        <dsp:cNvSpPr/>
      </dsp:nvSpPr>
      <dsp:spPr>
        <a:xfrm rot="5400000">
          <a:off x="216313" y="1229544"/>
          <a:ext cx="616626" cy="702007"/>
        </a:xfrm>
        <a:prstGeom prst="bentUpArrow">
          <a:avLst>
            <a:gd name="adj1" fmla="val 32840"/>
            <a:gd name="adj2" fmla="val 25000"/>
            <a:gd name="adj3" fmla="val 35780"/>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B453050-A8A0-4062-8ED2-E2235310D205}">
      <dsp:nvSpPr>
        <dsp:cNvPr id="0" name=""/>
        <dsp:cNvSpPr/>
      </dsp:nvSpPr>
      <dsp:spPr>
        <a:xfrm>
          <a:off x="2465" y="546001"/>
          <a:ext cx="1138994" cy="726591"/>
        </a:xfrm>
        <a:prstGeom prst="roundRect">
          <a:avLst>
            <a:gd name="adj" fmla="val 16670"/>
          </a:avLst>
        </a:prstGeom>
        <a:solidFill>
          <a:srgbClr val="5B9BD5">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MR Clean</a:t>
          </a:r>
        </a:p>
      </dsp:txBody>
      <dsp:txXfrm>
        <a:off x="37941" y="581477"/>
        <a:ext cx="1068042" cy="655639"/>
      </dsp:txXfrm>
    </dsp:sp>
    <dsp:sp modelId="{81A785E6-3B3C-40ED-8C2F-AF0203609CAA}">
      <dsp:nvSpPr>
        <dsp:cNvPr id="0" name=""/>
        <dsp:cNvSpPr/>
      </dsp:nvSpPr>
      <dsp:spPr>
        <a:xfrm>
          <a:off x="1191519" y="615298"/>
          <a:ext cx="754968" cy="58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Does it work in the ultra early population?</a:t>
          </a:r>
        </a:p>
      </dsp:txBody>
      <dsp:txXfrm>
        <a:off x="1191519" y="615298"/>
        <a:ext cx="754968" cy="587263"/>
      </dsp:txXfrm>
    </dsp:sp>
    <dsp:sp modelId="{7EDC4CE4-F2D8-4BDB-8EC0-58258010CE11}">
      <dsp:nvSpPr>
        <dsp:cNvPr id="0" name=""/>
        <dsp:cNvSpPr/>
      </dsp:nvSpPr>
      <dsp:spPr>
        <a:xfrm rot="5400000">
          <a:off x="1050705" y="2045746"/>
          <a:ext cx="616626" cy="702007"/>
        </a:xfrm>
        <a:prstGeom prst="bentUpArrow">
          <a:avLst>
            <a:gd name="adj1" fmla="val 32840"/>
            <a:gd name="adj2" fmla="val 25000"/>
            <a:gd name="adj3" fmla="val 35780"/>
          </a:avLst>
        </a:prstGeom>
        <a:solidFill>
          <a:srgbClr val="5B9BD5">
            <a:tint val="50000"/>
            <a:hueOff val="36168"/>
            <a:satOff val="-1390"/>
            <a:lumOff val="488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1433DF9-4177-4179-AA29-63C4209CADAF}">
      <dsp:nvSpPr>
        <dsp:cNvPr id="0" name=""/>
        <dsp:cNvSpPr/>
      </dsp:nvSpPr>
      <dsp:spPr>
        <a:xfrm>
          <a:off x="887337" y="1362203"/>
          <a:ext cx="1038035" cy="726591"/>
        </a:xfrm>
        <a:prstGeom prst="roundRect">
          <a:avLst>
            <a:gd name="adj" fmla="val 16670"/>
          </a:avLst>
        </a:prstGeom>
        <a:solidFill>
          <a:srgbClr val="5B9BD5">
            <a:shade val="80000"/>
            <a:hueOff val="90421"/>
            <a:satOff val="1725"/>
            <a:lumOff val="76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DAWN/Defuse</a:t>
          </a:r>
        </a:p>
      </dsp:txBody>
      <dsp:txXfrm>
        <a:off x="922813" y="1397679"/>
        <a:ext cx="967083" cy="655639"/>
      </dsp:txXfrm>
    </dsp:sp>
    <dsp:sp modelId="{28159732-42A8-410A-B9CC-25F2E9FC7A38}">
      <dsp:nvSpPr>
        <dsp:cNvPr id="0" name=""/>
        <dsp:cNvSpPr/>
      </dsp:nvSpPr>
      <dsp:spPr>
        <a:xfrm>
          <a:off x="1925372" y="1431500"/>
          <a:ext cx="754968" cy="58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Does it still work when treating a little later?</a:t>
          </a:r>
        </a:p>
      </dsp:txBody>
      <dsp:txXfrm>
        <a:off x="1925372" y="1431500"/>
        <a:ext cx="754968" cy="587263"/>
      </dsp:txXfrm>
    </dsp:sp>
    <dsp:sp modelId="{C8697BEE-011C-4D80-8CFE-AAE44C372ABD}">
      <dsp:nvSpPr>
        <dsp:cNvPr id="0" name=""/>
        <dsp:cNvSpPr/>
      </dsp:nvSpPr>
      <dsp:spPr>
        <a:xfrm rot="5400000">
          <a:off x="1935577" y="2861947"/>
          <a:ext cx="616626" cy="702007"/>
        </a:xfrm>
        <a:prstGeom prst="bentUpArrow">
          <a:avLst>
            <a:gd name="adj1" fmla="val 32840"/>
            <a:gd name="adj2" fmla="val 25000"/>
            <a:gd name="adj3" fmla="val 35780"/>
          </a:avLst>
        </a:prstGeom>
        <a:solidFill>
          <a:srgbClr val="5B9BD5">
            <a:tint val="50000"/>
            <a:hueOff val="72337"/>
            <a:satOff val="-2780"/>
            <a:lumOff val="977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5B16847-614B-4A08-9C1D-F87643B31126}">
      <dsp:nvSpPr>
        <dsp:cNvPr id="0" name=""/>
        <dsp:cNvSpPr/>
      </dsp:nvSpPr>
      <dsp:spPr>
        <a:xfrm>
          <a:off x="1772209" y="2178405"/>
          <a:ext cx="1038035" cy="726591"/>
        </a:xfrm>
        <a:prstGeom prst="roundRect">
          <a:avLst>
            <a:gd name="adj" fmla="val 16670"/>
          </a:avLst>
        </a:prstGeom>
        <a:solidFill>
          <a:srgbClr val="5B9BD5">
            <a:shade val="80000"/>
            <a:hueOff val="180842"/>
            <a:satOff val="3450"/>
            <a:lumOff val="152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Future Trial</a:t>
          </a:r>
        </a:p>
      </dsp:txBody>
      <dsp:txXfrm>
        <a:off x="1807685" y="2213881"/>
        <a:ext cx="967083" cy="655639"/>
      </dsp:txXfrm>
    </dsp:sp>
    <dsp:sp modelId="{7466D2E1-8864-437B-9BE2-0B29B0F54CC4}">
      <dsp:nvSpPr>
        <dsp:cNvPr id="0" name=""/>
        <dsp:cNvSpPr/>
      </dsp:nvSpPr>
      <dsp:spPr>
        <a:xfrm>
          <a:off x="2810244" y="2247702"/>
          <a:ext cx="754968" cy="58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Another extension</a:t>
          </a:r>
        </a:p>
      </dsp:txBody>
      <dsp:txXfrm>
        <a:off x="2810244" y="2247702"/>
        <a:ext cx="754968" cy="587263"/>
      </dsp:txXfrm>
    </dsp:sp>
    <dsp:sp modelId="{DCAF89BC-D6A1-408C-A0FA-A3BE603CF6AE}">
      <dsp:nvSpPr>
        <dsp:cNvPr id="0" name=""/>
        <dsp:cNvSpPr/>
      </dsp:nvSpPr>
      <dsp:spPr>
        <a:xfrm>
          <a:off x="2657081" y="2994606"/>
          <a:ext cx="1038035" cy="726591"/>
        </a:xfrm>
        <a:prstGeom prst="roundRect">
          <a:avLst>
            <a:gd name="adj" fmla="val 16670"/>
          </a:avLst>
        </a:prstGeom>
        <a:solidFill>
          <a:srgbClr val="5B9BD5">
            <a:shade val="80000"/>
            <a:hueOff val="271263"/>
            <a:satOff val="5175"/>
            <a:lumOff val="228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Future Trial 2</a:t>
          </a:r>
        </a:p>
      </dsp:txBody>
      <dsp:txXfrm>
        <a:off x="2692557" y="3030082"/>
        <a:ext cx="967083" cy="655639"/>
      </dsp:txXfrm>
    </dsp:sp>
    <dsp:sp modelId="{937800D9-C03C-4D16-9E0E-80718648E54B}">
      <dsp:nvSpPr>
        <dsp:cNvPr id="0" name=""/>
        <dsp:cNvSpPr/>
      </dsp:nvSpPr>
      <dsp:spPr>
        <a:xfrm>
          <a:off x="3695116" y="3063903"/>
          <a:ext cx="754968" cy="58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And another…</a:t>
          </a:r>
        </a:p>
      </dsp:txBody>
      <dsp:txXfrm>
        <a:off x="3695116" y="3063903"/>
        <a:ext cx="754968" cy="58726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4164A95-F550-4F55-BB73-1BF7D9248F6A}" type="datetimeFigureOut">
              <a:rPr lang="en-US" smtClean="0"/>
              <a:pPr/>
              <a:t>1/27/2020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A430349-CA03-43DA-9665-F2194A6D03E7}" type="slidenum">
              <a:rPr lang="en-US" smtClean="0"/>
              <a:pPr/>
              <a:t>‹#›</a:t>
            </a:fld>
            <a:endParaRPr lang="en-US"/>
          </a:p>
        </p:txBody>
      </p:sp>
    </p:spTree>
    <p:extLst>
      <p:ext uri="{BB962C8B-B14F-4D97-AF65-F5344CB8AC3E}">
        <p14:creationId xmlns:p14="http://schemas.microsoft.com/office/powerpoint/2010/main" val="372143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a:t>
            </a:r>
            <a:r>
              <a:rPr lang="en-US" baseline="0" dirty="0"/>
              <a:t> across all 3 areas was need for infrastructure</a:t>
            </a:r>
            <a:endParaRPr lang="en-US" dirty="0"/>
          </a:p>
        </p:txBody>
      </p:sp>
    </p:spTree>
    <p:extLst>
      <p:ext uri="{BB962C8B-B14F-4D97-AF65-F5344CB8AC3E}">
        <p14:creationId xmlns:p14="http://schemas.microsoft.com/office/powerpoint/2010/main" val="163946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ideas (without details) that came to us immediately after Dawn/Defuse results.  Also address NINDS interest in defining the limits of EVT.  Mention discussions with the FDA and their aligned interest in the same questions.  </a:t>
            </a:r>
          </a:p>
        </p:txBody>
      </p:sp>
      <p:sp>
        <p:nvSpPr>
          <p:cNvPr id="4" name="Slide Number Placeholder 3"/>
          <p:cNvSpPr>
            <a:spLocks noGrp="1"/>
          </p:cNvSpPr>
          <p:nvPr>
            <p:ph type="sldNum" sz="quarter" idx="5"/>
          </p:nvPr>
        </p:nvSpPr>
        <p:spPr/>
        <p:txBody>
          <a:bodyPr/>
          <a:lstStyle/>
          <a:p>
            <a:fld id="{2A430349-CA03-43DA-9665-F2194A6D03E7}" type="slidenum">
              <a:rPr lang="en-US" smtClean="0"/>
              <a:pPr/>
              <a:t>5</a:t>
            </a:fld>
            <a:endParaRPr lang="en-US"/>
          </a:p>
        </p:txBody>
      </p:sp>
    </p:spTree>
    <p:extLst>
      <p:ext uri="{BB962C8B-B14F-4D97-AF65-F5344CB8AC3E}">
        <p14:creationId xmlns:p14="http://schemas.microsoft.com/office/powerpoint/2010/main" val="38954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questions are important to us but with our current process we would be vastly restricted to addressing this space.  In addition, we see this an inefficient way of getting information into practice given the lengthy process with this approach.   </a:t>
            </a:r>
          </a:p>
        </p:txBody>
      </p:sp>
      <p:sp>
        <p:nvSpPr>
          <p:cNvPr id="4" name="Slide Number Placeholder 3"/>
          <p:cNvSpPr>
            <a:spLocks noGrp="1"/>
          </p:cNvSpPr>
          <p:nvPr>
            <p:ph type="sldNum" sz="quarter" idx="5"/>
          </p:nvPr>
        </p:nvSpPr>
        <p:spPr/>
        <p:txBody>
          <a:bodyPr/>
          <a:lstStyle/>
          <a:p>
            <a:fld id="{2A430349-CA03-43DA-9665-F2194A6D03E7}" type="slidenum">
              <a:rPr lang="en-US" smtClean="0"/>
              <a:pPr/>
              <a:t>6</a:t>
            </a:fld>
            <a:endParaRPr lang="en-US"/>
          </a:p>
        </p:txBody>
      </p:sp>
    </p:spTree>
    <p:extLst>
      <p:ext uri="{BB962C8B-B14F-4D97-AF65-F5344CB8AC3E}">
        <p14:creationId xmlns:p14="http://schemas.microsoft.com/office/powerpoint/2010/main" val="80975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ysClr val="windowText" lastClr="000000"/>
                </a:solidFill>
                <a:latin typeface="Calibri" panose="020F0502020204030204" pitchFamily="34" charset="0"/>
                <a:cs typeface="Calibri" panose="020F0502020204030204" pitchFamily="34" charset="0"/>
              </a:rPr>
              <a:t>29 regional centers (24 funded) with 486 satellite stroke hospitals, a coordinating center, and a data coordinating center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ysClr val="windowText" lastClr="000000"/>
                </a:solidFill>
                <a:latin typeface="Calibri" panose="020F0502020204030204" pitchFamily="34" charset="0"/>
                <a:cs typeface="Calibri" panose="020F0502020204030204" pitchFamily="34" charset="0"/>
              </a:rPr>
              <a:t>The opportunity is the Network provides the necessary infrastructure for a platform.  And conversely is the platform.  </a:t>
            </a:r>
          </a:p>
          <a:p>
            <a:endParaRPr lang="en-US" dirty="0"/>
          </a:p>
        </p:txBody>
      </p:sp>
      <p:sp>
        <p:nvSpPr>
          <p:cNvPr id="4" name="Slide Number Placeholder 3"/>
          <p:cNvSpPr>
            <a:spLocks noGrp="1"/>
          </p:cNvSpPr>
          <p:nvPr>
            <p:ph type="sldNum" sz="quarter" idx="5"/>
          </p:nvPr>
        </p:nvSpPr>
        <p:spPr/>
        <p:txBody>
          <a:bodyPr/>
          <a:lstStyle/>
          <a:p>
            <a:fld id="{2A430349-CA03-43DA-9665-F2194A6D03E7}" type="slidenum">
              <a:rPr lang="en-US" smtClean="0"/>
              <a:pPr/>
              <a:t>7</a:t>
            </a:fld>
            <a:endParaRPr lang="en-US"/>
          </a:p>
        </p:txBody>
      </p:sp>
    </p:spTree>
    <p:extLst>
      <p:ext uri="{BB962C8B-B14F-4D97-AF65-F5344CB8AC3E}">
        <p14:creationId xmlns:p14="http://schemas.microsoft.com/office/powerpoint/2010/main" val="18145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to start and create a platform. </a:t>
            </a:r>
          </a:p>
          <a:p>
            <a:pPr marL="171450" indent="-171450">
              <a:buFont typeface="Arial" panose="020B0604020202020204" pitchFamily="34" charset="0"/>
              <a:buChar char="•"/>
            </a:pPr>
            <a:r>
              <a:rPr lang="en-US" dirty="0"/>
              <a:t>We have leadership approval to proceed with a base-study.  Ultimately, we need projects that answer hypothesis driven questions to justify funding. </a:t>
            </a:r>
          </a:p>
          <a:p>
            <a:pPr marL="171450" indent="-171450">
              <a:buFont typeface="Arial" panose="020B0604020202020204" pitchFamily="34" charset="0"/>
              <a:buChar char="•"/>
            </a:pPr>
            <a:r>
              <a:rPr lang="en-US" dirty="0"/>
              <a:t>We are reaching out to engage the community to develop this approach through the network.  </a:t>
            </a:r>
          </a:p>
          <a:p>
            <a:endParaRPr lang="en-US" dirty="0"/>
          </a:p>
        </p:txBody>
      </p:sp>
      <p:sp>
        <p:nvSpPr>
          <p:cNvPr id="4" name="Slide Number Placeholder 3"/>
          <p:cNvSpPr>
            <a:spLocks noGrp="1"/>
          </p:cNvSpPr>
          <p:nvPr>
            <p:ph type="sldNum" sz="quarter" idx="5"/>
          </p:nvPr>
        </p:nvSpPr>
        <p:spPr/>
        <p:txBody>
          <a:bodyPr/>
          <a:lstStyle/>
          <a:p>
            <a:fld id="{2A430349-CA03-43DA-9665-F2194A6D03E7}" type="slidenum">
              <a:rPr lang="en-US" smtClean="0"/>
              <a:pPr/>
              <a:t>8</a:t>
            </a:fld>
            <a:endParaRPr lang="en-US"/>
          </a:p>
        </p:txBody>
      </p:sp>
    </p:spTree>
    <p:extLst>
      <p:ext uri="{BB962C8B-B14F-4D97-AF65-F5344CB8AC3E}">
        <p14:creationId xmlns:p14="http://schemas.microsoft.com/office/powerpoint/2010/main" val="134841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Step-stone group reaching out to investigators who have already proposed ideas.  If new potential platform ideas exist, we urge you contact us at NINDS to get involved.  </a:t>
            </a:r>
          </a:p>
          <a:p>
            <a:pPr marL="171450" indent="-171450">
              <a:buFont typeface="Arial" panose="020B0604020202020204" pitchFamily="34" charset="0"/>
              <a:buChar char="•"/>
            </a:pPr>
            <a:r>
              <a:rPr lang="en-US" dirty="0"/>
              <a:t>The workshop is intended to help focus the discussion and make sure we are considering all options/variables/factors, etc.  We will use the steering call on Feb 12</a:t>
            </a:r>
            <a:r>
              <a:rPr lang="en-US" baseline="30000" dirty="0"/>
              <a:t>th</a:t>
            </a:r>
            <a:r>
              <a:rPr lang="en-US" dirty="0"/>
              <a:t> to hash out a focused agenda for the workshop.  </a:t>
            </a:r>
          </a:p>
          <a:p>
            <a:pPr marL="171450" indent="-171450">
              <a:buFont typeface="Arial" panose="020B0604020202020204" pitchFamily="34" charset="0"/>
              <a:buChar char="•"/>
            </a:pPr>
            <a:r>
              <a:rPr lang="en-US" dirty="0"/>
              <a:t>The workshop is open but space may be limited.  If interested in participating, please contact Rose Beckman at our NCC.  </a:t>
            </a:r>
          </a:p>
        </p:txBody>
      </p:sp>
      <p:sp>
        <p:nvSpPr>
          <p:cNvPr id="4" name="Slide Number Placeholder 3"/>
          <p:cNvSpPr>
            <a:spLocks noGrp="1"/>
          </p:cNvSpPr>
          <p:nvPr>
            <p:ph type="sldNum" sz="quarter" idx="5"/>
          </p:nvPr>
        </p:nvSpPr>
        <p:spPr/>
        <p:txBody>
          <a:bodyPr/>
          <a:lstStyle/>
          <a:p>
            <a:fld id="{2A430349-CA03-43DA-9665-F2194A6D03E7}" type="slidenum">
              <a:rPr lang="en-US" smtClean="0"/>
              <a:pPr/>
              <a:t>14</a:t>
            </a:fld>
            <a:endParaRPr lang="en-US"/>
          </a:p>
        </p:txBody>
      </p:sp>
    </p:spTree>
    <p:extLst>
      <p:ext uri="{BB962C8B-B14F-4D97-AF65-F5344CB8AC3E}">
        <p14:creationId xmlns:p14="http://schemas.microsoft.com/office/powerpoint/2010/main" val="2155277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userDrawn="1"/>
        </p:nvGrpSpPr>
        <p:grpSpPr bwMode="auto">
          <a:xfrm>
            <a:off x="-19049" y="-23813"/>
            <a:ext cx="9186863" cy="6896101"/>
            <a:chOff x="-19050" y="-23292"/>
            <a:chExt cx="9186621" cy="689558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2"/>
            <p:cNvGrpSpPr>
              <a:grpSpLocks/>
            </p:cNvGrpSpPr>
            <p:nvPr userDrawn="1"/>
          </p:nvGrpSpPr>
          <p:grpSpPr bwMode="auto">
            <a:xfrm>
              <a:off x="4466572" y="-23292"/>
              <a:ext cx="4700999" cy="3609680"/>
              <a:chOff x="4466572" y="-23292"/>
              <a:chExt cx="4700999" cy="3609680"/>
            </a:xfrm>
          </p:grpSpPr>
          <p:pic>
            <p:nvPicPr>
              <p:cNvPr id="7" name="Picture 16" descr="industry"/>
              <p:cNvPicPr>
                <a:picLocks noChangeAspect="1" noChangeArrowheads="1"/>
              </p:cNvPicPr>
              <p:nvPr/>
            </p:nvPicPr>
            <p:blipFill>
              <a:blip r:embed="rId3">
                <a:extLst>
                  <a:ext uri="{28A0092B-C50C-407E-A947-70E740481C1C}">
                    <a14:useLocalDpi xmlns:a14="http://schemas.microsoft.com/office/drawing/2010/main" val="0"/>
                  </a:ext>
                </a:extLst>
              </a:blip>
              <a:srcRect b="9129"/>
              <a:stretch>
                <a:fillRect/>
              </a:stretch>
            </p:blipFill>
            <p:spPr bwMode="auto">
              <a:xfrm>
                <a:off x="6006717" y="1985557"/>
                <a:ext cx="1737360" cy="157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ttp://www.headaches.org/images/clinical.jpg"/>
              <p:cNvPicPr>
                <a:picLocks noChangeAspect="1" noChangeArrowheads="1"/>
              </p:cNvPicPr>
              <p:nvPr/>
            </p:nvPicPr>
            <p:blipFill>
              <a:blip r:embed="rId4">
                <a:extLst>
                  <a:ext uri="{28A0092B-C50C-407E-A947-70E740481C1C}">
                    <a14:useLocalDpi xmlns:a14="http://schemas.microsoft.com/office/drawing/2010/main" val="0"/>
                  </a:ext>
                </a:extLst>
              </a:blip>
              <a:srcRect l="26880" t="26880"/>
              <a:stretch>
                <a:fillRect/>
              </a:stretch>
            </p:blipFill>
            <p:spPr bwMode="auto">
              <a:xfrm>
                <a:off x="4468141" y="1910913"/>
                <a:ext cx="1587503"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http://www.columbiasma.org/imgs/About.sma.jpg"/>
              <p:cNvPicPr>
                <a:picLocks noChangeAspect="1" noChangeArrowheads="1"/>
              </p:cNvPicPr>
              <p:nvPr/>
            </p:nvPicPr>
            <p:blipFill>
              <a:blip r:embed="rId5">
                <a:extLst>
                  <a:ext uri="{28A0092B-C50C-407E-A947-70E740481C1C}">
                    <a14:useLocalDpi xmlns:a14="http://schemas.microsoft.com/office/drawing/2010/main" val="0"/>
                  </a:ext>
                </a:extLst>
              </a:blip>
              <a:srcRect b="40186"/>
              <a:stretch>
                <a:fillRect/>
              </a:stretch>
            </p:blipFill>
            <p:spPr bwMode="auto">
              <a:xfrm>
                <a:off x="7620317" y="1997062"/>
                <a:ext cx="1523683" cy="15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researchers"/>
              <p:cNvPicPr>
                <a:picLocks noChangeAspect="1" noChangeArrowheads="1"/>
              </p:cNvPicPr>
              <p:nvPr/>
            </p:nvPicPr>
            <p:blipFill>
              <a:blip r:embed="rId6">
                <a:extLst>
                  <a:ext uri="{28A0092B-C50C-407E-A947-70E740481C1C}">
                    <a14:useLocalDpi xmlns:a14="http://schemas.microsoft.com/office/drawing/2010/main" val="0"/>
                  </a:ext>
                </a:extLst>
              </a:blip>
              <a:srcRect t="27692" r="1846" b="28615"/>
              <a:stretch>
                <a:fillRect/>
              </a:stretch>
            </p:blipFill>
            <p:spPr bwMode="auto">
              <a:xfrm>
                <a:off x="4468141" y="-23292"/>
                <a:ext cx="4699430" cy="209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7"/>
              <p:cNvCxnSpPr>
                <a:cxnSpLocks noChangeShapeType="1"/>
              </p:cNvCxnSpPr>
              <p:nvPr/>
            </p:nvCxnSpPr>
            <p:spPr bwMode="auto">
              <a:xfrm>
                <a:off x="4467222" y="3581626"/>
                <a:ext cx="4681728" cy="4762"/>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2" name="Straight Connector 18"/>
              <p:cNvCxnSpPr>
                <a:cxnSpLocks noChangeShapeType="1"/>
              </p:cNvCxnSpPr>
              <p:nvPr/>
            </p:nvCxnSpPr>
            <p:spPr bwMode="auto">
              <a:xfrm>
                <a:off x="4466572" y="2061117"/>
                <a:ext cx="4681728" cy="4762"/>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cxnSp>
            <p:nvCxnSpPr>
              <p:cNvPr id="13" name="Straight Connector 19"/>
              <p:cNvCxnSpPr>
                <a:cxnSpLocks noChangeShapeType="1"/>
              </p:cNvCxnSpPr>
              <p:nvPr/>
            </p:nvCxnSpPr>
            <p:spPr bwMode="auto">
              <a:xfrm rot="5400000">
                <a:off x="5276165" y="2807718"/>
                <a:ext cx="1527048" cy="1828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cxnSp>
            <p:nvCxnSpPr>
              <p:cNvPr id="14" name="Straight Connector 20"/>
              <p:cNvCxnSpPr>
                <a:cxnSpLocks noChangeShapeType="1"/>
              </p:cNvCxnSpPr>
              <p:nvPr/>
            </p:nvCxnSpPr>
            <p:spPr bwMode="auto">
              <a:xfrm rot="5400000">
                <a:off x="6850965" y="2812798"/>
                <a:ext cx="1527048" cy="1828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21"/>
              <p:cNvCxnSpPr>
                <a:cxnSpLocks noChangeShapeType="1"/>
              </p:cNvCxnSpPr>
              <p:nvPr/>
            </p:nvCxnSpPr>
            <p:spPr bwMode="auto">
              <a:xfrm rot="5400000">
                <a:off x="8370393" y="2803146"/>
                <a:ext cx="1527048" cy="27432"/>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grpSp>
      </p:grpSp>
      <p:pic>
        <p:nvPicPr>
          <p:cNvPr id="16" name="Picture 2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6202"/>
            <a:ext cx="33528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Grp="1" noChangeArrowheads="1"/>
          </p:cNvSpPr>
          <p:nvPr>
            <p:ph type="ctrTitle"/>
          </p:nvPr>
        </p:nvSpPr>
        <p:spPr>
          <a:xfrm>
            <a:off x="228600" y="2362200"/>
            <a:ext cx="3962400" cy="3657600"/>
          </a:xfrm>
        </p:spPr>
        <p:txBody>
          <a:bodyPr/>
          <a:lstStyle>
            <a:lvl1pPr>
              <a:defRPr/>
            </a:lvl1pPr>
          </a:lstStyle>
          <a:p>
            <a:r>
              <a:rPr lang="en-US" dirty="0"/>
              <a:t>Click to edit Master title style</a:t>
            </a:r>
          </a:p>
        </p:txBody>
      </p:sp>
      <p:sp>
        <p:nvSpPr>
          <p:cNvPr id="133124" name="Rectangle 4"/>
          <p:cNvSpPr>
            <a:spLocks noGrp="1" noChangeArrowheads="1"/>
          </p:cNvSpPr>
          <p:nvPr>
            <p:ph type="subTitle" idx="1"/>
          </p:nvPr>
        </p:nvSpPr>
        <p:spPr>
          <a:xfrm>
            <a:off x="4648200" y="3581400"/>
            <a:ext cx="4343400" cy="1295400"/>
          </a:xfrm>
        </p:spPr>
        <p:txBody>
          <a:bodyPr anchor="ctr"/>
          <a:lstStyle>
            <a:lvl1pPr marL="0" indent="0" algn="ctr">
              <a:buFontTx/>
              <a:buNone/>
              <a:defRPr/>
            </a:lvl1pPr>
          </a:lstStyle>
          <a:p>
            <a:r>
              <a:rPr lang="en-US" dirty="0"/>
              <a:t>Click to edit Master subtitle style</a:t>
            </a:r>
          </a:p>
        </p:txBody>
      </p:sp>
    </p:spTree>
    <p:extLst>
      <p:ext uri="{BB962C8B-B14F-4D97-AF65-F5344CB8AC3E}">
        <p14:creationId xmlns:p14="http://schemas.microsoft.com/office/powerpoint/2010/main" val="134590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63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05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5562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77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3"/>
            <a:ext cx="8229600" cy="4525963"/>
          </a:xfrm>
        </p:spPr>
        <p:txBody>
          <a:bodyPr rtlCol="0">
            <a:normAutofit/>
          </a:bodyPr>
          <a:lstStyle/>
          <a:p>
            <a:pPr lvl="0"/>
            <a:endParaRPr lang="en-US" noProof="0"/>
          </a:p>
        </p:txBody>
      </p:sp>
      <p:sp>
        <p:nvSpPr>
          <p:cNvPr id="4" name="Rectangle 4"/>
          <p:cNvSpPr>
            <a:spLocks noGrp="1" noChangeArrowheads="1"/>
          </p:cNvSpPr>
          <p:nvPr>
            <p:ph type="dt" sz="half" idx="10"/>
          </p:nvPr>
        </p:nvSpPr>
        <p:spPr>
          <a:xfrm>
            <a:off x="457200" y="6356352"/>
            <a:ext cx="2133600" cy="365125"/>
          </a:xfrm>
          <a:prstGeom prst="rect">
            <a:avLst/>
          </a:prstGeom>
        </p:spPr>
        <p:txBody>
          <a:bodyPr/>
          <a:lstStyle>
            <a:lvl1pPr eaLnBrk="0" hangingPunct="0">
              <a:defRPr>
                <a:solidFill>
                  <a:srgbClr val="000000"/>
                </a:solidFill>
                <a:latin typeface="+mn-lt"/>
                <a:ea typeface="+mn-ea"/>
                <a:cs typeface="+mn-cs"/>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356352"/>
            <a:ext cx="2895600" cy="365125"/>
          </a:xfrm>
          <a:prstGeom prst="rect">
            <a:avLst/>
          </a:prstGeom>
        </p:spPr>
        <p:txBody>
          <a:bodyPr/>
          <a:lstStyle>
            <a:lvl1pPr eaLnBrk="0" hangingPunct="0">
              <a:defRPr>
                <a:solidFill>
                  <a:srgbClr val="000000"/>
                </a:solidFill>
                <a:latin typeface="+mn-lt"/>
                <a:ea typeface="+mn-ea"/>
                <a:cs typeface="+mn-cs"/>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356352"/>
            <a:ext cx="2133600" cy="365125"/>
          </a:xfrm>
          <a:prstGeom prst="rect">
            <a:avLst/>
          </a:prstGeom>
        </p:spPr>
        <p:txBody>
          <a:bodyPr/>
          <a:lstStyle>
            <a:lvl1pPr eaLnBrk="0" hangingPunct="0">
              <a:defRPr>
                <a:solidFill>
                  <a:srgbClr val="000000"/>
                </a:solidFill>
                <a:latin typeface="+mn-lt"/>
                <a:ea typeface="+mn-ea"/>
                <a:cs typeface="+mn-cs"/>
              </a:defRPr>
            </a:lvl1pPr>
          </a:lstStyle>
          <a:p>
            <a:pPr fontAlgn="base">
              <a:spcBef>
                <a:spcPct val="0"/>
              </a:spcBef>
              <a:spcAft>
                <a:spcPct val="0"/>
              </a:spcAft>
              <a:defRPr/>
            </a:pPr>
            <a:fld id="{BF3044D3-E754-404F-AB3E-32FC43B07CF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9608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3"/>
            <a:ext cx="4038600" cy="4525963"/>
          </a:xfrm>
        </p:spPr>
        <p:txBody>
          <a:bodyPr rtlCol="0">
            <a:normAutofit/>
          </a:bodyPr>
          <a:lstStyle/>
          <a:p>
            <a:pPr lvl="0"/>
            <a:endParaRPr lang="en-US" noProof="0"/>
          </a:p>
        </p:txBody>
      </p:sp>
      <p:sp>
        <p:nvSpPr>
          <p:cNvPr id="5" name="Date Placeholder 4"/>
          <p:cNvSpPr>
            <a:spLocks noGrp="1" noChangeArrowheads="1"/>
          </p:cNvSpPr>
          <p:nvPr>
            <p:ph type="dt" sz="half" idx="10"/>
          </p:nvPr>
        </p:nvSpPr>
        <p:spPr>
          <a:xfrm>
            <a:off x="457200" y="6356352"/>
            <a:ext cx="2133600" cy="365125"/>
          </a:xfrm>
          <a:prstGeom prst="rect">
            <a:avLst/>
          </a:prstGeom>
        </p:spPr>
        <p:txBody>
          <a:bodyPr/>
          <a:lstStyle>
            <a:lvl1pPr eaLnBrk="0" hangingPunct="0">
              <a:defRPr>
                <a:solidFill>
                  <a:srgbClr val="000000"/>
                </a:solidFill>
                <a:latin typeface="+mn-lt"/>
                <a:ea typeface="+mn-ea"/>
                <a:cs typeface="+mn-cs"/>
              </a:defRPr>
            </a:lvl1pPr>
          </a:lstStyle>
          <a:p>
            <a:pPr fontAlgn="base">
              <a:spcBef>
                <a:spcPct val="0"/>
              </a:spcBef>
              <a:spcAft>
                <a:spcPct val="0"/>
              </a:spcAft>
              <a:defRPr/>
            </a:pPr>
            <a:endParaRPr lang="en-US"/>
          </a:p>
        </p:txBody>
      </p:sp>
      <p:sp>
        <p:nvSpPr>
          <p:cNvPr id="6" name="Footer Placeholder 5"/>
          <p:cNvSpPr>
            <a:spLocks noGrp="1" noChangeArrowheads="1"/>
          </p:cNvSpPr>
          <p:nvPr>
            <p:ph type="ftr" sz="quarter" idx="11"/>
          </p:nvPr>
        </p:nvSpPr>
        <p:spPr>
          <a:xfrm>
            <a:off x="3124200" y="6356352"/>
            <a:ext cx="2895600" cy="365125"/>
          </a:xfrm>
          <a:prstGeom prst="rect">
            <a:avLst/>
          </a:prstGeom>
        </p:spPr>
        <p:txBody>
          <a:bodyPr/>
          <a:lstStyle>
            <a:lvl1pPr eaLnBrk="0" hangingPunct="0">
              <a:defRPr>
                <a:solidFill>
                  <a:srgbClr val="000000"/>
                </a:solidFill>
                <a:latin typeface="+mn-lt"/>
                <a:ea typeface="+mn-ea"/>
                <a:cs typeface="+mn-cs"/>
              </a:defRPr>
            </a:lvl1pPr>
          </a:lstStyle>
          <a:p>
            <a:pPr fontAlgn="base">
              <a:spcBef>
                <a:spcPct val="0"/>
              </a:spcBef>
              <a:spcAft>
                <a:spcPct val="0"/>
              </a:spcAft>
              <a:defRPr/>
            </a:pPr>
            <a:endParaRPr lang="en-US"/>
          </a:p>
        </p:txBody>
      </p:sp>
      <p:sp>
        <p:nvSpPr>
          <p:cNvPr id="7" name="Slide Number Placeholder 6"/>
          <p:cNvSpPr>
            <a:spLocks noGrp="1" noChangeArrowheads="1"/>
          </p:cNvSpPr>
          <p:nvPr>
            <p:ph type="sldNum" sz="quarter" idx="12"/>
          </p:nvPr>
        </p:nvSpPr>
        <p:spPr>
          <a:xfrm>
            <a:off x="6553200" y="6356352"/>
            <a:ext cx="2133600" cy="365125"/>
          </a:xfrm>
          <a:prstGeom prst="rect">
            <a:avLst/>
          </a:prstGeom>
        </p:spPr>
        <p:txBody>
          <a:bodyPr/>
          <a:lstStyle>
            <a:lvl1pPr eaLnBrk="0" hangingPunct="0">
              <a:defRPr>
                <a:solidFill>
                  <a:srgbClr val="000000"/>
                </a:solidFill>
                <a:latin typeface="+mn-lt"/>
                <a:ea typeface="+mn-ea"/>
                <a:cs typeface="+mn-cs"/>
              </a:defRPr>
            </a:lvl1pPr>
          </a:lstStyle>
          <a:p>
            <a:pPr fontAlgn="base">
              <a:spcBef>
                <a:spcPct val="0"/>
              </a:spcBef>
              <a:spcAft>
                <a:spcPct val="0"/>
              </a:spcAft>
              <a:defRPr/>
            </a:pPr>
            <a:fld id="{D225C198-7848-4E20-A53C-3FCB6B37610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1336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888414" y="6696075"/>
            <a:ext cx="565150" cy="185738"/>
          </a:xfrm>
          <a:prstGeom prst="rect">
            <a:avLst/>
          </a:prstGeom>
          <a:noFill/>
        </p:spPr>
        <p:txBody>
          <a:bodyPr lIns="0" tIns="0" rIns="0" bIns="0">
            <a:spAutoFit/>
          </a:bodyPr>
          <a:lstStyle/>
          <a:p>
            <a:pPr eaLnBrk="0" fontAlgn="base" hangingPunct="0">
              <a:spcBef>
                <a:spcPct val="0"/>
              </a:spcBef>
              <a:spcAft>
                <a:spcPct val="0"/>
              </a:spcAft>
              <a:defRPr/>
            </a:pPr>
            <a:fld id="{C597B179-7D9B-4D09-A13C-214E7B8A1B6D}" type="slidenum">
              <a:rPr lang="en-US" sz="1200">
                <a:solidFill>
                  <a:srgbClr val="808080">
                    <a:lumMod val="40000"/>
                    <a:lumOff val="60000"/>
                  </a:srgbClr>
                </a:solidFill>
                <a:latin typeface="Arial Narrow" pitchFamily="34" charset="0"/>
              </a:rPr>
              <a:pPr eaLnBrk="0" fontAlgn="base" hangingPunct="0">
                <a:spcBef>
                  <a:spcPct val="0"/>
                </a:spcBef>
                <a:spcAft>
                  <a:spcPct val="0"/>
                </a:spcAft>
                <a:defRPr/>
              </a:pPr>
              <a:t>‹#›</a:t>
            </a:fld>
            <a:endParaRPr lang="en-US" sz="1200" dirty="0">
              <a:solidFill>
                <a:srgbClr val="808080">
                  <a:lumMod val="40000"/>
                  <a:lumOff val="60000"/>
                </a:srgbClr>
              </a:solidFill>
              <a:latin typeface="Arial Narrow"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Font typeface="Wingdings" pitchFamily="2" charset="2"/>
              <a:buChar char="§"/>
              <a:defRPr/>
            </a:lvl2pPr>
            <a:lvl3pPr>
              <a:defRPr i="0"/>
            </a:lvl3pPr>
            <a:lvl4pPr>
              <a:buFont typeface="Wingdings" pitchFamily="2" charset="2"/>
              <a:buChar cha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90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9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88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8288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56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96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491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11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533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722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838200" y="788988"/>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838200" y="1828800"/>
            <a:ext cx="7620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1" descr="Collage-OCR01.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34176" y="-15875"/>
            <a:ext cx="242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28600" y="138115"/>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5" descr="HHS_White.eps"/>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867400" y="7620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917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0" fontAlgn="base" hangingPunct="0">
        <a:lnSpc>
          <a:spcPct val="95000"/>
        </a:lnSpc>
        <a:spcBef>
          <a:spcPct val="0"/>
        </a:spcBef>
        <a:spcAft>
          <a:spcPct val="0"/>
        </a:spcAft>
        <a:defRPr sz="2800" b="1">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5pPr>
      <a:lvl6pPr marL="457200" algn="l" rtl="0" fontAlgn="base">
        <a:lnSpc>
          <a:spcPct val="95000"/>
        </a:lnSpc>
        <a:spcBef>
          <a:spcPct val="0"/>
        </a:spcBef>
        <a:spcAft>
          <a:spcPct val="0"/>
        </a:spcAft>
        <a:defRPr sz="2800" b="1">
          <a:solidFill>
            <a:schemeClr val="tx2"/>
          </a:solidFill>
          <a:latin typeface="Arial" charset="0"/>
          <a:ea typeface="ＭＳ Ｐゴシック" charset="-128"/>
        </a:defRPr>
      </a:lvl6pPr>
      <a:lvl7pPr marL="914400" algn="l" rtl="0" fontAlgn="base">
        <a:lnSpc>
          <a:spcPct val="95000"/>
        </a:lnSpc>
        <a:spcBef>
          <a:spcPct val="0"/>
        </a:spcBef>
        <a:spcAft>
          <a:spcPct val="0"/>
        </a:spcAft>
        <a:defRPr sz="2800" b="1">
          <a:solidFill>
            <a:schemeClr val="tx2"/>
          </a:solidFill>
          <a:latin typeface="Arial" charset="0"/>
          <a:ea typeface="ＭＳ Ｐゴシック" charset="-128"/>
        </a:defRPr>
      </a:lvl7pPr>
      <a:lvl8pPr marL="1371600" algn="l" rtl="0" fontAlgn="base">
        <a:lnSpc>
          <a:spcPct val="95000"/>
        </a:lnSpc>
        <a:spcBef>
          <a:spcPct val="0"/>
        </a:spcBef>
        <a:spcAft>
          <a:spcPct val="0"/>
        </a:spcAft>
        <a:defRPr sz="2800" b="1">
          <a:solidFill>
            <a:schemeClr val="tx2"/>
          </a:solidFill>
          <a:latin typeface="Arial" charset="0"/>
          <a:ea typeface="ＭＳ Ｐゴシック" charset="-128"/>
        </a:defRPr>
      </a:lvl8pPr>
      <a:lvl9pPr marL="1828800" algn="l" rtl="0" fontAlgn="base">
        <a:lnSpc>
          <a:spcPct val="95000"/>
        </a:lnSpc>
        <a:spcBef>
          <a:spcPct val="0"/>
        </a:spcBef>
        <a:spcAft>
          <a:spcPct val="0"/>
        </a:spcAft>
        <a:defRPr sz="2800" b="1">
          <a:solidFill>
            <a:schemeClr val="tx2"/>
          </a:solidFill>
          <a:latin typeface="Arial" charset="0"/>
          <a:ea typeface="ＭＳ Ｐゴシック" charset="-128"/>
        </a:defRPr>
      </a:lvl9pPr>
    </p:titleStyle>
    <p:bodyStyle>
      <a:lvl1pPr marL="236538" indent="-236538" algn="l" rtl="0" eaLnBrk="0" fontAlgn="base" hangingPunct="0">
        <a:lnSpc>
          <a:spcPct val="95000"/>
        </a:lnSpc>
        <a:spcBef>
          <a:spcPct val="35000"/>
        </a:spcBef>
        <a:spcAft>
          <a:spcPct val="0"/>
        </a:spcAft>
        <a:buClr>
          <a:schemeClr val="accent1"/>
        </a:buClr>
        <a:buChar char="•"/>
        <a:defRPr sz="2500">
          <a:solidFill>
            <a:schemeClr val="tx1"/>
          </a:solidFill>
          <a:latin typeface="+mn-lt"/>
          <a:ea typeface="+mn-ea"/>
          <a:cs typeface="ＭＳ Ｐゴシック"/>
        </a:defRPr>
      </a:lvl1pPr>
      <a:lvl2pPr marL="619125" indent="-268288" algn="l" rtl="0" eaLnBrk="0" fontAlgn="base" hangingPunct="0">
        <a:lnSpc>
          <a:spcPct val="95000"/>
        </a:lnSpc>
        <a:spcBef>
          <a:spcPct val="25000"/>
        </a:spcBef>
        <a:spcAft>
          <a:spcPct val="0"/>
        </a:spcAft>
        <a:buClr>
          <a:schemeClr val="accent1"/>
        </a:buClr>
        <a:buChar char="–"/>
        <a:defRPr sz="2200">
          <a:solidFill>
            <a:schemeClr val="tx1"/>
          </a:solidFill>
          <a:latin typeface="+mn-lt"/>
          <a:ea typeface="+mn-ea"/>
          <a:cs typeface="ＭＳ Ｐゴシック"/>
        </a:defRPr>
      </a:lvl2pPr>
      <a:lvl3pPr marL="965200" indent="-169863"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3pPr>
      <a:lvl4pPr marL="1376363" indent="-234950"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4pPr>
      <a:lvl5pPr marL="2057400" indent="-228600"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5pPr>
      <a:lvl6pPr marL="25146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6pPr>
      <a:lvl7pPr marL="29718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7pPr>
      <a:lvl8pPr marL="34290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8pPr>
      <a:lvl9pPr marL="38862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7.xml"/><Relationship Id="rId4" Type="http://schemas.openxmlformats.org/officeDocument/2006/relationships/hyperlink" Target="http://nihstrokenet.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ECKMARE@UCMAIL.U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hyperlink" Target="https://nihstrokenet.adobeconnect.com/stee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60" y="996521"/>
            <a:ext cx="6756346" cy="1423336"/>
          </a:xfrm>
          <a:prstGeom prst="rect">
            <a:avLst/>
          </a:prstGeom>
        </p:spPr>
      </p:pic>
      <p:sp>
        <p:nvSpPr>
          <p:cNvPr id="6" name="TextBox 5">
            <a:extLst>
              <a:ext uri="{FF2B5EF4-FFF2-40B4-BE49-F238E27FC236}">
                <a16:creationId xmlns:a16="http://schemas.microsoft.com/office/drawing/2014/main" id="{E1C303C2-84DB-44D9-A031-8DC5023D524F}"/>
              </a:ext>
            </a:extLst>
          </p:cNvPr>
          <p:cNvSpPr txBox="1"/>
          <p:nvPr/>
        </p:nvSpPr>
        <p:spPr>
          <a:xfrm>
            <a:off x="7252359" y="4836043"/>
            <a:ext cx="2133600" cy="16004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1400" b="1" i="1" dirty="0">
                <a:solidFill>
                  <a:srgbClr val="000000"/>
                </a:solidFill>
                <a:latin typeface="Calibri"/>
                <a:ea typeface="Calibri"/>
                <a:cs typeface="Calibri"/>
                <a:sym typeface="Calibri"/>
              </a:rPr>
              <a:t>NINDS team</a:t>
            </a:r>
            <a:r>
              <a:rPr lang="en-US" sz="1400" dirty="0">
                <a:solidFill>
                  <a:srgbClr val="000000"/>
                </a:solidFill>
                <a:latin typeface="Calibri"/>
                <a:ea typeface="Calibri"/>
                <a:cs typeface="Calibri"/>
                <a:sym typeface="Calibri"/>
              </a:rPr>
              <a:t>: </a:t>
            </a:r>
          </a:p>
          <a:p>
            <a:pPr defTabSz="457200" latinLnBrk="1" hangingPunct="0"/>
            <a:r>
              <a:rPr lang="en-US" sz="1400" dirty="0">
                <a:solidFill>
                  <a:srgbClr val="000000"/>
                </a:solidFill>
                <a:latin typeface="Calibri"/>
                <a:ea typeface="Calibri"/>
                <a:cs typeface="Calibri"/>
                <a:sym typeface="Calibri"/>
              </a:rPr>
              <a:t>	Scott Janis</a:t>
            </a:r>
          </a:p>
          <a:p>
            <a:pPr defTabSz="457200" latinLnBrk="1" hangingPunct="0"/>
            <a:r>
              <a:rPr lang="en-US" sz="1400" dirty="0">
                <a:solidFill>
                  <a:srgbClr val="000000"/>
                </a:solidFill>
                <a:latin typeface="Calibri"/>
                <a:ea typeface="Calibri"/>
                <a:cs typeface="Calibri"/>
                <a:sym typeface="Calibri"/>
              </a:rPr>
              <a:t>	Joanna Vivalda</a:t>
            </a:r>
          </a:p>
          <a:p>
            <a:pPr defTabSz="457200" latinLnBrk="1" hangingPunct="0"/>
            <a:r>
              <a:rPr lang="en-US" sz="1400" dirty="0">
                <a:solidFill>
                  <a:srgbClr val="000000"/>
                </a:solidFill>
                <a:latin typeface="Calibri"/>
                <a:ea typeface="Calibri"/>
                <a:cs typeface="Calibri"/>
                <a:sym typeface="Calibri"/>
              </a:rPr>
              <a:t>	Claudia Moy</a:t>
            </a:r>
          </a:p>
          <a:p>
            <a:pPr defTabSz="457200" latinLnBrk="1" hangingPunct="0"/>
            <a:r>
              <a:rPr lang="en-US" sz="1400" dirty="0">
                <a:solidFill>
                  <a:srgbClr val="000000"/>
                </a:solidFill>
                <a:latin typeface="Calibri"/>
                <a:ea typeface="Calibri"/>
                <a:cs typeface="Calibri"/>
                <a:sym typeface="Calibri"/>
              </a:rPr>
              <a:t>	Carlos Faraco </a:t>
            </a:r>
          </a:p>
          <a:p>
            <a:pPr defTabSz="457200" latinLnBrk="1" hangingPunct="0"/>
            <a:r>
              <a:rPr lang="en-US" sz="1400" dirty="0">
                <a:solidFill>
                  <a:srgbClr val="000000"/>
                </a:solidFill>
                <a:latin typeface="Calibri"/>
                <a:ea typeface="Calibri"/>
                <a:cs typeface="Calibri"/>
                <a:sym typeface="Calibri"/>
              </a:rPr>
              <a:t> 	Peter Gilbert</a:t>
            </a:r>
          </a:p>
          <a:p>
            <a:pPr defTabSz="457200" latinLnBrk="1" hangingPunct="0"/>
            <a:r>
              <a:rPr lang="en-US" sz="1400" dirty="0">
                <a:solidFill>
                  <a:srgbClr val="000000"/>
                </a:solidFill>
                <a:latin typeface="Calibri"/>
                <a:ea typeface="Calibri"/>
                <a:cs typeface="Calibri"/>
                <a:sym typeface="Calibri"/>
              </a:rPr>
              <a:t>	Clint Wright</a:t>
            </a:r>
          </a:p>
        </p:txBody>
      </p:sp>
      <p:sp>
        <p:nvSpPr>
          <p:cNvPr id="7" name="Subtitle 2">
            <a:extLst>
              <a:ext uri="{FF2B5EF4-FFF2-40B4-BE49-F238E27FC236}">
                <a16:creationId xmlns:a16="http://schemas.microsoft.com/office/drawing/2014/main" id="{15B1E8EB-CDCF-4DC6-B389-22C0D725E2B5}"/>
              </a:ext>
            </a:extLst>
          </p:cNvPr>
          <p:cNvSpPr txBox="1">
            <a:spLocks/>
          </p:cNvSpPr>
          <p:nvPr/>
        </p:nvSpPr>
        <p:spPr>
          <a:xfrm>
            <a:off x="152400" y="5348391"/>
            <a:ext cx="2895600" cy="101492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6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i="1" dirty="0">
                <a:solidFill>
                  <a:schemeClr val="bg1">
                    <a:lumMod val="50000"/>
                  </a:schemeClr>
                </a:solidFill>
              </a:rPr>
              <a:t>Coming together is a beginning.</a:t>
            </a:r>
            <a:br>
              <a:rPr lang="en-US" sz="2200" i="1" dirty="0">
                <a:solidFill>
                  <a:schemeClr val="bg1">
                    <a:lumMod val="50000"/>
                  </a:schemeClr>
                </a:solidFill>
              </a:rPr>
            </a:br>
            <a:r>
              <a:rPr lang="en-US" sz="2200" i="1" dirty="0">
                <a:solidFill>
                  <a:schemeClr val="bg1">
                    <a:lumMod val="50000"/>
                  </a:schemeClr>
                </a:solidFill>
              </a:rPr>
              <a:t>Keeping together is progress.</a:t>
            </a:r>
            <a:br>
              <a:rPr lang="en-US" sz="2200" i="1" dirty="0">
                <a:solidFill>
                  <a:schemeClr val="bg1">
                    <a:lumMod val="50000"/>
                  </a:schemeClr>
                </a:solidFill>
              </a:rPr>
            </a:br>
            <a:r>
              <a:rPr lang="en-US" sz="2200" i="1" dirty="0">
                <a:solidFill>
                  <a:schemeClr val="bg1">
                    <a:lumMod val="50000"/>
                  </a:schemeClr>
                </a:solidFill>
              </a:rPr>
              <a:t>Working together is success. </a:t>
            </a:r>
          </a:p>
          <a:p>
            <a:pPr marL="0" indent="0" algn="ctr">
              <a:buNone/>
            </a:pPr>
            <a:r>
              <a:rPr lang="en-US" sz="2400" i="1" dirty="0">
                <a:solidFill>
                  <a:schemeClr val="bg1">
                    <a:lumMod val="50000"/>
                  </a:schemeClr>
                </a:solidFill>
              </a:rPr>
              <a:t>    </a:t>
            </a:r>
            <a:r>
              <a:rPr lang="en-US" sz="1800" i="1" dirty="0">
                <a:solidFill>
                  <a:schemeClr val="bg1">
                    <a:lumMod val="50000"/>
                  </a:schemeClr>
                </a:solidFill>
              </a:rPr>
              <a:t>~Henry Ford</a:t>
            </a:r>
          </a:p>
          <a:p>
            <a:pPr algn="ctr"/>
            <a:endParaRPr lang="en-US" sz="2400" i="1" dirty="0">
              <a:solidFill>
                <a:schemeClr val="bg1">
                  <a:lumMod val="50000"/>
                </a:schemeClr>
              </a:solidFill>
            </a:endParaRPr>
          </a:p>
        </p:txBody>
      </p:sp>
      <p:pic>
        <p:nvPicPr>
          <p:cNvPr id="8" name="Picture 2">
            <a:extLst>
              <a:ext uri="{FF2B5EF4-FFF2-40B4-BE49-F238E27FC236}">
                <a16:creationId xmlns:a16="http://schemas.microsoft.com/office/drawing/2014/main" id="{51033F02-E5C2-45D6-BFF5-F14BA9B688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32" y="6068728"/>
            <a:ext cx="440528" cy="56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16:creationId xmlns:a16="http://schemas.microsoft.com/office/drawing/2014/main" id="{FCB05EA0-E79D-4043-A228-D9D3C0569D52}"/>
              </a:ext>
            </a:extLst>
          </p:cNvPr>
          <p:cNvSpPr txBox="1">
            <a:spLocks/>
          </p:cNvSpPr>
          <p:nvPr/>
        </p:nvSpPr>
        <p:spPr>
          <a:xfrm>
            <a:off x="1785232" y="2812562"/>
            <a:ext cx="5829300" cy="2143125"/>
          </a:xfrm>
          <a:prstGeom prst="rect">
            <a:avLst/>
          </a:prstGeom>
        </p:spPr>
        <p:txBody>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0" indent="0" algn="ctr">
              <a:buNone/>
            </a:pPr>
            <a:r>
              <a:rPr lang="en-US" b="1" dirty="0"/>
              <a:t>NIH </a:t>
            </a:r>
            <a:r>
              <a:rPr lang="en-US" b="1" dirty="0" err="1"/>
              <a:t>StrokeNet</a:t>
            </a:r>
            <a:r>
              <a:rPr lang="en-US" b="1" dirty="0"/>
              <a:t> Endovascular Platform Trial Plans and Discussion</a:t>
            </a:r>
          </a:p>
          <a:p>
            <a:pPr marL="0" indent="0" algn="ctr">
              <a:buNone/>
            </a:pPr>
            <a:r>
              <a:rPr lang="en-US" sz="1575" b="1" i="1" kern="0" dirty="0">
                <a:solidFill>
                  <a:sysClr val="windowText" lastClr="000000"/>
                </a:solidFill>
              </a:rPr>
              <a:t>Clinton Wright and Scott Janis</a:t>
            </a:r>
          </a:p>
          <a:p>
            <a:pPr marL="0" indent="0" algn="ctr">
              <a:buNone/>
            </a:pPr>
            <a:r>
              <a:rPr lang="en-US" sz="1575" b="1" i="1" kern="0" dirty="0">
                <a:solidFill>
                  <a:sysClr val="windowText" lastClr="000000"/>
                </a:solidFill>
              </a:rPr>
              <a:t>NINDS</a:t>
            </a:r>
          </a:p>
          <a:p>
            <a:pPr marL="0" indent="0" algn="ctr">
              <a:buNone/>
            </a:pPr>
            <a:endParaRPr lang="en-US" sz="1575" b="1" i="1" kern="0" dirty="0">
              <a:solidFill>
                <a:sysClr val="windowText" lastClr="000000"/>
              </a:solidFill>
            </a:endParaRPr>
          </a:p>
          <a:p>
            <a:pPr marL="0" indent="0" algn="ctr">
              <a:buNone/>
            </a:pPr>
            <a:r>
              <a:rPr lang="en-US" sz="1800" kern="0" dirty="0" err="1">
                <a:solidFill>
                  <a:sysClr val="windowText" lastClr="000000"/>
                </a:solidFill>
              </a:rPr>
              <a:t>StrokeNet</a:t>
            </a:r>
            <a:r>
              <a:rPr lang="en-US" sz="1800" kern="0" dirty="0">
                <a:solidFill>
                  <a:sysClr val="windowText" lastClr="000000"/>
                </a:solidFill>
              </a:rPr>
              <a:t> Webinar</a:t>
            </a:r>
          </a:p>
          <a:p>
            <a:pPr marL="0" indent="0" algn="ctr">
              <a:buNone/>
            </a:pPr>
            <a:r>
              <a:rPr lang="en-US" sz="1800" i="1" kern="0" dirty="0">
                <a:solidFill>
                  <a:sysClr val="windowText" lastClr="000000"/>
                </a:solidFill>
              </a:rPr>
              <a:t>January 27, 2020</a:t>
            </a:r>
          </a:p>
          <a:p>
            <a:pPr marL="0" indent="0" algn="ctr">
              <a:buNone/>
            </a:pPr>
            <a:r>
              <a:rPr lang="en-US" b="1" i="1" kern="0" dirty="0">
                <a:solidFill>
                  <a:sysClr val="windowText" lastClr="000000"/>
                </a:solidFill>
              </a:rPr>
              <a:t> </a:t>
            </a:r>
            <a:endParaRPr lang="en-US" sz="1575" b="1" i="1" kern="0" dirty="0">
              <a:solidFill>
                <a:sysClr val="windowText" lastClr="000000"/>
              </a:solidFill>
            </a:endParaRPr>
          </a:p>
        </p:txBody>
      </p:sp>
      <p:sp>
        <p:nvSpPr>
          <p:cNvPr id="10" name="Rectangle 9">
            <a:extLst>
              <a:ext uri="{FF2B5EF4-FFF2-40B4-BE49-F238E27FC236}">
                <a16:creationId xmlns:a16="http://schemas.microsoft.com/office/drawing/2014/main" id="{6AB32957-5816-4947-A33D-D71B7756C8C7}"/>
              </a:ext>
            </a:extLst>
          </p:cNvPr>
          <p:cNvSpPr/>
          <p:nvPr/>
        </p:nvSpPr>
        <p:spPr>
          <a:xfrm>
            <a:off x="4141571" y="6286438"/>
            <a:ext cx="1954381" cy="300082"/>
          </a:xfrm>
          <a:prstGeom prst="rect">
            <a:avLst/>
          </a:prstGeom>
        </p:spPr>
        <p:txBody>
          <a:bodyPr wrap="non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defRPr/>
            </a:pPr>
            <a:r>
              <a:rPr lang="en-US" sz="1350" dirty="0">
                <a:solidFill>
                  <a:srgbClr val="000000"/>
                </a:solidFill>
                <a:cs typeface="Helvetica"/>
                <a:hlinkClick r:id="rId4"/>
              </a:rPr>
              <a:t>http://nihstrokenet.org/</a:t>
            </a:r>
            <a:r>
              <a:rPr lang="en-US" sz="1350" dirty="0">
                <a:solidFill>
                  <a:srgbClr val="000000"/>
                </a:solidFill>
                <a:cs typeface="Helvetica"/>
              </a:rPr>
              <a:t> </a:t>
            </a:r>
          </a:p>
        </p:txBody>
      </p:sp>
    </p:spTree>
    <p:extLst>
      <p:ext uri="{BB962C8B-B14F-4D97-AF65-F5344CB8AC3E}">
        <p14:creationId xmlns:p14="http://schemas.microsoft.com/office/powerpoint/2010/main" val="340424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E82DC5-28E3-4F13-B285-FBC063A22969}"/>
              </a:ext>
            </a:extLst>
          </p:cNvPr>
          <p:cNvSpPr txBox="1">
            <a:spLocks/>
          </p:cNvSpPr>
          <p:nvPr/>
        </p:nvSpPr>
        <p:spPr>
          <a:xfrm>
            <a:off x="762000" y="1056854"/>
            <a:ext cx="10515600" cy="1325563"/>
          </a:xfrm>
          <a:prstGeom prst="rect">
            <a:avLst/>
          </a:prstGeom>
        </p:spPr>
        <p:txBody>
          <a:bodyPr/>
          <a:lstStyle>
            <a:lvl1pPr algn="ctr">
              <a:defRPr sz="3600" b="1">
                <a:solidFill>
                  <a:srgbClr val="FFFFFF"/>
                </a:solidFill>
                <a:latin typeface="Calibri"/>
                <a:ea typeface="Calibri"/>
                <a:cs typeface="Calibri"/>
                <a:sym typeface="Calibri"/>
              </a:defRPr>
            </a:lvl1pPr>
            <a:lvl2pPr algn="ctr">
              <a:defRPr sz="3600" b="1">
                <a:solidFill>
                  <a:srgbClr val="FFFFFF"/>
                </a:solidFill>
                <a:latin typeface="Calibri"/>
                <a:ea typeface="Calibri"/>
                <a:cs typeface="Calibri"/>
                <a:sym typeface="Calibri"/>
              </a:defRPr>
            </a:lvl2pPr>
            <a:lvl3pPr algn="ctr">
              <a:defRPr sz="3600" b="1">
                <a:solidFill>
                  <a:srgbClr val="FFFFFF"/>
                </a:solidFill>
                <a:latin typeface="Calibri"/>
                <a:ea typeface="Calibri"/>
                <a:cs typeface="Calibri"/>
                <a:sym typeface="Calibri"/>
              </a:defRPr>
            </a:lvl3pPr>
            <a:lvl4pPr algn="ctr">
              <a:defRPr sz="3600" b="1">
                <a:solidFill>
                  <a:srgbClr val="FFFFFF"/>
                </a:solidFill>
                <a:latin typeface="Calibri"/>
                <a:ea typeface="Calibri"/>
                <a:cs typeface="Calibri"/>
                <a:sym typeface="Calibri"/>
              </a:defRPr>
            </a:lvl4pPr>
            <a:lvl5pPr algn="ctr">
              <a:defRPr sz="3600" b="1">
                <a:solidFill>
                  <a:srgbClr val="FFFFFF"/>
                </a:solidFill>
                <a:latin typeface="Calibri"/>
                <a:ea typeface="Calibri"/>
                <a:cs typeface="Calibri"/>
                <a:sym typeface="Calibri"/>
              </a:defRPr>
            </a:lvl5pPr>
            <a:lvl6pPr algn="ctr">
              <a:defRPr sz="3600" b="1">
                <a:solidFill>
                  <a:srgbClr val="FFFFFF"/>
                </a:solidFill>
                <a:latin typeface="Calibri"/>
                <a:ea typeface="Calibri"/>
                <a:cs typeface="Calibri"/>
                <a:sym typeface="Calibri"/>
              </a:defRPr>
            </a:lvl6pPr>
            <a:lvl7pPr algn="ctr">
              <a:defRPr sz="3600" b="1">
                <a:solidFill>
                  <a:srgbClr val="FFFFFF"/>
                </a:solidFill>
                <a:latin typeface="Calibri"/>
                <a:ea typeface="Calibri"/>
                <a:cs typeface="Calibri"/>
                <a:sym typeface="Calibri"/>
              </a:defRPr>
            </a:lvl7pPr>
            <a:lvl8pPr algn="ctr">
              <a:defRPr sz="3600" b="1">
                <a:solidFill>
                  <a:srgbClr val="FFFFFF"/>
                </a:solidFill>
                <a:latin typeface="Calibri"/>
                <a:ea typeface="Calibri"/>
                <a:cs typeface="Calibri"/>
                <a:sym typeface="Calibri"/>
              </a:defRPr>
            </a:lvl8pPr>
            <a:lvl9pPr algn="ctr">
              <a:defRPr sz="3600" b="1">
                <a:solidFill>
                  <a:srgbClr val="FFFFFF"/>
                </a:solidFill>
                <a:latin typeface="Calibri"/>
                <a:ea typeface="Calibri"/>
                <a:cs typeface="Calibri"/>
                <a:sym typeface="Calibri"/>
              </a:defRPr>
            </a:lvl9pPr>
          </a:lstStyle>
          <a:p>
            <a:pPr algn="l"/>
            <a:r>
              <a:rPr lang="en-US" sz="2800" kern="0" dirty="0">
                <a:solidFill>
                  <a:schemeClr val="tx1"/>
                </a:solidFill>
              </a:rPr>
              <a:t>Basic Concept</a:t>
            </a:r>
            <a:br>
              <a:rPr lang="en-US" sz="2800" kern="0" dirty="0">
                <a:solidFill>
                  <a:schemeClr val="tx1"/>
                </a:solidFill>
              </a:rPr>
            </a:br>
            <a:r>
              <a:rPr lang="en-US" sz="2800" i="1" kern="0" dirty="0">
                <a:solidFill>
                  <a:schemeClr val="tx1"/>
                </a:solidFill>
              </a:rPr>
              <a:t>Long-Term Platform Plan</a:t>
            </a:r>
          </a:p>
        </p:txBody>
      </p:sp>
      <p:pic>
        <p:nvPicPr>
          <p:cNvPr id="5" name="Picture 4">
            <a:extLst>
              <a:ext uri="{FF2B5EF4-FFF2-40B4-BE49-F238E27FC236}">
                <a16:creationId xmlns:a16="http://schemas.microsoft.com/office/drawing/2014/main" id="{FC73ECD9-7F45-4B51-BF7A-31EB2A779D23}"/>
              </a:ext>
            </a:extLst>
          </p:cNvPr>
          <p:cNvPicPr>
            <a:picLocks noChangeAspect="1"/>
          </p:cNvPicPr>
          <p:nvPr/>
        </p:nvPicPr>
        <p:blipFill>
          <a:blip r:embed="rId2"/>
          <a:stretch>
            <a:fillRect/>
          </a:stretch>
        </p:blipFill>
        <p:spPr>
          <a:xfrm>
            <a:off x="0" y="2438400"/>
            <a:ext cx="9144000" cy="3982296"/>
          </a:xfrm>
          <a:prstGeom prst="rect">
            <a:avLst/>
          </a:prstGeom>
        </p:spPr>
      </p:pic>
    </p:spTree>
    <p:extLst>
      <p:ext uri="{BB962C8B-B14F-4D97-AF65-F5344CB8AC3E}">
        <p14:creationId xmlns:p14="http://schemas.microsoft.com/office/powerpoint/2010/main" val="386338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E93790-5B4D-4A97-A949-C60D7B5E8333}"/>
              </a:ext>
            </a:extLst>
          </p:cNvPr>
          <p:cNvSpPr txBox="1">
            <a:spLocks/>
          </p:cNvSpPr>
          <p:nvPr/>
        </p:nvSpPr>
        <p:spPr bwMode="auto">
          <a:xfrm>
            <a:off x="628650" y="81164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95000"/>
              </a:lnSpc>
              <a:spcBef>
                <a:spcPct val="0"/>
              </a:spcBef>
              <a:spcAft>
                <a:spcPct val="0"/>
              </a:spcAft>
              <a:defRPr sz="2800" b="1">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5pPr>
            <a:lvl6pPr marL="457200" algn="l" rtl="0" fontAlgn="base">
              <a:lnSpc>
                <a:spcPct val="95000"/>
              </a:lnSpc>
              <a:spcBef>
                <a:spcPct val="0"/>
              </a:spcBef>
              <a:spcAft>
                <a:spcPct val="0"/>
              </a:spcAft>
              <a:defRPr sz="2800" b="1">
                <a:solidFill>
                  <a:schemeClr val="tx2"/>
                </a:solidFill>
                <a:latin typeface="Arial" charset="0"/>
                <a:ea typeface="ＭＳ Ｐゴシック" charset="-128"/>
              </a:defRPr>
            </a:lvl6pPr>
            <a:lvl7pPr marL="914400" algn="l" rtl="0" fontAlgn="base">
              <a:lnSpc>
                <a:spcPct val="95000"/>
              </a:lnSpc>
              <a:spcBef>
                <a:spcPct val="0"/>
              </a:spcBef>
              <a:spcAft>
                <a:spcPct val="0"/>
              </a:spcAft>
              <a:defRPr sz="2800" b="1">
                <a:solidFill>
                  <a:schemeClr val="tx2"/>
                </a:solidFill>
                <a:latin typeface="Arial" charset="0"/>
                <a:ea typeface="ＭＳ Ｐゴシック" charset="-128"/>
              </a:defRPr>
            </a:lvl7pPr>
            <a:lvl8pPr marL="1371600" algn="l" rtl="0" fontAlgn="base">
              <a:lnSpc>
                <a:spcPct val="95000"/>
              </a:lnSpc>
              <a:spcBef>
                <a:spcPct val="0"/>
              </a:spcBef>
              <a:spcAft>
                <a:spcPct val="0"/>
              </a:spcAft>
              <a:defRPr sz="2800" b="1">
                <a:solidFill>
                  <a:schemeClr val="tx2"/>
                </a:solidFill>
                <a:latin typeface="Arial" charset="0"/>
                <a:ea typeface="ＭＳ Ｐゴシック" charset="-128"/>
              </a:defRPr>
            </a:lvl8pPr>
            <a:lvl9pPr marL="1828800" algn="l" rtl="0" fontAlgn="base">
              <a:lnSpc>
                <a:spcPct val="95000"/>
              </a:lnSpc>
              <a:spcBef>
                <a:spcPct val="0"/>
              </a:spcBef>
              <a:spcAft>
                <a:spcPct val="0"/>
              </a:spcAft>
              <a:defRPr sz="2800" b="1">
                <a:solidFill>
                  <a:schemeClr val="tx2"/>
                </a:solidFill>
                <a:latin typeface="Arial" charset="0"/>
                <a:ea typeface="ＭＳ Ｐゴシック" charset="-128"/>
              </a:defRPr>
            </a:lvl9pPr>
          </a:lstStyle>
          <a:p>
            <a:r>
              <a:rPr lang="en-US" kern="0"/>
              <a:t>STEP Organization</a:t>
            </a:r>
            <a:endParaRPr lang="en-US" kern="0" dirty="0"/>
          </a:p>
        </p:txBody>
      </p:sp>
      <p:sp>
        <p:nvSpPr>
          <p:cNvPr id="9" name="Text Box 2">
            <a:extLst>
              <a:ext uri="{FF2B5EF4-FFF2-40B4-BE49-F238E27FC236}">
                <a16:creationId xmlns:a16="http://schemas.microsoft.com/office/drawing/2014/main" id="{FDDB5C17-1CBF-4C36-BCC2-52305BE85A3D}"/>
              </a:ext>
            </a:extLst>
          </p:cNvPr>
          <p:cNvSpPr txBox="1">
            <a:spLocks noChangeArrowheads="1"/>
          </p:cNvSpPr>
          <p:nvPr/>
        </p:nvSpPr>
        <p:spPr bwMode="auto">
          <a:xfrm>
            <a:off x="3713866" y="3347397"/>
            <a:ext cx="2156255" cy="748562"/>
          </a:xfrm>
          <a:prstGeom prst="rect">
            <a:avLst/>
          </a:prstGeom>
          <a:solidFill>
            <a:schemeClr val="bg1">
              <a:lumMod val="9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Executive Committee</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a:t>
            </a:r>
          </a:p>
          <a:p>
            <a:pPr algn="ctr" defTabSz="685800"/>
            <a:r>
              <a:rPr lang="en-US" sz="1350" b="1" i="1" dirty="0">
                <a:solidFill>
                  <a:prstClr val="black"/>
                </a:solidFill>
                <a:latin typeface="Calibri" panose="020F0502020204030204"/>
              </a:rPr>
              <a:t>Operations Committee</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sp>
        <p:nvSpPr>
          <p:cNvPr id="10" name="Text Box 2">
            <a:extLst>
              <a:ext uri="{FF2B5EF4-FFF2-40B4-BE49-F238E27FC236}">
                <a16:creationId xmlns:a16="http://schemas.microsoft.com/office/drawing/2014/main" id="{D3382CD3-2A55-4D43-9CFC-C8D9BFF13EC2}"/>
              </a:ext>
            </a:extLst>
          </p:cNvPr>
          <p:cNvSpPr txBox="1">
            <a:spLocks noChangeArrowheads="1"/>
          </p:cNvSpPr>
          <p:nvPr/>
        </p:nvSpPr>
        <p:spPr bwMode="auto">
          <a:xfrm>
            <a:off x="6268678" y="1402591"/>
            <a:ext cx="980599" cy="748562"/>
          </a:xfrm>
          <a:prstGeom prst="rect">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NINDS DSMB Liaison</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sp>
        <p:nvSpPr>
          <p:cNvPr id="11" name="Text Box 2">
            <a:extLst>
              <a:ext uri="{FF2B5EF4-FFF2-40B4-BE49-F238E27FC236}">
                <a16:creationId xmlns:a16="http://schemas.microsoft.com/office/drawing/2014/main" id="{0F89F710-18CF-41A5-A73E-5B59E3EBC025}"/>
              </a:ext>
            </a:extLst>
          </p:cNvPr>
          <p:cNvSpPr txBox="1">
            <a:spLocks noChangeArrowheads="1"/>
          </p:cNvSpPr>
          <p:nvPr/>
        </p:nvSpPr>
        <p:spPr bwMode="auto">
          <a:xfrm>
            <a:off x="7850844" y="1631189"/>
            <a:ext cx="980599" cy="291363"/>
          </a:xfrm>
          <a:prstGeom prst="rect">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DSMB(s)</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12" name="Elbow Connector 5">
            <a:extLst>
              <a:ext uri="{FF2B5EF4-FFF2-40B4-BE49-F238E27FC236}">
                <a16:creationId xmlns:a16="http://schemas.microsoft.com/office/drawing/2014/main" id="{65A1614F-B1AE-4ABB-9FD8-FCBD169C14F6}"/>
              </a:ext>
            </a:extLst>
          </p:cNvPr>
          <p:cNvCxnSpPr>
            <a:stCxn id="9" idx="0"/>
            <a:endCxn id="10" idx="1"/>
          </p:cNvCxnSpPr>
          <p:nvPr/>
        </p:nvCxnSpPr>
        <p:spPr>
          <a:xfrm rot="5400000" flipH="1" flipV="1">
            <a:off x="4745074" y="1823792"/>
            <a:ext cx="1570525" cy="1476684"/>
          </a:xfrm>
          <a:prstGeom prst="bentConnector2">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CBD44879-5826-46EC-8EA9-64F718A79798}"/>
              </a:ext>
            </a:extLst>
          </p:cNvPr>
          <p:cNvCxnSpPr>
            <a:endCxn id="11" idx="1"/>
          </p:cNvCxnSpPr>
          <p:nvPr/>
        </p:nvCxnSpPr>
        <p:spPr>
          <a:xfrm>
            <a:off x="7249277" y="1776871"/>
            <a:ext cx="601567" cy="0"/>
          </a:xfrm>
          <a:prstGeom prst="straightConnector1">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4" name="Text Box 2">
            <a:extLst>
              <a:ext uri="{FF2B5EF4-FFF2-40B4-BE49-F238E27FC236}">
                <a16:creationId xmlns:a16="http://schemas.microsoft.com/office/drawing/2014/main" id="{5204FCD9-428C-484C-875C-2B0F815DA5E7}"/>
              </a:ext>
            </a:extLst>
          </p:cNvPr>
          <p:cNvSpPr txBox="1">
            <a:spLocks noChangeArrowheads="1"/>
          </p:cNvSpPr>
          <p:nvPr/>
        </p:nvSpPr>
        <p:spPr bwMode="auto">
          <a:xfrm>
            <a:off x="3268980" y="4385973"/>
            <a:ext cx="1303020" cy="748562"/>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National Coordinating Center (NCC)</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sp>
        <p:nvSpPr>
          <p:cNvPr id="15" name="Text Box 2">
            <a:extLst>
              <a:ext uri="{FF2B5EF4-FFF2-40B4-BE49-F238E27FC236}">
                <a16:creationId xmlns:a16="http://schemas.microsoft.com/office/drawing/2014/main" id="{26871DEE-45FB-4E9F-9D00-EFDD64C7D1AF}"/>
              </a:ext>
            </a:extLst>
          </p:cNvPr>
          <p:cNvSpPr txBox="1">
            <a:spLocks noChangeArrowheads="1"/>
          </p:cNvSpPr>
          <p:nvPr/>
        </p:nvSpPr>
        <p:spPr bwMode="auto">
          <a:xfrm>
            <a:off x="6268678" y="2205622"/>
            <a:ext cx="980599" cy="341323"/>
          </a:xfrm>
          <a:prstGeom prst="rect">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CIRB</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16" name="Elbow Connector 13">
            <a:extLst>
              <a:ext uri="{FF2B5EF4-FFF2-40B4-BE49-F238E27FC236}">
                <a16:creationId xmlns:a16="http://schemas.microsoft.com/office/drawing/2014/main" id="{994EA245-9F03-4285-8766-13DDE4C8C3A1}"/>
              </a:ext>
            </a:extLst>
          </p:cNvPr>
          <p:cNvCxnSpPr>
            <a:stCxn id="9" idx="0"/>
            <a:endCxn id="15" idx="1"/>
          </p:cNvCxnSpPr>
          <p:nvPr/>
        </p:nvCxnSpPr>
        <p:spPr>
          <a:xfrm rot="5400000" flipH="1" flipV="1">
            <a:off x="5044780" y="2123498"/>
            <a:ext cx="971113" cy="1476684"/>
          </a:xfrm>
          <a:prstGeom prst="bentConnector2">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7" name="Text Box 2">
            <a:extLst>
              <a:ext uri="{FF2B5EF4-FFF2-40B4-BE49-F238E27FC236}">
                <a16:creationId xmlns:a16="http://schemas.microsoft.com/office/drawing/2014/main" id="{AB090E77-A06F-4055-9C3A-196626FD4792}"/>
              </a:ext>
            </a:extLst>
          </p:cNvPr>
          <p:cNvSpPr txBox="1">
            <a:spLocks noChangeArrowheads="1"/>
          </p:cNvSpPr>
          <p:nvPr/>
        </p:nvSpPr>
        <p:spPr bwMode="auto">
          <a:xfrm>
            <a:off x="4965657" y="4384690"/>
            <a:ext cx="1303020" cy="748562"/>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National Data Management Center (NDMC)</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18" name="Straight Connector 17">
            <a:extLst>
              <a:ext uri="{FF2B5EF4-FFF2-40B4-BE49-F238E27FC236}">
                <a16:creationId xmlns:a16="http://schemas.microsoft.com/office/drawing/2014/main" id="{2332D04C-0B63-4C2A-973E-C49E36896A17}"/>
              </a:ext>
            </a:extLst>
          </p:cNvPr>
          <p:cNvCxnSpPr>
            <a:stCxn id="9" idx="2"/>
            <a:endCxn id="14" idx="0"/>
          </p:cNvCxnSpPr>
          <p:nvPr/>
        </p:nvCxnSpPr>
        <p:spPr>
          <a:xfrm flipH="1">
            <a:off x="3920490" y="4095959"/>
            <a:ext cx="871504" cy="290014"/>
          </a:xfrm>
          <a:prstGeom prst="line">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D6AE3EDD-AA3F-4893-B950-66FD16A911B0}"/>
              </a:ext>
            </a:extLst>
          </p:cNvPr>
          <p:cNvCxnSpPr>
            <a:stCxn id="9" idx="2"/>
            <a:endCxn id="17" idx="0"/>
          </p:cNvCxnSpPr>
          <p:nvPr/>
        </p:nvCxnSpPr>
        <p:spPr>
          <a:xfrm>
            <a:off x="4791994" y="4095959"/>
            <a:ext cx="825173" cy="288731"/>
          </a:xfrm>
          <a:prstGeom prst="line">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FDCCB84A-F9D0-4EF6-B8CE-EC7E449483DE}"/>
              </a:ext>
            </a:extLst>
          </p:cNvPr>
          <p:cNvCxnSpPr>
            <a:stCxn id="14" idx="3"/>
            <a:endCxn id="17" idx="1"/>
          </p:cNvCxnSpPr>
          <p:nvPr/>
        </p:nvCxnSpPr>
        <p:spPr>
          <a:xfrm flipV="1">
            <a:off x="4572000" y="4758971"/>
            <a:ext cx="393657" cy="1283"/>
          </a:xfrm>
          <a:prstGeom prst="line">
            <a:avLst/>
          </a:prstGeom>
          <a:ln w="19050">
            <a:solidFill>
              <a:schemeClr val="bg2">
                <a:lumMod val="25000"/>
              </a:schemeClr>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1" name="Text Box 2">
            <a:extLst>
              <a:ext uri="{FF2B5EF4-FFF2-40B4-BE49-F238E27FC236}">
                <a16:creationId xmlns:a16="http://schemas.microsoft.com/office/drawing/2014/main" id="{6EDD522F-F4EA-44AD-9497-3E7D2F16FF06}"/>
              </a:ext>
            </a:extLst>
          </p:cNvPr>
          <p:cNvSpPr txBox="1">
            <a:spLocks noChangeArrowheads="1"/>
          </p:cNvSpPr>
          <p:nvPr/>
        </p:nvSpPr>
        <p:spPr bwMode="auto">
          <a:xfrm>
            <a:off x="3607690" y="6016490"/>
            <a:ext cx="2322277" cy="308110"/>
          </a:xfrm>
          <a:prstGeom prst="rect">
            <a:avLst/>
          </a:prstGeom>
          <a:noFill/>
          <a:ln>
            <a:prstDash val="dash"/>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Clinical Performance Sites</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22" name="Elbow Connector 33">
            <a:extLst>
              <a:ext uri="{FF2B5EF4-FFF2-40B4-BE49-F238E27FC236}">
                <a16:creationId xmlns:a16="http://schemas.microsoft.com/office/drawing/2014/main" id="{471DC16F-32AE-4837-BD92-B39E036BC02E}"/>
              </a:ext>
            </a:extLst>
          </p:cNvPr>
          <p:cNvCxnSpPr>
            <a:stCxn id="14" idx="2"/>
            <a:endCxn id="21" idx="0"/>
          </p:cNvCxnSpPr>
          <p:nvPr/>
        </p:nvCxnSpPr>
        <p:spPr>
          <a:xfrm rot="16200000" flipH="1">
            <a:off x="3903682" y="5151343"/>
            <a:ext cx="881955" cy="848339"/>
          </a:xfrm>
          <a:prstGeom prst="bentConnector3">
            <a:avLst>
              <a:gd name="adj1" fmla="val 50000"/>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Elbow Connector 36">
            <a:extLst>
              <a:ext uri="{FF2B5EF4-FFF2-40B4-BE49-F238E27FC236}">
                <a16:creationId xmlns:a16="http://schemas.microsoft.com/office/drawing/2014/main" id="{73170276-250A-48EF-A45D-4C2FBA94BA72}"/>
              </a:ext>
            </a:extLst>
          </p:cNvPr>
          <p:cNvCxnSpPr>
            <a:stCxn id="17" idx="2"/>
            <a:endCxn id="21" idx="0"/>
          </p:cNvCxnSpPr>
          <p:nvPr/>
        </p:nvCxnSpPr>
        <p:spPr>
          <a:xfrm rot="5400000">
            <a:off x="4751379" y="5150701"/>
            <a:ext cx="883238" cy="848339"/>
          </a:xfrm>
          <a:prstGeom prst="bentConnector3">
            <a:avLst>
              <a:gd name="adj1" fmla="val 50000"/>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32" name="Text Box 2"/>
          <p:cNvSpPr txBox="1">
            <a:spLocks noChangeArrowheads="1"/>
          </p:cNvSpPr>
          <p:nvPr/>
        </p:nvSpPr>
        <p:spPr bwMode="auto">
          <a:xfrm>
            <a:off x="159792" y="3840258"/>
            <a:ext cx="2378499"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effectLst/>
              </a:rPr>
              <a:t>Recruitment Core</a:t>
            </a:r>
            <a:endParaRPr lang="en-US" sz="1200" dirty="0">
              <a:effectLst/>
            </a:endParaRPr>
          </a:p>
        </p:txBody>
      </p:sp>
      <p:sp>
        <p:nvSpPr>
          <p:cNvPr id="33" name="Text Box 2"/>
          <p:cNvSpPr txBox="1">
            <a:spLocks noChangeArrowheads="1"/>
          </p:cNvSpPr>
          <p:nvPr/>
        </p:nvSpPr>
        <p:spPr bwMode="auto">
          <a:xfrm>
            <a:off x="159792" y="4390387"/>
            <a:ext cx="2378501"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Data Registry</a:t>
            </a:r>
            <a:r>
              <a:rPr lang="en-US" sz="1200" b="1" dirty="0" smtClean="0">
                <a:effectLst/>
              </a:rPr>
              <a:t> Core</a:t>
            </a:r>
            <a:endParaRPr lang="en-US" sz="1200" dirty="0">
              <a:effectLst/>
            </a:endParaRPr>
          </a:p>
        </p:txBody>
      </p:sp>
      <p:sp>
        <p:nvSpPr>
          <p:cNvPr id="34" name="Text Box 2"/>
          <p:cNvSpPr txBox="1">
            <a:spLocks noChangeArrowheads="1"/>
          </p:cNvSpPr>
          <p:nvPr/>
        </p:nvSpPr>
        <p:spPr bwMode="auto">
          <a:xfrm>
            <a:off x="159792" y="4940516"/>
            <a:ext cx="2378501"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Imaging </a:t>
            </a:r>
            <a:r>
              <a:rPr lang="en-US" sz="1200" b="1" dirty="0" smtClean="0">
                <a:effectLst/>
              </a:rPr>
              <a:t>Core</a:t>
            </a:r>
            <a:endParaRPr lang="en-US" sz="1200" dirty="0">
              <a:effectLst/>
            </a:endParaRPr>
          </a:p>
        </p:txBody>
      </p:sp>
      <p:sp>
        <p:nvSpPr>
          <p:cNvPr id="35" name="Text Box 2"/>
          <p:cNvSpPr txBox="1">
            <a:spLocks noChangeArrowheads="1"/>
          </p:cNvSpPr>
          <p:nvPr/>
        </p:nvSpPr>
        <p:spPr bwMode="auto">
          <a:xfrm>
            <a:off x="159792" y="5490645"/>
            <a:ext cx="2387069"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Endovascular Intervention </a:t>
            </a:r>
            <a:r>
              <a:rPr lang="en-US" sz="1200" b="1" dirty="0" smtClean="0">
                <a:effectLst/>
              </a:rPr>
              <a:t>Core</a:t>
            </a:r>
            <a:endParaRPr lang="en-US" sz="1200" dirty="0">
              <a:effectLst/>
            </a:endParaRPr>
          </a:p>
        </p:txBody>
      </p:sp>
      <p:sp>
        <p:nvSpPr>
          <p:cNvPr id="36" name="Text Box 2"/>
          <p:cNvSpPr txBox="1">
            <a:spLocks noChangeArrowheads="1"/>
          </p:cNvSpPr>
          <p:nvPr/>
        </p:nvSpPr>
        <p:spPr bwMode="auto">
          <a:xfrm>
            <a:off x="159792" y="6040775"/>
            <a:ext cx="2387069"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Statistical </a:t>
            </a:r>
            <a:r>
              <a:rPr lang="en-US" sz="1200" b="1" dirty="0" smtClean="0">
                <a:effectLst/>
              </a:rPr>
              <a:t>Core</a:t>
            </a:r>
            <a:endParaRPr lang="en-US" sz="1200" dirty="0">
              <a:effectLst/>
            </a:endParaRPr>
          </a:p>
        </p:txBody>
      </p:sp>
      <p:sp>
        <p:nvSpPr>
          <p:cNvPr id="37" name="Text Box 2"/>
          <p:cNvSpPr txBox="1">
            <a:spLocks noChangeArrowheads="1"/>
          </p:cNvSpPr>
          <p:nvPr/>
        </p:nvSpPr>
        <p:spPr bwMode="auto">
          <a:xfrm>
            <a:off x="159793" y="3076972"/>
            <a:ext cx="2375475" cy="439981"/>
          </a:xfrm>
          <a:prstGeom prst="rect">
            <a:avLst/>
          </a:prstGeom>
          <a:solidFill>
            <a:schemeClr val="accent1">
              <a:lumMod val="40000"/>
              <a:lumOff val="60000"/>
            </a:schemeClr>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a:noAutofit/>
          </a:bodyPr>
          <a:lstStyle/>
          <a:p>
            <a:pPr algn="ctr"/>
            <a:r>
              <a:rPr lang="en-US" sz="1400" b="1" dirty="0" smtClean="0">
                <a:effectLst/>
              </a:rPr>
              <a:t>Community Stakeholders Committee</a:t>
            </a:r>
            <a:endParaRPr lang="en-US" sz="1400" dirty="0">
              <a:effectLst/>
            </a:endParaRPr>
          </a:p>
        </p:txBody>
      </p:sp>
      <p:cxnSp>
        <p:nvCxnSpPr>
          <p:cNvPr id="44" name="Straight Connector 43"/>
          <p:cNvCxnSpPr/>
          <p:nvPr/>
        </p:nvCxnSpPr>
        <p:spPr>
          <a:xfrm flipH="1">
            <a:off x="2668951" y="3845816"/>
            <a:ext cx="0" cy="263640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59508" y="2986007"/>
            <a:ext cx="537" cy="75711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659508" y="4033140"/>
            <a:ext cx="1054358" cy="0"/>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659508" y="3505200"/>
            <a:ext cx="1054358" cy="0"/>
          </a:xfrm>
          <a:prstGeom prst="straightConnector1">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24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E93790-5B4D-4A97-A949-C60D7B5E8333}"/>
              </a:ext>
            </a:extLst>
          </p:cNvPr>
          <p:cNvSpPr txBox="1">
            <a:spLocks/>
          </p:cNvSpPr>
          <p:nvPr/>
        </p:nvSpPr>
        <p:spPr bwMode="auto">
          <a:xfrm>
            <a:off x="628650" y="81164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95000"/>
              </a:lnSpc>
              <a:spcBef>
                <a:spcPct val="0"/>
              </a:spcBef>
              <a:spcAft>
                <a:spcPct val="0"/>
              </a:spcAft>
              <a:defRPr sz="2800" b="1">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5pPr>
            <a:lvl6pPr marL="457200" algn="l" rtl="0" fontAlgn="base">
              <a:lnSpc>
                <a:spcPct val="95000"/>
              </a:lnSpc>
              <a:spcBef>
                <a:spcPct val="0"/>
              </a:spcBef>
              <a:spcAft>
                <a:spcPct val="0"/>
              </a:spcAft>
              <a:defRPr sz="2800" b="1">
                <a:solidFill>
                  <a:schemeClr val="tx2"/>
                </a:solidFill>
                <a:latin typeface="Arial" charset="0"/>
                <a:ea typeface="ＭＳ Ｐゴシック" charset="-128"/>
              </a:defRPr>
            </a:lvl6pPr>
            <a:lvl7pPr marL="914400" algn="l" rtl="0" fontAlgn="base">
              <a:lnSpc>
                <a:spcPct val="95000"/>
              </a:lnSpc>
              <a:spcBef>
                <a:spcPct val="0"/>
              </a:spcBef>
              <a:spcAft>
                <a:spcPct val="0"/>
              </a:spcAft>
              <a:defRPr sz="2800" b="1">
                <a:solidFill>
                  <a:schemeClr val="tx2"/>
                </a:solidFill>
                <a:latin typeface="Arial" charset="0"/>
                <a:ea typeface="ＭＳ Ｐゴシック" charset="-128"/>
              </a:defRPr>
            </a:lvl7pPr>
            <a:lvl8pPr marL="1371600" algn="l" rtl="0" fontAlgn="base">
              <a:lnSpc>
                <a:spcPct val="95000"/>
              </a:lnSpc>
              <a:spcBef>
                <a:spcPct val="0"/>
              </a:spcBef>
              <a:spcAft>
                <a:spcPct val="0"/>
              </a:spcAft>
              <a:defRPr sz="2800" b="1">
                <a:solidFill>
                  <a:schemeClr val="tx2"/>
                </a:solidFill>
                <a:latin typeface="Arial" charset="0"/>
                <a:ea typeface="ＭＳ Ｐゴシック" charset="-128"/>
              </a:defRPr>
            </a:lvl8pPr>
            <a:lvl9pPr marL="1828800" algn="l" rtl="0" fontAlgn="base">
              <a:lnSpc>
                <a:spcPct val="95000"/>
              </a:lnSpc>
              <a:spcBef>
                <a:spcPct val="0"/>
              </a:spcBef>
              <a:spcAft>
                <a:spcPct val="0"/>
              </a:spcAft>
              <a:defRPr sz="2800" b="1">
                <a:solidFill>
                  <a:schemeClr val="tx2"/>
                </a:solidFill>
                <a:latin typeface="Arial" charset="0"/>
                <a:ea typeface="ＭＳ Ｐゴシック" charset="-128"/>
              </a:defRPr>
            </a:lvl9pPr>
          </a:lstStyle>
          <a:p>
            <a:r>
              <a:rPr lang="en-US" kern="0"/>
              <a:t>STEP Organization</a:t>
            </a:r>
            <a:endParaRPr lang="en-US" kern="0" dirty="0"/>
          </a:p>
        </p:txBody>
      </p:sp>
      <p:sp>
        <p:nvSpPr>
          <p:cNvPr id="9" name="Text Box 2">
            <a:extLst>
              <a:ext uri="{FF2B5EF4-FFF2-40B4-BE49-F238E27FC236}">
                <a16:creationId xmlns:a16="http://schemas.microsoft.com/office/drawing/2014/main" id="{FDDB5C17-1CBF-4C36-BCC2-52305BE85A3D}"/>
              </a:ext>
            </a:extLst>
          </p:cNvPr>
          <p:cNvSpPr txBox="1">
            <a:spLocks noChangeArrowheads="1"/>
          </p:cNvSpPr>
          <p:nvPr/>
        </p:nvSpPr>
        <p:spPr bwMode="auto">
          <a:xfrm>
            <a:off x="3713866" y="3347397"/>
            <a:ext cx="2156255" cy="748562"/>
          </a:xfrm>
          <a:prstGeom prst="rect">
            <a:avLst/>
          </a:prstGeom>
          <a:solidFill>
            <a:schemeClr val="bg1">
              <a:lumMod val="9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Executive Committee</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a:t>
            </a:r>
          </a:p>
          <a:p>
            <a:pPr algn="ctr" defTabSz="685800"/>
            <a:r>
              <a:rPr lang="en-US" sz="1350" b="1" i="1" dirty="0">
                <a:solidFill>
                  <a:prstClr val="black"/>
                </a:solidFill>
                <a:latin typeface="Calibri" panose="020F0502020204030204"/>
              </a:rPr>
              <a:t>Operations Committee</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sp>
        <p:nvSpPr>
          <p:cNvPr id="10" name="Text Box 2">
            <a:extLst>
              <a:ext uri="{FF2B5EF4-FFF2-40B4-BE49-F238E27FC236}">
                <a16:creationId xmlns:a16="http://schemas.microsoft.com/office/drawing/2014/main" id="{D3382CD3-2A55-4D43-9CFC-C8D9BFF13EC2}"/>
              </a:ext>
            </a:extLst>
          </p:cNvPr>
          <p:cNvSpPr txBox="1">
            <a:spLocks noChangeArrowheads="1"/>
          </p:cNvSpPr>
          <p:nvPr/>
        </p:nvSpPr>
        <p:spPr bwMode="auto">
          <a:xfrm>
            <a:off x="6268678" y="1402591"/>
            <a:ext cx="980599" cy="748562"/>
          </a:xfrm>
          <a:prstGeom prst="rect">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NINDS DSMB Liaison</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sp>
        <p:nvSpPr>
          <p:cNvPr id="11" name="Text Box 2">
            <a:extLst>
              <a:ext uri="{FF2B5EF4-FFF2-40B4-BE49-F238E27FC236}">
                <a16:creationId xmlns:a16="http://schemas.microsoft.com/office/drawing/2014/main" id="{0F89F710-18CF-41A5-A73E-5B59E3EBC025}"/>
              </a:ext>
            </a:extLst>
          </p:cNvPr>
          <p:cNvSpPr txBox="1">
            <a:spLocks noChangeArrowheads="1"/>
          </p:cNvSpPr>
          <p:nvPr/>
        </p:nvSpPr>
        <p:spPr bwMode="auto">
          <a:xfrm>
            <a:off x="7850844" y="1631189"/>
            <a:ext cx="980599" cy="291363"/>
          </a:xfrm>
          <a:prstGeom prst="rect">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DSMB(s)</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12" name="Elbow Connector 5">
            <a:extLst>
              <a:ext uri="{FF2B5EF4-FFF2-40B4-BE49-F238E27FC236}">
                <a16:creationId xmlns:a16="http://schemas.microsoft.com/office/drawing/2014/main" id="{65A1614F-B1AE-4ABB-9FD8-FCBD169C14F6}"/>
              </a:ext>
            </a:extLst>
          </p:cNvPr>
          <p:cNvCxnSpPr>
            <a:stCxn id="9" idx="0"/>
            <a:endCxn id="10" idx="1"/>
          </p:cNvCxnSpPr>
          <p:nvPr/>
        </p:nvCxnSpPr>
        <p:spPr>
          <a:xfrm rot="5400000" flipH="1" flipV="1">
            <a:off x="4745074" y="1823792"/>
            <a:ext cx="1570525" cy="1476684"/>
          </a:xfrm>
          <a:prstGeom prst="bentConnector2">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CBD44879-5826-46EC-8EA9-64F718A79798}"/>
              </a:ext>
            </a:extLst>
          </p:cNvPr>
          <p:cNvCxnSpPr>
            <a:endCxn id="11" idx="1"/>
          </p:cNvCxnSpPr>
          <p:nvPr/>
        </p:nvCxnSpPr>
        <p:spPr>
          <a:xfrm>
            <a:off x="7249277" y="1776871"/>
            <a:ext cx="601567" cy="0"/>
          </a:xfrm>
          <a:prstGeom prst="straightConnector1">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4" name="Text Box 2">
            <a:extLst>
              <a:ext uri="{FF2B5EF4-FFF2-40B4-BE49-F238E27FC236}">
                <a16:creationId xmlns:a16="http://schemas.microsoft.com/office/drawing/2014/main" id="{5204FCD9-428C-484C-875C-2B0F815DA5E7}"/>
              </a:ext>
            </a:extLst>
          </p:cNvPr>
          <p:cNvSpPr txBox="1">
            <a:spLocks noChangeArrowheads="1"/>
          </p:cNvSpPr>
          <p:nvPr/>
        </p:nvSpPr>
        <p:spPr bwMode="auto">
          <a:xfrm>
            <a:off x="3268980" y="4385973"/>
            <a:ext cx="1303020" cy="748562"/>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National Coordinating Center (NCC)</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sp>
        <p:nvSpPr>
          <p:cNvPr id="15" name="Text Box 2">
            <a:extLst>
              <a:ext uri="{FF2B5EF4-FFF2-40B4-BE49-F238E27FC236}">
                <a16:creationId xmlns:a16="http://schemas.microsoft.com/office/drawing/2014/main" id="{26871DEE-45FB-4E9F-9D00-EFDD64C7D1AF}"/>
              </a:ext>
            </a:extLst>
          </p:cNvPr>
          <p:cNvSpPr txBox="1">
            <a:spLocks noChangeArrowheads="1"/>
          </p:cNvSpPr>
          <p:nvPr/>
        </p:nvSpPr>
        <p:spPr bwMode="auto">
          <a:xfrm>
            <a:off x="6268678" y="2205622"/>
            <a:ext cx="980599" cy="341323"/>
          </a:xfrm>
          <a:prstGeom prst="rect">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CIRB</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16" name="Elbow Connector 13">
            <a:extLst>
              <a:ext uri="{FF2B5EF4-FFF2-40B4-BE49-F238E27FC236}">
                <a16:creationId xmlns:a16="http://schemas.microsoft.com/office/drawing/2014/main" id="{994EA245-9F03-4285-8766-13DDE4C8C3A1}"/>
              </a:ext>
            </a:extLst>
          </p:cNvPr>
          <p:cNvCxnSpPr>
            <a:stCxn id="9" idx="0"/>
            <a:endCxn id="15" idx="1"/>
          </p:cNvCxnSpPr>
          <p:nvPr/>
        </p:nvCxnSpPr>
        <p:spPr>
          <a:xfrm rot="5400000" flipH="1" flipV="1">
            <a:off x="5044780" y="2123498"/>
            <a:ext cx="971113" cy="1476684"/>
          </a:xfrm>
          <a:prstGeom prst="bentConnector2">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7" name="Text Box 2">
            <a:extLst>
              <a:ext uri="{FF2B5EF4-FFF2-40B4-BE49-F238E27FC236}">
                <a16:creationId xmlns:a16="http://schemas.microsoft.com/office/drawing/2014/main" id="{AB090E77-A06F-4055-9C3A-196626FD4792}"/>
              </a:ext>
            </a:extLst>
          </p:cNvPr>
          <p:cNvSpPr txBox="1">
            <a:spLocks noChangeArrowheads="1"/>
          </p:cNvSpPr>
          <p:nvPr/>
        </p:nvSpPr>
        <p:spPr bwMode="auto">
          <a:xfrm>
            <a:off x="4965657" y="4384690"/>
            <a:ext cx="1303020" cy="748562"/>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National Data Management Center (NDMC)</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18" name="Straight Connector 17">
            <a:extLst>
              <a:ext uri="{FF2B5EF4-FFF2-40B4-BE49-F238E27FC236}">
                <a16:creationId xmlns:a16="http://schemas.microsoft.com/office/drawing/2014/main" id="{2332D04C-0B63-4C2A-973E-C49E36896A17}"/>
              </a:ext>
            </a:extLst>
          </p:cNvPr>
          <p:cNvCxnSpPr>
            <a:stCxn id="9" idx="2"/>
            <a:endCxn id="14" idx="0"/>
          </p:cNvCxnSpPr>
          <p:nvPr/>
        </p:nvCxnSpPr>
        <p:spPr>
          <a:xfrm flipH="1">
            <a:off x="3920490" y="4095959"/>
            <a:ext cx="871504" cy="290014"/>
          </a:xfrm>
          <a:prstGeom prst="line">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D6AE3EDD-AA3F-4893-B950-66FD16A911B0}"/>
              </a:ext>
            </a:extLst>
          </p:cNvPr>
          <p:cNvCxnSpPr>
            <a:stCxn id="9" idx="2"/>
            <a:endCxn id="17" idx="0"/>
          </p:cNvCxnSpPr>
          <p:nvPr/>
        </p:nvCxnSpPr>
        <p:spPr>
          <a:xfrm>
            <a:off x="4791994" y="4095959"/>
            <a:ext cx="825173" cy="288731"/>
          </a:xfrm>
          <a:prstGeom prst="line">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FDCCB84A-F9D0-4EF6-B8CE-EC7E449483DE}"/>
              </a:ext>
            </a:extLst>
          </p:cNvPr>
          <p:cNvCxnSpPr>
            <a:stCxn id="14" idx="3"/>
            <a:endCxn id="17" idx="1"/>
          </p:cNvCxnSpPr>
          <p:nvPr/>
        </p:nvCxnSpPr>
        <p:spPr>
          <a:xfrm flipV="1">
            <a:off x="4572000" y="4758971"/>
            <a:ext cx="393657" cy="1283"/>
          </a:xfrm>
          <a:prstGeom prst="line">
            <a:avLst/>
          </a:prstGeom>
          <a:ln w="19050">
            <a:solidFill>
              <a:schemeClr val="bg2">
                <a:lumMod val="25000"/>
              </a:schemeClr>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1" name="Text Box 2">
            <a:extLst>
              <a:ext uri="{FF2B5EF4-FFF2-40B4-BE49-F238E27FC236}">
                <a16:creationId xmlns:a16="http://schemas.microsoft.com/office/drawing/2014/main" id="{6EDD522F-F4EA-44AD-9497-3E7D2F16FF06}"/>
              </a:ext>
            </a:extLst>
          </p:cNvPr>
          <p:cNvSpPr txBox="1">
            <a:spLocks noChangeArrowheads="1"/>
          </p:cNvSpPr>
          <p:nvPr/>
        </p:nvSpPr>
        <p:spPr bwMode="auto">
          <a:xfrm>
            <a:off x="3607690" y="6016490"/>
            <a:ext cx="2322277" cy="308110"/>
          </a:xfrm>
          <a:prstGeom prst="rect">
            <a:avLst/>
          </a:prstGeom>
          <a:noFill/>
          <a:ln>
            <a:prstDash val="dash"/>
            <a:headEnd/>
            <a:tailEnd/>
          </a:ln>
        </p:spPr>
        <p:style>
          <a:lnRef idx="2">
            <a:schemeClr val="accent5"/>
          </a:lnRef>
          <a:fillRef idx="1">
            <a:schemeClr val="lt1"/>
          </a:fillRef>
          <a:effectRef idx="0">
            <a:schemeClr val="accent5"/>
          </a:effectRef>
          <a:fontRef idx="minor">
            <a:schemeClr val="dk1"/>
          </a:fontRef>
        </p:style>
        <p:txBody>
          <a:bodyPr rot="0" vert="horz" wrap="square" lIns="68580" tIns="34290" rIns="68580" bIns="34290" anchor="t" anchorCtr="0">
            <a:noAutofit/>
          </a:bodyPr>
          <a:lstStyle/>
          <a:p>
            <a:pPr algn="ctr" defTabSz="685800"/>
            <a:r>
              <a:rPr lang="en-US" sz="1350" b="1" dirty="0">
                <a:solidFill>
                  <a:prstClr val="black"/>
                </a:solidFill>
                <a:latin typeface="Calibri" panose="020F0502020204030204"/>
              </a:rPr>
              <a:t>Clinical Performance Sites</a:t>
            </a:r>
            <a:endParaRPr lang="en-US" sz="1350" dirty="0">
              <a:solidFill>
                <a:prstClr val="black"/>
              </a:solidFill>
              <a:latin typeface="Calibri" panose="020F0502020204030204"/>
            </a:endParaRPr>
          </a:p>
          <a:p>
            <a:pPr algn="ctr" defTabSz="685800"/>
            <a:r>
              <a:rPr lang="en-US" sz="1350" dirty="0">
                <a:solidFill>
                  <a:prstClr val="black"/>
                </a:solidFill>
                <a:latin typeface="Calibri" panose="020F0502020204030204"/>
              </a:rPr>
              <a:t> </a:t>
            </a:r>
          </a:p>
          <a:p>
            <a:pPr algn="ctr" defTabSz="685800"/>
            <a:r>
              <a:rPr lang="en-US" sz="1350" dirty="0">
                <a:solidFill>
                  <a:prstClr val="black"/>
                </a:solidFill>
                <a:latin typeface="Calibri" panose="020F0502020204030204"/>
              </a:rPr>
              <a:t> </a:t>
            </a:r>
          </a:p>
        </p:txBody>
      </p:sp>
      <p:cxnSp>
        <p:nvCxnSpPr>
          <p:cNvPr id="22" name="Elbow Connector 33">
            <a:extLst>
              <a:ext uri="{FF2B5EF4-FFF2-40B4-BE49-F238E27FC236}">
                <a16:creationId xmlns:a16="http://schemas.microsoft.com/office/drawing/2014/main" id="{471DC16F-32AE-4837-BD92-B39E036BC02E}"/>
              </a:ext>
            </a:extLst>
          </p:cNvPr>
          <p:cNvCxnSpPr>
            <a:stCxn id="14" idx="2"/>
            <a:endCxn id="21" idx="0"/>
          </p:cNvCxnSpPr>
          <p:nvPr/>
        </p:nvCxnSpPr>
        <p:spPr>
          <a:xfrm rot="16200000" flipH="1">
            <a:off x="3903682" y="5151343"/>
            <a:ext cx="881955" cy="848339"/>
          </a:xfrm>
          <a:prstGeom prst="bentConnector3">
            <a:avLst>
              <a:gd name="adj1" fmla="val 50000"/>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Elbow Connector 36">
            <a:extLst>
              <a:ext uri="{FF2B5EF4-FFF2-40B4-BE49-F238E27FC236}">
                <a16:creationId xmlns:a16="http://schemas.microsoft.com/office/drawing/2014/main" id="{73170276-250A-48EF-A45D-4C2FBA94BA72}"/>
              </a:ext>
            </a:extLst>
          </p:cNvPr>
          <p:cNvCxnSpPr>
            <a:stCxn id="17" idx="2"/>
            <a:endCxn id="21" idx="0"/>
          </p:cNvCxnSpPr>
          <p:nvPr/>
        </p:nvCxnSpPr>
        <p:spPr>
          <a:xfrm rot="5400000">
            <a:off x="4751379" y="5150701"/>
            <a:ext cx="883238" cy="848339"/>
          </a:xfrm>
          <a:prstGeom prst="bentConnector3">
            <a:avLst>
              <a:gd name="adj1" fmla="val 50000"/>
            </a:avLst>
          </a:prstGeom>
          <a:ln w="19050">
            <a:solidFill>
              <a:schemeClr val="bg2">
                <a:lumMod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32" name="Text Box 2"/>
          <p:cNvSpPr txBox="1">
            <a:spLocks noChangeArrowheads="1"/>
          </p:cNvSpPr>
          <p:nvPr/>
        </p:nvSpPr>
        <p:spPr bwMode="auto">
          <a:xfrm>
            <a:off x="159792" y="3840258"/>
            <a:ext cx="2378499"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effectLst/>
              </a:rPr>
              <a:t>Recruitment Core</a:t>
            </a:r>
            <a:endParaRPr lang="en-US" sz="1200" dirty="0">
              <a:effectLst/>
            </a:endParaRPr>
          </a:p>
        </p:txBody>
      </p:sp>
      <p:sp>
        <p:nvSpPr>
          <p:cNvPr id="33" name="Text Box 2"/>
          <p:cNvSpPr txBox="1">
            <a:spLocks noChangeArrowheads="1"/>
          </p:cNvSpPr>
          <p:nvPr/>
        </p:nvSpPr>
        <p:spPr bwMode="auto">
          <a:xfrm>
            <a:off x="159792" y="4390387"/>
            <a:ext cx="2378501"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Data Registry</a:t>
            </a:r>
            <a:r>
              <a:rPr lang="en-US" sz="1200" b="1" dirty="0" smtClean="0">
                <a:effectLst/>
              </a:rPr>
              <a:t> Core</a:t>
            </a:r>
            <a:endParaRPr lang="en-US" sz="1200" dirty="0">
              <a:effectLst/>
            </a:endParaRPr>
          </a:p>
        </p:txBody>
      </p:sp>
      <p:sp>
        <p:nvSpPr>
          <p:cNvPr id="34" name="Text Box 2"/>
          <p:cNvSpPr txBox="1">
            <a:spLocks noChangeArrowheads="1"/>
          </p:cNvSpPr>
          <p:nvPr/>
        </p:nvSpPr>
        <p:spPr bwMode="auto">
          <a:xfrm>
            <a:off x="159792" y="4940516"/>
            <a:ext cx="2378501"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Imaging </a:t>
            </a:r>
            <a:r>
              <a:rPr lang="en-US" sz="1200" b="1" dirty="0" smtClean="0">
                <a:effectLst/>
              </a:rPr>
              <a:t>Core</a:t>
            </a:r>
            <a:endParaRPr lang="en-US" sz="1200" dirty="0">
              <a:effectLst/>
            </a:endParaRPr>
          </a:p>
        </p:txBody>
      </p:sp>
      <p:sp>
        <p:nvSpPr>
          <p:cNvPr id="35" name="Text Box 2"/>
          <p:cNvSpPr txBox="1">
            <a:spLocks noChangeArrowheads="1"/>
          </p:cNvSpPr>
          <p:nvPr/>
        </p:nvSpPr>
        <p:spPr bwMode="auto">
          <a:xfrm>
            <a:off x="159792" y="5490645"/>
            <a:ext cx="2387069"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Endovascular Intervention </a:t>
            </a:r>
            <a:r>
              <a:rPr lang="en-US" sz="1200" b="1" dirty="0" smtClean="0">
                <a:effectLst/>
              </a:rPr>
              <a:t>Core</a:t>
            </a:r>
            <a:endParaRPr lang="en-US" sz="1200" dirty="0">
              <a:effectLst/>
            </a:endParaRPr>
          </a:p>
        </p:txBody>
      </p:sp>
      <p:sp>
        <p:nvSpPr>
          <p:cNvPr id="36" name="Text Box 2"/>
          <p:cNvSpPr txBox="1">
            <a:spLocks noChangeArrowheads="1"/>
          </p:cNvSpPr>
          <p:nvPr/>
        </p:nvSpPr>
        <p:spPr bwMode="auto">
          <a:xfrm>
            <a:off x="159792" y="6040775"/>
            <a:ext cx="2387069" cy="441450"/>
          </a:xfrm>
          <a:prstGeom prst="rect">
            <a:avLst/>
          </a:prstGeom>
          <a:solidFill>
            <a:schemeClr val="accent4">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r>
              <a:rPr lang="en-US" sz="1200" b="1" dirty="0" smtClean="0"/>
              <a:t>Statistical </a:t>
            </a:r>
            <a:r>
              <a:rPr lang="en-US" sz="1200" b="1" dirty="0" smtClean="0">
                <a:effectLst/>
              </a:rPr>
              <a:t>Core</a:t>
            </a:r>
            <a:endParaRPr lang="en-US" sz="1200" dirty="0">
              <a:effectLst/>
            </a:endParaRPr>
          </a:p>
        </p:txBody>
      </p:sp>
      <p:sp>
        <p:nvSpPr>
          <p:cNvPr id="37" name="Text Box 2"/>
          <p:cNvSpPr txBox="1">
            <a:spLocks noChangeArrowheads="1"/>
          </p:cNvSpPr>
          <p:nvPr/>
        </p:nvSpPr>
        <p:spPr bwMode="auto">
          <a:xfrm>
            <a:off x="159793" y="3076972"/>
            <a:ext cx="2375475" cy="439981"/>
          </a:xfrm>
          <a:prstGeom prst="rect">
            <a:avLst/>
          </a:prstGeom>
          <a:solidFill>
            <a:schemeClr val="accent1">
              <a:lumMod val="40000"/>
              <a:lumOff val="60000"/>
            </a:schemeClr>
          </a:solidFill>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a:noAutofit/>
          </a:bodyPr>
          <a:lstStyle/>
          <a:p>
            <a:pPr algn="ctr"/>
            <a:r>
              <a:rPr lang="en-US" sz="1400" b="1" dirty="0" smtClean="0">
                <a:effectLst/>
              </a:rPr>
              <a:t>Community Stakeholders Committee</a:t>
            </a:r>
            <a:endParaRPr lang="en-US" sz="1400" dirty="0">
              <a:effectLst/>
            </a:endParaRPr>
          </a:p>
        </p:txBody>
      </p:sp>
      <p:sp>
        <p:nvSpPr>
          <p:cNvPr id="38" name="Text Box 2"/>
          <p:cNvSpPr txBox="1">
            <a:spLocks noChangeArrowheads="1"/>
          </p:cNvSpPr>
          <p:nvPr/>
        </p:nvSpPr>
        <p:spPr bwMode="auto">
          <a:xfrm>
            <a:off x="6667232" y="3083274"/>
            <a:ext cx="2019567" cy="441450"/>
          </a:xfrm>
          <a:prstGeom prst="rect">
            <a:avLst/>
          </a:prstGeom>
          <a:solidFill>
            <a:srgbClr val="B3DBA5"/>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a:noAutofit/>
          </a:bodyPr>
          <a:lstStyle/>
          <a:p>
            <a:pPr algn="ctr"/>
            <a:r>
              <a:rPr lang="en-US" sz="1200" b="1" dirty="0" smtClean="0">
                <a:effectLst/>
              </a:rPr>
              <a:t>Advisory / Writing Groups</a:t>
            </a:r>
            <a:endParaRPr lang="en-US" sz="1200" dirty="0">
              <a:effectLst/>
            </a:endParaRPr>
          </a:p>
        </p:txBody>
      </p:sp>
      <p:sp>
        <p:nvSpPr>
          <p:cNvPr id="41" name="Text Box 2"/>
          <p:cNvSpPr txBox="1">
            <a:spLocks noChangeArrowheads="1"/>
          </p:cNvSpPr>
          <p:nvPr/>
        </p:nvSpPr>
        <p:spPr bwMode="auto">
          <a:xfrm>
            <a:off x="6667233" y="3795244"/>
            <a:ext cx="2019567" cy="441450"/>
          </a:xfrm>
          <a:prstGeom prst="rect">
            <a:avLst/>
          </a:prstGeom>
          <a:solidFill>
            <a:srgbClr val="B3DBA5"/>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a:noAutofit/>
          </a:bodyPr>
          <a:lstStyle/>
          <a:p>
            <a:pPr algn="ctr"/>
            <a:r>
              <a:rPr lang="en-US" sz="1200" b="1" dirty="0" smtClean="0">
                <a:effectLst/>
              </a:rPr>
              <a:t>Pubs/Analysis/Data Sharing Committee</a:t>
            </a:r>
            <a:endParaRPr lang="en-US" sz="1200" dirty="0">
              <a:effectLst/>
            </a:endParaRPr>
          </a:p>
        </p:txBody>
      </p:sp>
      <p:cxnSp>
        <p:nvCxnSpPr>
          <p:cNvPr id="42" name="Straight Connector 41"/>
          <p:cNvCxnSpPr/>
          <p:nvPr/>
        </p:nvCxnSpPr>
        <p:spPr>
          <a:xfrm>
            <a:off x="6542992" y="3076972"/>
            <a:ext cx="0" cy="1204736"/>
          </a:xfrm>
          <a:prstGeom prst="line">
            <a:avLst/>
          </a:prstGeom>
          <a:ln w="38100">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870121" y="3713686"/>
            <a:ext cx="672871" cy="2969"/>
          </a:xfrm>
          <a:prstGeom prst="straightConnector1">
            <a:avLst/>
          </a:prstGeom>
          <a:ln w="38100">
            <a:solidFill>
              <a:schemeClr val="accent4">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668951" y="3845816"/>
            <a:ext cx="0" cy="263640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59508" y="2986007"/>
            <a:ext cx="537" cy="75711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659508" y="4033140"/>
            <a:ext cx="1054358" cy="0"/>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659508" y="3505200"/>
            <a:ext cx="1054358" cy="0"/>
          </a:xfrm>
          <a:prstGeom prst="straightConnector1">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4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1E4B-A5A1-473B-8B6C-D2D0DCC6D3D0}"/>
              </a:ext>
            </a:extLst>
          </p:cNvPr>
          <p:cNvSpPr>
            <a:spLocks noGrp="1"/>
          </p:cNvSpPr>
          <p:nvPr>
            <p:ph type="title"/>
          </p:nvPr>
        </p:nvSpPr>
        <p:spPr>
          <a:xfrm>
            <a:off x="609600" y="914400"/>
            <a:ext cx="7620000" cy="990600"/>
          </a:xfrm>
        </p:spPr>
        <p:txBody>
          <a:bodyPr/>
          <a:lstStyle/>
          <a:p>
            <a:r>
              <a:rPr lang="en-US" dirty="0"/>
              <a:t>NIH </a:t>
            </a:r>
            <a:r>
              <a:rPr lang="en-US" dirty="0" err="1"/>
              <a:t>StrokeNet</a:t>
            </a:r>
            <a:r>
              <a:rPr lang="en-US" dirty="0"/>
              <a:t> FOA</a:t>
            </a:r>
          </a:p>
        </p:txBody>
      </p:sp>
      <p:pic>
        <p:nvPicPr>
          <p:cNvPr id="4" name="Content Placeholder 3">
            <a:extLst>
              <a:ext uri="{FF2B5EF4-FFF2-40B4-BE49-F238E27FC236}">
                <a16:creationId xmlns:a16="http://schemas.microsoft.com/office/drawing/2014/main" id="{B7DD7EF9-8A6E-432C-A8E3-B61A626A6E51}"/>
              </a:ext>
            </a:extLst>
          </p:cNvPr>
          <p:cNvPicPr>
            <a:picLocks noGrp="1" noChangeAspect="1"/>
          </p:cNvPicPr>
          <p:nvPr>
            <p:ph idx="1"/>
          </p:nvPr>
        </p:nvPicPr>
        <p:blipFill>
          <a:blip r:embed="rId2"/>
          <a:stretch>
            <a:fillRect/>
          </a:stretch>
        </p:blipFill>
        <p:spPr>
          <a:xfrm>
            <a:off x="2057400" y="2133600"/>
            <a:ext cx="4191000" cy="4013828"/>
          </a:xfrm>
          <a:prstGeom prst="rect">
            <a:avLst/>
          </a:prstGeom>
        </p:spPr>
      </p:pic>
    </p:spTree>
    <p:extLst>
      <p:ext uri="{BB962C8B-B14F-4D97-AF65-F5344CB8AC3E}">
        <p14:creationId xmlns:p14="http://schemas.microsoft.com/office/powerpoint/2010/main" val="120293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47CE-DBD2-4AA2-A3DB-C01053011FB2}"/>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A6DA5B38-A4CD-4EB3-847D-B51994C3D3F8}"/>
              </a:ext>
            </a:extLst>
          </p:cNvPr>
          <p:cNvSpPr>
            <a:spLocks noGrp="1"/>
          </p:cNvSpPr>
          <p:nvPr>
            <p:ph idx="1"/>
          </p:nvPr>
        </p:nvSpPr>
        <p:spPr>
          <a:xfrm>
            <a:off x="533400" y="1981200"/>
            <a:ext cx="7620000" cy="4679950"/>
          </a:xfrm>
        </p:spPr>
        <p:txBody>
          <a:bodyPr/>
          <a:lstStyle/>
          <a:p>
            <a:r>
              <a:rPr lang="en-US" sz="2000" dirty="0"/>
              <a:t>What:                  </a:t>
            </a:r>
            <a:r>
              <a:rPr lang="en-US" sz="2000" b="1" dirty="0" err="1"/>
              <a:t>StrokeNet</a:t>
            </a:r>
            <a:r>
              <a:rPr lang="en-US" sz="2000" b="1" dirty="0"/>
              <a:t> Steering Committee call</a:t>
            </a:r>
            <a:endParaRPr lang="en-US" sz="2000" dirty="0"/>
          </a:p>
          <a:p>
            <a:r>
              <a:rPr lang="en-US" sz="2000" dirty="0"/>
              <a:t>When:                 Wednesday, 12-February, 2020 from 12-1p ET </a:t>
            </a:r>
          </a:p>
          <a:p>
            <a:r>
              <a:rPr lang="en-US" sz="2000" dirty="0"/>
              <a:t>Where:               1-877-621-0220; Passcode 434578</a:t>
            </a:r>
          </a:p>
          <a:p>
            <a:endParaRPr lang="en-US" sz="2000" dirty="0"/>
          </a:p>
          <a:p>
            <a:endParaRPr lang="en-US" sz="2000" dirty="0"/>
          </a:p>
          <a:p>
            <a:r>
              <a:rPr lang="en-US" sz="2000" dirty="0"/>
              <a:t>What:                  </a:t>
            </a:r>
            <a:r>
              <a:rPr lang="en-US" sz="2000" b="1" dirty="0"/>
              <a:t>EVT platform Workshop</a:t>
            </a:r>
            <a:endParaRPr lang="en-US" sz="2000" dirty="0"/>
          </a:p>
          <a:p>
            <a:r>
              <a:rPr lang="en-US" sz="2000" dirty="0"/>
              <a:t>When:                 Tuesday, 18-February, 2020 from 3:00-5:30p PT </a:t>
            </a:r>
          </a:p>
          <a:p>
            <a:r>
              <a:rPr lang="en-US" sz="2000" dirty="0"/>
              <a:t>Where:               [Room details TBD]</a:t>
            </a:r>
          </a:p>
          <a:p>
            <a:pPr lvl="4"/>
            <a:r>
              <a:rPr lang="en-US" sz="1600" dirty="0"/>
              <a:t>Email </a:t>
            </a:r>
            <a:r>
              <a:rPr lang="en-US" sz="1600" b="1" dirty="0"/>
              <a:t>Rose Beckman </a:t>
            </a:r>
            <a:r>
              <a:rPr lang="en-US" sz="1600" dirty="0"/>
              <a:t>(</a:t>
            </a:r>
            <a:r>
              <a:rPr lang="en-US" sz="1600" dirty="0">
                <a:hlinkClick r:id="rId3"/>
              </a:rPr>
              <a:t>BECKMARE@UCMAIL.UC.EDU</a:t>
            </a:r>
            <a:r>
              <a:rPr lang="en-US" sz="1600" dirty="0"/>
              <a:t>) if interested in attending</a:t>
            </a:r>
          </a:p>
          <a:p>
            <a:endParaRPr lang="en-US" sz="2000" dirty="0"/>
          </a:p>
          <a:p>
            <a:endParaRPr lang="en-US" sz="2000" dirty="0"/>
          </a:p>
        </p:txBody>
      </p:sp>
    </p:spTree>
    <p:extLst>
      <p:ext uri="{BB962C8B-B14F-4D97-AF65-F5344CB8AC3E}">
        <p14:creationId xmlns:p14="http://schemas.microsoft.com/office/powerpoint/2010/main" val="404480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E747C-3432-4E19-AB7A-1C2BAD346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98757"/>
            <a:ext cx="7620000" cy="2363523"/>
          </a:xfrm>
          <a:prstGeom prst="rect">
            <a:avLst/>
          </a:prstGeom>
        </p:spPr>
      </p:pic>
      <p:pic>
        <p:nvPicPr>
          <p:cNvPr id="5" name="Picture 4" descr="A close up of a blackboard&#10;&#10;Description automatically generated">
            <a:extLst>
              <a:ext uri="{FF2B5EF4-FFF2-40B4-BE49-F238E27FC236}">
                <a16:creationId xmlns:a16="http://schemas.microsoft.com/office/drawing/2014/main" id="{EDB5BE78-1017-4A87-949C-289DF395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72011"/>
            <a:ext cx="2771135" cy="1844064"/>
          </a:xfrm>
          <a:prstGeom prst="rect">
            <a:avLst/>
          </a:prstGeom>
          <a:ln>
            <a:solidFill>
              <a:schemeClr val="tx1"/>
            </a:solidFill>
          </a:ln>
          <a:scene3d>
            <a:camera prst="perspectiveContrastingRightFacing"/>
            <a:lightRig rig="threePt" dir="t"/>
          </a:scene3d>
        </p:spPr>
      </p:pic>
      <p:pic>
        <p:nvPicPr>
          <p:cNvPr id="7" name="Picture 6" descr="A close up of a blackboard&#10;&#10;Description automatically generated">
            <a:extLst>
              <a:ext uri="{FF2B5EF4-FFF2-40B4-BE49-F238E27FC236}">
                <a16:creationId xmlns:a16="http://schemas.microsoft.com/office/drawing/2014/main" id="{4BF79B17-2876-4435-9181-9DC817A9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3555">
            <a:off x="6327296" y="1238999"/>
            <a:ext cx="2569803" cy="1710088"/>
          </a:xfrm>
          <a:prstGeom prst="rect">
            <a:avLst/>
          </a:prstGeom>
          <a:ln>
            <a:solidFill>
              <a:schemeClr val="tx1"/>
            </a:solidFill>
          </a:ln>
          <a:scene3d>
            <a:camera prst="perspectiveHeroicExtremeLeftFacing"/>
            <a:lightRig rig="threePt" dir="t"/>
          </a:scene3d>
        </p:spPr>
      </p:pic>
      <p:pic>
        <p:nvPicPr>
          <p:cNvPr id="9" name="Picture 8" descr="A drawing of a face&#10;&#10;Description automatically generated">
            <a:extLst>
              <a:ext uri="{FF2B5EF4-FFF2-40B4-BE49-F238E27FC236}">
                <a16:creationId xmlns:a16="http://schemas.microsoft.com/office/drawing/2014/main" id="{AF2D75F5-09A0-44A3-AF85-A4A063743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24" y="1295400"/>
            <a:ext cx="2261886" cy="2261886"/>
          </a:xfrm>
          <a:prstGeom prst="rect">
            <a:avLst/>
          </a:prstGeom>
        </p:spPr>
      </p:pic>
    </p:spTree>
    <p:extLst>
      <p:ext uri="{BB962C8B-B14F-4D97-AF65-F5344CB8AC3E}">
        <p14:creationId xmlns:p14="http://schemas.microsoft.com/office/powerpoint/2010/main" val="369904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0399-4482-4844-A0AC-0F3B5C54AEC8}"/>
              </a:ext>
            </a:extLst>
          </p:cNvPr>
          <p:cNvSpPr>
            <a:spLocks noGrp="1"/>
          </p:cNvSpPr>
          <p:nvPr>
            <p:ph type="title"/>
          </p:nvPr>
        </p:nvSpPr>
        <p:spPr/>
        <p:txBody>
          <a:bodyPr/>
          <a:lstStyle/>
          <a:p>
            <a:r>
              <a:rPr lang="en-US" dirty="0"/>
              <a:t>Housekeeping Issues</a:t>
            </a:r>
          </a:p>
        </p:txBody>
      </p:sp>
      <p:sp>
        <p:nvSpPr>
          <p:cNvPr id="4" name="Content Placeholder 2">
            <a:extLst>
              <a:ext uri="{FF2B5EF4-FFF2-40B4-BE49-F238E27FC236}">
                <a16:creationId xmlns:a16="http://schemas.microsoft.com/office/drawing/2014/main" id="{3B6C5561-F66A-46B4-9701-ABB83C7FF837}"/>
              </a:ext>
            </a:extLst>
          </p:cNvPr>
          <p:cNvSpPr>
            <a:spLocks noGrp="1"/>
          </p:cNvSpPr>
          <p:nvPr>
            <p:ph idx="1"/>
          </p:nvPr>
        </p:nvSpPr>
        <p:spPr>
          <a:xfrm>
            <a:off x="609600" y="1779588"/>
            <a:ext cx="7848600" cy="4679950"/>
          </a:xfrm>
        </p:spPr>
        <p:txBody>
          <a:bodyPr>
            <a:noAutofit/>
          </a:bodyPr>
          <a:lstStyle/>
          <a:p>
            <a:r>
              <a:rPr lang="en-US" sz="2000" dirty="0"/>
              <a:t>To join the meeting:</a:t>
            </a:r>
            <a:r>
              <a:rPr lang="en-US" sz="2000" b="1" dirty="0"/>
              <a:t>  </a:t>
            </a:r>
            <a:r>
              <a:rPr lang="en-US" sz="2000" b="1" u="sng" dirty="0">
                <a:hlinkClick r:id="rId2"/>
              </a:rPr>
              <a:t>https://nihstrokenet.adobeconnect.com/steering/</a:t>
            </a:r>
            <a:endParaRPr lang="en-US" sz="2000" dirty="0"/>
          </a:p>
          <a:p>
            <a:r>
              <a:rPr lang="en-US" sz="2000" dirty="0"/>
              <a:t>To take part in the audio you </a:t>
            </a:r>
            <a:r>
              <a:rPr lang="en-US" sz="2000" b="1" dirty="0"/>
              <a:t>MUST </a:t>
            </a:r>
            <a:r>
              <a:rPr lang="en-US" sz="2000" dirty="0"/>
              <a:t>dial in : Dial-In Number:</a:t>
            </a:r>
            <a:r>
              <a:rPr lang="en-US" sz="2000" b="1" dirty="0"/>
              <a:t> (877) 621-0220</a:t>
            </a:r>
            <a:r>
              <a:rPr lang="en-US" sz="2000" dirty="0"/>
              <a:t>  Pass code Number: </a:t>
            </a:r>
            <a:r>
              <a:rPr lang="en-US" sz="2000" b="1" dirty="0"/>
              <a:t>434578</a:t>
            </a:r>
            <a:endParaRPr lang="en-US" sz="2000" dirty="0"/>
          </a:p>
          <a:p>
            <a:r>
              <a:rPr lang="en-US" sz="2000" dirty="0"/>
              <a:t>All phone lines will be muted press </a:t>
            </a:r>
            <a:r>
              <a:rPr lang="en-US" sz="2000" b="1" dirty="0"/>
              <a:t>*6</a:t>
            </a:r>
            <a:r>
              <a:rPr lang="en-US" sz="2000" dirty="0"/>
              <a:t> to mute and unmute.</a:t>
            </a:r>
          </a:p>
          <a:p>
            <a:r>
              <a:rPr lang="en-US" sz="2000" b="1" dirty="0"/>
              <a:t>If you have any issues viewing the presentation, please log out, then log back into the meeting room</a:t>
            </a:r>
          </a:p>
          <a:p>
            <a:r>
              <a:rPr lang="en-US" sz="2000" dirty="0"/>
              <a:t>After the brief presentation, we will address questions</a:t>
            </a:r>
          </a:p>
          <a:p>
            <a:pPr marL="0" indent="0">
              <a:buNone/>
            </a:pPr>
            <a:endParaRPr lang="en-US" sz="2000" dirty="0"/>
          </a:p>
        </p:txBody>
      </p:sp>
    </p:spTree>
    <p:extLst>
      <p:ext uri="{BB962C8B-B14F-4D97-AF65-F5344CB8AC3E}">
        <p14:creationId xmlns:p14="http://schemas.microsoft.com/office/powerpoint/2010/main" val="256897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E855-4A2E-413B-81FB-8F4A7EC7CAE6}"/>
              </a:ext>
            </a:extLst>
          </p:cNvPr>
          <p:cNvSpPr>
            <a:spLocks noGrp="1"/>
          </p:cNvSpPr>
          <p:nvPr>
            <p:ph type="title"/>
          </p:nvPr>
        </p:nvSpPr>
        <p:spPr>
          <a:xfrm>
            <a:off x="762000" y="1143000"/>
            <a:ext cx="7620000" cy="990600"/>
          </a:xfrm>
        </p:spPr>
        <p:txBody>
          <a:bodyPr/>
          <a:lstStyle/>
          <a:p>
            <a:r>
              <a:rPr lang="en-US" dirty="0"/>
              <a:t>Presentation Outline</a:t>
            </a:r>
          </a:p>
        </p:txBody>
      </p:sp>
      <p:sp>
        <p:nvSpPr>
          <p:cNvPr id="3" name="Content Placeholder 2">
            <a:extLst>
              <a:ext uri="{FF2B5EF4-FFF2-40B4-BE49-F238E27FC236}">
                <a16:creationId xmlns:a16="http://schemas.microsoft.com/office/drawing/2014/main" id="{268CE2C6-B387-4CF7-9B06-3DE6CDB3D225}"/>
              </a:ext>
            </a:extLst>
          </p:cNvPr>
          <p:cNvSpPr>
            <a:spLocks noGrp="1"/>
          </p:cNvSpPr>
          <p:nvPr>
            <p:ph idx="1"/>
          </p:nvPr>
        </p:nvSpPr>
        <p:spPr>
          <a:xfrm>
            <a:off x="762000" y="2362200"/>
            <a:ext cx="7620000" cy="4679950"/>
          </a:xfrm>
        </p:spPr>
        <p:txBody>
          <a:bodyPr/>
          <a:lstStyle/>
          <a:p>
            <a:r>
              <a:rPr lang="en-US" dirty="0"/>
              <a:t>Background for platform</a:t>
            </a:r>
          </a:p>
          <a:p>
            <a:r>
              <a:rPr lang="en-US" dirty="0"/>
              <a:t>Opportunities/process for platform</a:t>
            </a:r>
          </a:p>
          <a:p>
            <a:r>
              <a:rPr lang="en-US" dirty="0"/>
              <a:t>Next steps</a:t>
            </a:r>
          </a:p>
          <a:p>
            <a:r>
              <a:rPr lang="en-US" dirty="0"/>
              <a:t>Questions</a:t>
            </a:r>
          </a:p>
          <a:p>
            <a:endParaRPr lang="en-US" dirty="0"/>
          </a:p>
        </p:txBody>
      </p:sp>
    </p:spTree>
    <p:extLst>
      <p:ext uri="{BB962C8B-B14F-4D97-AF65-F5344CB8AC3E}">
        <p14:creationId xmlns:p14="http://schemas.microsoft.com/office/powerpoint/2010/main" val="352479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32735"/>
          <a:stretch/>
        </p:blipFill>
        <p:spPr>
          <a:xfrm>
            <a:off x="1314450" y="1562580"/>
            <a:ext cx="6515100" cy="1338759"/>
          </a:xfrm>
          <a:prstGeom prst="rect">
            <a:avLst/>
          </a:prstGeom>
        </p:spPr>
      </p:pic>
      <p:sp>
        <p:nvSpPr>
          <p:cNvPr id="12" name="TextBox 11"/>
          <p:cNvSpPr txBox="1"/>
          <p:nvPr/>
        </p:nvSpPr>
        <p:spPr>
          <a:xfrm>
            <a:off x="1257300" y="2914653"/>
            <a:ext cx="2114550" cy="1985159"/>
          </a:xfrm>
          <a:prstGeom prst="rect">
            <a:avLst/>
          </a:prstGeom>
          <a:solidFill>
            <a:srgbClr val="C0504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9pPr>
          </a:lstStyle>
          <a:p>
            <a:pPr algn="ctr">
              <a:defRPr/>
            </a:pPr>
            <a:r>
              <a:rPr lang="en-US" sz="1500" b="1" u="sng" dirty="0">
                <a:solidFill>
                  <a:prstClr val="white"/>
                </a:solidFill>
              </a:rPr>
              <a:t>Prevention</a:t>
            </a:r>
          </a:p>
          <a:p>
            <a:pPr marL="171446" indent="-171446">
              <a:buFont typeface="+mj-lt"/>
              <a:buAutoNum type="arabicParenR"/>
              <a:defRPr/>
            </a:pPr>
            <a:r>
              <a:rPr lang="en-US" sz="1200" b="1" dirty="0">
                <a:solidFill>
                  <a:prstClr val="white"/>
                </a:solidFill>
              </a:rPr>
              <a:t>Prevention of Vascular Cognitive Impairment (VCI)</a:t>
            </a:r>
          </a:p>
          <a:p>
            <a:pPr marL="171446" indent="-171446">
              <a:buFontTx/>
              <a:buAutoNum type="arabicParenR"/>
              <a:defRPr/>
            </a:pPr>
            <a:r>
              <a:rPr lang="en-US" sz="1200" b="1" dirty="0">
                <a:solidFill>
                  <a:prstClr val="white"/>
                </a:solidFill>
              </a:rPr>
              <a:t>Imaging Biomarkers in Stroke Prevention: From Bench to Bedside</a:t>
            </a:r>
          </a:p>
          <a:p>
            <a:pPr marL="171446" indent="-171446">
              <a:buFontTx/>
              <a:buAutoNum type="arabicParenR"/>
              <a:defRPr/>
            </a:pPr>
            <a:r>
              <a:rPr lang="en-US" sz="1200" b="1" dirty="0">
                <a:solidFill>
                  <a:srgbClr val="FFFFFF"/>
                </a:solidFill>
              </a:rPr>
              <a:t>Expediting High Priority Comparative Effectiveness Research (CER) Trials in Stroke Prevention </a:t>
            </a:r>
            <a:endParaRPr lang="en-US" sz="1200" dirty="0">
              <a:solidFill>
                <a:srgbClr val="FFFFFF"/>
              </a:solidFill>
            </a:endParaRPr>
          </a:p>
        </p:txBody>
      </p:sp>
      <p:sp>
        <p:nvSpPr>
          <p:cNvPr id="13" name="TextBox 12"/>
          <p:cNvSpPr txBox="1"/>
          <p:nvPr/>
        </p:nvSpPr>
        <p:spPr>
          <a:xfrm>
            <a:off x="3371850" y="2914651"/>
            <a:ext cx="2457450" cy="2169825"/>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9pPr>
          </a:lstStyle>
          <a:p>
            <a:pPr algn="ctr">
              <a:defRPr/>
            </a:pPr>
            <a:r>
              <a:rPr lang="en-US" sz="1500" b="1" u="sng" dirty="0">
                <a:solidFill>
                  <a:srgbClr val="FFFFFF"/>
                </a:solidFill>
              </a:rPr>
              <a:t>Treatment</a:t>
            </a:r>
          </a:p>
          <a:p>
            <a:pPr marL="171446" indent="-171446">
              <a:buFontTx/>
              <a:buAutoNum type="arabicParenR"/>
              <a:defRPr/>
            </a:pPr>
            <a:r>
              <a:rPr lang="en-US" sz="1200" b="1" dirty="0">
                <a:solidFill>
                  <a:srgbClr val="FFFFFF"/>
                </a:solidFill>
              </a:rPr>
              <a:t>Preclinical and Clinical Studies to Improve Early Reperfusion Therapy and Establish Limitations of Late Reperfusion Therapy</a:t>
            </a:r>
          </a:p>
          <a:p>
            <a:pPr marL="171446" indent="-171446">
              <a:buFontTx/>
              <a:buAutoNum type="arabicParenR"/>
              <a:defRPr/>
            </a:pPr>
            <a:r>
              <a:rPr lang="en-US" sz="1200" b="1" dirty="0">
                <a:solidFill>
                  <a:srgbClr val="FFFFFF"/>
                </a:solidFill>
              </a:rPr>
              <a:t>Preclinical and Clinical Studies to Achieve Robust Brain Protection </a:t>
            </a:r>
          </a:p>
          <a:p>
            <a:pPr marL="171446" indent="-171446">
              <a:buFontTx/>
              <a:buAutoNum type="arabicParenR"/>
              <a:defRPr/>
            </a:pPr>
            <a:r>
              <a:rPr lang="en-US" sz="1200" b="1" dirty="0">
                <a:solidFill>
                  <a:srgbClr val="FFFFFF"/>
                </a:solidFill>
              </a:rPr>
              <a:t>Expand and Integrate Existing Stroke Trial Networks to Accelerate Translation</a:t>
            </a:r>
          </a:p>
        </p:txBody>
      </p:sp>
      <p:sp>
        <p:nvSpPr>
          <p:cNvPr id="14" name="TextBox 13"/>
          <p:cNvSpPr txBox="1"/>
          <p:nvPr/>
        </p:nvSpPr>
        <p:spPr>
          <a:xfrm>
            <a:off x="5829300" y="2914651"/>
            <a:ext cx="2057400" cy="2169825"/>
          </a:xfrm>
          <a:prstGeom prst="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9pPr>
          </a:lstStyle>
          <a:p>
            <a:pPr algn="ctr">
              <a:defRPr/>
            </a:pPr>
            <a:r>
              <a:rPr lang="en-US" sz="1500" b="1" u="sng" dirty="0">
                <a:solidFill>
                  <a:srgbClr val="FFFFFF"/>
                </a:solidFill>
              </a:rPr>
              <a:t>Recovery</a:t>
            </a:r>
          </a:p>
          <a:p>
            <a:pPr marL="171446" indent="-171446">
              <a:buFontTx/>
              <a:buAutoNum type="arabicParenR"/>
              <a:defRPr/>
            </a:pPr>
            <a:r>
              <a:rPr lang="en-US" sz="1200" b="1" dirty="0">
                <a:solidFill>
                  <a:srgbClr val="FFFFFF"/>
                </a:solidFill>
              </a:rPr>
              <a:t>Translational Research Using Neural Interface Devices for Stroke and Other Neurologic Disorders</a:t>
            </a:r>
          </a:p>
          <a:p>
            <a:pPr marL="171446" indent="-171446">
              <a:buFontTx/>
              <a:buAutoNum type="arabicParenR"/>
              <a:defRPr/>
            </a:pPr>
            <a:r>
              <a:rPr lang="en-US" sz="1200" b="1" dirty="0">
                <a:solidFill>
                  <a:srgbClr val="FFFFFF"/>
                </a:solidFill>
              </a:rPr>
              <a:t>Program for Translational Research Targeting Early Recovery after Stroke in Humans</a:t>
            </a:r>
          </a:p>
          <a:p>
            <a:pPr marL="171446" indent="-171446">
              <a:buFontTx/>
              <a:buAutoNum type="arabicParenR"/>
              <a:defRPr/>
            </a:pPr>
            <a:endParaRPr lang="en-US" sz="1200" dirty="0">
              <a:solidFill>
                <a:srgbClr val="FFFFFF"/>
              </a:solidFill>
            </a:endParaRPr>
          </a:p>
        </p:txBody>
      </p:sp>
      <p:sp>
        <p:nvSpPr>
          <p:cNvPr id="15" name="TextBox 14"/>
          <p:cNvSpPr txBox="1"/>
          <p:nvPr/>
        </p:nvSpPr>
        <p:spPr>
          <a:xfrm>
            <a:off x="1971675" y="4876726"/>
            <a:ext cx="5200650" cy="692497"/>
          </a:xfrm>
          <a:prstGeom prst="rect">
            <a:avLst/>
          </a:prstGeom>
          <a:solidFill>
            <a:srgbClr val="8064A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Calibri"/>
                <a:ea typeface="Arial"/>
                <a:cs typeface="Arial"/>
                <a:sym typeface="Wingdings"/>
              </a:defRPr>
            </a:lvl9pPr>
          </a:lstStyle>
          <a:p>
            <a:pPr algn="ctr">
              <a:defRPr/>
            </a:pPr>
            <a:r>
              <a:rPr lang="en-US" sz="1500" b="1" u="sng" dirty="0">
                <a:solidFill>
                  <a:srgbClr val="FFFFFF"/>
                </a:solidFill>
              </a:rPr>
              <a:t>Cross-cutting</a:t>
            </a:r>
          </a:p>
          <a:p>
            <a:pPr algn="ctr">
              <a:defRPr/>
            </a:pPr>
            <a:r>
              <a:rPr lang="en-US" sz="1200" b="1" dirty="0">
                <a:solidFill>
                  <a:srgbClr val="FFFFFF"/>
                </a:solidFill>
              </a:rPr>
              <a:t>Accelerate the Translation of Stroke Research in Preclinical Animal Models into </a:t>
            </a:r>
          </a:p>
          <a:p>
            <a:pPr algn="ctr">
              <a:defRPr/>
            </a:pPr>
            <a:r>
              <a:rPr lang="en-US" sz="1200" b="1" dirty="0">
                <a:solidFill>
                  <a:srgbClr val="FFFFFF"/>
                </a:solidFill>
              </a:rPr>
              <a:t>Clinical Studies of Highly Promising Treatments</a:t>
            </a:r>
          </a:p>
        </p:txBody>
      </p:sp>
    </p:spTree>
    <p:extLst>
      <p:ext uri="{BB962C8B-B14F-4D97-AF65-F5344CB8AC3E}">
        <p14:creationId xmlns:p14="http://schemas.microsoft.com/office/powerpoint/2010/main" val="85668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C195D76-F86A-49DC-8E16-57AC3851E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90600"/>
            <a:ext cx="6076950" cy="4562475"/>
          </a:xfrm>
          <a:prstGeom prst="rect">
            <a:avLst/>
          </a:prstGeom>
        </p:spPr>
      </p:pic>
      <p:sp>
        <p:nvSpPr>
          <p:cNvPr id="6" name="Rectangle 5">
            <a:extLst>
              <a:ext uri="{FF2B5EF4-FFF2-40B4-BE49-F238E27FC236}">
                <a16:creationId xmlns:a16="http://schemas.microsoft.com/office/drawing/2014/main" id="{E993521B-CD40-4866-9D61-9AA28703DB5B}"/>
              </a:ext>
            </a:extLst>
          </p:cNvPr>
          <p:cNvSpPr/>
          <p:nvPr/>
        </p:nvSpPr>
        <p:spPr>
          <a:xfrm>
            <a:off x="381000" y="5638800"/>
            <a:ext cx="8458200" cy="923330"/>
          </a:xfrm>
          <a:prstGeom prst="rect">
            <a:avLst/>
          </a:prstGeom>
        </p:spPr>
        <p:txBody>
          <a:bodyPr wrap="square">
            <a:spAutoFit/>
          </a:bodyPr>
          <a:lstStyle/>
          <a:p>
            <a:pPr>
              <a:defRPr/>
            </a:pPr>
            <a:r>
              <a:rPr lang="en-US" dirty="0"/>
              <a:t>Recent advances in endovascular therapy offer a new and timely opportunity to define the limits of EVT therapy and further evaluate neuroprotective agents as adjunctive therapies to recanalization.</a:t>
            </a:r>
          </a:p>
        </p:txBody>
      </p:sp>
    </p:spTree>
    <p:extLst>
      <p:ext uri="{BB962C8B-B14F-4D97-AF65-F5344CB8AC3E}">
        <p14:creationId xmlns:p14="http://schemas.microsoft.com/office/powerpoint/2010/main" val="238849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522BC4-A5FB-46BB-97F5-46500F17935C}"/>
              </a:ext>
            </a:extLst>
          </p:cNvPr>
          <p:cNvSpPr txBox="1">
            <a:spLocks/>
          </p:cNvSpPr>
          <p:nvPr/>
        </p:nvSpPr>
        <p:spPr>
          <a:xfrm>
            <a:off x="402624" y="838200"/>
            <a:ext cx="8338751"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Current Approach to Clinical Trials</a:t>
            </a:r>
          </a:p>
        </p:txBody>
      </p:sp>
      <p:graphicFrame>
        <p:nvGraphicFramePr>
          <p:cNvPr id="5" name="Content Placeholder 3">
            <a:extLst>
              <a:ext uri="{FF2B5EF4-FFF2-40B4-BE49-F238E27FC236}">
                <a16:creationId xmlns:a16="http://schemas.microsoft.com/office/drawing/2014/main" id="{2404A98E-40F7-45B3-8F4E-ED0B4DF6E3BF}"/>
              </a:ext>
            </a:extLst>
          </p:cNvPr>
          <p:cNvGraphicFramePr>
            <a:graphicFrameLocks/>
          </p:cNvGraphicFramePr>
          <p:nvPr/>
        </p:nvGraphicFramePr>
        <p:xfrm>
          <a:off x="572311" y="1905000"/>
          <a:ext cx="445255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infinity mirror black and white photography">
            <a:extLst>
              <a:ext uri="{FF2B5EF4-FFF2-40B4-BE49-F238E27FC236}">
                <a16:creationId xmlns:a16="http://schemas.microsoft.com/office/drawing/2014/main" id="{6681DED8-E63A-4C72-9CA6-ECAC5EA8AE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2315553"/>
            <a:ext cx="3237689" cy="328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4B0B6-404C-4FF4-9EC8-ED1D4DB9F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116191"/>
            <a:ext cx="3350003" cy="2901689"/>
          </a:xfrm>
          <a:prstGeom prst="rect">
            <a:avLst/>
          </a:prstGeom>
        </p:spPr>
      </p:pic>
      <p:sp>
        <p:nvSpPr>
          <p:cNvPr id="4" name="Title 1">
            <a:extLst>
              <a:ext uri="{FF2B5EF4-FFF2-40B4-BE49-F238E27FC236}">
                <a16:creationId xmlns:a16="http://schemas.microsoft.com/office/drawing/2014/main" id="{C414FC19-44CB-4D24-8423-4EDFCE87C2F1}"/>
              </a:ext>
            </a:extLst>
          </p:cNvPr>
          <p:cNvSpPr txBox="1">
            <a:spLocks/>
          </p:cNvSpPr>
          <p:nvPr/>
        </p:nvSpPr>
        <p:spPr>
          <a:xfrm>
            <a:off x="16565" y="838200"/>
            <a:ext cx="7696200" cy="876300"/>
          </a:xfrm>
          <a:prstGeom prst="rect">
            <a:avLst/>
          </a:prstGeom>
        </p:spPr>
        <p:txBody>
          <a:bodyPr>
            <a:noAutofit/>
          </a:bodyPr>
          <a:lstStyle>
            <a:lvl1pPr algn="ctr">
              <a:defRPr sz="3600" b="1">
                <a:solidFill>
                  <a:srgbClr val="FFFFFF"/>
                </a:solidFill>
                <a:latin typeface="Calibri"/>
                <a:ea typeface="Calibri"/>
                <a:cs typeface="Calibri"/>
                <a:sym typeface="Calibri"/>
              </a:defRPr>
            </a:lvl1pPr>
            <a:lvl2pPr algn="ctr">
              <a:defRPr sz="3600" b="1">
                <a:solidFill>
                  <a:srgbClr val="FFFFFF"/>
                </a:solidFill>
                <a:latin typeface="Calibri"/>
                <a:ea typeface="Calibri"/>
                <a:cs typeface="Calibri"/>
                <a:sym typeface="Calibri"/>
              </a:defRPr>
            </a:lvl2pPr>
            <a:lvl3pPr algn="ctr">
              <a:defRPr sz="3600" b="1">
                <a:solidFill>
                  <a:srgbClr val="FFFFFF"/>
                </a:solidFill>
                <a:latin typeface="Calibri"/>
                <a:ea typeface="Calibri"/>
                <a:cs typeface="Calibri"/>
                <a:sym typeface="Calibri"/>
              </a:defRPr>
            </a:lvl3pPr>
            <a:lvl4pPr algn="ctr">
              <a:defRPr sz="3600" b="1">
                <a:solidFill>
                  <a:srgbClr val="FFFFFF"/>
                </a:solidFill>
                <a:latin typeface="Calibri"/>
                <a:ea typeface="Calibri"/>
                <a:cs typeface="Calibri"/>
                <a:sym typeface="Calibri"/>
              </a:defRPr>
            </a:lvl4pPr>
            <a:lvl5pPr algn="ctr">
              <a:defRPr sz="3600" b="1">
                <a:solidFill>
                  <a:srgbClr val="FFFFFF"/>
                </a:solidFill>
                <a:latin typeface="Calibri"/>
                <a:ea typeface="Calibri"/>
                <a:cs typeface="Calibri"/>
                <a:sym typeface="Calibri"/>
              </a:defRPr>
            </a:lvl5pPr>
            <a:lvl6pPr algn="ctr">
              <a:defRPr sz="3600" b="1">
                <a:solidFill>
                  <a:srgbClr val="FFFFFF"/>
                </a:solidFill>
                <a:latin typeface="Calibri"/>
                <a:ea typeface="Calibri"/>
                <a:cs typeface="Calibri"/>
                <a:sym typeface="Calibri"/>
              </a:defRPr>
            </a:lvl6pPr>
            <a:lvl7pPr algn="ctr">
              <a:defRPr sz="3600" b="1">
                <a:solidFill>
                  <a:srgbClr val="FFFFFF"/>
                </a:solidFill>
                <a:latin typeface="Calibri"/>
                <a:ea typeface="Calibri"/>
                <a:cs typeface="Calibri"/>
                <a:sym typeface="Calibri"/>
              </a:defRPr>
            </a:lvl7pPr>
            <a:lvl8pPr algn="ctr">
              <a:defRPr sz="3600" b="1">
                <a:solidFill>
                  <a:srgbClr val="FFFFFF"/>
                </a:solidFill>
                <a:latin typeface="Calibri"/>
                <a:ea typeface="Calibri"/>
                <a:cs typeface="Calibri"/>
                <a:sym typeface="Calibri"/>
              </a:defRPr>
            </a:lvl8pPr>
            <a:lvl9pPr algn="ctr">
              <a:defRPr sz="3600" b="1">
                <a:solidFill>
                  <a:srgbClr val="FFFFFF"/>
                </a:solidFill>
                <a:latin typeface="Calibri"/>
                <a:ea typeface="Calibri"/>
                <a:cs typeface="Calibri"/>
                <a:sym typeface="Calibri"/>
              </a:defRPr>
            </a:lvl9pPr>
          </a:lstStyle>
          <a:p>
            <a:pPr algn="l">
              <a:lnSpc>
                <a:spcPts val="3800"/>
              </a:lnSpc>
            </a:pPr>
            <a:r>
              <a:rPr lang="en-US" sz="2800" i="1" kern="0" dirty="0">
                <a:solidFill>
                  <a:schemeClr val="tx1"/>
                </a:solidFill>
              </a:rPr>
              <a:t>Take advantage of the network?</a:t>
            </a:r>
          </a:p>
        </p:txBody>
      </p:sp>
      <p:pic>
        <p:nvPicPr>
          <p:cNvPr id="5" name="Picture 4">
            <a:extLst>
              <a:ext uri="{FF2B5EF4-FFF2-40B4-BE49-F238E27FC236}">
                <a16:creationId xmlns:a16="http://schemas.microsoft.com/office/drawing/2014/main" id="{483E3B23-C2A9-49C3-AE50-B7C3F7C7EEC7}"/>
              </a:ext>
            </a:extLst>
          </p:cNvPr>
          <p:cNvPicPr>
            <a:picLocks noChangeAspect="1"/>
          </p:cNvPicPr>
          <p:nvPr/>
        </p:nvPicPr>
        <p:blipFill>
          <a:blip r:embed="rId4"/>
          <a:stretch>
            <a:fillRect/>
          </a:stretch>
        </p:blipFill>
        <p:spPr>
          <a:xfrm>
            <a:off x="-457200" y="1304925"/>
            <a:ext cx="7620660" cy="5425910"/>
          </a:xfrm>
          <a:prstGeom prst="rect">
            <a:avLst/>
          </a:prstGeom>
        </p:spPr>
      </p:pic>
    </p:spTree>
    <p:extLst>
      <p:ext uri="{BB962C8B-B14F-4D97-AF65-F5344CB8AC3E}">
        <p14:creationId xmlns:p14="http://schemas.microsoft.com/office/powerpoint/2010/main" val="274809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7DBE28-11AC-4171-8BD9-F0CBFF22935A}"/>
              </a:ext>
            </a:extLst>
          </p:cNvPr>
          <p:cNvSpPr txBox="1">
            <a:spLocks/>
          </p:cNvSpPr>
          <p:nvPr/>
        </p:nvSpPr>
        <p:spPr>
          <a:xfrm>
            <a:off x="1752600" y="1884362"/>
            <a:ext cx="5638800" cy="1544638"/>
          </a:xfrm>
          <a:prstGeom prst="rect">
            <a:avLst/>
          </a:prstGeom>
        </p:spPr>
        <p:txBody>
          <a:bodyPr/>
          <a:lstStyle>
            <a:lvl1pPr algn="ctr">
              <a:defRPr sz="3600" b="1">
                <a:solidFill>
                  <a:srgbClr val="FFFFFF"/>
                </a:solidFill>
                <a:latin typeface="Calibri"/>
                <a:ea typeface="Calibri"/>
                <a:cs typeface="Calibri"/>
                <a:sym typeface="Calibri"/>
              </a:defRPr>
            </a:lvl1pPr>
            <a:lvl2pPr algn="ctr">
              <a:defRPr sz="3600" b="1">
                <a:solidFill>
                  <a:srgbClr val="FFFFFF"/>
                </a:solidFill>
                <a:latin typeface="Calibri"/>
                <a:ea typeface="Calibri"/>
                <a:cs typeface="Calibri"/>
                <a:sym typeface="Calibri"/>
              </a:defRPr>
            </a:lvl2pPr>
            <a:lvl3pPr algn="ctr">
              <a:defRPr sz="3600" b="1">
                <a:solidFill>
                  <a:srgbClr val="FFFFFF"/>
                </a:solidFill>
                <a:latin typeface="Calibri"/>
                <a:ea typeface="Calibri"/>
                <a:cs typeface="Calibri"/>
                <a:sym typeface="Calibri"/>
              </a:defRPr>
            </a:lvl3pPr>
            <a:lvl4pPr algn="ctr">
              <a:defRPr sz="3600" b="1">
                <a:solidFill>
                  <a:srgbClr val="FFFFFF"/>
                </a:solidFill>
                <a:latin typeface="Calibri"/>
                <a:ea typeface="Calibri"/>
                <a:cs typeface="Calibri"/>
                <a:sym typeface="Calibri"/>
              </a:defRPr>
            </a:lvl4pPr>
            <a:lvl5pPr algn="ctr">
              <a:defRPr sz="3600" b="1">
                <a:solidFill>
                  <a:srgbClr val="FFFFFF"/>
                </a:solidFill>
                <a:latin typeface="Calibri"/>
                <a:ea typeface="Calibri"/>
                <a:cs typeface="Calibri"/>
                <a:sym typeface="Calibri"/>
              </a:defRPr>
            </a:lvl5pPr>
            <a:lvl6pPr algn="ctr">
              <a:defRPr sz="3600" b="1">
                <a:solidFill>
                  <a:srgbClr val="FFFFFF"/>
                </a:solidFill>
                <a:latin typeface="Calibri"/>
                <a:ea typeface="Calibri"/>
                <a:cs typeface="Calibri"/>
                <a:sym typeface="Calibri"/>
              </a:defRPr>
            </a:lvl6pPr>
            <a:lvl7pPr algn="ctr">
              <a:defRPr sz="3600" b="1">
                <a:solidFill>
                  <a:srgbClr val="FFFFFF"/>
                </a:solidFill>
                <a:latin typeface="Calibri"/>
                <a:ea typeface="Calibri"/>
                <a:cs typeface="Calibri"/>
                <a:sym typeface="Calibri"/>
              </a:defRPr>
            </a:lvl7pPr>
            <a:lvl8pPr algn="ctr">
              <a:defRPr sz="3600" b="1">
                <a:solidFill>
                  <a:srgbClr val="FFFFFF"/>
                </a:solidFill>
                <a:latin typeface="Calibri"/>
                <a:ea typeface="Calibri"/>
                <a:cs typeface="Calibri"/>
                <a:sym typeface="Calibri"/>
              </a:defRPr>
            </a:lvl8pPr>
            <a:lvl9pPr algn="ctr">
              <a:defRPr sz="3600" b="1">
                <a:solidFill>
                  <a:srgbClr val="FFFFFF"/>
                </a:solidFill>
                <a:latin typeface="Calibri"/>
                <a:ea typeface="Calibri"/>
                <a:cs typeface="Calibri"/>
                <a:sym typeface="Calibri"/>
              </a:defRPr>
            </a:lvl9pPr>
          </a:lstStyle>
          <a:p>
            <a:r>
              <a:rPr lang="en-US" kern="0" dirty="0">
                <a:solidFill>
                  <a:schemeClr val="tx1"/>
                </a:solidFill>
              </a:rPr>
              <a:t>NINDS </a:t>
            </a:r>
            <a:r>
              <a:rPr lang="en-US" kern="0" dirty="0" err="1">
                <a:solidFill>
                  <a:schemeClr val="tx1"/>
                </a:solidFill>
              </a:rPr>
              <a:t>StrokeNet</a:t>
            </a:r>
            <a:r>
              <a:rPr lang="en-US" kern="0" dirty="0">
                <a:solidFill>
                  <a:schemeClr val="tx1"/>
                </a:solidFill>
              </a:rPr>
              <a:t>-EVT Platform Concept</a:t>
            </a:r>
          </a:p>
        </p:txBody>
      </p:sp>
      <p:sp>
        <p:nvSpPr>
          <p:cNvPr id="5" name="Subtitle 2">
            <a:extLst>
              <a:ext uri="{FF2B5EF4-FFF2-40B4-BE49-F238E27FC236}">
                <a16:creationId xmlns:a16="http://schemas.microsoft.com/office/drawing/2014/main" id="{7FAC6C5F-1A5D-4D33-974F-D2D67A857476}"/>
              </a:ext>
            </a:extLst>
          </p:cNvPr>
          <p:cNvSpPr txBox="1">
            <a:spLocks/>
          </p:cNvSpPr>
          <p:nvPr/>
        </p:nvSpPr>
        <p:spPr>
          <a:xfrm>
            <a:off x="-452437" y="3581400"/>
            <a:ext cx="10048875" cy="1655762"/>
          </a:xfrm>
          <a:prstGeom prst="rect">
            <a:avLst/>
          </a:prstGeom>
        </p:spPr>
        <p:txBody>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0" indent="0" algn="ctr">
              <a:buNone/>
            </a:pPr>
            <a:r>
              <a:rPr lang="en-US" sz="1600" i="1" kern="0" dirty="0">
                <a:solidFill>
                  <a:sysClr val="windowText" lastClr="000000"/>
                </a:solidFill>
              </a:rPr>
              <a:t>Inclusion of Registry, platform trials, and Currently Funded Trials</a:t>
            </a:r>
          </a:p>
        </p:txBody>
      </p:sp>
    </p:spTree>
    <p:extLst>
      <p:ext uri="{BB962C8B-B14F-4D97-AF65-F5344CB8AC3E}">
        <p14:creationId xmlns:p14="http://schemas.microsoft.com/office/powerpoint/2010/main" val="145384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nejm.org/na101/home/literatum/publisher/mms/journals/content/nejm/2017/nejm_2017.377.issue-1/nejmra1510062/20180122/images/img_medium/nejmra1510062_f2.jpeg">
            <a:extLst>
              <a:ext uri="{FF2B5EF4-FFF2-40B4-BE49-F238E27FC236}">
                <a16:creationId xmlns:a16="http://schemas.microsoft.com/office/drawing/2014/main" id="{BD398996-FA60-47B6-B968-A1940A22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4648200" cy="27482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25C926F-D771-4041-9554-344816DFA1E0}"/>
              </a:ext>
            </a:extLst>
          </p:cNvPr>
          <p:cNvSpPr txBox="1">
            <a:spLocks/>
          </p:cNvSpPr>
          <p:nvPr/>
        </p:nvSpPr>
        <p:spPr>
          <a:xfrm>
            <a:off x="457200" y="1219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solidFill>
                  <a:sysClr val="windowText" lastClr="000000"/>
                </a:solidFill>
                <a:latin typeface="Calibri Light" panose="020F0302020204030204"/>
              </a:rPr>
              <a:t>What is a Platform Trial?</a:t>
            </a:r>
            <a:endParaRPr lang="en-US" dirty="0">
              <a:solidFill>
                <a:sysClr val="windowText" lastClr="000000"/>
              </a:solidFill>
              <a:latin typeface="Calibri Light" panose="020F0302020204030204"/>
            </a:endParaRPr>
          </a:p>
        </p:txBody>
      </p:sp>
      <p:sp>
        <p:nvSpPr>
          <p:cNvPr id="6" name="Rectangle 5">
            <a:extLst>
              <a:ext uri="{FF2B5EF4-FFF2-40B4-BE49-F238E27FC236}">
                <a16:creationId xmlns:a16="http://schemas.microsoft.com/office/drawing/2014/main" id="{EE77B826-D683-4B5C-B987-CDE956E613F0}"/>
              </a:ext>
            </a:extLst>
          </p:cNvPr>
          <p:cNvSpPr/>
          <p:nvPr/>
        </p:nvSpPr>
        <p:spPr>
          <a:xfrm>
            <a:off x="347664" y="2743202"/>
            <a:ext cx="3419475" cy="2554545"/>
          </a:xfrm>
          <a:prstGeom prst="rect">
            <a:avLst/>
          </a:prstGeom>
        </p:spPr>
        <p:txBody>
          <a:bodyPr wrap="square">
            <a:spAutoFit/>
          </a:bodyPr>
          <a:lstStyle/>
          <a:p>
            <a:pPr algn="ctr"/>
            <a:r>
              <a:rPr lang="en-US" sz="2000" i="1" dirty="0">
                <a:latin typeface="Calibri" panose="020F0502020204030204" pitchFamily="34" charset="0"/>
              </a:rPr>
              <a:t>An experimental infrastructure to evaluate multiple treatments, often for a group of diseases, and intended to function continually and be productive beyond the evaluation of any individual treatment</a:t>
            </a:r>
            <a:endParaRPr lang="en-US" sz="2000" i="1" dirty="0"/>
          </a:p>
        </p:txBody>
      </p:sp>
    </p:spTree>
    <p:extLst>
      <p:ext uri="{BB962C8B-B14F-4D97-AF65-F5344CB8AC3E}">
        <p14:creationId xmlns:p14="http://schemas.microsoft.com/office/powerpoint/2010/main" val="433963182"/>
      </p:ext>
    </p:extLst>
  </p:cSld>
  <p:clrMapOvr>
    <a:masterClrMapping/>
  </p:clrMapOvr>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364B68"/>
      </a:accent1>
      <a:accent2>
        <a:srgbClr val="A3846A"/>
      </a:accent2>
      <a:accent3>
        <a:srgbClr val="FFFFFF"/>
      </a:accent3>
      <a:accent4>
        <a:srgbClr val="000000"/>
      </a:accent4>
      <a:accent5>
        <a:srgbClr val="AEB1B9"/>
      </a:accent5>
      <a:accent6>
        <a:srgbClr val="93775F"/>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F7E23137FE7E48A5C79CE23636E37E" ma:contentTypeVersion="0" ma:contentTypeDescription="Create a new document." ma:contentTypeScope="" ma:versionID="25b6ba728c53dd5f9f460c2146edc9a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0D59AB-F67C-4C93-AF74-6A50FAAF1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5C65A6-9D8B-454A-9BFA-2FBC12C51321}">
  <ds:schemaRef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4E7B654-F478-4E01-BA59-11D5494D33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3846</TotalTime>
  <Words>962</Words>
  <Application>Microsoft Office PowerPoint</Application>
  <PresentationFormat>On-screen Show (4:3)</PresentationFormat>
  <Paragraphs>147</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Arial Narrow</vt:lpstr>
      <vt:lpstr>Calibri</vt:lpstr>
      <vt:lpstr>Calibri Light</vt:lpstr>
      <vt:lpstr>Helvetica</vt:lpstr>
      <vt:lpstr>Wingdings</vt:lpstr>
      <vt:lpstr>1_Blank Presentation</vt:lpstr>
      <vt:lpstr>PowerPoint Presentation</vt:lpstr>
      <vt:lpstr>Housekeeping Issues</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NIH StrokeNet FOA</vt:lpstr>
      <vt:lpstr>What’s Next</vt:lpstr>
      <vt:lpstr>PowerPoint Presentation</vt:lpstr>
    </vt:vector>
  </TitlesOfParts>
  <Company>NINDS/NIH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NeuroNEXT-update</dc:title>
  <dc:creator>NINDS</dc:creator>
  <cp:lastModifiedBy>Sester, Regina (sesterrj)</cp:lastModifiedBy>
  <cp:revision>374</cp:revision>
  <cp:lastPrinted>2020-01-27T14:25:08Z</cp:lastPrinted>
  <dcterms:created xsi:type="dcterms:W3CDTF">2011-06-14T17:56:38Z</dcterms:created>
  <dcterms:modified xsi:type="dcterms:W3CDTF">2020-01-27T15:55:30Z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0x01010099F7E23137FE7E48A5C79CE23636E37E</vt:lpwstr>
  </property>
  <property fmtid="{D5CDD505-2E9C-101B-9397-08002B2CF9AE}" pid="3" name="SPPCopyMoveEvent">
    <vt:lpwstr>1</vt:lpwstr>
  </property>
</Properties>
</file>