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432" r:id="rId3"/>
    <p:sldId id="431" r:id="rId4"/>
    <p:sldId id="453" r:id="rId5"/>
    <p:sldId id="478" r:id="rId6"/>
    <p:sldId id="479" r:id="rId7"/>
    <p:sldId id="480" r:id="rId8"/>
    <p:sldId id="434" r:id="rId9"/>
    <p:sldId id="433" r:id="rId10"/>
    <p:sldId id="435" r:id="rId11"/>
    <p:sldId id="481" r:id="rId12"/>
    <p:sldId id="436" r:id="rId13"/>
    <p:sldId id="472" r:id="rId14"/>
    <p:sldId id="437" r:id="rId15"/>
    <p:sldId id="440" r:id="rId16"/>
    <p:sldId id="438" r:id="rId17"/>
    <p:sldId id="473" r:id="rId18"/>
    <p:sldId id="468" r:id="rId19"/>
    <p:sldId id="469" r:id="rId20"/>
    <p:sldId id="470" r:id="rId21"/>
    <p:sldId id="484" r:id="rId22"/>
    <p:sldId id="485" r:id="rId23"/>
    <p:sldId id="486" r:id="rId24"/>
    <p:sldId id="441" r:id="rId25"/>
    <p:sldId id="466" r:id="rId26"/>
    <p:sldId id="442" r:id="rId27"/>
    <p:sldId id="482" r:id="rId28"/>
    <p:sldId id="443" r:id="rId29"/>
    <p:sldId id="444" r:id="rId30"/>
    <p:sldId id="445" r:id="rId31"/>
    <p:sldId id="446" r:id="rId32"/>
    <p:sldId id="447" r:id="rId33"/>
    <p:sldId id="448" r:id="rId34"/>
    <p:sldId id="449" r:id="rId35"/>
    <p:sldId id="450" r:id="rId36"/>
    <p:sldId id="451" r:id="rId37"/>
    <p:sldId id="454" r:id="rId38"/>
    <p:sldId id="456" r:id="rId39"/>
    <p:sldId id="455" r:id="rId40"/>
    <p:sldId id="474" r:id="rId41"/>
    <p:sldId id="459" r:id="rId42"/>
    <p:sldId id="475" r:id="rId43"/>
    <p:sldId id="477" r:id="rId44"/>
    <p:sldId id="460" r:id="rId45"/>
    <p:sldId id="461" r:id="rId46"/>
    <p:sldId id="463" r:id="rId47"/>
    <p:sldId id="464" r:id="rId48"/>
    <p:sldId id="465" r:id="rId49"/>
    <p:sldId id="483"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4C"/>
    <a:srgbClr val="1527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7487991F-5312-4A00-B77B-336A8700A4B6}" type="datetimeFigureOut">
              <a:rPr lang="en-US" smtClean="0"/>
              <a:t>8/26/2022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27EEAD2-D0EC-47A4-81AA-2947AC6E8772}" type="slidenum">
              <a:rPr lang="en-US" smtClean="0"/>
              <a:t>‹#›</a:t>
            </a:fld>
            <a:endParaRPr lang="en-US"/>
          </a:p>
        </p:txBody>
      </p:sp>
    </p:spTree>
    <p:extLst>
      <p:ext uri="{BB962C8B-B14F-4D97-AF65-F5344CB8AC3E}">
        <p14:creationId xmlns:p14="http://schemas.microsoft.com/office/powerpoint/2010/main" val="72154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reason that place is matters is that it is tied to so many of the Social Determinant of health.</a:t>
            </a:r>
          </a:p>
          <a:p>
            <a:endParaRPr lang="en-US" altLang="en-US" dirty="0"/>
          </a:p>
          <a:p>
            <a:r>
              <a:rPr lang="en-US" altLang="en-US" dirty="0"/>
              <a:t>Social determinants of health are the conditions in which we are born---. I have recently read that SDH should be called Racism but I think they are broader than that and could also include other isms—</a:t>
            </a:r>
            <a:r>
              <a:rPr lang="en-US" altLang="en-US" dirty="0" err="1"/>
              <a:t>seixm</a:t>
            </a:r>
            <a:r>
              <a:rPr lang="en-US" altLang="en-US" dirty="0"/>
              <a:t>, </a:t>
            </a:r>
            <a:r>
              <a:rPr lang="en-US" altLang="en-US" dirty="0" err="1"/>
              <a:t>ablism</a:t>
            </a:r>
            <a:r>
              <a:rPr lang="en-US" altLang="en-US" dirty="0"/>
              <a:t>,  </a:t>
            </a:r>
          </a:p>
          <a:p>
            <a:endParaRPr lang="en-US" altLang="en-US" dirty="0"/>
          </a:p>
          <a:p>
            <a:r>
              <a:rPr lang="en-US" altLang="en-US" dirty="0"/>
              <a:t>You can see that place impacts ones housing and childhood experiences—given the US school system it impacts education which in turn is associated with </a:t>
            </a:r>
            <a:r>
              <a:rPr lang="en-US" altLang="en-US" dirty="0" err="1"/>
              <a:t>inclome</a:t>
            </a:r>
            <a:r>
              <a:rPr lang="en-US" altLang="en-US" dirty="0"/>
              <a:t> and employment which is the US is often tied to insurance and access to care. </a:t>
            </a:r>
          </a:p>
          <a:p>
            <a:endParaRPr lang="en-US" altLang="en-US" dirty="0"/>
          </a:p>
          <a:p>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EB916EB-8F7E-44EA-8BB9-FB6DA77BAC5B}"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 is one conceptual framework showing the pathway of fundamental causes of disease to cardiovascular disease.</a:t>
            </a:r>
          </a:p>
          <a:p>
            <a:endParaRPr lang="en-US" altLang="en-US" dirty="0"/>
          </a:p>
          <a:p>
            <a:r>
              <a:rPr lang="en-US" altLang="en-US" dirty="0"/>
              <a:t>The fundamental causes of disease include (read)…lead to==culminating in </a:t>
            </a:r>
          </a:p>
          <a:p>
            <a:endParaRPr lang="en-US" altLang="en-US" dirty="0"/>
          </a:p>
          <a:p>
            <a:r>
              <a:rPr lang="en-US" altLang="en-US" dirty="0"/>
              <a:t>I will walk you through this starting with </a:t>
            </a:r>
            <a:r>
              <a:rPr lang="en-US" altLang="en-US" dirty="0" err="1"/>
              <a:t>CVD..we</a:t>
            </a:r>
            <a:r>
              <a:rPr lang="en-US" altLang="en-US" dirty="0"/>
              <a:t> know </a:t>
            </a:r>
            <a:r>
              <a:rPr lang="en-US" altLang="en-US" dirty="0" err="1"/>
              <a:t>htn</a:t>
            </a:r>
            <a:r>
              <a:rPr lang="en-US" altLang="en-US" dirty="0"/>
              <a:t>, obesity and DM are RF for CVD. </a:t>
            </a:r>
          </a:p>
          <a:p>
            <a:endParaRPr lang="en-US" altLang="en-US" dirty="0"/>
          </a:p>
          <a:p>
            <a:r>
              <a:rPr lang="en-US" altLang="en-US" dirty="0"/>
              <a:t>I want to challenge you today</a:t>
            </a:r>
            <a:r>
              <a:rPr lang="en-US" altLang="en-US" baseline="0" dirty="0"/>
              <a:t> to think upstream of what we as physicians typically think about ==we are focused on the right—and I would like up to think about the left—this would require us to think outside the halls of medicine if you will and into the community to address SDH and even into fundamental causes </a:t>
            </a: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AC2F83-5970-4158-819E-65E0742690C3}" type="slidenum">
              <a:rPr lang="en-US" altLang="en-US" smtClean="0"/>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1DB8CF-EFFC-4845-9EA2-F8C5F8AD05D8}"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96022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48416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07072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7" descr="Signature-Marketing-Whit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7951" y="6326188"/>
            <a:ext cx="426296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2413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1DB8CF-EFFC-4845-9EA2-F8C5F8AD05D8}"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23841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DB8CF-EFFC-4845-9EA2-F8C5F8AD05D8}" type="datetimeFigureOut">
              <a:rPr lang="en-US" smtClean="0"/>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42962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1DB8CF-EFFC-4845-9EA2-F8C5F8AD05D8}"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259083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1DB8CF-EFFC-4845-9EA2-F8C5F8AD05D8}" type="datetimeFigureOut">
              <a:rPr lang="en-US" smtClean="0"/>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1394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DB8CF-EFFC-4845-9EA2-F8C5F8AD05D8}" type="datetimeFigureOut">
              <a:rPr lang="en-US" smtClean="0"/>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41477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DB8CF-EFFC-4845-9EA2-F8C5F8AD05D8}" type="datetimeFigureOut">
              <a:rPr lang="en-US" smtClean="0"/>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382612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1DB8CF-EFFC-4845-9EA2-F8C5F8AD05D8}"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399422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1DB8CF-EFFC-4845-9EA2-F8C5F8AD05D8}" type="datetimeFigureOut">
              <a:rPr lang="en-US" smtClean="0"/>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4557F-EC01-4D9A-9CB6-CB3F35AE16EC}" type="slidenum">
              <a:rPr lang="en-US" smtClean="0"/>
              <a:t>‹#›</a:t>
            </a:fld>
            <a:endParaRPr lang="en-US"/>
          </a:p>
        </p:txBody>
      </p:sp>
    </p:spTree>
    <p:extLst>
      <p:ext uri="{BB962C8B-B14F-4D97-AF65-F5344CB8AC3E}">
        <p14:creationId xmlns:p14="http://schemas.microsoft.com/office/powerpoint/2010/main" val="190833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B8CF-EFFC-4845-9EA2-F8C5F8AD05D8}" type="datetimeFigureOut">
              <a:rPr lang="en-US" smtClean="0"/>
              <a:t>8/26/2022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4557F-EC01-4D9A-9CB6-CB3F35AE16EC}" type="slidenum">
              <a:rPr lang="en-US" smtClean="0"/>
              <a:t>‹#›</a:t>
            </a:fld>
            <a:endParaRPr lang="en-US"/>
          </a:p>
        </p:txBody>
      </p:sp>
      <p:pic>
        <p:nvPicPr>
          <p:cNvPr id="7" name="Picture 6" descr="color_horiz.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84900"/>
            <a:ext cx="12192000" cy="673100"/>
          </a:xfrm>
          <a:prstGeom prst="rect">
            <a:avLst/>
          </a:prstGeom>
          <a:solidFill>
            <a:srgbClr val="00274C"/>
          </a:solidFill>
          <a:ln>
            <a:noFill/>
          </a:ln>
        </p:spPr>
      </p:pic>
      <p:pic>
        <p:nvPicPr>
          <p:cNvPr id="10" name="Picture 9">
            <a:extLst>
              <a:ext uri="{FF2B5EF4-FFF2-40B4-BE49-F238E27FC236}">
                <a16:creationId xmlns:a16="http://schemas.microsoft.com/office/drawing/2014/main" id="{9CC4875C-66CD-D047-9D42-65AADCD90AF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620351" y="6324600"/>
            <a:ext cx="3177713" cy="393699"/>
          </a:xfrm>
          <a:prstGeom prst="rect">
            <a:avLst/>
          </a:prstGeom>
        </p:spPr>
      </p:pic>
    </p:spTree>
    <p:extLst>
      <p:ext uri="{BB962C8B-B14F-4D97-AF65-F5344CB8AC3E}">
        <p14:creationId xmlns:p14="http://schemas.microsoft.com/office/powerpoint/2010/main" val="139788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IBM Plex Sans" panose="020B050305020300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4283-702C-BD29-9E01-20ED5B842FE3}"/>
              </a:ext>
            </a:extLst>
          </p:cNvPr>
          <p:cNvSpPr>
            <a:spLocks noGrp="1"/>
          </p:cNvSpPr>
          <p:nvPr>
            <p:ph type="ctrTitle"/>
          </p:nvPr>
        </p:nvSpPr>
        <p:spPr/>
        <p:txBody>
          <a:bodyPr>
            <a:normAutofit/>
          </a:bodyPr>
          <a:lstStyle/>
          <a:p>
            <a:r>
              <a:rPr lang="en-US" dirty="0"/>
              <a:t>Social Determinants of Health and Stroke Risk</a:t>
            </a:r>
          </a:p>
        </p:txBody>
      </p:sp>
      <p:sp>
        <p:nvSpPr>
          <p:cNvPr id="3" name="Subtitle 2">
            <a:extLst>
              <a:ext uri="{FF2B5EF4-FFF2-40B4-BE49-F238E27FC236}">
                <a16:creationId xmlns:a16="http://schemas.microsoft.com/office/drawing/2014/main" id="{A0BF4D1C-9AC7-6CD4-35C9-529D8CD4F80C}"/>
              </a:ext>
            </a:extLst>
          </p:cNvPr>
          <p:cNvSpPr>
            <a:spLocks noGrp="1"/>
          </p:cNvSpPr>
          <p:nvPr>
            <p:ph type="subTitle" idx="1"/>
          </p:nvPr>
        </p:nvSpPr>
        <p:spPr>
          <a:xfrm>
            <a:off x="4515378" y="4301067"/>
            <a:ext cx="6987645" cy="1388534"/>
          </a:xfrm>
        </p:spPr>
        <p:txBody>
          <a:bodyPr>
            <a:noAutofit/>
          </a:bodyPr>
          <a:lstStyle/>
          <a:p>
            <a:pPr algn="ctr"/>
            <a:r>
              <a:rPr lang="en-US" sz="2000" dirty="0"/>
              <a:t>Mellanie Springer, MD MS</a:t>
            </a:r>
          </a:p>
          <a:p>
            <a:pPr algn="ctr"/>
            <a:r>
              <a:rPr lang="en-US" sz="2000" dirty="0"/>
              <a:t>Assistant Professor of Neurology</a:t>
            </a:r>
          </a:p>
          <a:p>
            <a:pPr algn="ctr"/>
            <a:r>
              <a:rPr lang="en-US" sz="2000" dirty="0"/>
              <a:t>University of Michigan</a:t>
            </a:r>
          </a:p>
          <a:p>
            <a:pPr algn="ctr"/>
            <a:r>
              <a:rPr lang="en-US" sz="2000" dirty="0"/>
              <a:t>August 25, 2022</a:t>
            </a:r>
          </a:p>
        </p:txBody>
      </p:sp>
    </p:spTree>
    <p:extLst>
      <p:ext uri="{BB962C8B-B14F-4D97-AF65-F5344CB8AC3E}">
        <p14:creationId xmlns:p14="http://schemas.microsoft.com/office/powerpoint/2010/main" val="20786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F2FB-46C0-032E-AE75-362330B1A2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3DC03C-305D-3A59-DF08-6FC1D41EAA50}"/>
              </a:ext>
            </a:extLst>
          </p:cNvPr>
          <p:cNvSpPr>
            <a:spLocks noGrp="1"/>
          </p:cNvSpPr>
          <p:nvPr>
            <p:ph idx="1"/>
          </p:nvPr>
        </p:nvSpPr>
        <p:spPr/>
        <p:txBody>
          <a:bodyPr>
            <a:normAutofit/>
          </a:bodyPr>
          <a:lstStyle/>
          <a:p>
            <a:r>
              <a:rPr lang="en-US" dirty="0"/>
              <a:t>Participant’s home address linked to the appropriate census block in the 2000 US census</a:t>
            </a:r>
          </a:p>
          <a:p>
            <a:r>
              <a:rPr lang="en-US" dirty="0"/>
              <a:t>Neighborhood SES:</a:t>
            </a:r>
          </a:p>
          <a:p>
            <a:pPr lvl="1"/>
            <a:r>
              <a:rPr lang="en-US" dirty="0"/>
              <a:t>Log of median household income</a:t>
            </a:r>
          </a:p>
          <a:p>
            <a:pPr lvl="1"/>
            <a:r>
              <a:rPr lang="en-US" dirty="0"/>
              <a:t>Log of median value of owner-occupied housing units</a:t>
            </a:r>
          </a:p>
          <a:p>
            <a:pPr lvl="1"/>
            <a:r>
              <a:rPr lang="en-US" dirty="0"/>
              <a:t>Proportion of households receiving interest, dividend, or rental income</a:t>
            </a:r>
          </a:p>
          <a:p>
            <a:pPr lvl="1"/>
            <a:r>
              <a:rPr lang="en-US" dirty="0"/>
              <a:t>Proportion of adults age ≥ 25 years with a high school diploma; college degree</a:t>
            </a:r>
          </a:p>
          <a:p>
            <a:pPr lvl="1"/>
            <a:r>
              <a:rPr lang="en-US" dirty="0"/>
              <a:t>Proportion of people employed in executive, managerial, or professional occupations</a:t>
            </a:r>
          </a:p>
          <a:p>
            <a:pPr lvl="1"/>
            <a:endParaRPr lang="en-US" dirty="0"/>
          </a:p>
        </p:txBody>
      </p:sp>
    </p:spTree>
    <p:extLst>
      <p:ext uri="{BB962C8B-B14F-4D97-AF65-F5344CB8AC3E}">
        <p14:creationId xmlns:p14="http://schemas.microsoft.com/office/powerpoint/2010/main" val="340051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73DB-82B3-43EF-0476-5E1C64E69A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5CF979-87AC-78CC-9ED8-4C1C0C970E83}"/>
              </a:ext>
            </a:extLst>
          </p:cNvPr>
          <p:cNvSpPr>
            <a:spLocks noGrp="1"/>
          </p:cNvSpPr>
          <p:nvPr>
            <p:ph idx="1"/>
          </p:nvPr>
        </p:nvSpPr>
        <p:spPr/>
        <p:txBody>
          <a:bodyPr/>
          <a:lstStyle/>
          <a:p>
            <a:r>
              <a:rPr lang="en-US" dirty="0"/>
              <a:t>N = 24, 875</a:t>
            </a:r>
          </a:p>
          <a:p>
            <a:r>
              <a:rPr lang="en-US" dirty="0"/>
              <a:t>Those in more SES advantaged neighborhoods:</a:t>
            </a:r>
          </a:p>
          <a:p>
            <a:pPr lvl="1"/>
            <a:r>
              <a:rPr lang="en-US" dirty="0"/>
              <a:t>Older, male, non-Hispanic White, more likely to have higher individual SES, less likely to have stroke risk factors</a:t>
            </a:r>
          </a:p>
          <a:p>
            <a:pPr marL="0" indent="0">
              <a:buNone/>
            </a:pPr>
            <a:endParaRPr lang="en-US" dirty="0"/>
          </a:p>
          <a:p>
            <a:r>
              <a:rPr lang="en-US" dirty="0"/>
              <a:t>During mean of 7.5 years of follow-up, 929 strokes occurred</a:t>
            </a:r>
          </a:p>
        </p:txBody>
      </p:sp>
    </p:spTree>
    <p:extLst>
      <p:ext uri="{BB962C8B-B14F-4D97-AF65-F5344CB8AC3E}">
        <p14:creationId xmlns:p14="http://schemas.microsoft.com/office/powerpoint/2010/main" val="198493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C0F6-3A67-025B-418F-A7FE9FF74F6A}"/>
              </a:ext>
            </a:extLst>
          </p:cNvPr>
          <p:cNvSpPr>
            <a:spLocks noGrp="1"/>
          </p:cNvSpPr>
          <p:nvPr>
            <p:ph type="title"/>
          </p:nvPr>
        </p:nvSpPr>
        <p:spPr/>
        <p:txBody>
          <a:bodyPr/>
          <a:lstStyle/>
          <a:p>
            <a:endParaRPr lang="en-US" dirty="0"/>
          </a:p>
        </p:txBody>
      </p:sp>
      <p:pic>
        <p:nvPicPr>
          <p:cNvPr id="4" name="Picture 3" descr="Table&#10;&#10;Description automatically generated">
            <a:extLst>
              <a:ext uri="{FF2B5EF4-FFF2-40B4-BE49-F238E27FC236}">
                <a16:creationId xmlns:a16="http://schemas.microsoft.com/office/drawing/2014/main" id="{246F6C73-B55E-4068-1515-13F270228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33" y="507050"/>
            <a:ext cx="10309225" cy="4842825"/>
          </a:xfrm>
          <a:prstGeom prst="rect">
            <a:avLst/>
          </a:prstGeom>
        </p:spPr>
      </p:pic>
      <p:sp>
        <p:nvSpPr>
          <p:cNvPr id="5" name="Oval 4">
            <a:extLst>
              <a:ext uri="{FF2B5EF4-FFF2-40B4-BE49-F238E27FC236}">
                <a16:creationId xmlns:a16="http://schemas.microsoft.com/office/drawing/2014/main" id="{4256ED7E-44C8-14B1-9648-81A188D454E7}"/>
              </a:ext>
            </a:extLst>
          </p:cNvPr>
          <p:cNvSpPr/>
          <p:nvPr/>
        </p:nvSpPr>
        <p:spPr>
          <a:xfrm>
            <a:off x="4865843" y="507050"/>
            <a:ext cx="1975804" cy="34493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7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3564-778C-8441-FF3E-939F8FE6D66D}"/>
              </a:ext>
            </a:extLst>
          </p:cNvPr>
          <p:cNvSpPr>
            <a:spLocks noGrp="1"/>
          </p:cNvSpPr>
          <p:nvPr>
            <p:ph type="title"/>
          </p:nvPr>
        </p:nvSpPr>
        <p:spPr/>
        <p:txBody>
          <a:bodyPr>
            <a:normAutofit/>
          </a:bodyPr>
          <a:lstStyle/>
          <a:p>
            <a:br>
              <a:rPr lang="en-US" sz="1800" b="0" i="0" u="none" strike="noStrike" baseline="0" dirty="0">
                <a:solidFill>
                  <a:srgbClr val="000000"/>
                </a:solidFill>
                <a:latin typeface="Segoe UI" panose="020B0502040204020203" pitchFamily="34" charset="0"/>
              </a:rPr>
            </a:br>
            <a:br>
              <a:rPr lang="en-US" sz="1800" b="0" i="0" u="none" strike="noStrike" baseline="0" dirty="0">
                <a:latin typeface="Segoe UI" panose="020B0502040204020203" pitchFamily="34" charset="0"/>
              </a:rPr>
            </a:br>
            <a:r>
              <a:rPr lang="en-US" b="0" i="0" u="none" strike="noStrike" baseline="0" dirty="0">
                <a:latin typeface="Calibri" panose="020F0502020204030204" pitchFamily="34" charset="0"/>
                <a:cs typeface="Calibri" panose="020F0502020204030204" pitchFamily="34" charset="0"/>
              </a:rPr>
              <a:t>Income and Stroke Risk</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20FB79B-F55E-A690-78D8-FEE392C0E84F}"/>
              </a:ext>
            </a:extLst>
          </p:cNvPr>
          <p:cNvSpPr>
            <a:spLocks noGrp="1"/>
          </p:cNvSpPr>
          <p:nvPr>
            <p:ph idx="1"/>
          </p:nvPr>
        </p:nvSpPr>
        <p:spPr/>
        <p:txBody>
          <a:bodyPr/>
          <a:lstStyle/>
          <a:p>
            <a:endParaRPr lang="en-US" dirty="0"/>
          </a:p>
          <a:p>
            <a:r>
              <a:rPr lang="en-US" dirty="0"/>
              <a:t>Cost-related medication non-adherence</a:t>
            </a:r>
          </a:p>
          <a:p>
            <a:r>
              <a:rPr lang="en-US" dirty="0"/>
              <a:t>Healthy diet</a:t>
            </a:r>
          </a:p>
          <a:p>
            <a:r>
              <a:rPr lang="en-US" dirty="0"/>
              <a:t>Physical Activity</a:t>
            </a:r>
          </a:p>
          <a:p>
            <a:endParaRPr lang="en-US" dirty="0"/>
          </a:p>
        </p:txBody>
      </p:sp>
    </p:spTree>
    <p:extLst>
      <p:ext uri="{BB962C8B-B14F-4D97-AF65-F5344CB8AC3E}">
        <p14:creationId xmlns:p14="http://schemas.microsoft.com/office/powerpoint/2010/main" val="256492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56299-E5EC-4A81-DA0C-297E1B25ECA3}"/>
              </a:ext>
            </a:extLst>
          </p:cNvPr>
          <p:cNvSpPr>
            <a:spLocks noGrp="1"/>
          </p:cNvSpPr>
          <p:nvPr>
            <p:ph type="title"/>
          </p:nvPr>
        </p:nvSpPr>
        <p:spPr/>
        <p:txBody>
          <a:bodyPr/>
          <a:lstStyle/>
          <a:p>
            <a:endParaRPr lang="en-US"/>
          </a:p>
        </p:txBody>
      </p:sp>
      <p:pic>
        <p:nvPicPr>
          <p:cNvPr id="4" name="Picture 3" descr="A picture containing graphical user interface&#10;&#10;Description automatically generated">
            <a:extLst>
              <a:ext uri="{FF2B5EF4-FFF2-40B4-BE49-F238E27FC236}">
                <a16:creationId xmlns:a16="http://schemas.microsoft.com/office/drawing/2014/main" id="{F83F68B7-D918-0A7D-FBF5-32A0169D7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4" y="2012950"/>
            <a:ext cx="9887089" cy="3399878"/>
          </a:xfrm>
          <a:prstGeom prst="rect">
            <a:avLst/>
          </a:prstGeom>
        </p:spPr>
      </p:pic>
    </p:spTree>
    <p:extLst>
      <p:ext uri="{BB962C8B-B14F-4D97-AF65-F5344CB8AC3E}">
        <p14:creationId xmlns:p14="http://schemas.microsoft.com/office/powerpoint/2010/main" val="282551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8F04-017D-6A23-89A3-754E2A64D2E9}"/>
              </a:ext>
            </a:extLst>
          </p:cNvPr>
          <p:cNvSpPr>
            <a:spLocks noGrp="1"/>
          </p:cNvSpPr>
          <p:nvPr>
            <p:ph type="title"/>
          </p:nvPr>
        </p:nvSpPr>
        <p:spPr/>
        <p:txBody>
          <a:bodyPr/>
          <a:lstStyle/>
          <a:p>
            <a:r>
              <a:rPr lang="en-US" dirty="0"/>
              <a:t>Childhood SES and stroke risk</a:t>
            </a:r>
          </a:p>
        </p:txBody>
      </p:sp>
      <p:sp>
        <p:nvSpPr>
          <p:cNvPr id="3" name="Content Placeholder 2">
            <a:extLst>
              <a:ext uri="{FF2B5EF4-FFF2-40B4-BE49-F238E27FC236}">
                <a16:creationId xmlns:a16="http://schemas.microsoft.com/office/drawing/2014/main" id="{2BD53C5A-2471-14F1-F4A2-617E69351ADB}"/>
              </a:ext>
            </a:extLst>
          </p:cNvPr>
          <p:cNvSpPr>
            <a:spLocks noGrp="1"/>
          </p:cNvSpPr>
          <p:nvPr>
            <p:ph idx="1"/>
          </p:nvPr>
        </p:nvSpPr>
        <p:spPr/>
        <p:txBody>
          <a:bodyPr/>
          <a:lstStyle/>
          <a:p>
            <a:r>
              <a:rPr lang="en-US" dirty="0"/>
              <a:t>N = 13,210 stroke patients</a:t>
            </a:r>
          </a:p>
        </p:txBody>
      </p:sp>
      <p:pic>
        <p:nvPicPr>
          <p:cNvPr id="5" name="Picture 4" descr="Table&#10;&#10;Description automatically generated">
            <a:extLst>
              <a:ext uri="{FF2B5EF4-FFF2-40B4-BE49-F238E27FC236}">
                <a16:creationId xmlns:a16="http://schemas.microsoft.com/office/drawing/2014/main" id="{48D44540-10FE-139D-1AE1-496D8D77A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26631"/>
            <a:ext cx="7906407" cy="4225184"/>
          </a:xfrm>
          <a:prstGeom prst="rect">
            <a:avLst/>
          </a:prstGeom>
        </p:spPr>
      </p:pic>
      <p:sp>
        <p:nvSpPr>
          <p:cNvPr id="6" name="TextBox 5">
            <a:extLst>
              <a:ext uri="{FF2B5EF4-FFF2-40B4-BE49-F238E27FC236}">
                <a16:creationId xmlns:a16="http://schemas.microsoft.com/office/drawing/2014/main" id="{16A5E5C9-5843-DEB5-FB0F-92B94A9FB1FC}"/>
              </a:ext>
            </a:extLst>
          </p:cNvPr>
          <p:cNvSpPr txBox="1"/>
          <p:nvPr/>
        </p:nvSpPr>
        <p:spPr>
          <a:xfrm>
            <a:off x="8744607" y="3153103"/>
            <a:ext cx="3040993" cy="461665"/>
          </a:xfrm>
          <a:prstGeom prst="rect">
            <a:avLst/>
          </a:prstGeom>
          <a:noFill/>
        </p:spPr>
        <p:txBody>
          <a:bodyPr wrap="square" rtlCol="0">
            <a:spAutoFit/>
          </a:bodyPr>
          <a:lstStyle/>
          <a:p>
            <a:r>
              <a:rPr lang="en-US" sz="2400" dirty="0"/>
              <a:t>HR = 1.31 (1.03 – 1.68)</a:t>
            </a:r>
          </a:p>
        </p:txBody>
      </p:sp>
      <p:sp>
        <p:nvSpPr>
          <p:cNvPr id="7" name="TextBox 6">
            <a:extLst>
              <a:ext uri="{FF2B5EF4-FFF2-40B4-BE49-F238E27FC236}">
                <a16:creationId xmlns:a16="http://schemas.microsoft.com/office/drawing/2014/main" id="{84C84414-D547-A95F-4613-F6A10C9424A0}"/>
              </a:ext>
            </a:extLst>
          </p:cNvPr>
          <p:cNvSpPr txBox="1"/>
          <p:nvPr/>
        </p:nvSpPr>
        <p:spPr>
          <a:xfrm>
            <a:off x="8744607" y="3879575"/>
            <a:ext cx="3193393" cy="461665"/>
          </a:xfrm>
          <a:prstGeom prst="rect">
            <a:avLst/>
          </a:prstGeom>
          <a:noFill/>
        </p:spPr>
        <p:txBody>
          <a:bodyPr wrap="square" rtlCol="0">
            <a:spAutoFit/>
          </a:bodyPr>
          <a:lstStyle/>
          <a:p>
            <a:r>
              <a:rPr lang="en-US" sz="2400" dirty="0"/>
              <a:t>OR = 1.28 (1.12 – 1.46)</a:t>
            </a:r>
          </a:p>
        </p:txBody>
      </p:sp>
    </p:spTree>
    <p:extLst>
      <p:ext uri="{BB962C8B-B14F-4D97-AF65-F5344CB8AC3E}">
        <p14:creationId xmlns:p14="http://schemas.microsoft.com/office/powerpoint/2010/main" val="369041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7917-120A-B16B-E32F-7F86E0D7A73E}"/>
              </a:ext>
            </a:extLst>
          </p:cNvPr>
          <p:cNvSpPr>
            <a:spLocks noGrp="1"/>
          </p:cNvSpPr>
          <p:nvPr>
            <p:ph type="title"/>
          </p:nvPr>
        </p:nvSpPr>
        <p:spPr/>
        <p:txBody>
          <a:bodyPr/>
          <a:lstStyle/>
          <a:p>
            <a:r>
              <a:rPr lang="en-US" dirty="0"/>
              <a:t>Education and Stroke Risk</a:t>
            </a:r>
          </a:p>
        </p:txBody>
      </p:sp>
      <p:sp>
        <p:nvSpPr>
          <p:cNvPr id="3" name="Content Placeholder 2">
            <a:extLst>
              <a:ext uri="{FF2B5EF4-FFF2-40B4-BE49-F238E27FC236}">
                <a16:creationId xmlns:a16="http://schemas.microsoft.com/office/drawing/2014/main" id="{73983B70-31F0-0C65-843C-5FD3D85CAC08}"/>
              </a:ext>
            </a:extLst>
          </p:cNvPr>
          <p:cNvSpPr>
            <a:spLocks noGrp="1"/>
          </p:cNvSpPr>
          <p:nvPr>
            <p:ph idx="1"/>
          </p:nvPr>
        </p:nvSpPr>
        <p:spPr/>
        <p:txBody>
          <a:bodyPr/>
          <a:lstStyle/>
          <a:p>
            <a:r>
              <a:rPr lang="en-US" dirty="0"/>
              <a:t>79 studies, most from North America or Europe</a:t>
            </a:r>
          </a:p>
          <a:p>
            <a:r>
              <a:rPr lang="en-US" dirty="0"/>
              <a:t>Calculated an unadjusted odds ratio to evaluate the association between education and stroke risk</a:t>
            </a:r>
          </a:p>
          <a:p>
            <a:r>
              <a:rPr lang="en-US" dirty="0"/>
              <a:t>OR = 1.35 (1.24 – 1.48)</a:t>
            </a:r>
          </a:p>
          <a:p>
            <a:r>
              <a:rPr lang="en-US" dirty="0"/>
              <a:t>For every 2000 people who completed up to a high school education, 7 more will have stroke compared to people who completed more than a high school education</a:t>
            </a:r>
          </a:p>
        </p:txBody>
      </p:sp>
    </p:spTree>
    <p:extLst>
      <p:ext uri="{BB962C8B-B14F-4D97-AF65-F5344CB8AC3E}">
        <p14:creationId xmlns:p14="http://schemas.microsoft.com/office/powerpoint/2010/main" val="338635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D4AF-0A01-46AE-1CBC-DEAD5A0F6175}"/>
              </a:ext>
            </a:extLst>
          </p:cNvPr>
          <p:cNvSpPr>
            <a:spLocks noGrp="1"/>
          </p:cNvSpPr>
          <p:nvPr>
            <p:ph type="title"/>
          </p:nvPr>
        </p:nvSpPr>
        <p:spPr/>
        <p:txBody>
          <a:bodyPr/>
          <a:lstStyle/>
          <a:p>
            <a:r>
              <a:rPr lang="en-US" dirty="0"/>
              <a:t>Access to Health Care</a:t>
            </a:r>
          </a:p>
        </p:txBody>
      </p:sp>
      <p:sp>
        <p:nvSpPr>
          <p:cNvPr id="3" name="Content Placeholder 2">
            <a:extLst>
              <a:ext uri="{FF2B5EF4-FFF2-40B4-BE49-F238E27FC236}">
                <a16:creationId xmlns:a16="http://schemas.microsoft.com/office/drawing/2014/main" id="{05751A32-DA27-CC63-D05C-7A4273DC81DE}"/>
              </a:ext>
            </a:extLst>
          </p:cNvPr>
          <p:cNvSpPr>
            <a:spLocks noGrp="1"/>
          </p:cNvSpPr>
          <p:nvPr>
            <p:ph idx="1"/>
          </p:nvPr>
        </p:nvSpPr>
        <p:spPr/>
        <p:txBody>
          <a:bodyPr/>
          <a:lstStyle/>
          <a:p>
            <a:r>
              <a:rPr lang="en-US" dirty="0"/>
              <a:t>access to prescription medications</a:t>
            </a:r>
          </a:p>
        </p:txBody>
      </p:sp>
      <p:pic>
        <p:nvPicPr>
          <p:cNvPr id="5" name="Picture 4" descr="Graphical user interface, text, application&#10;&#10;Description automatically generated">
            <a:extLst>
              <a:ext uri="{FF2B5EF4-FFF2-40B4-BE49-F238E27FC236}">
                <a16:creationId xmlns:a16="http://schemas.microsoft.com/office/drawing/2014/main" id="{46B923E0-119C-2925-5CB8-BA0B69643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5" y="2476500"/>
            <a:ext cx="9632950" cy="3625850"/>
          </a:xfrm>
          <a:prstGeom prst="rect">
            <a:avLst/>
          </a:prstGeom>
        </p:spPr>
      </p:pic>
    </p:spTree>
    <p:extLst>
      <p:ext uri="{BB962C8B-B14F-4D97-AF65-F5344CB8AC3E}">
        <p14:creationId xmlns:p14="http://schemas.microsoft.com/office/powerpoint/2010/main" val="10107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1C3B-227E-4977-EC56-CA9F1DA941F0}"/>
              </a:ext>
            </a:extLst>
          </p:cNvPr>
          <p:cNvSpPr>
            <a:spLocks noGrp="1"/>
          </p:cNvSpPr>
          <p:nvPr>
            <p:ph type="title"/>
          </p:nvPr>
        </p:nvSpPr>
        <p:spPr/>
        <p:txBody>
          <a:bodyPr/>
          <a:lstStyle/>
          <a:p>
            <a:r>
              <a:rPr lang="en-US" dirty="0"/>
              <a:t>Affordable Access to Health Care and Stroke</a:t>
            </a:r>
          </a:p>
        </p:txBody>
      </p:sp>
      <p:sp>
        <p:nvSpPr>
          <p:cNvPr id="3" name="Content Placeholder 2">
            <a:extLst>
              <a:ext uri="{FF2B5EF4-FFF2-40B4-BE49-F238E27FC236}">
                <a16:creationId xmlns:a16="http://schemas.microsoft.com/office/drawing/2014/main" id="{AB82B146-180B-F483-7EFB-A403F7D59E34}"/>
              </a:ext>
            </a:extLst>
          </p:cNvPr>
          <p:cNvSpPr>
            <a:spLocks noGrp="1"/>
          </p:cNvSpPr>
          <p:nvPr>
            <p:ph idx="1"/>
          </p:nvPr>
        </p:nvSpPr>
        <p:spPr/>
        <p:txBody>
          <a:bodyPr>
            <a:normAutofit/>
          </a:bodyPr>
          <a:lstStyle/>
          <a:p>
            <a:r>
              <a:rPr lang="en-US" dirty="0"/>
              <a:t>Cost-related medication nonadherence (CRN) in stroke survivors before and after the Affordable Care Act</a:t>
            </a:r>
          </a:p>
          <a:p>
            <a:r>
              <a:rPr lang="en-US" dirty="0"/>
              <a:t>National health interview survey (2000 – 2016)</a:t>
            </a:r>
          </a:p>
          <a:p>
            <a:r>
              <a:rPr lang="en-US" dirty="0"/>
              <a:t>Self-reported physician diagnosis of stroke</a:t>
            </a:r>
          </a:p>
          <a:p>
            <a:endParaRPr lang="en-US" dirty="0"/>
          </a:p>
          <a:p>
            <a:r>
              <a:rPr lang="en-US" dirty="0"/>
              <a:t>Outcome: self-report of CRN- “During the past 12 months, was there any time when you needed prescription medicines, but didn’t get them because you couldn’t afford them”</a:t>
            </a:r>
          </a:p>
          <a:p>
            <a:endParaRPr lang="en-US" dirty="0"/>
          </a:p>
          <a:p>
            <a:endParaRPr lang="en-US" dirty="0"/>
          </a:p>
        </p:txBody>
      </p:sp>
    </p:spTree>
    <p:extLst>
      <p:ext uri="{BB962C8B-B14F-4D97-AF65-F5344CB8AC3E}">
        <p14:creationId xmlns:p14="http://schemas.microsoft.com/office/powerpoint/2010/main" val="109649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BEA170A9-B7DA-4D59-3502-8995B6683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974" y="1409700"/>
            <a:ext cx="5076826" cy="4436705"/>
          </a:xfrm>
          <a:prstGeom prst="rect">
            <a:avLst/>
          </a:prstGeom>
        </p:spPr>
      </p:pic>
    </p:spTree>
    <p:extLst>
      <p:ext uri="{BB962C8B-B14F-4D97-AF65-F5344CB8AC3E}">
        <p14:creationId xmlns:p14="http://schemas.microsoft.com/office/powerpoint/2010/main" val="7508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2364" y="1612900"/>
            <a:ext cx="7769225"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Placeholder 1"/>
          <p:cNvSpPr>
            <a:spLocks/>
          </p:cNvSpPr>
          <p:nvPr/>
        </p:nvSpPr>
        <p:spPr bwMode="auto">
          <a:xfrm>
            <a:off x="2017713" y="566738"/>
            <a:ext cx="80121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400" b="1">
                <a:latin typeface="Arial" panose="020B0604020202020204" pitchFamily="34" charset="0"/>
                <a:cs typeface="Arial" panose="020B0604020202020204" pitchFamily="34" charset="0"/>
              </a:rPr>
              <a:t>Social Determinants of Health</a:t>
            </a:r>
          </a:p>
          <a:p>
            <a:pPr algn="ctr"/>
            <a:endParaRPr lang="en-US" altLang="en-US" sz="1400" b="1">
              <a:latin typeface="Arial" panose="020B0604020202020204" pitchFamily="34" charset="0"/>
              <a:cs typeface="Arial" panose="020B0604020202020204" pitchFamily="34" charset="0"/>
            </a:endParaRPr>
          </a:p>
          <a:p>
            <a:pPr algn="ctr"/>
            <a:r>
              <a:rPr lang="en-US" altLang="en-US">
                <a:latin typeface="Arial" panose="020B0604020202020204" pitchFamily="34" charset="0"/>
                <a:cs typeface="Arial" panose="020B0604020202020204" pitchFamily="34" charset="0"/>
              </a:rPr>
              <a:t>Conditions in which we are born, we grow and age, in which we live and work. The factors below impact our </a:t>
            </a:r>
            <a:r>
              <a:rPr lang="en-US" altLang="en-US" u="sng">
                <a:latin typeface="Arial" panose="020B0604020202020204" pitchFamily="34" charset="0"/>
                <a:cs typeface="Arial" panose="020B0604020202020204" pitchFamily="34" charset="0"/>
              </a:rPr>
              <a:t>health and wellbeing</a:t>
            </a:r>
            <a:endParaRPr lang="en-US" altLang="en-US">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0D882CB8-2A81-9764-A976-48AB402E6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742" y="945134"/>
            <a:ext cx="4821842" cy="4800600"/>
          </a:xfrm>
          <a:prstGeom prst="rect">
            <a:avLst/>
          </a:prstGeom>
        </p:spPr>
      </p:pic>
    </p:spTree>
    <p:extLst>
      <p:ext uri="{BB962C8B-B14F-4D97-AF65-F5344CB8AC3E}">
        <p14:creationId xmlns:p14="http://schemas.microsoft.com/office/powerpoint/2010/main" val="324663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1C50997-2F8F-67B6-E15C-0D97B39A6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150" y="1006475"/>
            <a:ext cx="9626600" cy="4254500"/>
          </a:xfrm>
          <a:prstGeom prst="rect">
            <a:avLst/>
          </a:prstGeom>
        </p:spPr>
      </p:pic>
    </p:spTree>
    <p:extLst>
      <p:ext uri="{BB962C8B-B14F-4D97-AF65-F5344CB8AC3E}">
        <p14:creationId xmlns:p14="http://schemas.microsoft.com/office/powerpoint/2010/main" val="206967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FD19-C8BA-0CF3-FC2B-EBECA5FCCE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63064C-2665-9E30-AFAA-4A935358F715}"/>
              </a:ext>
            </a:extLst>
          </p:cNvPr>
          <p:cNvSpPr>
            <a:spLocks noGrp="1"/>
          </p:cNvSpPr>
          <p:nvPr>
            <p:ph idx="1"/>
          </p:nvPr>
        </p:nvSpPr>
        <p:spPr/>
        <p:txBody>
          <a:bodyPr/>
          <a:lstStyle/>
          <a:p>
            <a:r>
              <a:rPr lang="en-US" dirty="0"/>
              <a:t>BASIC project- ischemic stroke patients ≥ 45 years old, mostly a bi-ethnic community of Mexican American and non-Hispanic White individuals (2000 – 2013)</a:t>
            </a:r>
          </a:p>
          <a:p>
            <a:r>
              <a:rPr lang="en-US" dirty="0"/>
              <a:t>Included stroke patients 45 – 64 years old</a:t>
            </a:r>
          </a:p>
          <a:p>
            <a:r>
              <a:rPr lang="en-US" dirty="0"/>
              <a:t>Not having a PCP before the stroke – defined as answering ‘no’ to the question “Do you have a routine place or physician that you saw for your routine medical needs before the stroke?”</a:t>
            </a:r>
          </a:p>
          <a:p>
            <a:r>
              <a:rPr lang="en-US" dirty="0"/>
              <a:t>Outcome- recurrent stroke over 5 years of follow-up</a:t>
            </a:r>
          </a:p>
        </p:txBody>
      </p:sp>
    </p:spTree>
    <p:extLst>
      <p:ext uri="{BB962C8B-B14F-4D97-AF65-F5344CB8AC3E}">
        <p14:creationId xmlns:p14="http://schemas.microsoft.com/office/powerpoint/2010/main" val="839805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B64454C-057A-71B1-D159-5ED308AC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288" y="485337"/>
            <a:ext cx="5590190" cy="5376676"/>
          </a:xfrm>
          <a:prstGeom prst="rect">
            <a:avLst/>
          </a:prstGeom>
        </p:spPr>
      </p:pic>
      <p:sp>
        <p:nvSpPr>
          <p:cNvPr id="4" name="Oval 3">
            <a:extLst>
              <a:ext uri="{FF2B5EF4-FFF2-40B4-BE49-F238E27FC236}">
                <a16:creationId xmlns:a16="http://schemas.microsoft.com/office/drawing/2014/main" id="{1FDBB7F4-CD2D-4CED-855E-BB01D4C00417}"/>
              </a:ext>
            </a:extLst>
          </p:cNvPr>
          <p:cNvSpPr/>
          <p:nvPr/>
        </p:nvSpPr>
        <p:spPr>
          <a:xfrm>
            <a:off x="6096000" y="3895724"/>
            <a:ext cx="2247900" cy="428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BE109F-2333-93C4-D150-85D9515DA7EC}"/>
              </a:ext>
            </a:extLst>
          </p:cNvPr>
          <p:cNvSpPr txBox="1"/>
          <p:nvPr/>
        </p:nvSpPr>
        <p:spPr>
          <a:xfrm>
            <a:off x="9353550" y="923925"/>
            <a:ext cx="1333500" cy="369332"/>
          </a:xfrm>
          <a:prstGeom prst="rect">
            <a:avLst/>
          </a:prstGeom>
          <a:noFill/>
        </p:spPr>
        <p:txBody>
          <a:bodyPr wrap="square" rtlCol="0">
            <a:spAutoFit/>
          </a:bodyPr>
          <a:lstStyle/>
          <a:p>
            <a:r>
              <a:rPr lang="en-US" dirty="0"/>
              <a:t>N=663</a:t>
            </a:r>
          </a:p>
        </p:txBody>
      </p:sp>
    </p:spTree>
    <p:extLst>
      <p:ext uri="{BB962C8B-B14F-4D97-AF65-F5344CB8AC3E}">
        <p14:creationId xmlns:p14="http://schemas.microsoft.com/office/powerpoint/2010/main" val="281895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F955-1DCB-0938-DE8A-B94D18D1D8D6}"/>
              </a:ext>
            </a:extLst>
          </p:cNvPr>
          <p:cNvSpPr>
            <a:spLocks noGrp="1"/>
          </p:cNvSpPr>
          <p:nvPr>
            <p:ph type="title"/>
          </p:nvPr>
        </p:nvSpPr>
        <p:spPr/>
        <p:txBody>
          <a:bodyPr/>
          <a:lstStyle/>
          <a:p>
            <a:r>
              <a:rPr lang="en-US" dirty="0"/>
              <a:t>Social support and Stroke Risk</a:t>
            </a:r>
          </a:p>
        </p:txBody>
      </p:sp>
      <p:sp>
        <p:nvSpPr>
          <p:cNvPr id="3" name="Content Placeholder 2">
            <a:extLst>
              <a:ext uri="{FF2B5EF4-FFF2-40B4-BE49-F238E27FC236}">
                <a16:creationId xmlns:a16="http://schemas.microsoft.com/office/drawing/2014/main" id="{49597BC2-A4BF-2B10-83DC-321524D47F88}"/>
              </a:ext>
            </a:extLst>
          </p:cNvPr>
          <p:cNvSpPr>
            <a:spLocks noGrp="1"/>
          </p:cNvSpPr>
          <p:nvPr>
            <p:ph idx="1"/>
          </p:nvPr>
        </p:nvSpPr>
        <p:spPr/>
        <p:txBody>
          <a:bodyPr>
            <a:normAutofit/>
          </a:bodyPr>
          <a:lstStyle/>
          <a:p>
            <a:r>
              <a:rPr lang="en-US" dirty="0"/>
              <a:t>Social Network- relationships between individuals, families, groups, or corporations held together by a common interest, goal, or need</a:t>
            </a:r>
          </a:p>
          <a:p>
            <a:endParaRPr lang="en-US" dirty="0"/>
          </a:p>
          <a:p>
            <a:r>
              <a:rPr lang="en-US" dirty="0"/>
              <a:t>Social Support</a:t>
            </a:r>
          </a:p>
          <a:p>
            <a:pPr lvl="1"/>
            <a:r>
              <a:rPr lang="en-US" dirty="0"/>
              <a:t>Emotional- love, caring, sympathy, understanding</a:t>
            </a:r>
          </a:p>
          <a:p>
            <a:pPr lvl="1"/>
            <a:r>
              <a:rPr lang="en-US" dirty="0"/>
              <a:t>Instrumental- help with tangible needs (e.g. getting to the grocery, paying bills)</a:t>
            </a:r>
          </a:p>
          <a:p>
            <a:pPr lvl="1"/>
            <a:r>
              <a:rPr lang="en-US" dirty="0"/>
              <a:t>Appraisal- help in decision-making</a:t>
            </a:r>
          </a:p>
          <a:p>
            <a:pPr lvl="1"/>
            <a:r>
              <a:rPr lang="en-US" dirty="0"/>
              <a:t>Informational- provision of advice or information</a:t>
            </a:r>
          </a:p>
        </p:txBody>
      </p:sp>
      <p:sp>
        <p:nvSpPr>
          <p:cNvPr id="5" name="TextBox 4">
            <a:extLst>
              <a:ext uri="{FF2B5EF4-FFF2-40B4-BE49-F238E27FC236}">
                <a16:creationId xmlns:a16="http://schemas.microsoft.com/office/drawing/2014/main" id="{F7FB5475-C9AB-5151-0836-34BF0ACA3ADD}"/>
              </a:ext>
            </a:extLst>
          </p:cNvPr>
          <p:cNvSpPr txBox="1"/>
          <p:nvPr/>
        </p:nvSpPr>
        <p:spPr>
          <a:xfrm>
            <a:off x="7505700" y="5807631"/>
            <a:ext cx="4752975" cy="369332"/>
          </a:xfrm>
          <a:prstGeom prst="rect">
            <a:avLst/>
          </a:prstGeom>
          <a:noFill/>
        </p:spPr>
        <p:txBody>
          <a:bodyPr wrap="square" rtlCol="0">
            <a:spAutoFit/>
          </a:bodyPr>
          <a:lstStyle/>
          <a:p>
            <a:r>
              <a:rPr lang="en-US" dirty="0"/>
              <a:t>Berkman et al. 2000, Social Science &amp; Medicine</a:t>
            </a:r>
          </a:p>
        </p:txBody>
      </p:sp>
    </p:spTree>
    <p:extLst>
      <p:ext uri="{BB962C8B-B14F-4D97-AF65-F5344CB8AC3E}">
        <p14:creationId xmlns:p14="http://schemas.microsoft.com/office/powerpoint/2010/main" val="129648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FD03803C-8F6F-27F8-B883-2B57DDEC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438" y="1057274"/>
            <a:ext cx="7365124" cy="4424045"/>
          </a:xfrm>
          <a:prstGeom prst="rect">
            <a:avLst/>
          </a:prstGeom>
        </p:spPr>
      </p:pic>
    </p:spTree>
    <p:extLst>
      <p:ext uri="{BB962C8B-B14F-4D97-AF65-F5344CB8AC3E}">
        <p14:creationId xmlns:p14="http://schemas.microsoft.com/office/powerpoint/2010/main" val="3052452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4DB2-B5F1-396B-FD3F-D01CCE9AC8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E3D472-293A-B88B-2B5F-13BA6FA8CCD0}"/>
              </a:ext>
            </a:extLst>
          </p:cNvPr>
          <p:cNvSpPr>
            <a:spLocks noGrp="1"/>
          </p:cNvSpPr>
          <p:nvPr>
            <p:ph idx="1"/>
          </p:nvPr>
        </p:nvSpPr>
        <p:spPr/>
        <p:txBody>
          <a:bodyPr>
            <a:normAutofit fontScale="92500" lnSpcReduction="20000"/>
          </a:bodyPr>
          <a:lstStyle/>
          <a:p>
            <a:r>
              <a:rPr lang="en-US" dirty="0"/>
              <a:t>ARIC (Atherosclerosis Risk in Communities)- longitudinal cohort that enrolled (1987-1989) Black and White individuals age 45-64 years old from 4 US communities (Washington County, MD; Minneapolis, MN, Forsyth County, NC; Jackson, MS)</a:t>
            </a:r>
          </a:p>
          <a:p>
            <a:endParaRPr lang="en-US" dirty="0"/>
          </a:p>
          <a:p>
            <a:r>
              <a:rPr lang="en-US" dirty="0"/>
              <a:t>Social network size (</a:t>
            </a:r>
            <a:r>
              <a:rPr lang="en-US" dirty="0" err="1"/>
              <a:t>Lubben</a:t>
            </a:r>
            <a:r>
              <a:rPr lang="en-US" dirty="0"/>
              <a:t> social network scale)- family, friends, neighbors</a:t>
            </a:r>
          </a:p>
          <a:p>
            <a:endParaRPr lang="en-US" dirty="0"/>
          </a:p>
          <a:p>
            <a:r>
              <a:rPr lang="en-US" dirty="0"/>
              <a:t>Social support (modified Interpersonal Support Evaluation List- Short Form)</a:t>
            </a:r>
          </a:p>
          <a:p>
            <a:pPr lvl="1"/>
            <a:r>
              <a:rPr lang="en-US" dirty="0"/>
              <a:t>Appraisal, tangible, belonging, self-esteem</a:t>
            </a:r>
          </a:p>
          <a:p>
            <a:pPr marL="457200" lvl="1" indent="0">
              <a:buNone/>
            </a:pPr>
            <a:endParaRPr lang="en-US" dirty="0"/>
          </a:p>
          <a:p>
            <a:r>
              <a:rPr lang="en-US" dirty="0"/>
              <a:t>Outcome- incident stroke </a:t>
            </a:r>
          </a:p>
        </p:txBody>
      </p:sp>
    </p:spTree>
    <p:extLst>
      <p:ext uri="{BB962C8B-B14F-4D97-AF65-F5344CB8AC3E}">
        <p14:creationId xmlns:p14="http://schemas.microsoft.com/office/powerpoint/2010/main" val="3374206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BFF7-5773-E00C-777F-97530593544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E8C3680-0119-9A5D-DDE0-B9AEC469360A}"/>
              </a:ext>
            </a:extLst>
          </p:cNvPr>
          <p:cNvSpPr>
            <a:spLocks noGrp="1"/>
          </p:cNvSpPr>
          <p:nvPr>
            <p:ph idx="1"/>
          </p:nvPr>
        </p:nvSpPr>
        <p:spPr/>
        <p:txBody>
          <a:bodyPr/>
          <a:lstStyle/>
          <a:p>
            <a:r>
              <a:rPr lang="en-US" dirty="0"/>
              <a:t>N= 13,686</a:t>
            </a:r>
          </a:p>
          <a:p>
            <a:r>
              <a:rPr lang="en-US" dirty="0"/>
              <a:t>56% women, 24% Black adults</a:t>
            </a:r>
          </a:p>
          <a:p>
            <a:endParaRPr lang="en-US" dirty="0"/>
          </a:p>
          <a:p>
            <a:r>
              <a:rPr lang="en-US" dirty="0"/>
              <a:t>median follow-up of 18.6 years</a:t>
            </a:r>
          </a:p>
          <a:p>
            <a:r>
              <a:rPr lang="en-US" dirty="0"/>
              <a:t>905 incident strokes occurred</a:t>
            </a:r>
          </a:p>
          <a:p>
            <a:endParaRPr lang="en-US" dirty="0"/>
          </a:p>
        </p:txBody>
      </p:sp>
    </p:spTree>
    <p:extLst>
      <p:ext uri="{BB962C8B-B14F-4D97-AF65-F5344CB8AC3E}">
        <p14:creationId xmlns:p14="http://schemas.microsoft.com/office/powerpoint/2010/main" val="3042601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7C1A393B-6E41-BC25-7675-12767F1A2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1459309"/>
            <a:ext cx="7858760" cy="4347766"/>
          </a:xfrm>
          <a:prstGeom prst="rect">
            <a:avLst/>
          </a:prstGeom>
        </p:spPr>
      </p:pic>
      <p:sp>
        <p:nvSpPr>
          <p:cNvPr id="5" name="Oval 4">
            <a:extLst>
              <a:ext uri="{FF2B5EF4-FFF2-40B4-BE49-F238E27FC236}">
                <a16:creationId xmlns:a16="http://schemas.microsoft.com/office/drawing/2014/main" id="{7791E2DC-DE18-31EB-D6CE-F6BBAE02AE8F}"/>
              </a:ext>
            </a:extLst>
          </p:cNvPr>
          <p:cNvSpPr/>
          <p:nvPr/>
        </p:nvSpPr>
        <p:spPr>
          <a:xfrm>
            <a:off x="2409825" y="4552950"/>
            <a:ext cx="2076449" cy="28574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0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B04B-D7FB-9860-6E60-E96765B412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6CFC56-2A6F-2E0C-BA94-3A52C6936643}"/>
              </a:ext>
            </a:extLst>
          </p:cNvPr>
          <p:cNvSpPr>
            <a:spLocks noGrp="1"/>
          </p:cNvSpPr>
          <p:nvPr>
            <p:ph idx="1"/>
          </p:nvPr>
        </p:nvSpPr>
        <p:spPr/>
        <p:txBody>
          <a:bodyPr>
            <a:normAutofit/>
          </a:bodyPr>
          <a:lstStyle/>
          <a:p>
            <a:r>
              <a:rPr lang="en-US" dirty="0"/>
              <a:t>Vital exhaustion- increased fatigue, irritability, and feelings of demoralization (manifestations of psychological distress)</a:t>
            </a:r>
          </a:p>
          <a:p>
            <a:pPr lvl="1"/>
            <a:r>
              <a:rPr lang="en-US" dirty="0"/>
              <a:t>partially mediated the social network size 	   incident stroke association</a:t>
            </a:r>
          </a:p>
          <a:p>
            <a:pPr marL="457200" lvl="1" indent="0">
              <a:buNone/>
            </a:pPr>
            <a:endParaRPr lang="en-US" dirty="0"/>
          </a:p>
          <a:p>
            <a:r>
              <a:rPr lang="en-US" dirty="0"/>
              <a:t>Similar direction of association between lack of perceived social support and incident stroke</a:t>
            </a:r>
          </a:p>
          <a:p>
            <a:pPr marL="0" indent="0">
              <a:buNone/>
            </a:pPr>
            <a:r>
              <a:rPr lang="en-US" dirty="0"/>
              <a:t> (but small number of incident strokes, n=7, in that group precluded definitive conclusions)</a:t>
            </a:r>
          </a:p>
          <a:p>
            <a:pPr marL="457200" lvl="1" indent="0">
              <a:buNone/>
            </a:pPr>
            <a:endParaRPr lang="en-US" dirty="0"/>
          </a:p>
        </p:txBody>
      </p:sp>
      <p:cxnSp>
        <p:nvCxnSpPr>
          <p:cNvPr id="5" name="Straight Arrow Connector 4">
            <a:extLst>
              <a:ext uri="{FF2B5EF4-FFF2-40B4-BE49-F238E27FC236}">
                <a16:creationId xmlns:a16="http://schemas.microsoft.com/office/drawing/2014/main" id="{88E2FAC9-FC30-C990-AD50-6013E352BC3E}"/>
              </a:ext>
            </a:extLst>
          </p:cNvPr>
          <p:cNvCxnSpPr/>
          <p:nvPr/>
        </p:nvCxnSpPr>
        <p:spPr>
          <a:xfrm>
            <a:off x="6829425" y="2857500"/>
            <a:ext cx="55245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646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559426" y="1547813"/>
            <a:ext cx="1420813" cy="2717800"/>
            <a:chOff x="4035425" y="1547813"/>
            <a:chExt cx="1420813" cy="2717800"/>
          </a:xfrm>
        </p:grpSpPr>
        <p:sp>
          <p:nvSpPr>
            <p:cNvPr id="6" name="Rounded Rectangle 5"/>
            <p:cNvSpPr/>
            <p:nvPr/>
          </p:nvSpPr>
          <p:spPr bwMode="auto">
            <a:xfrm>
              <a:off x="4035425" y="1547813"/>
              <a:ext cx="1420813" cy="2686050"/>
            </a:xfrm>
            <a:prstGeom prst="round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bwMode="auto">
            <a:xfrm>
              <a:off x="4148138" y="1738313"/>
              <a:ext cx="1195387" cy="438150"/>
            </a:xfrm>
            <a:prstGeom prst="rect">
              <a:avLst/>
            </a:prstGeom>
            <a:solidFill>
              <a:schemeClr val="accent2">
                <a:lumMod val="75000"/>
              </a:schemeClr>
            </a:solidFill>
          </p:spPr>
          <p:txBody>
            <a:bodyPr>
              <a:spAutoFit/>
            </a:bodyPr>
            <a:lstStyle/>
            <a:p>
              <a:pPr algn="ctr">
                <a:defRPr/>
              </a:pPr>
              <a:r>
                <a:rPr lang="en-US" sz="1125" b="1" dirty="0">
                  <a:solidFill>
                    <a:schemeClr val="bg1"/>
                  </a:solidFill>
                </a:rPr>
                <a:t>Behavioral risk factors</a:t>
              </a:r>
            </a:p>
          </p:txBody>
        </p:sp>
        <p:sp>
          <p:nvSpPr>
            <p:cNvPr id="8" name="TextBox 7"/>
            <p:cNvSpPr txBox="1"/>
            <p:nvPr/>
          </p:nvSpPr>
          <p:spPr bwMode="auto">
            <a:xfrm>
              <a:off x="4148138" y="2171700"/>
              <a:ext cx="1195387" cy="2093913"/>
            </a:xfrm>
            <a:prstGeom prst="rect">
              <a:avLst/>
            </a:prstGeom>
            <a:noFill/>
          </p:spPr>
          <p:txBody>
            <a:bodyPr>
              <a:spAutoFit/>
            </a:bodyPr>
            <a:lstStyle/>
            <a:p>
              <a:pPr algn="ctr">
                <a:defRPr/>
              </a:pPr>
              <a:r>
                <a:rPr lang="en-US" sz="1300" b="1" dirty="0">
                  <a:solidFill>
                    <a:schemeClr val="accent2">
                      <a:lumMod val="75000"/>
                    </a:schemeClr>
                  </a:solidFill>
                </a:rPr>
                <a:t>Unhealthy diet</a:t>
              </a:r>
            </a:p>
            <a:p>
              <a:pPr algn="ctr">
                <a:defRPr/>
              </a:pPr>
              <a:endParaRPr lang="en-US" sz="1300" b="1" dirty="0">
                <a:solidFill>
                  <a:schemeClr val="accent2">
                    <a:lumMod val="75000"/>
                  </a:schemeClr>
                </a:solidFill>
              </a:endParaRPr>
            </a:p>
            <a:p>
              <a:pPr algn="ctr">
                <a:defRPr/>
              </a:pPr>
              <a:r>
                <a:rPr lang="en-US" sz="1300" b="1" dirty="0">
                  <a:solidFill>
                    <a:schemeClr val="accent2">
                      <a:lumMod val="75000"/>
                    </a:schemeClr>
                  </a:solidFill>
                </a:rPr>
                <a:t>Tobacco use</a:t>
              </a:r>
            </a:p>
            <a:p>
              <a:pPr algn="ctr">
                <a:defRPr/>
              </a:pPr>
              <a:endParaRPr lang="en-US" sz="1300" b="1" dirty="0">
                <a:solidFill>
                  <a:schemeClr val="accent2">
                    <a:lumMod val="75000"/>
                  </a:schemeClr>
                </a:solidFill>
              </a:endParaRPr>
            </a:p>
            <a:p>
              <a:pPr algn="ctr">
                <a:defRPr/>
              </a:pPr>
              <a:r>
                <a:rPr lang="en-US" sz="1300" b="1" dirty="0">
                  <a:solidFill>
                    <a:schemeClr val="accent2">
                      <a:lumMod val="75000"/>
                    </a:schemeClr>
                  </a:solidFill>
                </a:rPr>
                <a:t>Physical inactivity</a:t>
              </a:r>
            </a:p>
            <a:p>
              <a:pPr algn="ctr">
                <a:defRPr/>
              </a:pPr>
              <a:endParaRPr lang="en-US" sz="1300" b="1" dirty="0">
                <a:solidFill>
                  <a:schemeClr val="accent2">
                    <a:lumMod val="75000"/>
                  </a:schemeClr>
                </a:solidFill>
              </a:endParaRPr>
            </a:p>
            <a:p>
              <a:pPr algn="ctr">
                <a:defRPr/>
              </a:pPr>
              <a:r>
                <a:rPr lang="en-US" sz="1300" b="1" dirty="0">
                  <a:solidFill>
                    <a:schemeClr val="accent2">
                      <a:lumMod val="75000"/>
                    </a:schemeClr>
                  </a:solidFill>
                </a:rPr>
                <a:t>Harmful use of alcohol </a:t>
              </a:r>
            </a:p>
          </p:txBody>
        </p:sp>
      </p:grpSp>
      <p:grpSp>
        <p:nvGrpSpPr>
          <p:cNvPr id="25" name="Group 24"/>
          <p:cNvGrpSpPr/>
          <p:nvPr/>
        </p:nvGrpSpPr>
        <p:grpSpPr>
          <a:xfrm>
            <a:off x="3848101" y="1547813"/>
            <a:ext cx="1420813" cy="2686050"/>
            <a:chOff x="2324100" y="1547813"/>
            <a:chExt cx="1420813" cy="2686050"/>
          </a:xfrm>
        </p:grpSpPr>
        <p:sp>
          <p:nvSpPr>
            <p:cNvPr id="3" name="Rounded Rectangle 2"/>
            <p:cNvSpPr/>
            <p:nvPr/>
          </p:nvSpPr>
          <p:spPr bwMode="auto">
            <a:xfrm>
              <a:off x="2324100" y="1547813"/>
              <a:ext cx="1420813" cy="2686050"/>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bwMode="auto">
            <a:xfrm>
              <a:off x="2438400" y="1738313"/>
              <a:ext cx="1193800" cy="611187"/>
            </a:xfrm>
            <a:prstGeom prst="rect">
              <a:avLst/>
            </a:prstGeom>
            <a:solidFill>
              <a:schemeClr val="accent6">
                <a:lumMod val="75000"/>
              </a:schemeClr>
            </a:solidFill>
          </p:spPr>
          <p:txBody>
            <a:bodyPr>
              <a:spAutoFit/>
            </a:bodyPr>
            <a:lstStyle/>
            <a:p>
              <a:pPr algn="ctr">
                <a:defRPr/>
              </a:pPr>
              <a:r>
                <a:rPr lang="en-US" sz="1125" b="1" dirty="0">
                  <a:solidFill>
                    <a:schemeClr val="bg1"/>
                  </a:solidFill>
                </a:rPr>
                <a:t>Social determinants of health</a:t>
              </a:r>
            </a:p>
          </p:txBody>
        </p:sp>
        <p:sp>
          <p:nvSpPr>
            <p:cNvPr id="5" name="TextBox 4"/>
            <p:cNvSpPr txBox="1"/>
            <p:nvPr/>
          </p:nvSpPr>
          <p:spPr bwMode="auto">
            <a:xfrm>
              <a:off x="2439988" y="2379663"/>
              <a:ext cx="1195387" cy="1784350"/>
            </a:xfrm>
            <a:prstGeom prst="rect">
              <a:avLst/>
            </a:prstGeom>
            <a:noFill/>
          </p:spPr>
          <p:txBody>
            <a:bodyPr>
              <a:spAutoFit/>
            </a:bodyPr>
            <a:lstStyle/>
            <a:p>
              <a:pPr algn="ctr">
                <a:defRPr/>
              </a:pPr>
              <a:r>
                <a:rPr lang="en-US" sz="1100" b="1" dirty="0">
                  <a:solidFill>
                    <a:schemeClr val="accent6">
                      <a:lumMod val="75000"/>
                    </a:schemeClr>
                  </a:solidFill>
                </a:rPr>
                <a:t>Housing</a:t>
              </a:r>
            </a:p>
            <a:p>
              <a:pPr algn="ctr">
                <a:defRPr/>
              </a:pPr>
              <a:endParaRPr lang="en-US" sz="1100" b="1" dirty="0">
                <a:solidFill>
                  <a:schemeClr val="accent6">
                    <a:lumMod val="75000"/>
                  </a:schemeClr>
                </a:solidFill>
              </a:endParaRPr>
            </a:p>
            <a:p>
              <a:pPr algn="ctr">
                <a:defRPr/>
              </a:pPr>
              <a:r>
                <a:rPr lang="en-US" sz="1100" b="1" dirty="0">
                  <a:solidFill>
                    <a:schemeClr val="accent6">
                      <a:lumMod val="75000"/>
                    </a:schemeClr>
                  </a:solidFill>
                </a:rPr>
                <a:t>Income</a:t>
              </a:r>
            </a:p>
            <a:p>
              <a:pPr algn="ctr">
                <a:defRPr/>
              </a:pPr>
              <a:endParaRPr lang="en-US" sz="1100" b="1" dirty="0">
                <a:solidFill>
                  <a:schemeClr val="accent6">
                    <a:lumMod val="75000"/>
                  </a:schemeClr>
                </a:solidFill>
              </a:endParaRPr>
            </a:p>
            <a:p>
              <a:pPr algn="ctr">
                <a:defRPr/>
              </a:pPr>
              <a:r>
                <a:rPr lang="en-US" sz="1100" b="1" dirty="0">
                  <a:solidFill>
                    <a:schemeClr val="accent6">
                      <a:lumMod val="75000"/>
                    </a:schemeClr>
                  </a:solidFill>
                </a:rPr>
                <a:t>Education</a:t>
              </a:r>
            </a:p>
            <a:p>
              <a:pPr algn="ctr">
                <a:defRPr/>
              </a:pPr>
              <a:endParaRPr lang="en-US" sz="1100" b="1" dirty="0">
                <a:solidFill>
                  <a:schemeClr val="accent6">
                    <a:lumMod val="75000"/>
                  </a:schemeClr>
                </a:solidFill>
              </a:endParaRPr>
            </a:p>
            <a:p>
              <a:pPr algn="ctr">
                <a:defRPr/>
              </a:pPr>
              <a:r>
                <a:rPr lang="en-US" sz="1100" b="1" dirty="0">
                  <a:solidFill>
                    <a:schemeClr val="accent6">
                      <a:lumMod val="75000"/>
                    </a:schemeClr>
                  </a:solidFill>
                </a:rPr>
                <a:t>Transportation</a:t>
              </a:r>
            </a:p>
            <a:p>
              <a:pPr algn="ctr">
                <a:defRPr/>
              </a:pPr>
              <a:endParaRPr lang="en-US" sz="1100" b="1" dirty="0">
                <a:solidFill>
                  <a:schemeClr val="accent6">
                    <a:lumMod val="75000"/>
                  </a:schemeClr>
                </a:solidFill>
              </a:endParaRPr>
            </a:p>
            <a:p>
              <a:pPr algn="ctr">
                <a:defRPr/>
              </a:pPr>
              <a:r>
                <a:rPr lang="en-US" sz="1100" b="1" dirty="0">
                  <a:solidFill>
                    <a:schemeClr val="accent6">
                      <a:lumMod val="75000"/>
                    </a:schemeClr>
                  </a:solidFill>
                </a:rPr>
                <a:t>Access to Medical Care</a:t>
              </a:r>
            </a:p>
          </p:txBody>
        </p:sp>
      </p:grpSp>
      <p:grpSp>
        <p:nvGrpSpPr>
          <p:cNvPr id="11" name="Group 10"/>
          <p:cNvGrpSpPr/>
          <p:nvPr/>
        </p:nvGrpSpPr>
        <p:grpSpPr>
          <a:xfrm>
            <a:off x="7280276" y="1547813"/>
            <a:ext cx="1420813" cy="2686050"/>
            <a:chOff x="5756275" y="1547813"/>
            <a:chExt cx="1420813" cy="2686050"/>
          </a:xfrm>
        </p:grpSpPr>
        <p:sp>
          <p:nvSpPr>
            <p:cNvPr id="9" name="Rounded Rectangle 8"/>
            <p:cNvSpPr/>
            <p:nvPr/>
          </p:nvSpPr>
          <p:spPr bwMode="auto">
            <a:xfrm>
              <a:off x="5756275" y="1547813"/>
              <a:ext cx="1420813" cy="2686050"/>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13"/>
            <p:cNvSpPr txBox="1">
              <a:spLocks noChangeArrowheads="1"/>
            </p:cNvSpPr>
            <p:nvPr/>
          </p:nvSpPr>
          <p:spPr bwMode="auto">
            <a:xfrm>
              <a:off x="5864225" y="1738313"/>
              <a:ext cx="1195388" cy="43815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r>
                <a:rPr lang="en-US" altLang="en-US" sz="1125" b="1">
                  <a:solidFill>
                    <a:schemeClr val="bg1"/>
                  </a:solidFill>
                </a:rPr>
                <a:t>Metabolic risk factors</a:t>
              </a:r>
            </a:p>
          </p:txBody>
        </p:sp>
        <p:sp>
          <p:nvSpPr>
            <p:cNvPr id="33803" name="TextBox 14"/>
            <p:cNvSpPr txBox="1">
              <a:spLocks noChangeArrowheads="1"/>
            </p:cNvSpPr>
            <p:nvPr/>
          </p:nvSpPr>
          <p:spPr bwMode="auto">
            <a:xfrm>
              <a:off x="5864225" y="2297313"/>
              <a:ext cx="11953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1400" b="1" dirty="0">
                  <a:solidFill>
                    <a:srgbClr val="7030A0"/>
                  </a:solidFill>
                </a:rPr>
                <a:t>High blood pressure</a:t>
              </a:r>
            </a:p>
            <a:p>
              <a:pPr algn="ctr"/>
              <a:endParaRPr lang="en-US" altLang="en-US" sz="1400" b="1" dirty="0">
                <a:solidFill>
                  <a:srgbClr val="7030A0"/>
                </a:solidFill>
              </a:endParaRPr>
            </a:p>
            <a:p>
              <a:pPr algn="ctr"/>
              <a:r>
                <a:rPr lang="en-US" altLang="en-US" sz="1400" b="1" dirty="0">
                  <a:solidFill>
                    <a:srgbClr val="7030A0"/>
                  </a:solidFill>
                </a:rPr>
                <a:t>Obesity</a:t>
              </a:r>
            </a:p>
            <a:p>
              <a:pPr algn="ctr"/>
              <a:endParaRPr lang="en-US" altLang="en-US" sz="1400" b="1" dirty="0">
                <a:solidFill>
                  <a:srgbClr val="7030A0"/>
                </a:solidFill>
              </a:endParaRPr>
            </a:p>
            <a:p>
              <a:pPr algn="ctr"/>
              <a:r>
                <a:rPr lang="en-US" altLang="en-US" sz="1400" b="1" dirty="0">
                  <a:solidFill>
                    <a:srgbClr val="7030A0"/>
                  </a:solidFill>
                </a:rPr>
                <a:t>Diabetes</a:t>
              </a:r>
            </a:p>
            <a:p>
              <a:pPr algn="ctr"/>
              <a:endParaRPr lang="en-US" altLang="en-US" sz="1400" b="1" dirty="0">
                <a:solidFill>
                  <a:srgbClr val="7030A0"/>
                </a:solidFill>
              </a:endParaRPr>
            </a:p>
          </p:txBody>
        </p:sp>
      </p:grpSp>
      <p:grpSp>
        <p:nvGrpSpPr>
          <p:cNvPr id="2" name="Group 1"/>
          <p:cNvGrpSpPr/>
          <p:nvPr/>
        </p:nvGrpSpPr>
        <p:grpSpPr>
          <a:xfrm>
            <a:off x="8955088" y="1547813"/>
            <a:ext cx="1420812" cy="2686050"/>
            <a:chOff x="7431088" y="1547813"/>
            <a:chExt cx="1420812" cy="2686050"/>
          </a:xfrm>
        </p:grpSpPr>
        <p:sp>
          <p:nvSpPr>
            <p:cNvPr id="12" name="Rounded Rectangle 11"/>
            <p:cNvSpPr/>
            <p:nvPr/>
          </p:nvSpPr>
          <p:spPr bwMode="auto">
            <a:xfrm>
              <a:off x="7431088" y="1547813"/>
              <a:ext cx="1420812" cy="2686050"/>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bwMode="auto">
            <a:xfrm>
              <a:off x="7545388" y="1738313"/>
              <a:ext cx="1193800" cy="438150"/>
            </a:xfrm>
            <a:prstGeom prst="rect">
              <a:avLst/>
            </a:prstGeom>
            <a:solidFill>
              <a:schemeClr val="accent5">
                <a:lumMod val="75000"/>
              </a:schemeClr>
            </a:solidFill>
          </p:spPr>
          <p:txBody>
            <a:bodyPr>
              <a:spAutoFit/>
            </a:bodyPr>
            <a:lstStyle/>
            <a:p>
              <a:pPr algn="ctr">
                <a:defRPr/>
              </a:pPr>
              <a:r>
                <a:rPr lang="en-US" sz="1125" b="1" dirty="0">
                  <a:solidFill>
                    <a:schemeClr val="bg1"/>
                  </a:solidFill>
                </a:rPr>
                <a:t>Cardiovascular disease</a:t>
              </a:r>
            </a:p>
          </p:txBody>
        </p:sp>
        <p:sp>
          <p:nvSpPr>
            <p:cNvPr id="14" name="TextBox 13"/>
            <p:cNvSpPr txBox="1"/>
            <p:nvPr/>
          </p:nvSpPr>
          <p:spPr bwMode="auto">
            <a:xfrm>
              <a:off x="7545388" y="2182813"/>
              <a:ext cx="1193800" cy="1946275"/>
            </a:xfrm>
            <a:prstGeom prst="rect">
              <a:avLst/>
            </a:prstGeom>
            <a:noFill/>
          </p:spPr>
          <p:txBody>
            <a:bodyPr>
              <a:spAutoFit/>
            </a:bodyPr>
            <a:lstStyle/>
            <a:p>
              <a:pPr algn="ctr">
                <a:defRPr/>
              </a:pPr>
              <a:endParaRPr lang="en-US" sz="1125" b="1" dirty="0">
                <a:solidFill>
                  <a:schemeClr val="accent5">
                    <a:lumMod val="75000"/>
                  </a:schemeClr>
                </a:solidFill>
              </a:endParaRPr>
            </a:p>
            <a:p>
              <a:pPr algn="ctr">
                <a:defRPr/>
              </a:pPr>
              <a:r>
                <a:rPr lang="en-US" sz="1400" b="1" dirty="0">
                  <a:solidFill>
                    <a:schemeClr val="accent5">
                      <a:lumMod val="75000"/>
                    </a:schemeClr>
                  </a:solidFill>
                </a:rPr>
                <a:t>Stroke</a:t>
              </a:r>
            </a:p>
            <a:p>
              <a:pPr algn="ctr">
                <a:defRPr/>
              </a:pPr>
              <a:endParaRPr lang="en-US" sz="1400" b="1" dirty="0">
                <a:solidFill>
                  <a:schemeClr val="accent5">
                    <a:lumMod val="75000"/>
                  </a:schemeClr>
                </a:solidFill>
              </a:endParaRPr>
            </a:p>
            <a:p>
              <a:pPr algn="ctr">
                <a:defRPr/>
              </a:pPr>
              <a:r>
                <a:rPr lang="en-US" sz="1400" b="1" dirty="0">
                  <a:solidFill>
                    <a:schemeClr val="accent5">
                      <a:lumMod val="75000"/>
                    </a:schemeClr>
                  </a:solidFill>
                </a:rPr>
                <a:t>Dementia</a:t>
              </a:r>
            </a:p>
            <a:p>
              <a:pPr algn="ctr">
                <a:defRPr/>
              </a:pPr>
              <a:endParaRPr lang="en-US" sz="1400" b="1" dirty="0">
                <a:solidFill>
                  <a:schemeClr val="accent5">
                    <a:lumMod val="75000"/>
                  </a:schemeClr>
                </a:solidFill>
              </a:endParaRPr>
            </a:p>
            <a:p>
              <a:pPr algn="ctr">
                <a:defRPr/>
              </a:pPr>
              <a:r>
                <a:rPr lang="en-US" sz="1400" b="1" dirty="0">
                  <a:solidFill>
                    <a:schemeClr val="accent5">
                      <a:lumMod val="75000"/>
                    </a:schemeClr>
                  </a:solidFill>
                </a:rPr>
                <a:t>AMI</a:t>
              </a:r>
            </a:p>
            <a:p>
              <a:pPr algn="ctr">
                <a:defRPr/>
              </a:pPr>
              <a:endParaRPr lang="en-US" sz="1400" b="1" dirty="0">
                <a:solidFill>
                  <a:schemeClr val="accent5">
                    <a:lumMod val="75000"/>
                  </a:schemeClr>
                </a:solidFill>
              </a:endParaRPr>
            </a:p>
            <a:p>
              <a:pPr algn="ctr">
                <a:defRPr/>
              </a:pPr>
              <a:r>
                <a:rPr lang="en-US" sz="1400" b="1" dirty="0">
                  <a:solidFill>
                    <a:schemeClr val="accent5">
                      <a:lumMod val="75000"/>
                    </a:schemeClr>
                  </a:solidFill>
                </a:rPr>
                <a:t>Heart failure</a:t>
              </a:r>
            </a:p>
            <a:p>
              <a:pPr algn="ctr">
                <a:defRPr/>
              </a:pPr>
              <a:endParaRPr lang="en-US" sz="1125" b="1" dirty="0">
                <a:solidFill>
                  <a:schemeClr val="accent5">
                    <a:lumMod val="75000"/>
                  </a:schemeClr>
                </a:solidFill>
              </a:endParaRPr>
            </a:p>
          </p:txBody>
        </p:sp>
      </p:grpSp>
      <p:sp>
        <p:nvSpPr>
          <p:cNvPr id="15" name="U-Turn Arrow 14"/>
          <p:cNvSpPr/>
          <p:nvPr/>
        </p:nvSpPr>
        <p:spPr bwMode="auto">
          <a:xfrm>
            <a:off x="4714875" y="955676"/>
            <a:ext cx="1308100" cy="581025"/>
          </a:xfrm>
          <a:prstGeom prst="uturnArrow">
            <a:avLst>
              <a:gd name="adj1" fmla="val 25000"/>
              <a:gd name="adj2" fmla="val 25000"/>
              <a:gd name="adj3" fmla="val 25000"/>
              <a:gd name="adj4" fmla="val 43750"/>
              <a:gd name="adj5" fmla="val 100000"/>
            </a:avLst>
          </a:prstGeom>
          <a:gradFill flip="none" rotWithShape="1">
            <a:gsLst>
              <a:gs pos="0">
                <a:schemeClr val="accent6">
                  <a:lumMod val="75000"/>
                </a:schemeClr>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U-Turn Arrow 15"/>
          <p:cNvSpPr/>
          <p:nvPr/>
        </p:nvSpPr>
        <p:spPr bwMode="auto">
          <a:xfrm>
            <a:off x="6376989" y="960439"/>
            <a:ext cx="1500187" cy="581025"/>
          </a:xfrm>
          <a:prstGeom prst="uturnArrow">
            <a:avLst>
              <a:gd name="adj1" fmla="val 25000"/>
              <a:gd name="adj2" fmla="val 25000"/>
              <a:gd name="adj3" fmla="val 25000"/>
              <a:gd name="adj4" fmla="val 43750"/>
              <a:gd name="adj5" fmla="val 100000"/>
            </a:avLst>
          </a:prstGeom>
          <a:gradFill flip="none" rotWithShape="1">
            <a:gsLst>
              <a:gs pos="0">
                <a:schemeClr val="accent2">
                  <a:lumMod val="75000"/>
                </a:schemeClr>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U-Turn Arrow 16"/>
          <p:cNvSpPr/>
          <p:nvPr/>
        </p:nvSpPr>
        <p:spPr bwMode="auto">
          <a:xfrm>
            <a:off x="8264525" y="955676"/>
            <a:ext cx="1500188" cy="581025"/>
          </a:xfrm>
          <a:prstGeom prst="uturnArrow">
            <a:avLst>
              <a:gd name="adj1" fmla="val 25000"/>
              <a:gd name="adj2" fmla="val 25000"/>
              <a:gd name="adj3" fmla="val 25000"/>
              <a:gd name="adj4" fmla="val 43750"/>
              <a:gd name="adj5" fmla="val 100000"/>
            </a:avLst>
          </a:prstGeom>
          <a:gradFill flip="none" rotWithShape="1">
            <a:gsLst>
              <a:gs pos="0">
                <a:srgbClr val="7030A0"/>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26" name="Group 25"/>
          <p:cNvGrpSpPr/>
          <p:nvPr/>
        </p:nvGrpSpPr>
        <p:grpSpPr>
          <a:xfrm>
            <a:off x="1847850" y="1536701"/>
            <a:ext cx="1500188" cy="3725863"/>
            <a:chOff x="323850" y="1536700"/>
            <a:chExt cx="1500188" cy="3725863"/>
          </a:xfrm>
        </p:grpSpPr>
        <p:sp>
          <p:nvSpPr>
            <p:cNvPr id="20" name="Rounded Rectangle 19"/>
            <p:cNvSpPr/>
            <p:nvPr/>
          </p:nvSpPr>
          <p:spPr bwMode="auto">
            <a:xfrm>
              <a:off x="323850" y="1550988"/>
              <a:ext cx="1422400" cy="3711575"/>
            </a:xfrm>
            <a:prstGeom prst="roundRect">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bwMode="auto">
            <a:xfrm>
              <a:off x="438150" y="1701800"/>
              <a:ext cx="1193800" cy="438150"/>
            </a:xfrm>
            <a:prstGeom prst="rect">
              <a:avLst/>
            </a:prstGeom>
            <a:solidFill>
              <a:schemeClr val="accent4">
                <a:lumMod val="75000"/>
              </a:schemeClr>
            </a:solidFill>
            <a:ln>
              <a:solidFill>
                <a:schemeClr val="accent4">
                  <a:lumMod val="75000"/>
                </a:schemeClr>
              </a:solidFill>
            </a:ln>
          </p:spPr>
          <p:txBody>
            <a:bodyPr>
              <a:spAutoFit/>
            </a:bodyPr>
            <a:lstStyle/>
            <a:p>
              <a:pPr algn="ctr">
                <a:defRPr/>
              </a:pPr>
              <a:r>
                <a:rPr lang="en-US" sz="1125" dirty="0">
                  <a:solidFill>
                    <a:schemeClr val="bg1"/>
                  </a:solidFill>
                </a:rPr>
                <a:t>Fundamental causes</a:t>
              </a:r>
            </a:p>
          </p:txBody>
        </p:sp>
        <p:sp>
          <p:nvSpPr>
            <p:cNvPr id="22" name="TextBox 21"/>
            <p:cNvSpPr txBox="1"/>
            <p:nvPr/>
          </p:nvSpPr>
          <p:spPr bwMode="auto">
            <a:xfrm>
              <a:off x="323850" y="1536700"/>
              <a:ext cx="1500188" cy="3589338"/>
            </a:xfrm>
            <a:prstGeom prst="rect">
              <a:avLst/>
            </a:prstGeom>
            <a:noFill/>
          </p:spPr>
          <p:txBody>
            <a:bodyPr>
              <a:spAutoFit/>
            </a:bodyPr>
            <a:lstStyle/>
            <a:p>
              <a:pPr algn="ctr">
                <a:defRPr/>
              </a:pPr>
              <a:endParaRPr lang="en-US" sz="675" dirty="0">
                <a:solidFill>
                  <a:srgbClr val="000000"/>
                </a:solidFill>
              </a:endParaRPr>
            </a:p>
            <a:p>
              <a:pPr algn="ctr">
                <a:defRPr/>
              </a:pPr>
              <a:endParaRPr lang="en-US" sz="1125" dirty="0">
                <a:solidFill>
                  <a:schemeClr val="accent4">
                    <a:lumMod val="75000"/>
                  </a:schemeClr>
                </a:solidFill>
              </a:endParaRPr>
            </a:p>
            <a:p>
              <a:pPr algn="ctr">
                <a:defRPr/>
              </a:pPr>
              <a:endParaRPr lang="en-US" sz="1125" dirty="0">
                <a:solidFill>
                  <a:schemeClr val="accent4">
                    <a:lumMod val="75000"/>
                  </a:schemeClr>
                </a:solidFill>
              </a:endParaRPr>
            </a:p>
            <a:p>
              <a:pPr algn="ctr">
                <a:defRPr/>
              </a:pPr>
              <a:endParaRPr lang="en-US" sz="1125" dirty="0">
                <a:solidFill>
                  <a:schemeClr val="accent4">
                    <a:lumMod val="75000"/>
                  </a:schemeClr>
                </a:solidFill>
              </a:endParaRPr>
            </a:p>
            <a:p>
              <a:pPr algn="ctr">
                <a:defRPr/>
              </a:pPr>
              <a:r>
                <a:rPr lang="en-US" sz="1125" dirty="0">
                  <a:solidFill>
                    <a:schemeClr val="accent4">
                      <a:lumMod val="75000"/>
                    </a:schemeClr>
                  </a:solidFill>
                </a:rPr>
                <a:t>Macro socio-political environment</a:t>
              </a:r>
            </a:p>
            <a:p>
              <a:pPr algn="ctr">
                <a:defRPr/>
              </a:pPr>
              <a:endParaRPr lang="en-US" sz="675" dirty="0">
                <a:solidFill>
                  <a:schemeClr val="accent4">
                    <a:lumMod val="75000"/>
                  </a:schemeClr>
                </a:solidFill>
              </a:endParaRPr>
            </a:p>
            <a:p>
              <a:pPr algn="ctr">
                <a:defRPr/>
              </a:pPr>
              <a:r>
                <a:rPr lang="en-US" sz="1125" dirty="0">
                  <a:solidFill>
                    <a:schemeClr val="accent4">
                      <a:lumMod val="75000"/>
                    </a:schemeClr>
                  </a:solidFill>
                </a:rPr>
                <a:t>Political priorities &amp; decisions</a:t>
              </a:r>
            </a:p>
            <a:p>
              <a:pPr algn="ctr">
                <a:defRPr/>
              </a:pPr>
              <a:endParaRPr lang="en-US" sz="675" dirty="0">
                <a:solidFill>
                  <a:schemeClr val="accent4">
                    <a:lumMod val="75000"/>
                  </a:schemeClr>
                </a:solidFill>
              </a:endParaRPr>
            </a:p>
            <a:p>
              <a:pPr algn="ctr">
                <a:defRPr/>
              </a:pPr>
              <a:r>
                <a:rPr lang="en-US" sz="1125" dirty="0">
                  <a:solidFill>
                    <a:schemeClr val="accent4">
                      <a:lumMod val="75000"/>
                    </a:schemeClr>
                  </a:solidFill>
                </a:rPr>
                <a:t>Societal values to equity &amp; fairness</a:t>
              </a:r>
            </a:p>
            <a:p>
              <a:pPr algn="ctr">
                <a:defRPr/>
              </a:pPr>
              <a:endParaRPr lang="en-US" sz="1125" dirty="0">
                <a:solidFill>
                  <a:schemeClr val="accent4">
                    <a:lumMod val="75000"/>
                  </a:schemeClr>
                </a:solidFill>
              </a:endParaRPr>
            </a:p>
            <a:p>
              <a:pPr algn="ctr">
                <a:defRPr/>
              </a:pPr>
              <a:r>
                <a:rPr lang="en-US" sz="1125" dirty="0">
                  <a:solidFill>
                    <a:schemeClr val="accent4">
                      <a:lumMod val="75000"/>
                    </a:schemeClr>
                  </a:solidFill>
                </a:rPr>
                <a:t>Racism </a:t>
              </a:r>
            </a:p>
            <a:p>
              <a:pPr algn="ctr">
                <a:defRPr/>
              </a:pPr>
              <a:endParaRPr lang="en-US" sz="788" dirty="0">
                <a:solidFill>
                  <a:schemeClr val="accent4">
                    <a:lumMod val="75000"/>
                  </a:schemeClr>
                </a:solidFill>
              </a:endParaRPr>
            </a:p>
            <a:p>
              <a:pPr algn="ctr">
                <a:defRPr/>
              </a:pPr>
              <a:r>
                <a:rPr lang="en-US" sz="1125" dirty="0">
                  <a:solidFill>
                    <a:schemeClr val="accent4">
                      <a:lumMod val="75000"/>
                    </a:schemeClr>
                  </a:solidFill>
                </a:rPr>
                <a:t>Unequal distribution of income, power &amp; wealth</a:t>
              </a:r>
            </a:p>
            <a:p>
              <a:pPr algn="ctr">
                <a:defRPr/>
              </a:pPr>
              <a:endParaRPr lang="en-US" sz="788" dirty="0">
                <a:solidFill>
                  <a:schemeClr val="accent4">
                    <a:lumMod val="75000"/>
                  </a:schemeClr>
                </a:solidFill>
              </a:endParaRPr>
            </a:p>
            <a:p>
              <a:pPr algn="ctr">
                <a:defRPr/>
              </a:pPr>
              <a:r>
                <a:rPr lang="en-US" sz="1125" dirty="0">
                  <a:solidFill>
                    <a:schemeClr val="accent4">
                      <a:lumMod val="75000"/>
                    </a:schemeClr>
                  </a:solidFill>
                </a:rPr>
                <a:t>Poverty, marginalization &amp; discrimination</a:t>
              </a:r>
            </a:p>
          </p:txBody>
        </p:sp>
      </p:grpSp>
      <p:sp>
        <p:nvSpPr>
          <p:cNvPr id="23" name="U-Turn Arrow 22"/>
          <p:cNvSpPr/>
          <p:nvPr/>
        </p:nvSpPr>
        <p:spPr bwMode="auto">
          <a:xfrm>
            <a:off x="2825751" y="955676"/>
            <a:ext cx="1501775" cy="581025"/>
          </a:xfrm>
          <a:prstGeom prst="uturnArrow">
            <a:avLst>
              <a:gd name="adj1" fmla="val 25000"/>
              <a:gd name="adj2" fmla="val 25000"/>
              <a:gd name="adj3" fmla="val 25000"/>
              <a:gd name="adj4" fmla="val 43750"/>
              <a:gd name="adj5" fmla="val 100000"/>
            </a:avLst>
          </a:prstGeom>
          <a:gradFill flip="none" rotWithShape="1">
            <a:gsLst>
              <a:gs pos="0">
                <a:schemeClr val="accent4">
                  <a:lumMod val="75000"/>
                </a:schemeClr>
              </a:gs>
              <a:gs pos="45000">
                <a:srgbClr val="7030A0"/>
              </a:gs>
              <a:gs pos="48000">
                <a:schemeClr val="accent6">
                  <a:lumMod val="75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4BFD-7569-E1A7-7676-83C9C1D866A1}"/>
              </a:ext>
            </a:extLst>
          </p:cNvPr>
          <p:cNvSpPr>
            <a:spLocks noGrp="1"/>
          </p:cNvSpPr>
          <p:nvPr>
            <p:ph type="title"/>
          </p:nvPr>
        </p:nvSpPr>
        <p:spPr/>
        <p:txBody>
          <a:bodyPr/>
          <a:lstStyle/>
          <a:p>
            <a:r>
              <a:rPr lang="en-US" dirty="0"/>
              <a:t>Housing and Stroke Risk</a:t>
            </a:r>
          </a:p>
        </p:txBody>
      </p:sp>
      <p:pic>
        <p:nvPicPr>
          <p:cNvPr id="4" name="Picture 3" descr="Diagram&#10;&#10;Description automatically generated">
            <a:extLst>
              <a:ext uri="{FF2B5EF4-FFF2-40B4-BE49-F238E27FC236}">
                <a16:creationId xmlns:a16="http://schemas.microsoft.com/office/drawing/2014/main" id="{25844715-41B4-4B80-83F5-B4D14585B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18" y="1813888"/>
            <a:ext cx="11627658" cy="4029864"/>
          </a:xfrm>
          <a:prstGeom prst="rect">
            <a:avLst/>
          </a:prstGeom>
        </p:spPr>
      </p:pic>
      <p:sp>
        <p:nvSpPr>
          <p:cNvPr id="5" name="TextBox 4">
            <a:extLst>
              <a:ext uri="{FF2B5EF4-FFF2-40B4-BE49-F238E27FC236}">
                <a16:creationId xmlns:a16="http://schemas.microsoft.com/office/drawing/2014/main" id="{6FBB0081-D4B7-C213-4B89-791E3C34DCAD}"/>
              </a:ext>
            </a:extLst>
          </p:cNvPr>
          <p:cNvSpPr txBox="1"/>
          <p:nvPr/>
        </p:nvSpPr>
        <p:spPr>
          <a:xfrm>
            <a:off x="7228751" y="5966952"/>
            <a:ext cx="4419600" cy="646331"/>
          </a:xfrm>
          <a:prstGeom prst="rect">
            <a:avLst/>
          </a:prstGeom>
          <a:noFill/>
        </p:spPr>
        <p:txBody>
          <a:bodyPr wrap="square" rtlCol="0">
            <a:spAutoFit/>
          </a:bodyPr>
          <a:lstStyle/>
          <a:p>
            <a:r>
              <a:rPr lang="en-US" dirty="0"/>
              <a:t>Sims, et al., 2020. Importance of Housing and Cardiovascular Health and Well-Being</a:t>
            </a:r>
          </a:p>
        </p:txBody>
      </p:sp>
    </p:spTree>
    <p:extLst>
      <p:ext uri="{BB962C8B-B14F-4D97-AF65-F5344CB8AC3E}">
        <p14:creationId xmlns:p14="http://schemas.microsoft.com/office/powerpoint/2010/main" val="1474960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EF0A-A825-CE9B-89D8-5A24D8FD1972}"/>
              </a:ext>
            </a:extLst>
          </p:cNvPr>
          <p:cNvSpPr>
            <a:spLocks noGrp="1"/>
          </p:cNvSpPr>
          <p:nvPr>
            <p:ph type="title"/>
          </p:nvPr>
        </p:nvSpPr>
        <p:spPr/>
        <p:txBody>
          <a:bodyPr/>
          <a:lstStyle/>
          <a:p>
            <a:r>
              <a:rPr lang="en-US" dirty="0"/>
              <a:t>Housing Stability: Homelessness</a:t>
            </a:r>
          </a:p>
        </p:txBody>
      </p:sp>
      <p:sp>
        <p:nvSpPr>
          <p:cNvPr id="3" name="Content Placeholder 2">
            <a:extLst>
              <a:ext uri="{FF2B5EF4-FFF2-40B4-BE49-F238E27FC236}">
                <a16:creationId xmlns:a16="http://schemas.microsoft.com/office/drawing/2014/main" id="{ECAD0B89-49B4-E3BB-D131-6FA3EDE85EAE}"/>
              </a:ext>
            </a:extLst>
          </p:cNvPr>
          <p:cNvSpPr>
            <a:spLocks noGrp="1"/>
          </p:cNvSpPr>
          <p:nvPr>
            <p:ph idx="1"/>
          </p:nvPr>
        </p:nvSpPr>
        <p:spPr/>
        <p:txBody>
          <a:bodyPr/>
          <a:lstStyle/>
          <a:p>
            <a:r>
              <a:rPr lang="en-US" dirty="0"/>
              <a:t>not having the resources to obtain permanent housing</a:t>
            </a:r>
          </a:p>
          <a:p>
            <a:endParaRPr lang="en-US" dirty="0"/>
          </a:p>
          <a:p>
            <a:r>
              <a:rPr lang="en-US" b="1" dirty="0"/>
              <a:t>How does homelessness increase risk for cardiovascular disease?</a:t>
            </a:r>
          </a:p>
          <a:p>
            <a:pPr lvl="1"/>
            <a:r>
              <a:rPr lang="en-US" dirty="0"/>
              <a:t>Challenges with medication initiation and adherence</a:t>
            </a:r>
          </a:p>
          <a:p>
            <a:pPr lvl="1"/>
            <a:r>
              <a:rPr lang="en-US" dirty="0"/>
              <a:t>Access to healthy foods</a:t>
            </a:r>
          </a:p>
          <a:p>
            <a:pPr lvl="1"/>
            <a:r>
              <a:rPr lang="en-US" dirty="0"/>
              <a:t>Ability to attend physician office visits (fragmented care, stigmatization)</a:t>
            </a:r>
          </a:p>
        </p:txBody>
      </p:sp>
    </p:spTree>
    <p:extLst>
      <p:ext uri="{BB962C8B-B14F-4D97-AF65-F5344CB8AC3E}">
        <p14:creationId xmlns:p14="http://schemas.microsoft.com/office/powerpoint/2010/main" val="995462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B59D-AA60-3525-AA60-1F92BE6FA59E}"/>
              </a:ext>
            </a:extLst>
          </p:cNvPr>
          <p:cNvSpPr>
            <a:spLocks noGrp="1"/>
          </p:cNvSpPr>
          <p:nvPr>
            <p:ph type="title"/>
          </p:nvPr>
        </p:nvSpPr>
        <p:spPr/>
        <p:txBody>
          <a:bodyPr/>
          <a:lstStyle/>
          <a:p>
            <a:r>
              <a:rPr lang="en-US" dirty="0"/>
              <a:t>Housing Stability: Housing Insecurity</a:t>
            </a:r>
          </a:p>
        </p:txBody>
      </p:sp>
      <p:sp>
        <p:nvSpPr>
          <p:cNvPr id="3" name="Content Placeholder 2">
            <a:extLst>
              <a:ext uri="{FF2B5EF4-FFF2-40B4-BE49-F238E27FC236}">
                <a16:creationId xmlns:a16="http://schemas.microsoft.com/office/drawing/2014/main" id="{605A9F7C-8B76-821E-1F47-AFDFD8FCA6E1}"/>
              </a:ext>
            </a:extLst>
          </p:cNvPr>
          <p:cNvSpPr>
            <a:spLocks noGrp="1"/>
          </p:cNvSpPr>
          <p:nvPr>
            <p:ph idx="1"/>
          </p:nvPr>
        </p:nvSpPr>
        <p:spPr/>
        <p:txBody>
          <a:bodyPr/>
          <a:lstStyle/>
          <a:p>
            <a:r>
              <a:rPr lang="en-US" dirty="0"/>
              <a:t>Cost of housing is high in relation to income (difficulty paying rent/mortgage)</a:t>
            </a:r>
          </a:p>
          <a:p>
            <a:endParaRPr lang="en-US" dirty="0"/>
          </a:p>
          <a:p>
            <a:r>
              <a:rPr lang="en-US" b="1" dirty="0"/>
              <a:t>How does housing insecurity increase risk for CVD?</a:t>
            </a:r>
          </a:p>
          <a:p>
            <a:pPr lvl="1"/>
            <a:r>
              <a:rPr lang="en-US" dirty="0"/>
              <a:t>Postponing medical care</a:t>
            </a:r>
          </a:p>
          <a:p>
            <a:pPr lvl="1"/>
            <a:r>
              <a:rPr lang="en-US" dirty="0"/>
              <a:t>Cost-related medication non-adherence</a:t>
            </a:r>
          </a:p>
          <a:p>
            <a:pPr marL="457200" lvl="1" indent="0">
              <a:buNone/>
            </a:pPr>
            <a:endParaRPr lang="en-US" dirty="0"/>
          </a:p>
        </p:txBody>
      </p:sp>
    </p:spTree>
    <p:extLst>
      <p:ext uri="{BB962C8B-B14F-4D97-AF65-F5344CB8AC3E}">
        <p14:creationId xmlns:p14="http://schemas.microsoft.com/office/powerpoint/2010/main" val="4269672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47B1-AA2B-0C03-8D7E-97D58F55A58D}"/>
              </a:ext>
            </a:extLst>
          </p:cNvPr>
          <p:cNvSpPr>
            <a:spLocks noGrp="1"/>
          </p:cNvSpPr>
          <p:nvPr>
            <p:ph type="title"/>
          </p:nvPr>
        </p:nvSpPr>
        <p:spPr/>
        <p:txBody>
          <a:bodyPr/>
          <a:lstStyle/>
          <a:p>
            <a:r>
              <a:rPr lang="en-US" dirty="0"/>
              <a:t>Housing Quality and Safety</a:t>
            </a:r>
          </a:p>
        </p:txBody>
      </p:sp>
      <p:sp>
        <p:nvSpPr>
          <p:cNvPr id="3" name="Content Placeholder 2">
            <a:extLst>
              <a:ext uri="{FF2B5EF4-FFF2-40B4-BE49-F238E27FC236}">
                <a16:creationId xmlns:a16="http://schemas.microsoft.com/office/drawing/2014/main" id="{9089A346-6321-0ED5-105D-3590CBA9EBC6}"/>
              </a:ext>
            </a:extLst>
          </p:cNvPr>
          <p:cNvSpPr>
            <a:spLocks noGrp="1"/>
          </p:cNvSpPr>
          <p:nvPr>
            <p:ph idx="1"/>
          </p:nvPr>
        </p:nvSpPr>
        <p:spPr/>
        <p:txBody>
          <a:bodyPr/>
          <a:lstStyle/>
          <a:p>
            <a:r>
              <a:rPr lang="en-US" b="1" dirty="0"/>
              <a:t>How might poor housing quality and safety increase risk for CVD?</a:t>
            </a:r>
          </a:p>
          <a:p>
            <a:pPr lvl="1"/>
            <a:r>
              <a:rPr lang="en-US" dirty="0"/>
              <a:t>Second-hand smoke exposure</a:t>
            </a:r>
          </a:p>
          <a:p>
            <a:pPr lvl="1"/>
            <a:r>
              <a:rPr lang="en-US" dirty="0"/>
              <a:t>Negative effects on mental health</a:t>
            </a:r>
          </a:p>
        </p:txBody>
      </p:sp>
    </p:spTree>
    <p:extLst>
      <p:ext uri="{BB962C8B-B14F-4D97-AF65-F5344CB8AC3E}">
        <p14:creationId xmlns:p14="http://schemas.microsoft.com/office/powerpoint/2010/main" val="313802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1CF0-4227-8891-62D9-223B17971B85}"/>
              </a:ext>
            </a:extLst>
          </p:cNvPr>
          <p:cNvSpPr>
            <a:spLocks noGrp="1"/>
          </p:cNvSpPr>
          <p:nvPr>
            <p:ph type="title"/>
          </p:nvPr>
        </p:nvSpPr>
        <p:spPr/>
        <p:txBody>
          <a:bodyPr/>
          <a:lstStyle/>
          <a:p>
            <a:r>
              <a:rPr lang="en-US" dirty="0"/>
              <a:t>Housing Accessibility: Residential segregation</a:t>
            </a:r>
          </a:p>
        </p:txBody>
      </p:sp>
      <p:sp>
        <p:nvSpPr>
          <p:cNvPr id="3" name="Content Placeholder 2">
            <a:extLst>
              <a:ext uri="{FF2B5EF4-FFF2-40B4-BE49-F238E27FC236}">
                <a16:creationId xmlns:a16="http://schemas.microsoft.com/office/drawing/2014/main" id="{B9EB1086-FFF0-46E4-384F-DF733A6B84E1}"/>
              </a:ext>
            </a:extLst>
          </p:cNvPr>
          <p:cNvSpPr>
            <a:spLocks noGrp="1"/>
          </p:cNvSpPr>
          <p:nvPr>
            <p:ph idx="1"/>
          </p:nvPr>
        </p:nvSpPr>
        <p:spPr/>
        <p:txBody>
          <a:bodyPr>
            <a:normAutofit/>
          </a:bodyPr>
          <a:lstStyle/>
          <a:p>
            <a:r>
              <a:rPr lang="en-US" dirty="0"/>
              <a:t>The separation of 2 or more socially defined groups in residential space</a:t>
            </a:r>
          </a:p>
          <a:p>
            <a:r>
              <a:rPr lang="en-US" dirty="0"/>
              <a:t>What are the factors that might be associated with residential segregation?</a:t>
            </a:r>
          </a:p>
          <a:p>
            <a:pPr lvl="1"/>
            <a:r>
              <a:rPr lang="en-US" dirty="0"/>
              <a:t>Limited economic resources</a:t>
            </a:r>
          </a:p>
          <a:p>
            <a:pPr lvl="1"/>
            <a:r>
              <a:rPr lang="en-US" dirty="0"/>
              <a:t>School quality</a:t>
            </a:r>
          </a:p>
          <a:p>
            <a:pPr lvl="1"/>
            <a:r>
              <a:rPr lang="en-US" dirty="0"/>
              <a:t>Access to quality health care</a:t>
            </a:r>
          </a:p>
          <a:p>
            <a:pPr lvl="1"/>
            <a:r>
              <a:rPr lang="en-US" dirty="0"/>
              <a:t>Access to healthy foods</a:t>
            </a:r>
          </a:p>
          <a:p>
            <a:pPr lvl="1"/>
            <a:r>
              <a:rPr lang="en-US" dirty="0"/>
              <a:t>Exposure to environmental toxins</a:t>
            </a: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712237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6A9A-0CFD-BB6B-5E94-BC9D0B83E876}"/>
              </a:ext>
            </a:extLst>
          </p:cNvPr>
          <p:cNvSpPr>
            <a:spLocks noGrp="1"/>
          </p:cNvSpPr>
          <p:nvPr>
            <p:ph type="title"/>
          </p:nvPr>
        </p:nvSpPr>
        <p:spPr/>
        <p:txBody>
          <a:bodyPr>
            <a:normAutofit fontScale="90000"/>
          </a:bodyPr>
          <a:lstStyle/>
          <a:p>
            <a:r>
              <a:rPr lang="en-US" dirty="0"/>
              <a:t>What is the relationship between racial/ethnic residential segregation and incident CVD?</a:t>
            </a:r>
          </a:p>
        </p:txBody>
      </p:sp>
      <p:sp>
        <p:nvSpPr>
          <p:cNvPr id="3" name="Content Placeholder 2">
            <a:extLst>
              <a:ext uri="{FF2B5EF4-FFF2-40B4-BE49-F238E27FC236}">
                <a16:creationId xmlns:a16="http://schemas.microsoft.com/office/drawing/2014/main" id="{6F574DDD-DBF6-9573-EA99-3C269B52962E}"/>
              </a:ext>
            </a:extLst>
          </p:cNvPr>
          <p:cNvSpPr>
            <a:spLocks noGrp="1"/>
          </p:cNvSpPr>
          <p:nvPr>
            <p:ph idx="1"/>
          </p:nvPr>
        </p:nvSpPr>
        <p:spPr/>
        <p:txBody>
          <a:bodyPr>
            <a:normAutofit fontScale="85000" lnSpcReduction="20000"/>
          </a:bodyPr>
          <a:lstStyle/>
          <a:p>
            <a:r>
              <a:rPr lang="en-US" dirty="0"/>
              <a:t>MESA (Multi-Ethnic Study of Atherosclerosis) – longitudinal cohort that enrolled (2000-2002) Black, White, Hispanic, Chinese adults 45-84 years old </a:t>
            </a:r>
          </a:p>
          <a:p>
            <a:pPr lvl="1"/>
            <a:r>
              <a:rPr lang="en-US" dirty="0"/>
              <a:t>NY, NY</a:t>
            </a:r>
          </a:p>
          <a:p>
            <a:pPr lvl="1"/>
            <a:r>
              <a:rPr lang="en-US" dirty="0"/>
              <a:t>Baltimore, MD</a:t>
            </a:r>
          </a:p>
          <a:p>
            <a:pPr lvl="1"/>
            <a:r>
              <a:rPr lang="en-US" dirty="0"/>
              <a:t>Forsyth County, NC</a:t>
            </a:r>
          </a:p>
          <a:p>
            <a:pPr lvl="1"/>
            <a:r>
              <a:rPr lang="en-US" dirty="0"/>
              <a:t>St. Paul, MN</a:t>
            </a:r>
          </a:p>
          <a:p>
            <a:pPr lvl="1"/>
            <a:r>
              <a:rPr lang="en-US" dirty="0"/>
              <a:t>Chicago, Il</a:t>
            </a:r>
          </a:p>
          <a:p>
            <a:pPr lvl="1"/>
            <a:r>
              <a:rPr lang="en-US" dirty="0"/>
              <a:t>Los Angeles, CA</a:t>
            </a:r>
          </a:p>
          <a:p>
            <a:endParaRPr lang="en-US" dirty="0"/>
          </a:p>
          <a:p>
            <a:r>
              <a:rPr lang="en-US" dirty="0"/>
              <a:t>Racial segregation- extent to which the racial composition in the census tract deviated from the mean composition of the larger surrounding set of counties</a:t>
            </a:r>
          </a:p>
          <a:p>
            <a:endParaRPr lang="en-US" dirty="0"/>
          </a:p>
          <a:p>
            <a:r>
              <a:rPr lang="en-US" dirty="0"/>
              <a:t>Incident CVD- angina, MI, coronary heart disease death, stroke, stroke death</a:t>
            </a:r>
          </a:p>
        </p:txBody>
      </p:sp>
      <p:sp>
        <p:nvSpPr>
          <p:cNvPr id="4" name="TextBox 3">
            <a:extLst>
              <a:ext uri="{FF2B5EF4-FFF2-40B4-BE49-F238E27FC236}">
                <a16:creationId xmlns:a16="http://schemas.microsoft.com/office/drawing/2014/main" id="{576BFBBD-878F-EC54-AFF3-5605C1407660}"/>
              </a:ext>
            </a:extLst>
          </p:cNvPr>
          <p:cNvSpPr txBox="1"/>
          <p:nvPr/>
        </p:nvSpPr>
        <p:spPr>
          <a:xfrm>
            <a:off x="7962900" y="5857875"/>
            <a:ext cx="3619500" cy="369332"/>
          </a:xfrm>
          <a:prstGeom prst="rect">
            <a:avLst/>
          </a:prstGeom>
          <a:noFill/>
        </p:spPr>
        <p:txBody>
          <a:bodyPr wrap="square" rtlCol="0">
            <a:spAutoFit/>
          </a:bodyPr>
          <a:lstStyle/>
          <a:p>
            <a:r>
              <a:rPr lang="en-US" dirty="0"/>
              <a:t>Kershaw et al., 2015 Circulation.</a:t>
            </a:r>
          </a:p>
        </p:txBody>
      </p:sp>
    </p:spTree>
    <p:extLst>
      <p:ext uri="{BB962C8B-B14F-4D97-AF65-F5344CB8AC3E}">
        <p14:creationId xmlns:p14="http://schemas.microsoft.com/office/powerpoint/2010/main" val="1517101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971C925F-3848-0184-A01B-EF535FFE9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589" y="675558"/>
            <a:ext cx="8367395" cy="5106117"/>
          </a:xfrm>
          <a:prstGeom prst="rect">
            <a:avLst/>
          </a:prstGeom>
        </p:spPr>
      </p:pic>
      <p:sp>
        <p:nvSpPr>
          <p:cNvPr id="5" name="Oval 4">
            <a:extLst>
              <a:ext uri="{FF2B5EF4-FFF2-40B4-BE49-F238E27FC236}">
                <a16:creationId xmlns:a16="http://schemas.microsoft.com/office/drawing/2014/main" id="{5DD4A642-658F-C7CD-0169-D248343B117F}"/>
              </a:ext>
            </a:extLst>
          </p:cNvPr>
          <p:cNvSpPr/>
          <p:nvPr/>
        </p:nvSpPr>
        <p:spPr>
          <a:xfrm>
            <a:off x="6457950" y="2219325"/>
            <a:ext cx="1000125" cy="2952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BFC0A09-75D7-CC8C-540E-CF7787347688}"/>
              </a:ext>
            </a:extLst>
          </p:cNvPr>
          <p:cNvSpPr/>
          <p:nvPr/>
        </p:nvSpPr>
        <p:spPr>
          <a:xfrm>
            <a:off x="3387725" y="2700655"/>
            <a:ext cx="1026160" cy="3048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DF4B00-1F89-454A-CDDF-0FDF3C95880D}"/>
              </a:ext>
            </a:extLst>
          </p:cNvPr>
          <p:cNvSpPr txBox="1"/>
          <p:nvPr/>
        </p:nvSpPr>
        <p:spPr>
          <a:xfrm>
            <a:off x="9806940" y="1495425"/>
            <a:ext cx="966471" cy="369332"/>
          </a:xfrm>
          <a:prstGeom prst="rect">
            <a:avLst/>
          </a:prstGeom>
          <a:noFill/>
        </p:spPr>
        <p:txBody>
          <a:bodyPr wrap="square" rtlCol="0">
            <a:spAutoFit/>
          </a:bodyPr>
          <a:lstStyle/>
          <a:p>
            <a:r>
              <a:rPr lang="en-US" dirty="0"/>
              <a:t>N=5,227</a:t>
            </a:r>
          </a:p>
        </p:txBody>
      </p:sp>
    </p:spTree>
    <p:extLst>
      <p:ext uri="{BB962C8B-B14F-4D97-AF65-F5344CB8AC3E}">
        <p14:creationId xmlns:p14="http://schemas.microsoft.com/office/powerpoint/2010/main" val="43700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03FDB-59A9-0E5C-191C-76FD5C285C1A}"/>
              </a:ext>
            </a:extLst>
          </p:cNvPr>
          <p:cNvSpPr>
            <a:spLocks noGrp="1"/>
          </p:cNvSpPr>
          <p:nvPr>
            <p:ph type="title"/>
          </p:nvPr>
        </p:nvSpPr>
        <p:spPr/>
        <p:txBody>
          <a:bodyPr/>
          <a:lstStyle/>
          <a:p>
            <a:r>
              <a:rPr lang="en-US" dirty="0"/>
              <a:t>Racial Disparities in Stroke Risk</a:t>
            </a:r>
          </a:p>
        </p:txBody>
      </p:sp>
      <p:sp>
        <p:nvSpPr>
          <p:cNvPr id="3" name="Content Placeholder 2">
            <a:extLst>
              <a:ext uri="{FF2B5EF4-FFF2-40B4-BE49-F238E27FC236}">
                <a16:creationId xmlns:a16="http://schemas.microsoft.com/office/drawing/2014/main" id="{E57BA300-CCB4-0F8F-A901-300D8C5B9E0C}"/>
              </a:ext>
            </a:extLst>
          </p:cNvPr>
          <p:cNvSpPr>
            <a:spLocks noGrp="1"/>
          </p:cNvSpPr>
          <p:nvPr>
            <p:ph idx="1"/>
          </p:nvPr>
        </p:nvSpPr>
        <p:spPr/>
        <p:txBody>
          <a:bodyPr/>
          <a:lstStyle/>
          <a:p>
            <a:r>
              <a:rPr lang="en-US" dirty="0"/>
              <a:t>The risk of first stroke at a young age (~age 45) is higher in Black than White individuals</a:t>
            </a:r>
          </a:p>
          <a:p>
            <a:endParaRPr lang="en-US" dirty="0"/>
          </a:p>
          <a:p>
            <a:r>
              <a:rPr lang="en-US" dirty="0"/>
              <a:t>~40% of the excess stroke risk in Black individuals less than 45-65 years old is due to traditional vascular risk factors (diabetes, hypertension, smoking, heart disease)</a:t>
            </a:r>
          </a:p>
        </p:txBody>
      </p:sp>
      <p:sp>
        <p:nvSpPr>
          <p:cNvPr id="5" name="TextBox 4">
            <a:extLst>
              <a:ext uri="{FF2B5EF4-FFF2-40B4-BE49-F238E27FC236}">
                <a16:creationId xmlns:a16="http://schemas.microsoft.com/office/drawing/2014/main" id="{91186491-772D-340A-671A-2A8BCD16B1E2}"/>
              </a:ext>
            </a:extLst>
          </p:cNvPr>
          <p:cNvSpPr txBox="1"/>
          <p:nvPr/>
        </p:nvSpPr>
        <p:spPr>
          <a:xfrm>
            <a:off x="6696076" y="4730413"/>
            <a:ext cx="5495924" cy="1446550"/>
          </a:xfrm>
          <a:prstGeom prst="rect">
            <a:avLst/>
          </a:prstGeom>
          <a:noFill/>
        </p:spPr>
        <p:txBody>
          <a:bodyPr wrap="square" rtlCol="0">
            <a:spAutoFit/>
          </a:bodyPr>
          <a:lstStyle/>
          <a:p>
            <a:r>
              <a:rPr lang="en-US" sz="1400" dirty="0"/>
              <a:t>Howard et al., 2016. Differences in the role of black race and stroke risk factors for first vs. recurrent stroke. </a:t>
            </a:r>
            <a:r>
              <a:rPr lang="en-US" sz="1400" i="1" dirty="0"/>
              <a:t>Neurology</a:t>
            </a:r>
            <a:endParaRPr lang="en-US" sz="1400" dirty="0"/>
          </a:p>
          <a:p>
            <a:endParaRPr lang="en-US" sz="1400" dirty="0"/>
          </a:p>
          <a:p>
            <a:r>
              <a:rPr lang="en-US" sz="1400" dirty="0"/>
              <a:t>Howard et al., 2011. Traditional risk factors as the underlying cause of racial disparities in stroke: lessons from the half full (empty) glass. </a:t>
            </a:r>
            <a:r>
              <a:rPr lang="en-US" sz="1400" i="1" dirty="0"/>
              <a:t>Stroke</a:t>
            </a:r>
          </a:p>
          <a:p>
            <a:endParaRPr lang="en-US" i="1" dirty="0"/>
          </a:p>
        </p:txBody>
      </p:sp>
    </p:spTree>
    <p:extLst>
      <p:ext uri="{BB962C8B-B14F-4D97-AF65-F5344CB8AC3E}">
        <p14:creationId xmlns:p14="http://schemas.microsoft.com/office/powerpoint/2010/main" val="3173991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2308-49B9-6EE0-C464-0FB73F4119A3}"/>
              </a:ext>
            </a:extLst>
          </p:cNvPr>
          <p:cNvSpPr>
            <a:spLocks noGrp="1"/>
          </p:cNvSpPr>
          <p:nvPr>
            <p:ph type="title"/>
          </p:nvPr>
        </p:nvSpPr>
        <p:spPr/>
        <p:txBody>
          <a:bodyPr>
            <a:normAutofit/>
          </a:bodyPr>
          <a:lstStyle/>
          <a:p>
            <a:r>
              <a:rPr lang="en-US" dirty="0"/>
              <a:t>What accounts for the remainder of the Black-White disparity in stroke risk?</a:t>
            </a:r>
          </a:p>
        </p:txBody>
      </p:sp>
      <p:pic>
        <p:nvPicPr>
          <p:cNvPr id="3" name="Picture 2" descr="Graphical user interface, text, application, email&#10;&#10;Description automatically generated">
            <a:extLst>
              <a:ext uri="{FF2B5EF4-FFF2-40B4-BE49-F238E27FC236}">
                <a16:creationId xmlns:a16="http://schemas.microsoft.com/office/drawing/2014/main" id="{ADA231BC-86B8-28CC-EA88-5996D1B5A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31060"/>
            <a:ext cx="8458997" cy="3006090"/>
          </a:xfrm>
          <a:prstGeom prst="rect">
            <a:avLst/>
          </a:prstGeom>
        </p:spPr>
      </p:pic>
    </p:spTree>
    <p:extLst>
      <p:ext uri="{BB962C8B-B14F-4D97-AF65-F5344CB8AC3E}">
        <p14:creationId xmlns:p14="http://schemas.microsoft.com/office/powerpoint/2010/main" val="2530914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742-24AF-1FC1-D422-88EA451FFDB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895AAC0-99D6-63DE-54F6-C7791F47B43C}"/>
              </a:ext>
            </a:extLst>
          </p:cNvPr>
          <p:cNvSpPr>
            <a:spLocks noGrp="1"/>
          </p:cNvSpPr>
          <p:nvPr>
            <p:ph idx="1"/>
          </p:nvPr>
        </p:nvSpPr>
        <p:spPr/>
        <p:txBody>
          <a:bodyPr/>
          <a:lstStyle/>
          <a:p>
            <a:r>
              <a:rPr lang="en-US" dirty="0"/>
              <a:t>REGARDS- longitudinal cohort of Black and White individuals 45 years of age and older</a:t>
            </a:r>
          </a:p>
          <a:p>
            <a:r>
              <a:rPr lang="en-US" dirty="0"/>
              <a:t>Objective: to evaluate the association between increasing number of social determinants of health in the same person and incident stroke</a:t>
            </a:r>
          </a:p>
        </p:txBody>
      </p:sp>
      <p:pic>
        <p:nvPicPr>
          <p:cNvPr id="7" name="Picture 6" descr="Diagram&#10;&#10;Description automatically generated">
            <a:extLst>
              <a:ext uri="{FF2B5EF4-FFF2-40B4-BE49-F238E27FC236}">
                <a16:creationId xmlns:a16="http://schemas.microsoft.com/office/drawing/2014/main" id="{28C8B8E6-DD70-4924-E46C-8380E934A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925" y="3705588"/>
            <a:ext cx="5173980" cy="2927621"/>
          </a:xfrm>
          <a:prstGeom prst="rect">
            <a:avLst/>
          </a:prstGeom>
        </p:spPr>
      </p:pic>
    </p:spTree>
    <p:extLst>
      <p:ext uri="{BB962C8B-B14F-4D97-AF65-F5344CB8AC3E}">
        <p14:creationId xmlns:p14="http://schemas.microsoft.com/office/powerpoint/2010/main" val="156617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859A-9359-965B-BAC2-3CFF65F210F8}"/>
              </a:ext>
            </a:extLst>
          </p:cNvPr>
          <p:cNvSpPr>
            <a:spLocks noGrp="1"/>
          </p:cNvSpPr>
          <p:nvPr>
            <p:ph type="title"/>
          </p:nvPr>
        </p:nvSpPr>
        <p:spPr/>
        <p:txBody>
          <a:bodyPr/>
          <a:lstStyle/>
          <a:p>
            <a:r>
              <a:rPr lang="en-US"/>
              <a:t>Neighborhood </a:t>
            </a:r>
            <a:r>
              <a:rPr lang="en-US" dirty="0"/>
              <a:t>Environment</a:t>
            </a:r>
          </a:p>
        </p:txBody>
      </p:sp>
      <p:sp>
        <p:nvSpPr>
          <p:cNvPr id="3" name="Content Placeholder 2">
            <a:extLst>
              <a:ext uri="{FF2B5EF4-FFF2-40B4-BE49-F238E27FC236}">
                <a16:creationId xmlns:a16="http://schemas.microsoft.com/office/drawing/2014/main" id="{B4A65936-93BF-054C-FCC2-2787BFD0742D}"/>
              </a:ext>
            </a:extLst>
          </p:cNvPr>
          <p:cNvSpPr>
            <a:spLocks noGrp="1"/>
          </p:cNvSpPr>
          <p:nvPr>
            <p:ph idx="1"/>
          </p:nvPr>
        </p:nvSpPr>
        <p:spPr/>
        <p:txBody>
          <a:bodyPr/>
          <a:lstStyle/>
          <a:p>
            <a:r>
              <a:rPr lang="en-US" dirty="0"/>
              <a:t>Availability of health-promoting resources </a:t>
            </a:r>
          </a:p>
          <a:p>
            <a:pPr marL="0" indent="0">
              <a:buNone/>
            </a:pPr>
            <a:r>
              <a:rPr lang="en-US" dirty="0"/>
              <a:t> (access to healthy foods, recreational facilities)</a:t>
            </a:r>
          </a:p>
          <a:p>
            <a:endParaRPr lang="en-US" dirty="0"/>
          </a:p>
          <a:p>
            <a:r>
              <a:rPr lang="en-US" dirty="0"/>
              <a:t>Environment that promotes physical activity</a:t>
            </a:r>
          </a:p>
        </p:txBody>
      </p:sp>
    </p:spTree>
    <p:extLst>
      <p:ext uri="{BB962C8B-B14F-4D97-AF65-F5344CB8AC3E}">
        <p14:creationId xmlns:p14="http://schemas.microsoft.com/office/powerpoint/2010/main" val="4216278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6E2537B8-1455-3D1E-73E5-99F41D756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635" y="393268"/>
            <a:ext cx="5831840" cy="5923222"/>
          </a:xfrm>
          <a:prstGeom prst="rect">
            <a:avLst/>
          </a:prstGeom>
        </p:spPr>
      </p:pic>
    </p:spTree>
    <p:extLst>
      <p:ext uri="{BB962C8B-B14F-4D97-AF65-F5344CB8AC3E}">
        <p14:creationId xmlns:p14="http://schemas.microsoft.com/office/powerpoint/2010/main" val="1236964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C778-4401-CF2A-348A-06B0165A7C75}"/>
              </a:ext>
            </a:extLst>
          </p:cNvPr>
          <p:cNvSpPr>
            <a:spLocks noGrp="1"/>
          </p:cNvSpPr>
          <p:nvPr>
            <p:ph type="title"/>
          </p:nvPr>
        </p:nvSpPr>
        <p:spPr/>
        <p:txBody>
          <a:bodyPr/>
          <a:lstStyle/>
          <a:p>
            <a:r>
              <a:rPr lang="en-US" dirty="0"/>
              <a:t>SDOH and incident stroke risk</a:t>
            </a:r>
          </a:p>
        </p:txBody>
      </p:sp>
      <p:pic>
        <p:nvPicPr>
          <p:cNvPr id="4" name="Picture 3" descr="Diagram&#10;&#10;Description automatically generated">
            <a:extLst>
              <a:ext uri="{FF2B5EF4-FFF2-40B4-BE49-F238E27FC236}">
                <a16:creationId xmlns:a16="http://schemas.microsoft.com/office/drawing/2014/main" id="{060E99A3-D20D-FDD6-392B-DE5942BC5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92750"/>
            <a:ext cx="8693150" cy="4343400"/>
          </a:xfrm>
          <a:prstGeom prst="rect">
            <a:avLst/>
          </a:prstGeom>
        </p:spPr>
      </p:pic>
      <p:sp>
        <p:nvSpPr>
          <p:cNvPr id="6" name="TextBox 5">
            <a:extLst>
              <a:ext uri="{FF2B5EF4-FFF2-40B4-BE49-F238E27FC236}">
                <a16:creationId xmlns:a16="http://schemas.microsoft.com/office/drawing/2014/main" id="{84DA5C44-3003-B2D3-C023-A5F1E83F0C57}"/>
              </a:ext>
            </a:extLst>
          </p:cNvPr>
          <p:cNvSpPr txBox="1"/>
          <p:nvPr/>
        </p:nvSpPr>
        <p:spPr>
          <a:xfrm>
            <a:off x="6817054" y="2222938"/>
            <a:ext cx="1860331"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05638E8-2C42-F004-F200-EF17DB83A64F}"/>
              </a:ext>
            </a:extLst>
          </p:cNvPr>
          <p:cNvSpPr txBox="1"/>
          <p:nvPr/>
        </p:nvSpPr>
        <p:spPr>
          <a:xfrm>
            <a:off x="3007010" y="1639848"/>
            <a:ext cx="1860331"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5D6C9F84-0C2A-713F-6931-4A1DDD329ADB}"/>
              </a:ext>
            </a:extLst>
          </p:cNvPr>
          <p:cNvSpPr txBox="1"/>
          <p:nvPr/>
        </p:nvSpPr>
        <p:spPr>
          <a:xfrm>
            <a:off x="2783490" y="1690688"/>
            <a:ext cx="1860331" cy="369332"/>
          </a:xfrm>
          <a:prstGeom prst="rect">
            <a:avLst/>
          </a:prstGeom>
          <a:noFill/>
        </p:spPr>
        <p:txBody>
          <a:bodyPr wrap="square" rtlCol="0">
            <a:spAutoFit/>
          </a:bodyPr>
          <a:lstStyle/>
          <a:p>
            <a:r>
              <a:rPr lang="en-US" dirty="0"/>
              <a:t>&lt;75 years old</a:t>
            </a:r>
          </a:p>
        </p:txBody>
      </p:sp>
      <p:sp>
        <p:nvSpPr>
          <p:cNvPr id="9" name="TextBox 8">
            <a:extLst>
              <a:ext uri="{FF2B5EF4-FFF2-40B4-BE49-F238E27FC236}">
                <a16:creationId xmlns:a16="http://schemas.microsoft.com/office/drawing/2014/main" id="{EE80262D-D28A-93B9-533F-971EDC855984}"/>
              </a:ext>
            </a:extLst>
          </p:cNvPr>
          <p:cNvSpPr txBox="1"/>
          <p:nvPr/>
        </p:nvSpPr>
        <p:spPr>
          <a:xfrm>
            <a:off x="6799756" y="1690688"/>
            <a:ext cx="1860331" cy="369332"/>
          </a:xfrm>
          <a:prstGeom prst="rect">
            <a:avLst/>
          </a:prstGeom>
          <a:noFill/>
        </p:spPr>
        <p:txBody>
          <a:bodyPr wrap="square" rtlCol="0">
            <a:spAutoFit/>
          </a:bodyPr>
          <a:lstStyle/>
          <a:p>
            <a:r>
              <a:rPr lang="en-US" dirty="0"/>
              <a:t>≥75 years old</a:t>
            </a:r>
          </a:p>
        </p:txBody>
      </p:sp>
      <p:sp>
        <p:nvSpPr>
          <p:cNvPr id="3" name="TextBox 2">
            <a:extLst>
              <a:ext uri="{FF2B5EF4-FFF2-40B4-BE49-F238E27FC236}">
                <a16:creationId xmlns:a16="http://schemas.microsoft.com/office/drawing/2014/main" id="{BCEFF5EF-44B5-2CD2-B6B0-A6F8FDDCEBD9}"/>
              </a:ext>
            </a:extLst>
          </p:cNvPr>
          <p:cNvSpPr txBox="1"/>
          <p:nvPr/>
        </p:nvSpPr>
        <p:spPr>
          <a:xfrm>
            <a:off x="9774894" y="1599606"/>
            <a:ext cx="1343025" cy="369332"/>
          </a:xfrm>
          <a:prstGeom prst="rect">
            <a:avLst/>
          </a:prstGeom>
          <a:noFill/>
        </p:spPr>
        <p:txBody>
          <a:bodyPr wrap="square" rtlCol="0">
            <a:spAutoFit/>
          </a:bodyPr>
          <a:lstStyle/>
          <a:p>
            <a:r>
              <a:rPr lang="en-US" dirty="0"/>
              <a:t>N=27,813</a:t>
            </a:r>
          </a:p>
        </p:txBody>
      </p:sp>
    </p:spTree>
    <p:extLst>
      <p:ext uri="{BB962C8B-B14F-4D97-AF65-F5344CB8AC3E}">
        <p14:creationId xmlns:p14="http://schemas.microsoft.com/office/powerpoint/2010/main" val="2985844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8E8D-55B1-E2F5-F2F5-5D767BA3A6AE}"/>
              </a:ext>
            </a:extLst>
          </p:cNvPr>
          <p:cNvSpPr>
            <a:spLocks noGrp="1"/>
          </p:cNvSpPr>
          <p:nvPr>
            <p:ph type="title"/>
          </p:nvPr>
        </p:nvSpPr>
        <p:spPr/>
        <p:txBody>
          <a:bodyPr/>
          <a:lstStyle/>
          <a:p>
            <a:r>
              <a:rPr lang="en-US" dirty="0"/>
              <a:t>Who were the participants with increased number of SDOH?</a:t>
            </a:r>
          </a:p>
        </p:txBody>
      </p:sp>
      <p:sp>
        <p:nvSpPr>
          <p:cNvPr id="3" name="Content Placeholder 2">
            <a:extLst>
              <a:ext uri="{FF2B5EF4-FFF2-40B4-BE49-F238E27FC236}">
                <a16:creationId xmlns:a16="http://schemas.microsoft.com/office/drawing/2014/main" id="{0E8D2B4E-E33A-EA21-0E95-B9D70CD4BDB1}"/>
              </a:ext>
            </a:extLst>
          </p:cNvPr>
          <p:cNvSpPr>
            <a:spLocks noGrp="1"/>
          </p:cNvSpPr>
          <p:nvPr>
            <p:ph idx="1"/>
          </p:nvPr>
        </p:nvSpPr>
        <p:spPr/>
        <p:txBody>
          <a:bodyPr/>
          <a:lstStyle/>
          <a:p>
            <a:r>
              <a:rPr lang="en-US" dirty="0"/>
              <a:t>Black women</a:t>
            </a:r>
          </a:p>
          <a:p>
            <a:r>
              <a:rPr lang="en-US" dirty="0"/>
              <a:t>history of hypertension or diabetes</a:t>
            </a:r>
          </a:p>
        </p:txBody>
      </p:sp>
    </p:spTree>
    <p:extLst>
      <p:ext uri="{BB962C8B-B14F-4D97-AF65-F5344CB8AC3E}">
        <p14:creationId xmlns:p14="http://schemas.microsoft.com/office/powerpoint/2010/main" val="251866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2BA2-2581-F7AD-4028-C4B2291F254D}"/>
              </a:ext>
            </a:extLst>
          </p:cNvPr>
          <p:cNvSpPr>
            <a:spLocks noGrp="1"/>
          </p:cNvSpPr>
          <p:nvPr>
            <p:ph type="ctrTitle"/>
          </p:nvPr>
        </p:nvSpPr>
        <p:spPr/>
        <p:txBody>
          <a:bodyPr/>
          <a:lstStyle/>
          <a:p>
            <a:r>
              <a:rPr lang="en-US" dirty="0"/>
              <a:t>Solutions?</a:t>
            </a:r>
          </a:p>
        </p:txBody>
      </p:sp>
      <p:sp>
        <p:nvSpPr>
          <p:cNvPr id="3" name="Subtitle 2">
            <a:extLst>
              <a:ext uri="{FF2B5EF4-FFF2-40B4-BE49-F238E27FC236}">
                <a16:creationId xmlns:a16="http://schemas.microsoft.com/office/drawing/2014/main" id="{2DB76485-E668-19D5-6B42-F0F0A024B9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430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BCCB-8020-65C4-9A0A-1B0E69D91061}"/>
              </a:ext>
            </a:extLst>
          </p:cNvPr>
          <p:cNvSpPr>
            <a:spLocks noGrp="1"/>
          </p:cNvSpPr>
          <p:nvPr>
            <p:ph type="title"/>
          </p:nvPr>
        </p:nvSpPr>
        <p:spPr/>
        <p:txBody>
          <a:bodyPr/>
          <a:lstStyle/>
          <a:p>
            <a:r>
              <a:rPr lang="en-US" dirty="0"/>
              <a:t>Moving to Opportunity (1994-1998)</a:t>
            </a:r>
          </a:p>
        </p:txBody>
      </p:sp>
      <p:sp>
        <p:nvSpPr>
          <p:cNvPr id="3" name="Content Placeholder 2">
            <a:extLst>
              <a:ext uri="{FF2B5EF4-FFF2-40B4-BE49-F238E27FC236}">
                <a16:creationId xmlns:a16="http://schemas.microsoft.com/office/drawing/2014/main" id="{5BEE6277-ED06-DA4D-DD32-462E03911D2B}"/>
              </a:ext>
            </a:extLst>
          </p:cNvPr>
          <p:cNvSpPr>
            <a:spLocks noGrp="1"/>
          </p:cNvSpPr>
          <p:nvPr>
            <p:ph idx="1"/>
          </p:nvPr>
        </p:nvSpPr>
        <p:spPr/>
        <p:txBody>
          <a:bodyPr/>
          <a:lstStyle/>
          <a:p>
            <a:r>
              <a:rPr lang="en-US" dirty="0"/>
              <a:t>sponsored by the US Department of Housing and Urban Development</a:t>
            </a:r>
          </a:p>
          <a:p>
            <a:r>
              <a:rPr lang="en-US" dirty="0"/>
              <a:t>randomly selected subset of families living in high poverty housing projects were given housing vouchers to move to lower-poverty neighborhoods</a:t>
            </a:r>
          </a:p>
          <a:p>
            <a:endParaRPr lang="en-US" dirty="0"/>
          </a:p>
          <a:p>
            <a:r>
              <a:rPr lang="en-US" dirty="0"/>
              <a:t>4,498 households  </a:t>
            </a:r>
          </a:p>
        </p:txBody>
      </p:sp>
      <p:cxnSp>
        <p:nvCxnSpPr>
          <p:cNvPr id="5" name="Connector: Elbow 4">
            <a:extLst>
              <a:ext uri="{FF2B5EF4-FFF2-40B4-BE49-F238E27FC236}">
                <a16:creationId xmlns:a16="http://schemas.microsoft.com/office/drawing/2014/main" id="{014A013A-DE29-E9CC-DDEF-B2FDC61C6AB1}"/>
              </a:ext>
            </a:extLst>
          </p:cNvPr>
          <p:cNvCxnSpPr/>
          <p:nvPr/>
        </p:nvCxnSpPr>
        <p:spPr>
          <a:xfrm flipV="1">
            <a:off x="4238625" y="3790950"/>
            <a:ext cx="1133475" cy="6000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BAC8B3C-5450-639A-C27F-4FDD71BEA5FF}"/>
              </a:ext>
            </a:extLst>
          </p:cNvPr>
          <p:cNvSpPr txBox="1"/>
          <p:nvPr/>
        </p:nvSpPr>
        <p:spPr>
          <a:xfrm>
            <a:off x="5543550" y="3429000"/>
            <a:ext cx="6000750" cy="1107996"/>
          </a:xfrm>
          <a:prstGeom prst="rect">
            <a:avLst/>
          </a:prstGeom>
          <a:noFill/>
        </p:spPr>
        <p:txBody>
          <a:bodyPr wrap="square" rtlCol="0">
            <a:spAutoFit/>
          </a:bodyPr>
          <a:lstStyle/>
          <a:p>
            <a:r>
              <a:rPr lang="en-US" sz="2200" dirty="0"/>
              <a:t>Section 8 housing voucher (for rent assistance)- could only use in census tracts with 1990 poverty rates below 10</a:t>
            </a:r>
            <a:r>
              <a:rPr lang="en-US" sz="2200"/>
              <a:t>% (</a:t>
            </a:r>
            <a:r>
              <a:rPr lang="en-US" sz="2200" b="1"/>
              <a:t>low-poverty voucher group</a:t>
            </a:r>
            <a:r>
              <a:rPr lang="en-US" sz="2200"/>
              <a:t>)</a:t>
            </a:r>
            <a:endParaRPr lang="en-US" sz="2200" dirty="0"/>
          </a:p>
        </p:txBody>
      </p:sp>
      <p:cxnSp>
        <p:nvCxnSpPr>
          <p:cNvPr id="7" name="Connector: Elbow 6">
            <a:extLst>
              <a:ext uri="{FF2B5EF4-FFF2-40B4-BE49-F238E27FC236}">
                <a16:creationId xmlns:a16="http://schemas.microsoft.com/office/drawing/2014/main" id="{6AC83FFE-D95F-7D53-4592-BAC0D1B58E1A}"/>
              </a:ext>
            </a:extLst>
          </p:cNvPr>
          <p:cNvCxnSpPr>
            <a:cxnSpLocks/>
          </p:cNvCxnSpPr>
          <p:nvPr/>
        </p:nvCxnSpPr>
        <p:spPr>
          <a:xfrm>
            <a:off x="4238625" y="4391025"/>
            <a:ext cx="1133475" cy="6667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593A8C-61B1-8BD0-B0AB-212F13BF5CEB}"/>
              </a:ext>
            </a:extLst>
          </p:cNvPr>
          <p:cNvSpPr txBox="1"/>
          <p:nvPr/>
        </p:nvSpPr>
        <p:spPr>
          <a:xfrm>
            <a:off x="5538787" y="4686620"/>
            <a:ext cx="6000750" cy="769441"/>
          </a:xfrm>
          <a:prstGeom prst="rect">
            <a:avLst/>
          </a:prstGeom>
          <a:noFill/>
        </p:spPr>
        <p:txBody>
          <a:bodyPr wrap="square" rtlCol="0">
            <a:spAutoFit/>
          </a:bodyPr>
          <a:lstStyle/>
          <a:p>
            <a:r>
              <a:rPr lang="en-US" sz="2200" dirty="0"/>
              <a:t>Section 8 housing voucher (for rent assistance)- no restriction on location (</a:t>
            </a:r>
            <a:r>
              <a:rPr lang="en-US" sz="2200" b="1" dirty="0"/>
              <a:t>traditional </a:t>
            </a:r>
            <a:r>
              <a:rPr lang="en-US" sz="2200" b="1"/>
              <a:t>voucher group)</a:t>
            </a:r>
            <a:endParaRPr lang="en-US" sz="2200" dirty="0"/>
          </a:p>
        </p:txBody>
      </p:sp>
      <p:cxnSp>
        <p:nvCxnSpPr>
          <p:cNvPr id="10" name="Connector: Elbow 9">
            <a:extLst>
              <a:ext uri="{FF2B5EF4-FFF2-40B4-BE49-F238E27FC236}">
                <a16:creationId xmlns:a16="http://schemas.microsoft.com/office/drawing/2014/main" id="{BB56FAFF-1C20-43BC-8403-3DDD89DC9D19}"/>
              </a:ext>
            </a:extLst>
          </p:cNvPr>
          <p:cNvCxnSpPr>
            <a:cxnSpLocks/>
          </p:cNvCxnSpPr>
          <p:nvPr/>
        </p:nvCxnSpPr>
        <p:spPr>
          <a:xfrm>
            <a:off x="4033837" y="4391025"/>
            <a:ext cx="1543050" cy="15406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956BFBE-ECFE-F82F-C6FC-7B31E2FBB86B}"/>
              </a:ext>
            </a:extLst>
          </p:cNvPr>
          <p:cNvSpPr txBox="1"/>
          <p:nvPr/>
        </p:nvSpPr>
        <p:spPr>
          <a:xfrm>
            <a:off x="5538787" y="5698868"/>
            <a:ext cx="6000750" cy="430887"/>
          </a:xfrm>
          <a:prstGeom prst="rect">
            <a:avLst/>
          </a:prstGeom>
          <a:noFill/>
        </p:spPr>
        <p:txBody>
          <a:bodyPr wrap="square" rtlCol="0">
            <a:spAutoFit/>
          </a:bodyPr>
          <a:lstStyle/>
          <a:p>
            <a:r>
              <a:rPr lang="en-US" sz="2200" dirty="0"/>
              <a:t>No voucher</a:t>
            </a:r>
          </a:p>
        </p:txBody>
      </p:sp>
    </p:spTree>
    <p:extLst>
      <p:ext uri="{BB962C8B-B14F-4D97-AF65-F5344CB8AC3E}">
        <p14:creationId xmlns:p14="http://schemas.microsoft.com/office/powerpoint/2010/main" val="1405891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5C3F-4E1C-81E1-87E9-8ADBE6EE33F3}"/>
              </a:ext>
            </a:extLst>
          </p:cNvPr>
          <p:cNvSpPr>
            <a:spLocks noGrp="1"/>
          </p:cNvSpPr>
          <p:nvPr>
            <p:ph type="title"/>
          </p:nvPr>
        </p:nvSpPr>
        <p:spPr>
          <a:xfrm>
            <a:off x="838200" y="365125"/>
            <a:ext cx="11658600" cy="1325563"/>
          </a:xfrm>
        </p:spPr>
        <p:txBody>
          <a:bodyPr>
            <a:normAutofit/>
          </a:bodyPr>
          <a:lstStyle/>
          <a:p>
            <a:r>
              <a:rPr lang="en-US" dirty="0"/>
              <a:t>Moving to Opportunity- Physical Health outcomes</a:t>
            </a:r>
          </a:p>
        </p:txBody>
      </p:sp>
      <p:sp>
        <p:nvSpPr>
          <p:cNvPr id="3" name="Content Placeholder 2">
            <a:extLst>
              <a:ext uri="{FF2B5EF4-FFF2-40B4-BE49-F238E27FC236}">
                <a16:creationId xmlns:a16="http://schemas.microsoft.com/office/drawing/2014/main" id="{214E42E0-6782-01F5-C3E1-B810C62CE1A4}"/>
              </a:ext>
            </a:extLst>
          </p:cNvPr>
          <p:cNvSpPr>
            <a:spLocks noGrp="1"/>
          </p:cNvSpPr>
          <p:nvPr>
            <p:ph idx="1"/>
          </p:nvPr>
        </p:nvSpPr>
        <p:spPr/>
        <p:txBody>
          <a:bodyPr/>
          <a:lstStyle/>
          <a:p>
            <a:r>
              <a:rPr lang="en-US" dirty="0"/>
              <a:t>self-reported health</a:t>
            </a:r>
          </a:p>
          <a:p>
            <a:r>
              <a:rPr lang="en-US" dirty="0"/>
              <a:t>asthma attack in the past year</a:t>
            </a:r>
          </a:p>
          <a:p>
            <a:r>
              <a:rPr lang="en-US" dirty="0"/>
              <a:t>BMI (objectively measured)</a:t>
            </a:r>
          </a:p>
          <a:p>
            <a:r>
              <a:rPr lang="en-US" dirty="0"/>
              <a:t>hypertension (interviewers measured participant’s blood pressure)</a:t>
            </a:r>
          </a:p>
          <a:p>
            <a:r>
              <a:rPr lang="en-US" dirty="0"/>
              <a:t>whether person’s health limited them climbing stairs or carrying groceries</a:t>
            </a:r>
          </a:p>
        </p:txBody>
      </p:sp>
      <p:sp>
        <p:nvSpPr>
          <p:cNvPr id="4" name="TextBox 3">
            <a:extLst>
              <a:ext uri="{FF2B5EF4-FFF2-40B4-BE49-F238E27FC236}">
                <a16:creationId xmlns:a16="http://schemas.microsoft.com/office/drawing/2014/main" id="{AC233BEA-6D25-49C0-7F07-A144A24F01D4}"/>
              </a:ext>
            </a:extLst>
          </p:cNvPr>
          <p:cNvSpPr txBox="1"/>
          <p:nvPr/>
        </p:nvSpPr>
        <p:spPr>
          <a:xfrm>
            <a:off x="7705725" y="5562600"/>
            <a:ext cx="4486275" cy="646331"/>
          </a:xfrm>
          <a:prstGeom prst="rect">
            <a:avLst/>
          </a:prstGeom>
          <a:noFill/>
        </p:spPr>
        <p:txBody>
          <a:bodyPr wrap="square" rtlCol="0">
            <a:spAutoFit/>
          </a:bodyPr>
          <a:lstStyle/>
          <a:p>
            <a:r>
              <a:rPr lang="en-US" dirty="0"/>
              <a:t>Ludwig 2012. </a:t>
            </a:r>
            <a:r>
              <a:rPr lang="en-US"/>
              <a:t>Neighborhood </a:t>
            </a:r>
            <a:r>
              <a:rPr lang="en-US" dirty="0"/>
              <a:t>Effects on the Long-term Well-Being of Low Income Adults.</a:t>
            </a:r>
          </a:p>
        </p:txBody>
      </p:sp>
    </p:spTree>
    <p:extLst>
      <p:ext uri="{BB962C8B-B14F-4D97-AF65-F5344CB8AC3E}">
        <p14:creationId xmlns:p14="http://schemas.microsoft.com/office/powerpoint/2010/main" val="3011973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Table&#10;&#10;Description automatically generated">
            <a:extLst>
              <a:ext uri="{FF2B5EF4-FFF2-40B4-BE49-F238E27FC236}">
                <a16:creationId xmlns:a16="http://schemas.microsoft.com/office/drawing/2014/main" id="{7113F4BA-C3C1-D503-9AAC-7E7963067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020" y="70361"/>
            <a:ext cx="7291705" cy="6111065"/>
          </a:xfrm>
          <a:prstGeom prst="rect">
            <a:avLst/>
          </a:prstGeom>
        </p:spPr>
      </p:pic>
      <p:sp>
        <p:nvSpPr>
          <p:cNvPr id="3" name="TextBox 2">
            <a:extLst>
              <a:ext uri="{FF2B5EF4-FFF2-40B4-BE49-F238E27FC236}">
                <a16:creationId xmlns:a16="http://schemas.microsoft.com/office/drawing/2014/main" id="{8DF2AFA3-021A-14D9-B2ED-9E0AAC89FCEF}"/>
              </a:ext>
            </a:extLst>
          </p:cNvPr>
          <p:cNvSpPr txBox="1"/>
          <p:nvPr/>
        </p:nvSpPr>
        <p:spPr>
          <a:xfrm>
            <a:off x="416559" y="1778000"/>
            <a:ext cx="2546985" cy="1384995"/>
          </a:xfrm>
          <a:prstGeom prst="rect">
            <a:avLst/>
          </a:prstGeom>
          <a:noFill/>
        </p:spPr>
        <p:txBody>
          <a:bodyPr wrap="square" rtlCol="0">
            <a:spAutoFit/>
          </a:bodyPr>
          <a:lstStyle/>
          <a:p>
            <a:r>
              <a:rPr lang="en-US" sz="2800" dirty="0"/>
              <a:t>Moving To Opportunity- Table 1</a:t>
            </a:r>
          </a:p>
        </p:txBody>
      </p:sp>
    </p:spTree>
    <p:extLst>
      <p:ext uri="{BB962C8B-B14F-4D97-AF65-F5344CB8AC3E}">
        <p14:creationId xmlns:p14="http://schemas.microsoft.com/office/powerpoint/2010/main" val="704226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9C3DFFF9-FEB7-0F39-DAC2-DBDB68917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055" y="152399"/>
            <a:ext cx="5332730" cy="5840609"/>
          </a:xfrm>
          <a:prstGeom prst="rect">
            <a:avLst/>
          </a:prstGeom>
        </p:spPr>
      </p:pic>
      <p:sp>
        <p:nvSpPr>
          <p:cNvPr id="4" name="TextBox 3">
            <a:extLst>
              <a:ext uri="{FF2B5EF4-FFF2-40B4-BE49-F238E27FC236}">
                <a16:creationId xmlns:a16="http://schemas.microsoft.com/office/drawing/2014/main" id="{4389270B-150A-1E44-3C1B-43DBD38F5E95}"/>
              </a:ext>
            </a:extLst>
          </p:cNvPr>
          <p:cNvSpPr txBox="1"/>
          <p:nvPr/>
        </p:nvSpPr>
        <p:spPr>
          <a:xfrm>
            <a:off x="416559" y="1778000"/>
            <a:ext cx="2546985" cy="1384995"/>
          </a:xfrm>
          <a:prstGeom prst="rect">
            <a:avLst/>
          </a:prstGeom>
          <a:noFill/>
        </p:spPr>
        <p:txBody>
          <a:bodyPr wrap="square" rtlCol="0">
            <a:spAutoFit/>
          </a:bodyPr>
          <a:lstStyle/>
          <a:p>
            <a:r>
              <a:rPr lang="en-US" sz="2800" dirty="0"/>
              <a:t>Moving To Opportunity- Results</a:t>
            </a:r>
          </a:p>
        </p:txBody>
      </p:sp>
    </p:spTree>
    <p:extLst>
      <p:ext uri="{BB962C8B-B14F-4D97-AF65-F5344CB8AC3E}">
        <p14:creationId xmlns:p14="http://schemas.microsoft.com/office/powerpoint/2010/main" val="4042281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7518F328-E5D9-2CDB-B9C8-650F053CA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31" y="1022350"/>
            <a:ext cx="10814338" cy="4311650"/>
          </a:xfrm>
          <a:prstGeom prst="rect">
            <a:avLst/>
          </a:prstGeom>
        </p:spPr>
      </p:pic>
      <p:sp>
        <p:nvSpPr>
          <p:cNvPr id="6" name="Oval 5">
            <a:extLst>
              <a:ext uri="{FF2B5EF4-FFF2-40B4-BE49-F238E27FC236}">
                <a16:creationId xmlns:a16="http://schemas.microsoft.com/office/drawing/2014/main" id="{E758864D-49E9-33F3-7F0E-74445B4EA404}"/>
              </a:ext>
            </a:extLst>
          </p:cNvPr>
          <p:cNvSpPr/>
          <p:nvPr/>
        </p:nvSpPr>
        <p:spPr>
          <a:xfrm>
            <a:off x="2181225" y="3571875"/>
            <a:ext cx="714375" cy="159067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42EA45C-428C-F334-97B4-44D2B95CC80F}"/>
              </a:ext>
            </a:extLst>
          </p:cNvPr>
          <p:cNvSpPr/>
          <p:nvPr/>
        </p:nvSpPr>
        <p:spPr>
          <a:xfrm>
            <a:off x="6391275" y="3552825"/>
            <a:ext cx="669925" cy="160972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a:extLst>
              <a:ext uri="{FF2B5EF4-FFF2-40B4-BE49-F238E27FC236}">
                <a16:creationId xmlns:a16="http://schemas.microsoft.com/office/drawing/2014/main" id="{DA2F9549-398A-9A8F-4E65-7A451EFC0914}"/>
              </a:ext>
            </a:extLst>
          </p:cNvPr>
          <p:cNvSpPr txBox="1"/>
          <p:nvPr/>
        </p:nvSpPr>
        <p:spPr>
          <a:xfrm>
            <a:off x="8505825" y="5267325"/>
            <a:ext cx="3228975" cy="923330"/>
          </a:xfrm>
          <a:prstGeom prst="rect">
            <a:avLst/>
          </a:prstGeom>
          <a:noFill/>
        </p:spPr>
        <p:txBody>
          <a:bodyPr wrap="square" rtlCol="0">
            <a:spAutoFit/>
          </a:bodyPr>
          <a:lstStyle/>
          <a:p>
            <a:r>
              <a:rPr lang="en-US" dirty="0"/>
              <a:t>Ludwig, 2011. Neighborhoods, obesity, and diabetes- A randomized social experiment</a:t>
            </a:r>
          </a:p>
        </p:txBody>
      </p:sp>
    </p:spTree>
    <p:extLst>
      <p:ext uri="{BB962C8B-B14F-4D97-AF65-F5344CB8AC3E}">
        <p14:creationId xmlns:p14="http://schemas.microsoft.com/office/powerpoint/2010/main" val="3779916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BB4B-0D1E-4CCC-3E3E-F2C1B45D042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D1A1782-52CF-9907-BE6E-3CF86175F75C}"/>
              </a:ext>
            </a:extLst>
          </p:cNvPr>
          <p:cNvSpPr>
            <a:spLocks noGrp="1"/>
          </p:cNvSpPr>
          <p:nvPr>
            <p:ph idx="1"/>
          </p:nvPr>
        </p:nvSpPr>
        <p:spPr/>
        <p:txBody>
          <a:bodyPr/>
          <a:lstStyle/>
          <a:p>
            <a:r>
              <a:rPr lang="en-US" dirty="0"/>
              <a:t>Social determinants of health are associated with incident stroke</a:t>
            </a:r>
          </a:p>
          <a:p>
            <a:r>
              <a:rPr lang="en-US" dirty="0"/>
              <a:t>Clinicians should consider social determinants of health when treating patients</a:t>
            </a:r>
          </a:p>
          <a:p>
            <a:r>
              <a:rPr lang="en-US" dirty="0"/>
              <a:t>Policies are needed that address how to improve equity in social determinants of health</a:t>
            </a:r>
          </a:p>
          <a:p>
            <a:endParaRPr lang="en-US" dirty="0"/>
          </a:p>
        </p:txBody>
      </p:sp>
    </p:spTree>
    <p:extLst>
      <p:ext uri="{BB962C8B-B14F-4D97-AF65-F5344CB8AC3E}">
        <p14:creationId xmlns:p14="http://schemas.microsoft.com/office/powerpoint/2010/main" val="143673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8106984-0DD7-52AD-3B76-BE6DDF959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074" y="1292225"/>
            <a:ext cx="8067419" cy="3803650"/>
          </a:xfrm>
          <a:prstGeom prst="rect">
            <a:avLst/>
          </a:prstGeom>
        </p:spPr>
      </p:pic>
    </p:spTree>
    <p:extLst>
      <p:ext uri="{BB962C8B-B14F-4D97-AF65-F5344CB8AC3E}">
        <p14:creationId xmlns:p14="http://schemas.microsoft.com/office/powerpoint/2010/main" val="3383312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039F0-FBBD-727D-97AA-6DE6BA2E45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C4C483-CC80-D793-6CB3-CBAD2EB6DAB8}"/>
              </a:ext>
            </a:extLst>
          </p:cNvPr>
          <p:cNvSpPr>
            <a:spLocks noGrp="1"/>
          </p:cNvSpPr>
          <p:nvPr>
            <p:ph idx="1"/>
          </p:nvPr>
        </p:nvSpPr>
        <p:spPr/>
        <p:txBody>
          <a:bodyPr>
            <a:normAutofit/>
          </a:bodyPr>
          <a:lstStyle/>
          <a:p>
            <a:r>
              <a:rPr lang="en-US" dirty="0"/>
              <a:t>BASIC (Brain Attack Surveillance in Corpus Christi) project- ischemic stroke patients ≥ 45 years old, mostly a bi-ethnic community of Mexican American and non-Hispanic White individuals (2000 – 2003)</a:t>
            </a:r>
          </a:p>
          <a:p>
            <a:r>
              <a:rPr lang="en-US" dirty="0"/>
              <a:t>neighborhood- census tract for each stroke patient</a:t>
            </a:r>
          </a:p>
          <a:p>
            <a:r>
              <a:rPr lang="en-US" dirty="0"/>
              <a:t>number of fast food restaurants within the census tract generated from a commercial list</a:t>
            </a:r>
          </a:p>
          <a:p>
            <a:r>
              <a:rPr lang="en-US" dirty="0"/>
              <a:t>Outcome: stroke rates per 1000 population for the census tract (adjusted for the population size)</a:t>
            </a:r>
          </a:p>
        </p:txBody>
      </p:sp>
    </p:spTree>
    <p:extLst>
      <p:ext uri="{BB962C8B-B14F-4D97-AF65-F5344CB8AC3E}">
        <p14:creationId xmlns:p14="http://schemas.microsoft.com/office/powerpoint/2010/main" val="258466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CDDA-ABF6-2A6E-AE0F-294079223A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B72B26-2547-4390-961B-10A79A3F9FEC}"/>
              </a:ext>
            </a:extLst>
          </p:cNvPr>
          <p:cNvSpPr>
            <a:spLocks noGrp="1"/>
          </p:cNvSpPr>
          <p:nvPr>
            <p:ph idx="1"/>
          </p:nvPr>
        </p:nvSpPr>
        <p:spPr/>
        <p:txBody>
          <a:bodyPr>
            <a:normAutofit/>
          </a:bodyPr>
          <a:lstStyle/>
          <a:p>
            <a:r>
              <a:rPr lang="en-US" dirty="0"/>
              <a:t>Median number of fast food restaurants in a census tract- 22</a:t>
            </a:r>
          </a:p>
          <a:p>
            <a:r>
              <a:rPr lang="en-US" dirty="0"/>
              <a:t>Median distance of fast food restaurant to stroke patient’s home- 0.32 miles</a:t>
            </a:r>
          </a:p>
          <a:p>
            <a:endParaRPr lang="en-US" dirty="0"/>
          </a:p>
          <a:p>
            <a:r>
              <a:rPr lang="en-US" dirty="0"/>
              <a:t>Risk of stroke in neighborhood increased by 1% for every fast food restaurant in the neighborhood, RR 1.01, (after adjustment for demographics and neighborhood SES)</a:t>
            </a:r>
          </a:p>
          <a:p>
            <a:endParaRPr lang="en-US" dirty="0"/>
          </a:p>
          <a:p>
            <a:r>
              <a:rPr lang="en-US" dirty="0"/>
              <a:t>The association was not present in adults &gt; 75 years old</a:t>
            </a:r>
          </a:p>
        </p:txBody>
      </p:sp>
    </p:spTree>
    <p:extLst>
      <p:ext uri="{BB962C8B-B14F-4D97-AF65-F5344CB8AC3E}">
        <p14:creationId xmlns:p14="http://schemas.microsoft.com/office/powerpoint/2010/main" val="246791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84CB8C0-D108-E436-65A3-5117C603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434975"/>
            <a:ext cx="10553700" cy="4578350"/>
          </a:xfrm>
          <a:prstGeom prst="rect">
            <a:avLst/>
          </a:prstGeom>
        </p:spPr>
      </p:pic>
    </p:spTree>
    <p:extLst>
      <p:ext uri="{BB962C8B-B14F-4D97-AF65-F5344CB8AC3E}">
        <p14:creationId xmlns:p14="http://schemas.microsoft.com/office/powerpoint/2010/main" val="281147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C62D-D11E-9552-E006-C2429DA20C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2813CB-32A9-3969-898F-C509281757D2}"/>
              </a:ext>
            </a:extLst>
          </p:cNvPr>
          <p:cNvSpPr>
            <a:spLocks noGrp="1"/>
          </p:cNvSpPr>
          <p:nvPr>
            <p:ph idx="1"/>
          </p:nvPr>
        </p:nvSpPr>
        <p:spPr/>
        <p:txBody>
          <a:bodyPr/>
          <a:lstStyle/>
          <a:p>
            <a:r>
              <a:rPr lang="en-US" dirty="0"/>
              <a:t>REGARDS- longitudinal population-based cohort across the US that enrolled (2003-2007) Black and White individuals 45 years of age and older and followed throughout time for outcomes</a:t>
            </a:r>
          </a:p>
          <a:p>
            <a:r>
              <a:rPr lang="en-US" dirty="0"/>
              <a:t>Demographic information, medical information </a:t>
            </a:r>
          </a:p>
          <a:p>
            <a:pPr marL="0" indent="0">
              <a:buNone/>
            </a:pPr>
            <a:r>
              <a:rPr lang="en-US" dirty="0"/>
              <a:t>  (computer assisted telephone interview)</a:t>
            </a:r>
          </a:p>
          <a:p>
            <a:r>
              <a:rPr lang="en-US" dirty="0"/>
              <a:t>In-person physical exam</a:t>
            </a:r>
          </a:p>
        </p:txBody>
      </p:sp>
    </p:spTree>
    <p:extLst>
      <p:ext uri="{BB962C8B-B14F-4D97-AF65-F5344CB8AC3E}">
        <p14:creationId xmlns:p14="http://schemas.microsoft.com/office/powerpoint/2010/main" val="370261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15740</TotalTime>
  <Words>1829</Words>
  <Application>Microsoft Office PowerPoint</Application>
  <PresentationFormat>Widescreen</PresentationFormat>
  <Paragraphs>238</Paragraphs>
  <Slides>49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IBM Plex Sans</vt:lpstr>
      <vt:lpstr>Segoe UI</vt:lpstr>
      <vt:lpstr>Office Theme</vt:lpstr>
      <vt:lpstr>Social Determinants of Health and Stroke Risk</vt:lpstr>
      <vt:lpstr>PowerPoint Presentation</vt:lpstr>
      <vt:lpstr>PowerPoint Presentation</vt:lpstr>
      <vt:lpstr>Neighborhood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Income and Stroke Risk</vt:lpstr>
      <vt:lpstr>PowerPoint Presentation</vt:lpstr>
      <vt:lpstr>Childhood SES and stroke risk</vt:lpstr>
      <vt:lpstr>Education and Stroke Risk</vt:lpstr>
      <vt:lpstr>Access to Health Care</vt:lpstr>
      <vt:lpstr>Affordable Access to Health Care and Stroke</vt:lpstr>
      <vt:lpstr>PowerPoint Presentation</vt:lpstr>
      <vt:lpstr>PowerPoint Presentation</vt:lpstr>
      <vt:lpstr>PowerPoint Presentation</vt:lpstr>
      <vt:lpstr>PowerPoint Presentation</vt:lpstr>
      <vt:lpstr>PowerPoint Presentation</vt:lpstr>
      <vt:lpstr>Social support and Stroke Risk</vt:lpstr>
      <vt:lpstr>PowerPoint Presentation</vt:lpstr>
      <vt:lpstr>PowerPoint Presentation</vt:lpstr>
      <vt:lpstr>PowerPoint Presentation</vt:lpstr>
      <vt:lpstr>PowerPoint Presentation</vt:lpstr>
      <vt:lpstr>PowerPoint Presentation</vt:lpstr>
      <vt:lpstr>Housing and Stroke Risk</vt:lpstr>
      <vt:lpstr>Housing Stability: Homelessness</vt:lpstr>
      <vt:lpstr>Housing Stability: Housing Insecurity</vt:lpstr>
      <vt:lpstr>Housing Quality and Safety</vt:lpstr>
      <vt:lpstr>Housing Accessibility: Residential segregation</vt:lpstr>
      <vt:lpstr>What is the relationship between racial/ethnic residential segregation and incident CVD?</vt:lpstr>
      <vt:lpstr>PowerPoint Presentation</vt:lpstr>
      <vt:lpstr>Racial Disparities in Stroke Risk</vt:lpstr>
      <vt:lpstr>What accounts for the remainder of the Black-White disparity in stroke risk?</vt:lpstr>
      <vt:lpstr>PowerPoint Presentation</vt:lpstr>
      <vt:lpstr>PowerPoint Presentation</vt:lpstr>
      <vt:lpstr>SDOH and incident stroke risk</vt:lpstr>
      <vt:lpstr>Who were the participants with increased number of SDOH?</vt:lpstr>
      <vt:lpstr>Solutions?</vt:lpstr>
      <vt:lpstr>Moving to Opportunity (1994-1998)</vt:lpstr>
      <vt:lpstr>Moving to Opportunity- Physical Health outcomes</vt:lpstr>
      <vt:lpstr>PowerPoint Presentation</vt:lpstr>
      <vt:lpstr>PowerPoint Presentation</vt:lpstr>
      <vt:lpstr>PowerPoint Presentation</vt:lpstr>
      <vt:lpstr>Conclusions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Priest, Rebecca</dc:creator>
  <cp:lastModifiedBy>Sester, Regina (sesterrj)</cp:lastModifiedBy>
  <cp:revision>166</cp:revision>
  <cp:lastPrinted>2022-08-26T12:48:22Z</cp:lastPrinted>
  <dcterms:created xsi:type="dcterms:W3CDTF">2019-11-12T03:08:37Z</dcterms:created>
  <dcterms:modified xsi:type="dcterms:W3CDTF">2022-08-26T13:40:41Z</dcterms:modified>
</cp:coreProperties>
</file>