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0" r:id="rId7"/>
    <p:sldId id="259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7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restett@musc.edu" TargetMode="External"/><Relationship Id="rId2" Type="http://schemas.openxmlformats.org/officeDocument/2006/relationships/hyperlink" Target="mailto:kaestner@mus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hapsody@usc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NIH StrokeNet National Meeting</a:t>
            </a:r>
          </a:p>
          <a:p>
            <a:r>
              <a:rPr lang="en-US" sz="2400" dirty="0"/>
              <a:t>October 9, 2023</a:t>
            </a:r>
          </a:p>
          <a:p>
            <a:endParaRPr lang="en-US" dirty="0"/>
          </a:p>
        </p:txBody>
      </p:sp>
      <p:pic>
        <p:nvPicPr>
          <p:cNvPr id="7" name="Picture 6" descr="A red treble clef with text&#10;&#10;Description automatically generated">
            <a:extLst>
              <a:ext uri="{FF2B5EF4-FFF2-40B4-BE49-F238E27FC236}">
                <a16:creationId xmlns:a16="http://schemas.microsoft.com/office/drawing/2014/main" id="{5885915C-483F-DE7A-2DE6-CAF4A82EF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4" y="1278323"/>
            <a:ext cx="5085348" cy="222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8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8EDF-093D-DE99-1AF9-40772683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WebDCU™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6E777-3A5F-18A4-5A47-A0295C681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RHAPSODY-2 has not been officially released in WebDCU™</a:t>
            </a:r>
          </a:p>
          <a:p>
            <a:r>
              <a:rPr lang="en-US" dirty="0"/>
              <a:t>Until then, to get access to RHAPSODY-2, add the study team member in WebDCU™ then email Emily Kaestner (</a:t>
            </a:r>
            <a:r>
              <a:rPr lang="en-US" dirty="0">
                <a:hlinkClick r:id="rId2"/>
              </a:rPr>
              <a:t>kaestner@musc.edu</a:t>
            </a:r>
            <a:r>
              <a:rPr lang="en-US" dirty="0"/>
              <a:t> ) or Susanna Steinmuller (</a:t>
            </a:r>
            <a:r>
              <a:rPr lang="en-US" dirty="0">
                <a:hlinkClick r:id="rId3"/>
              </a:rPr>
              <a:t>crestett@musc.edu</a:t>
            </a:r>
            <a:r>
              <a:rPr lang="en-US" dirty="0"/>
              <a:t> ) and ask for them to grant access. </a:t>
            </a:r>
          </a:p>
        </p:txBody>
      </p:sp>
    </p:spTree>
    <p:extLst>
      <p:ext uri="{BB962C8B-B14F-4D97-AF65-F5344CB8AC3E}">
        <p14:creationId xmlns:p14="http://schemas.microsoft.com/office/powerpoint/2010/main" val="363226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0"/>
            <a:ext cx="10515600" cy="1325563"/>
          </a:xfrm>
        </p:spPr>
        <p:txBody>
          <a:bodyPr/>
          <a:lstStyle/>
          <a:p>
            <a:r>
              <a:rPr lang="en-US" dirty="0"/>
              <a:t>CURRENT STATUS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in No Cost Extension of Year 1 UG3 Award</a:t>
            </a:r>
          </a:p>
          <a:p>
            <a:r>
              <a:rPr lang="en-US" dirty="0"/>
              <a:t>Continuing Review approved 8/22/23</a:t>
            </a:r>
          </a:p>
          <a:p>
            <a:r>
              <a:rPr lang="en-US" dirty="0"/>
              <a:t>Protocol/ICF modification sent for review by ZZ Biotech Regulatory Group on 10/6.  Plan is for them to submit to FDA and StrokeNet to submit to Advarra simultaneously as soon as they sign off (~October 16)</a:t>
            </a:r>
          </a:p>
          <a:p>
            <a:r>
              <a:rPr lang="en-US" dirty="0"/>
              <a:t>39 Executed CTAs (Need 50 to meet Milestone for year 2 funding)</a:t>
            </a:r>
          </a:p>
          <a:p>
            <a:r>
              <a:rPr lang="en-US" dirty="0"/>
              <a:t>38 sites have submitted to Advarra/32 sites have approval</a:t>
            </a:r>
          </a:p>
          <a:p>
            <a:r>
              <a:rPr lang="en-US" dirty="0"/>
              <a:t>DSMB met twice, initial review and ad hoc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3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834C-3705-D461-87F4-88B121C7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MODIFICATION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5F0C7-28D8-B82F-041E-16FB33DD5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Clarifying Inclusion/Exclusion criteria</a:t>
            </a:r>
          </a:p>
          <a:p>
            <a:r>
              <a:rPr lang="en-US" dirty="0"/>
              <a:t>Added exclusion Prisoner/Incarcerated</a:t>
            </a:r>
          </a:p>
          <a:p>
            <a:r>
              <a:rPr lang="en-US" dirty="0"/>
              <a:t>Baseline Vital Signs to be performed w/i 15 min of study drug initiation</a:t>
            </a:r>
          </a:p>
          <a:p>
            <a:r>
              <a:rPr lang="en-US" dirty="0"/>
              <a:t>Removing requirement to administer study drug </a:t>
            </a:r>
            <a:r>
              <a:rPr lang="en-US" i="1" dirty="0"/>
              <a:t>peripherally</a:t>
            </a:r>
            <a:r>
              <a:rPr lang="en-US" dirty="0"/>
              <a:t> (can be given through central line)</a:t>
            </a:r>
          </a:p>
          <a:p>
            <a:r>
              <a:rPr lang="en-US" dirty="0"/>
              <a:t>Day 30 changed to 30 Days from last dose of study drug</a:t>
            </a:r>
          </a:p>
          <a:p>
            <a:r>
              <a:rPr lang="en-US" b="1" dirty="0"/>
              <a:t>Adding requirement for 24-48 </a:t>
            </a:r>
            <a:r>
              <a:rPr lang="en-US" b="1" dirty="0" err="1"/>
              <a:t>hr</a:t>
            </a:r>
            <a:r>
              <a:rPr lang="en-US" b="1" dirty="0"/>
              <a:t> post thrombolysis/thrombectomy imaging to be reviewed by PI/Sub-I to assess for hemorrhage</a:t>
            </a:r>
          </a:p>
          <a:p>
            <a:r>
              <a:rPr lang="en-US" b="1" dirty="0"/>
              <a:t>Collecting SOC 24-48 </a:t>
            </a:r>
            <a:r>
              <a:rPr lang="en-US" b="1" dirty="0" err="1"/>
              <a:t>hr</a:t>
            </a:r>
            <a:r>
              <a:rPr lang="en-US" b="1" dirty="0"/>
              <a:t> coagulation results Day 2</a:t>
            </a:r>
          </a:p>
          <a:p>
            <a:r>
              <a:rPr lang="en-US" dirty="0"/>
              <a:t>Removing option for CT at Day 90</a:t>
            </a:r>
          </a:p>
          <a:p>
            <a:r>
              <a:rPr lang="en-US" dirty="0"/>
              <a:t>Added Adverse Events of Special Interest</a:t>
            </a:r>
          </a:p>
          <a:p>
            <a:r>
              <a:rPr lang="en-US" dirty="0"/>
              <a:t>Statistical Analysis Revised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3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F9D2-510B-BED3-7092-74A7E008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 MODIFICATION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5354F-B6B5-5872-35BE-A7634855F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CT scan option at Day 90 </a:t>
            </a:r>
          </a:p>
          <a:p>
            <a:r>
              <a:rPr lang="en-US" dirty="0"/>
              <a:t>Removing CT radiation risk</a:t>
            </a:r>
          </a:p>
          <a:p>
            <a:r>
              <a:rPr lang="en-US" dirty="0"/>
              <a:t>Revising Subject Injury language on master template to be congruent with CTA/Letter of indemnification </a:t>
            </a:r>
          </a:p>
        </p:txBody>
      </p:sp>
    </p:spTree>
    <p:extLst>
      <p:ext uri="{BB962C8B-B14F-4D97-AF65-F5344CB8AC3E}">
        <p14:creationId xmlns:p14="http://schemas.microsoft.com/office/powerpoint/2010/main" val="245484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All Training Available on the WebDCU Training Center</a:t>
            </a:r>
          </a:p>
          <a:p>
            <a:r>
              <a:rPr lang="en-US" dirty="0"/>
              <a:t>Protocol (PI, </a:t>
            </a:r>
            <a:r>
              <a:rPr lang="en-US" dirty="0" err="1"/>
              <a:t>SubI</a:t>
            </a:r>
            <a:r>
              <a:rPr lang="en-US" dirty="0"/>
              <a:t>, PSC, SSC)</a:t>
            </a:r>
          </a:p>
          <a:p>
            <a:r>
              <a:rPr lang="en-US" dirty="0"/>
              <a:t>Biospecimen (anyone assigned to DOA responsibility K)</a:t>
            </a:r>
          </a:p>
          <a:p>
            <a:r>
              <a:rPr lang="en-US" dirty="0"/>
              <a:t>Pharmacy (anyone assigned to DOA responsibility I/J)</a:t>
            </a:r>
          </a:p>
          <a:p>
            <a:r>
              <a:rPr lang="en-US" dirty="0"/>
              <a:t>Imaging (anyone assigned to DOA responsibility L)</a:t>
            </a:r>
          </a:p>
          <a:p>
            <a:r>
              <a:rPr lang="en-US" dirty="0"/>
              <a:t>Heidelberg Bleeding Classification (anyone assigned to DOA responsibility F)</a:t>
            </a:r>
          </a:p>
          <a:p>
            <a:pPr marL="0" indent="0">
              <a:buNone/>
            </a:pPr>
            <a:r>
              <a:rPr lang="en-US" sz="2000" dirty="0"/>
              <a:t>For those sites that cannot access Google please email </a:t>
            </a:r>
            <a:r>
              <a:rPr lang="en-US" sz="2000" dirty="0">
                <a:hlinkClick r:id="rId2"/>
              </a:rPr>
              <a:t>rhapsody@usc.edu</a:t>
            </a:r>
            <a:r>
              <a:rPr lang="en-US" sz="2000" dirty="0"/>
              <a:t> for a pdf copy of the test</a:t>
            </a:r>
          </a:p>
        </p:txBody>
      </p:sp>
    </p:spTree>
    <p:extLst>
      <p:ext uri="{BB962C8B-B14F-4D97-AF65-F5344CB8AC3E}">
        <p14:creationId xmlns:p14="http://schemas.microsoft.com/office/powerpoint/2010/main" val="168120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44BE-93E1-07C9-6846-505BB0FA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CAPABILITIES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06B6-DDE4-2A76-398B-8A674F442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you have not completed the questionnaire, please do so </a:t>
            </a:r>
            <a:r>
              <a:rPr lang="en-US" b="1" u="sng" dirty="0"/>
              <a:t>immediately</a:t>
            </a:r>
          </a:p>
          <a:p>
            <a:r>
              <a:rPr lang="en-US" dirty="0"/>
              <a:t>Spintech MRI will contact your MRI personnel to schedule the software install</a:t>
            </a:r>
          </a:p>
          <a:p>
            <a:r>
              <a:rPr lang="en-US" dirty="0"/>
              <a:t>Your site cannot be released to enroll unless you have the software installed</a:t>
            </a:r>
          </a:p>
        </p:txBody>
      </p:sp>
    </p:spTree>
    <p:extLst>
      <p:ext uri="{BB962C8B-B14F-4D97-AF65-F5344CB8AC3E}">
        <p14:creationId xmlns:p14="http://schemas.microsoft.com/office/powerpoint/2010/main" val="86631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F500-D2B2-3391-685E-BFD2FCDB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7565E-FA3F-2969-56ED-67375BC05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b="1" dirty="0"/>
              <a:t>Need for every site to submit a DOA with a minimum of PI/PSC</a:t>
            </a:r>
          </a:p>
          <a:p>
            <a:r>
              <a:rPr lang="en-US" dirty="0"/>
              <a:t>Hospital lab personnel collecting/processing biospecimens as part of their normal job description do not need to be on the DOA (</a:t>
            </a:r>
            <a:r>
              <a:rPr lang="en-US" sz="2200" dirty="0"/>
              <a:t>must have 1 person assigned to role K who would need to complete biospecimen training and would be responsible for training the rest of the lab personnel who would be performing these duties)</a:t>
            </a:r>
          </a:p>
          <a:p>
            <a:r>
              <a:rPr lang="en-US" dirty="0"/>
              <a:t>Hospital pharmacists preparing/dispensing study drug as part of their normal job description do not need to be on the DOA</a:t>
            </a:r>
            <a:r>
              <a:rPr lang="en-US" sz="2200" dirty="0"/>
              <a:t> (must have at least 1 pharmacist assigned to roles I/J who would need to complete pharmacy training and would be responsible for training the rest of the pharmacy personnel who would be performing these duties)</a:t>
            </a:r>
          </a:p>
          <a:p>
            <a:r>
              <a:rPr lang="en-US" dirty="0"/>
              <a:t>Hospital Nurses who will be administering the study drug as part of their normal job description do not need to be on the DOA</a:t>
            </a:r>
          </a:p>
        </p:txBody>
      </p:sp>
    </p:spTree>
    <p:extLst>
      <p:ext uri="{BB962C8B-B14F-4D97-AF65-F5344CB8AC3E}">
        <p14:creationId xmlns:p14="http://schemas.microsoft.com/office/powerpoint/2010/main" val="97284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046F-A4C4-574E-94D9-4FACE7C8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5CF26-198E-A2C4-2B19-CD40D2A64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Once prepared, drug is stable for 24 hours! </a:t>
            </a:r>
          </a:p>
          <a:p>
            <a:r>
              <a:rPr lang="en-US" dirty="0"/>
              <a:t>Pharmacy Training Module and Manual will be updated but those who have already passed the training module will not need to repeat the test </a:t>
            </a:r>
          </a:p>
        </p:txBody>
      </p:sp>
      <p:pic>
        <p:nvPicPr>
          <p:cNvPr id="1026" name="Picture 2" descr="Clipart Panda - Free Clipart Images">
            <a:extLst>
              <a:ext uri="{FF2B5EF4-FFF2-40B4-BE49-F238E27FC236}">
                <a16:creationId xmlns:a16="http://schemas.microsoft.com/office/drawing/2014/main" id="{BC228DB8-F697-07C6-C829-6DCFDA21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47" y="129209"/>
            <a:ext cx="2008280" cy="20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4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88C8-1F86-0184-D549-3468E7C0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83016-40D6-0A69-6E38-33EFC1550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to send out Final version of Imaging and Laboratory/Biospecimen Manuals by end of October</a:t>
            </a:r>
          </a:p>
          <a:p>
            <a:r>
              <a:rPr lang="en-US" dirty="0"/>
              <a:t>Pharmacy Manual will be finalized as soon as we have a definitive drug delivery date</a:t>
            </a:r>
          </a:p>
          <a:p>
            <a:r>
              <a:rPr lang="en-US" dirty="0"/>
              <a:t>Manual of Operations will not be finalized until just prior to study start</a:t>
            </a:r>
          </a:p>
        </p:txBody>
      </p:sp>
    </p:spTree>
    <p:extLst>
      <p:ext uri="{BB962C8B-B14F-4D97-AF65-F5344CB8AC3E}">
        <p14:creationId xmlns:p14="http://schemas.microsoft.com/office/powerpoint/2010/main" val="241761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_template_Toronto 2023" id="{13EFE987-A6EA-48AB-BDA6-4069E6A4EAD2}" vid="{EB84827F-145D-47A3-9CE1-2F2E671CA8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CB943BB614646BBA14873F480A835" ma:contentTypeVersion="5" ma:contentTypeDescription="Create a new document." ma:contentTypeScope="" ma:versionID="2d2f81a761ea14c6c94de5adcdd3db01">
  <xsd:schema xmlns:xsd="http://www.w3.org/2001/XMLSchema" xmlns:xs="http://www.w3.org/2001/XMLSchema" xmlns:p="http://schemas.microsoft.com/office/2006/metadata/properties" xmlns:ns2="eea11018-7ab5-46d9-9672-e19d2a3ed3f2" xmlns:ns3="6170ebe7-8e1d-4788-8b1b-1d6b4871caab" targetNamespace="http://schemas.microsoft.com/office/2006/metadata/properties" ma:root="true" ma:fieldsID="8f5834d34fc8baf08ce57e719eb8078c" ns2:_="" ns3:_="">
    <xsd:import namespace="eea11018-7ab5-46d9-9672-e19d2a3ed3f2"/>
    <xsd:import namespace="6170ebe7-8e1d-4788-8b1b-1d6b4871c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11018-7ab5-46d9-9672-e19d2a3ed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ebe7-8e1d-4788-8b1b-1d6b4871c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2B0EF1-AEBE-4767-9418-A6F7CE88A31D}"/>
</file>

<file path=customXml/itemProps2.xml><?xml version="1.0" encoding="utf-8"?>
<ds:datastoreItem xmlns:ds="http://schemas.openxmlformats.org/officeDocument/2006/customXml" ds:itemID="{528FB896-4323-4A9E-8EF1-BDEF63CBAFB8}"/>
</file>

<file path=customXml/itemProps3.xml><?xml version="1.0" encoding="utf-8"?>
<ds:datastoreItem xmlns:ds="http://schemas.openxmlformats.org/officeDocument/2006/customXml" ds:itemID="{17B1D496-EDDD-4AD6-90D1-6665165B0ECD}"/>
</file>

<file path=docProps/app.xml><?xml version="1.0" encoding="utf-8"?>
<Properties xmlns="http://schemas.openxmlformats.org/officeDocument/2006/extended-properties" xmlns:vt="http://schemas.openxmlformats.org/officeDocument/2006/docPropsVTypes">
  <Template>SN_template_Toronto 2023</Template>
  <TotalTime>126</TotalTime>
  <Words>646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CURRENT STATUS </vt:lpstr>
      <vt:lpstr>PROTOCOL MODIFICATION</vt:lpstr>
      <vt:lpstr>INFORMED CONSENT MODIFICATION</vt:lpstr>
      <vt:lpstr>Training</vt:lpstr>
      <vt:lpstr>MRI CAPABILITIES QUESTIONNAIRE</vt:lpstr>
      <vt:lpstr>DOA</vt:lpstr>
      <vt:lpstr>DRUG STABILITY</vt:lpstr>
      <vt:lpstr>Manuals</vt:lpstr>
      <vt:lpstr>WebDCU™</vt:lpstr>
    </vt:vector>
  </TitlesOfParts>
  <Company>University of Cincinnati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Howlett-Smith, Harriet (howletha)</dc:creator>
  <cp:lastModifiedBy>Konsulis, Kristine (konsulkm)</cp:lastModifiedBy>
  <cp:revision>11</cp:revision>
  <dcterms:created xsi:type="dcterms:W3CDTF">2023-09-29T20:14:46Z</dcterms:created>
  <dcterms:modified xsi:type="dcterms:W3CDTF">2023-10-03T16:07:14Z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0x01010070FCB943BB614646BBA14873F480A835</vt:lpwstr>
  </property>
</Properties>
</file>