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60" r:id="rId6"/>
    <p:sldId id="267" r:id="rId7"/>
    <p:sldId id="261" r:id="rId8"/>
    <p:sldId id="262" r:id="rId9"/>
    <p:sldId id="268" r:id="rId10"/>
    <p:sldId id="263" r:id="rId11"/>
    <p:sldId id="264" r:id="rId12"/>
    <p:sldId id="269" r:id="rId13"/>
    <p:sldId id="265" r:id="rId14"/>
    <p:sldId id="266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agon Garcia, Rebeca" initials="AGR" lastIdx="3" clrIdx="0">
    <p:extLst>
      <p:ext uri="{19B8F6BF-5375-455C-9EA6-DF929625EA0E}">
        <p15:presenceInfo xmlns:p15="http://schemas.microsoft.com/office/powerpoint/2012/main" userId="Aragon Garcia, Rebeca" providerId="None"/>
      </p:ext>
    </p:extLst>
  </p:cmAuthor>
  <p:cmAuthor id="2" name="Mitchell Elkind" initials="ME" lastIdx="1" clrIdx="1">
    <p:extLst>
      <p:ext uri="{19B8F6BF-5375-455C-9EA6-DF929625EA0E}">
        <p15:presenceInfo xmlns:p15="http://schemas.microsoft.com/office/powerpoint/2012/main" userId="Mitchell Elki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91177B-FA68-1A4A-90CD-4A485136B860}" v="35" dt="2023-10-06T14:30:53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84"/>
  </p:normalViewPr>
  <p:slideViewPr>
    <p:cSldViewPr snapToGrid="0" snapToObjects="1">
      <p:cViewPr varScale="1">
        <p:scale>
          <a:sx n="154" d="100"/>
          <a:sy n="154" d="100"/>
        </p:scale>
        <p:origin x="18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oman Kamel" userId="dc296e87-efe1-49d9-b448-5bd567248df1" providerId="ADAL" clId="{1C91177B-FA68-1A4A-90CD-4A485136B860}"/>
    <pc:docChg chg="undo custSel addSld modSld">
      <pc:chgData name="Hooman Kamel" userId="dc296e87-efe1-49d9-b448-5bd567248df1" providerId="ADAL" clId="{1C91177B-FA68-1A4A-90CD-4A485136B860}" dt="2023-10-06T14:32:39.247" v="452" actId="20577"/>
      <pc:docMkLst>
        <pc:docMk/>
      </pc:docMkLst>
      <pc:sldChg chg="addSp delSp modSp mod">
        <pc:chgData name="Hooman Kamel" userId="dc296e87-efe1-49d9-b448-5bd567248df1" providerId="ADAL" clId="{1C91177B-FA68-1A4A-90CD-4A485136B860}" dt="2023-10-04T17:02:28.078" v="4" actId="1076"/>
        <pc:sldMkLst>
          <pc:docMk/>
          <pc:sldMk cId="2823366338" sldId="259"/>
        </pc:sldMkLst>
        <pc:graphicFrameChg chg="add mod">
          <ac:chgData name="Hooman Kamel" userId="dc296e87-efe1-49d9-b448-5bd567248df1" providerId="ADAL" clId="{1C91177B-FA68-1A4A-90CD-4A485136B860}" dt="2023-10-04T17:02:28.078" v="4" actId="1076"/>
          <ac:graphicFrameMkLst>
            <pc:docMk/>
            <pc:sldMk cId="2823366338" sldId="259"/>
            <ac:graphicFrameMk id="2" creationId="{5F5F3AA6-FD12-77FB-076E-4B1F46399F1B}"/>
          </ac:graphicFrameMkLst>
        </pc:graphicFrameChg>
        <pc:graphicFrameChg chg="del">
          <ac:chgData name="Hooman Kamel" userId="dc296e87-efe1-49d9-b448-5bd567248df1" providerId="ADAL" clId="{1C91177B-FA68-1A4A-90CD-4A485136B860}" dt="2023-10-04T17:02:11.186" v="0" actId="478"/>
          <ac:graphicFrameMkLst>
            <pc:docMk/>
            <pc:sldMk cId="2823366338" sldId="259"/>
            <ac:graphicFrameMk id="7" creationId="{5F5F3AA6-FD12-77FB-076E-4B1F46399F1B}"/>
          </ac:graphicFrameMkLst>
        </pc:graphicFrameChg>
      </pc:sldChg>
      <pc:sldChg chg="addSp delSp modSp mod">
        <pc:chgData name="Hooman Kamel" userId="dc296e87-efe1-49d9-b448-5bd567248df1" providerId="ADAL" clId="{1C91177B-FA68-1A4A-90CD-4A485136B860}" dt="2023-10-04T19:29:50.982" v="101" actId="1076"/>
        <pc:sldMkLst>
          <pc:docMk/>
          <pc:sldMk cId="3791625099" sldId="261"/>
        </pc:sldMkLst>
        <pc:graphicFrameChg chg="del">
          <ac:chgData name="Hooman Kamel" userId="dc296e87-efe1-49d9-b448-5bd567248df1" providerId="ADAL" clId="{1C91177B-FA68-1A4A-90CD-4A485136B860}" dt="2023-10-04T19:29:09.241" v="91" actId="478"/>
          <ac:graphicFrameMkLst>
            <pc:docMk/>
            <pc:sldMk cId="3791625099" sldId="261"/>
            <ac:graphicFrameMk id="2" creationId="{67C86A2F-D31E-F9CC-E6E2-CDC8CADA2440}"/>
          </ac:graphicFrameMkLst>
        </pc:graphicFrameChg>
        <pc:graphicFrameChg chg="add del mod">
          <ac:chgData name="Hooman Kamel" userId="dc296e87-efe1-49d9-b448-5bd567248df1" providerId="ADAL" clId="{1C91177B-FA68-1A4A-90CD-4A485136B860}" dt="2023-10-04T19:29:35.456" v="96" actId="478"/>
          <ac:graphicFrameMkLst>
            <pc:docMk/>
            <pc:sldMk cId="3791625099" sldId="261"/>
            <ac:graphicFrameMk id="3" creationId="{67C86A2F-D31E-F9CC-E6E2-CDC8CADA2440}"/>
          </ac:graphicFrameMkLst>
        </pc:graphicFrameChg>
        <pc:graphicFrameChg chg="add mod">
          <ac:chgData name="Hooman Kamel" userId="dc296e87-efe1-49d9-b448-5bd567248df1" providerId="ADAL" clId="{1C91177B-FA68-1A4A-90CD-4A485136B860}" dt="2023-10-04T19:29:50.982" v="101" actId="1076"/>
          <ac:graphicFrameMkLst>
            <pc:docMk/>
            <pc:sldMk cId="3791625099" sldId="261"/>
            <ac:graphicFrameMk id="4" creationId="{67C86A2F-D31E-F9CC-E6E2-CDC8CADA2440}"/>
          </ac:graphicFrameMkLst>
        </pc:graphicFrameChg>
      </pc:sldChg>
      <pc:sldChg chg="addSp delSp modSp mod">
        <pc:chgData name="Hooman Kamel" userId="dc296e87-efe1-49d9-b448-5bd567248df1" providerId="ADAL" clId="{1C91177B-FA68-1A4A-90CD-4A485136B860}" dt="2023-10-06T13:33:44.273" v="170" actId="1076"/>
        <pc:sldMkLst>
          <pc:docMk/>
          <pc:sldMk cId="3916726707" sldId="263"/>
        </pc:sldMkLst>
        <pc:graphicFrameChg chg="add mod">
          <ac:chgData name="Hooman Kamel" userId="dc296e87-efe1-49d9-b448-5bd567248df1" providerId="ADAL" clId="{1C91177B-FA68-1A4A-90CD-4A485136B860}" dt="2023-10-06T13:33:44.273" v="170" actId="1076"/>
          <ac:graphicFrameMkLst>
            <pc:docMk/>
            <pc:sldMk cId="3916726707" sldId="263"/>
            <ac:graphicFrameMk id="2" creationId="{0544A9C0-CB7C-7EFC-9A97-1CB62D2DE485}"/>
          </ac:graphicFrameMkLst>
        </pc:graphicFrameChg>
        <pc:graphicFrameChg chg="del">
          <ac:chgData name="Hooman Kamel" userId="dc296e87-efe1-49d9-b448-5bd567248df1" providerId="ADAL" clId="{1C91177B-FA68-1A4A-90CD-4A485136B860}" dt="2023-10-04T19:41:33.521" v="156" actId="478"/>
          <ac:graphicFrameMkLst>
            <pc:docMk/>
            <pc:sldMk cId="3916726707" sldId="263"/>
            <ac:graphicFrameMk id="3" creationId="{0544A9C0-CB7C-7EFC-9A97-1CB62D2DE485}"/>
          </ac:graphicFrameMkLst>
        </pc:graphicFrameChg>
      </pc:sldChg>
      <pc:sldChg chg="modSp mod">
        <pc:chgData name="Hooman Kamel" userId="dc296e87-efe1-49d9-b448-5bd567248df1" providerId="ADAL" clId="{1C91177B-FA68-1A4A-90CD-4A485136B860}" dt="2023-10-06T13:44:28.092" v="193" actId="21"/>
        <pc:sldMkLst>
          <pc:docMk/>
          <pc:sldMk cId="2343449643" sldId="264"/>
        </pc:sldMkLst>
        <pc:spChg chg="mod">
          <ac:chgData name="Hooman Kamel" userId="dc296e87-efe1-49d9-b448-5bd567248df1" providerId="ADAL" clId="{1C91177B-FA68-1A4A-90CD-4A485136B860}" dt="2023-10-06T13:44:28.092" v="193" actId="21"/>
          <ac:spMkLst>
            <pc:docMk/>
            <pc:sldMk cId="2343449643" sldId="264"/>
            <ac:spMk id="3" creationId="{48DEC6D6-0D70-D8D9-B496-F2EB369C39DA}"/>
          </ac:spMkLst>
        </pc:spChg>
      </pc:sldChg>
      <pc:sldChg chg="addSp delSp modSp mod">
        <pc:chgData name="Hooman Kamel" userId="dc296e87-efe1-49d9-b448-5bd567248df1" providerId="ADAL" clId="{1C91177B-FA68-1A4A-90CD-4A485136B860}" dt="2023-10-06T13:44:14.504" v="192" actId="1076"/>
        <pc:sldMkLst>
          <pc:docMk/>
          <pc:sldMk cId="1212633228" sldId="265"/>
        </pc:sldMkLst>
        <pc:graphicFrameChg chg="del">
          <ac:chgData name="Hooman Kamel" userId="dc296e87-efe1-49d9-b448-5bd567248df1" providerId="ADAL" clId="{1C91177B-FA68-1A4A-90CD-4A485136B860}" dt="2023-10-06T13:43:53.862" v="186" actId="478"/>
          <ac:graphicFrameMkLst>
            <pc:docMk/>
            <pc:sldMk cId="1212633228" sldId="265"/>
            <ac:graphicFrameMk id="2" creationId="{22956BE3-15D1-25B9-3592-2B678B66F873}"/>
          </ac:graphicFrameMkLst>
        </pc:graphicFrameChg>
        <pc:graphicFrameChg chg="add mod">
          <ac:chgData name="Hooman Kamel" userId="dc296e87-efe1-49d9-b448-5bd567248df1" providerId="ADAL" clId="{1C91177B-FA68-1A4A-90CD-4A485136B860}" dt="2023-10-06T13:44:14.504" v="192" actId="1076"/>
          <ac:graphicFrameMkLst>
            <pc:docMk/>
            <pc:sldMk cId="1212633228" sldId="265"/>
            <ac:graphicFrameMk id="3" creationId="{22956BE3-15D1-25B9-3592-2B678B66F873}"/>
          </ac:graphicFrameMkLst>
        </pc:graphicFrameChg>
      </pc:sldChg>
      <pc:sldChg chg="modSp mod">
        <pc:chgData name="Hooman Kamel" userId="dc296e87-efe1-49d9-b448-5bd567248df1" providerId="ADAL" clId="{1C91177B-FA68-1A4A-90CD-4A485136B860}" dt="2023-10-06T13:44:52.014" v="201" actId="27636"/>
        <pc:sldMkLst>
          <pc:docMk/>
          <pc:sldMk cId="2663262778" sldId="266"/>
        </pc:sldMkLst>
        <pc:spChg chg="mod">
          <ac:chgData name="Hooman Kamel" userId="dc296e87-efe1-49d9-b448-5bd567248df1" providerId="ADAL" clId="{1C91177B-FA68-1A4A-90CD-4A485136B860}" dt="2023-10-06T13:44:52.014" v="201" actId="27636"/>
          <ac:spMkLst>
            <pc:docMk/>
            <pc:sldMk cId="2663262778" sldId="266"/>
            <ac:spMk id="3" creationId="{48DEC6D6-0D70-D8D9-B496-F2EB369C39DA}"/>
          </ac:spMkLst>
        </pc:spChg>
      </pc:sldChg>
      <pc:sldChg chg="modSp add mod">
        <pc:chgData name="Hooman Kamel" userId="dc296e87-efe1-49d9-b448-5bd567248df1" providerId="ADAL" clId="{1C91177B-FA68-1A4A-90CD-4A485136B860}" dt="2023-10-04T17:04:33.765" v="90" actId="313"/>
        <pc:sldMkLst>
          <pc:docMk/>
          <pc:sldMk cId="3511244457" sldId="267"/>
        </pc:sldMkLst>
        <pc:spChg chg="mod">
          <ac:chgData name="Hooman Kamel" userId="dc296e87-efe1-49d9-b448-5bd567248df1" providerId="ADAL" clId="{1C91177B-FA68-1A4A-90CD-4A485136B860}" dt="2023-10-04T17:04:33.765" v="90" actId="313"/>
          <ac:spMkLst>
            <pc:docMk/>
            <pc:sldMk cId="3511244457" sldId="267"/>
            <ac:spMk id="3" creationId="{48DEC6D6-0D70-D8D9-B496-F2EB369C39DA}"/>
          </ac:spMkLst>
        </pc:spChg>
      </pc:sldChg>
      <pc:sldChg chg="modSp add mod">
        <pc:chgData name="Hooman Kamel" userId="dc296e87-efe1-49d9-b448-5bd567248df1" providerId="ADAL" clId="{1C91177B-FA68-1A4A-90CD-4A485136B860}" dt="2023-10-04T19:32:49.154" v="155" actId="313"/>
        <pc:sldMkLst>
          <pc:docMk/>
          <pc:sldMk cId="1671397452" sldId="268"/>
        </pc:sldMkLst>
        <pc:spChg chg="mod">
          <ac:chgData name="Hooman Kamel" userId="dc296e87-efe1-49d9-b448-5bd567248df1" providerId="ADAL" clId="{1C91177B-FA68-1A4A-90CD-4A485136B860}" dt="2023-10-04T19:32:49.154" v="155" actId="313"/>
          <ac:spMkLst>
            <pc:docMk/>
            <pc:sldMk cId="1671397452" sldId="268"/>
            <ac:spMk id="3" creationId="{48DEC6D6-0D70-D8D9-B496-F2EB369C39DA}"/>
          </ac:spMkLst>
        </pc:spChg>
      </pc:sldChg>
      <pc:sldChg chg="modSp add mod">
        <pc:chgData name="Hooman Kamel" userId="dc296e87-efe1-49d9-b448-5bd567248df1" providerId="ADAL" clId="{1C91177B-FA68-1A4A-90CD-4A485136B860}" dt="2023-10-06T13:44:33.981" v="198" actId="20577"/>
        <pc:sldMkLst>
          <pc:docMk/>
          <pc:sldMk cId="2532170586" sldId="269"/>
        </pc:sldMkLst>
        <pc:spChg chg="mod">
          <ac:chgData name="Hooman Kamel" userId="dc296e87-efe1-49d9-b448-5bd567248df1" providerId="ADAL" clId="{1C91177B-FA68-1A4A-90CD-4A485136B860}" dt="2023-10-06T13:44:33.981" v="198" actId="20577"/>
          <ac:spMkLst>
            <pc:docMk/>
            <pc:sldMk cId="2532170586" sldId="269"/>
            <ac:spMk id="3" creationId="{48DEC6D6-0D70-D8D9-B496-F2EB369C39DA}"/>
          </ac:spMkLst>
        </pc:spChg>
      </pc:sldChg>
      <pc:sldChg chg="modSp add mod">
        <pc:chgData name="Hooman Kamel" userId="dc296e87-efe1-49d9-b448-5bd567248df1" providerId="ADAL" clId="{1C91177B-FA68-1A4A-90CD-4A485136B860}" dt="2023-10-06T13:44:56.769" v="203" actId="27636"/>
        <pc:sldMkLst>
          <pc:docMk/>
          <pc:sldMk cId="2921553678" sldId="270"/>
        </pc:sldMkLst>
        <pc:spChg chg="mod">
          <ac:chgData name="Hooman Kamel" userId="dc296e87-efe1-49d9-b448-5bd567248df1" providerId="ADAL" clId="{1C91177B-FA68-1A4A-90CD-4A485136B860}" dt="2023-10-06T13:44:56.769" v="203" actId="27636"/>
          <ac:spMkLst>
            <pc:docMk/>
            <pc:sldMk cId="2921553678" sldId="270"/>
            <ac:spMk id="3" creationId="{48DEC6D6-0D70-D8D9-B496-F2EB369C39DA}"/>
          </ac:spMkLst>
        </pc:spChg>
      </pc:sldChg>
      <pc:sldChg chg="modSp add mod">
        <pc:chgData name="Hooman Kamel" userId="dc296e87-efe1-49d9-b448-5bd567248df1" providerId="ADAL" clId="{1C91177B-FA68-1A4A-90CD-4A485136B860}" dt="2023-10-06T13:47:04.675" v="258" actId="313"/>
        <pc:sldMkLst>
          <pc:docMk/>
          <pc:sldMk cId="4289186849" sldId="271"/>
        </pc:sldMkLst>
        <pc:spChg chg="mod">
          <ac:chgData name="Hooman Kamel" userId="dc296e87-efe1-49d9-b448-5bd567248df1" providerId="ADAL" clId="{1C91177B-FA68-1A4A-90CD-4A485136B860}" dt="2023-10-06T13:47:04.675" v="258" actId="313"/>
          <ac:spMkLst>
            <pc:docMk/>
            <pc:sldMk cId="4289186849" sldId="271"/>
            <ac:spMk id="3" creationId="{48DEC6D6-0D70-D8D9-B496-F2EB369C39DA}"/>
          </ac:spMkLst>
        </pc:spChg>
      </pc:sldChg>
      <pc:sldChg chg="addSp delSp modSp new mod modClrScheme chgLayout">
        <pc:chgData name="Hooman Kamel" userId="dc296e87-efe1-49d9-b448-5bd567248df1" providerId="ADAL" clId="{1C91177B-FA68-1A4A-90CD-4A485136B860}" dt="2023-10-06T14:23:39.423" v="310"/>
        <pc:sldMkLst>
          <pc:docMk/>
          <pc:sldMk cId="2123552972" sldId="272"/>
        </pc:sldMkLst>
        <pc:spChg chg="del mod ord">
          <ac:chgData name="Hooman Kamel" userId="dc296e87-efe1-49d9-b448-5bd567248df1" providerId="ADAL" clId="{1C91177B-FA68-1A4A-90CD-4A485136B860}" dt="2023-10-06T13:47:15.404" v="260" actId="700"/>
          <ac:spMkLst>
            <pc:docMk/>
            <pc:sldMk cId="2123552972" sldId="272"/>
            <ac:spMk id="2" creationId="{D5ACB878-9FF4-D650-C743-C0BE82A5587B}"/>
          </ac:spMkLst>
        </pc:spChg>
        <pc:spChg chg="del">
          <ac:chgData name="Hooman Kamel" userId="dc296e87-efe1-49d9-b448-5bd567248df1" providerId="ADAL" clId="{1C91177B-FA68-1A4A-90CD-4A485136B860}" dt="2023-10-06T13:47:15.404" v="260" actId="700"/>
          <ac:spMkLst>
            <pc:docMk/>
            <pc:sldMk cId="2123552972" sldId="272"/>
            <ac:spMk id="3" creationId="{B1BB81EE-3729-6999-8149-4BA6394AC884}"/>
          </ac:spMkLst>
        </pc:spChg>
        <pc:spChg chg="add mod ord">
          <ac:chgData name="Hooman Kamel" userId="dc296e87-efe1-49d9-b448-5bd567248df1" providerId="ADAL" clId="{1C91177B-FA68-1A4A-90CD-4A485136B860}" dt="2023-10-06T13:47:28.450" v="303" actId="20577"/>
          <ac:spMkLst>
            <pc:docMk/>
            <pc:sldMk cId="2123552972" sldId="272"/>
            <ac:spMk id="4" creationId="{FE0DA263-C5B8-F9B5-05BE-349CD7CAEF39}"/>
          </ac:spMkLst>
        </pc:spChg>
        <pc:graphicFrameChg chg="add mod">
          <ac:chgData name="Hooman Kamel" userId="dc296e87-efe1-49d9-b448-5bd567248df1" providerId="ADAL" clId="{1C91177B-FA68-1A4A-90CD-4A485136B860}" dt="2023-10-06T14:23:30.956" v="307" actId="1076"/>
          <ac:graphicFrameMkLst>
            <pc:docMk/>
            <pc:sldMk cId="2123552972" sldId="272"/>
            <ac:graphicFrameMk id="5" creationId="{65372078-4B5B-24C0-9732-D2EBDDCC8743}"/>
          </ac:graphicFrameMkLst>
        </pc:graphicFrameChg>
        <pc:graphicFrameChg chg="add mod">
          <ac:chgData name="Hooman Kamel" userId="dc296e87-efe1-49d9-b448-5bd567248df1" providerId="ADAL" clId="{1C91177B-FA68-1A4A-90CD-4A485136B860}" dt="2023-10-06T14:23:39.423" v="310"/>
          <ac:graphicFrameMkLst>
            <pc:docMk/>
            <pc:sldMk cId="2123552972" sldId="272"/>
            <ac:graphicFrameMk id="6" creationId="{65372078-4B5B-24C0-9732-D2EBDDCC8743}"/>
          </ac:graphicFrameMkLst>
        </pc:graphicFrameChg>
      </pc:sldChg>
      <pc:sldChg chg="addSp delSp modSp add mod modClrScheme chgLayout">
        <pc:chgData name="Hooman Kamel" userId="dc296e87-efe1-49d9-b448-5bd567248df1" providerId="ADAL" clId="{1C91177B-FA68-1A4A-90CD-4A485136B860}" dt="2023-10-06T14:25:05.678" v="365" actId="20577"/>
        <pc:sldMkLst>
          <pc:docMk/>
          <pc:sldMk cId="3378375899" sldId="273"/>
        </pc:sldMkLst>
        <pc:spChg chg="add mod ord">
          <ac:chgData name="Hooman Kamel" userId="dc296e87-efe1-49d9-b448-5bd567248df1" providerId="ADAL" clId="{1C91177B-FA68-1A4A-90CD-4A485136B860}" dt="2023-10-06T14:25:05.678" v="365" actId="20577"/>
          <ac:spMkLst>
            <pc:docMk/>
            <pc:sldMk cId="3378375899" sldId="273"/>
            <ac:spMk id="2" creationId="{5222704A-C4D0-A7B3-6BB0-44AD61768979}"/>
          </ac:spMkLst>
        </pc:spChg>
        <pc:spChg chg="mod ord">
          <ac:chgData name="Hooman Kamel" userId="dc296e87-efe1-49d9-b448-5bd567248df1" providerId="ADAL" clId="{1C91177B-FA68-1A4A-90CD-4A485136B860}" dt="2023-10-06T14:23:48.166" v="313" actId="700"/>
          <ac:spMkLst>
            <pc:docMk/>
            <pc:sldMk cId="3378375899" sldId="273"/>
            <ac:spMk id="4" creationId="{FE0DA263-C5B8-F9B5-05BE-349CD7CAEF39}"/>
          </ac:spMkLst>
        </pc:spChg>
        <pc:graphicFrameChg chg="del">
          <ac:chgData name="Hooman Kamel" userId="dc296e87-efe1-49d9-b448-5bd567248df1" providerId="ADAL" clId="{1C91177B-FA68-1A4A-90CD-4A485136B860}" dt="2023-10-06T14:23:44.136" v="312" actId="478"/>
          <ac:graphicFrameMkLst>
            <pc:docMk/>
            <pc:sldMk cId="3378375899" sldId="273"/>
            <ac:graphicFrameMk id="5" creationId="{65372078-4B5B-24C0-9732-D2EBDDCC8743}"/>
          </ac:graphicFrameMkLst>
        </pc:graphicFrameChg>
      </pc:sldChg>
      <pc:sldChg chg="modSp add mod">
        <pc:chgData name="Hooman Kamel" userId="dc296e87-efe1-49d9-b448-5bd567248df1" providerId="ADAL" clId="{1C91177B-FA68-1A4A-90CD-4A485136B860}" dt="2023-10-06T14:32:19.757" v="431" actId="20577"/>
        <pc:sldMkLst>
          <pc:docMk/>
          <pc:sldMk cId="3595625953" sldId="274"/>
        </pc:sldMkLst>
        <pc:spChg chg="mod">
          <ac:chgData name="Hooman Kamel" userId="dc296e87-efe1-49d9-b448-5bd567248df1" providerId="ADAL" clId="{1C91177B-FA68-1A4A-90CD-4A485136B860}" dt="2023-10-06T14:32:19.757" v="431" actId="20577"/>
          <ac:spMkLst>
            <pc:docMk/>
            <pc:sldMk cId="3595625953" sldId="274"/>
            <ac:spMk id="2" creationId="{5222704A-C4D0-A7B3-6BB0-44AD61768979}"/>
          </ac:spMkLst>
        </pc:spChg>
      </pc:sldChg>
      <pc:sldChg chg="modSp add mod">
        <pc:chgData name="Hooman Kamel" userId="dc296e87-efe1-49d9-b448-5bd567248df1" providerId="ADAL" clId="{1C91177B-FA68-1A4A-90CD-4A485136B860}" dt="2023-10-06T14:32:39.247" v="452" actId="20577"/>
        <pc:sldMkLst>
          <pc:docMk/>
          <pc:sldMk cId="3620043937" sldId="275"/>
        </pc:sldMkLst>
        <pc:spChg chg="mod">
          <ac:chgData name="Hooman Kamel" userId="dc296e87-efe1-49d9-b448-5bd567248df1" providerId="ADAL" clId="{1C91177B-FA68-1A4A-90CD-4A485136B860}" dt="2023-10-06T14:32:39.247" v="452" actId="20577"/>
          <ac:spMkLst>
            <pc:docMk/>
            <pc:sldMk cId="3620043937" sldId="275"/>
            <ac:spMk id="2" creationId="{5222704A-C4D0-A7B3-6BB0-44AD6176897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edcornell-my.sharepoint.com/personal/hok9010_med_cornell_edu/Documents/Research/StrokeNet/Fall%202023%20meeting/StrokeNet%20panel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edcornell-my.sharepoint.com/personal/hok9010_med_cornell_edu/Documents/Research/StrokeNet/Fall%202023%20meeting/StrokeNet%20panel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medcornell-my.sharepoint.com/personal/hok9010_med_cornell_edu/Documents/Research/StrokeNet/Fall%202023%20meeting/StrokeNet%20panel%20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medcornell-my.sharepoint.com/personal/hok9010_med_cornell_edu/Documents/Research/StrokeNet/Fall%202023%20meeting/StrokeNet%20panel%20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medcornell-my.sharepoint.com/personal/hok9010_med_cornell_edu/Documents/Research/StrokeNet/Fall%202023%20meeting/StrokeNet%20panel%20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'Biggest obstacles'!$A$68:$A$73</c:f>
              <c:strCache>
                <c:ptCount val="6"/>
                <c:pt idx="0">
                  <c:v>Funding</c:v>
                </c:pt>
                <c:pt idx="1">
                  <c:v>Recruitment</c:v>
                </c:pt>
                <c:pt idx="2">
                  <c:v>Infrastructure</c:v>
                </c:pt>
                <c:pt idx="3">
                  <c:v>Retention</c:v>
                </c:pt>
                <c:pt idx="4">
                  <c:v>Protocol</c:v>
                </c:pt>
                <c:pt idx="5">
                  <c:v>Diversity</c:v>
                </c:pt>
              </c:strCache>
            </c:strRef>
          </c:cat>
          <c:val>
            <c:numRef>
              <c:f>'Biggest obstacles'!$B$68:$B$73</c:f>
              <c:numCache>
                <c:formatCode>General</c:formatCode>
                <c:ptCount val="6"/>
                <c:pt idx="0">
                  <c:v>16</c:v>
                </c:pt>
                <c:pt idx="1">
                  <c:v>13</c:v>
                </c:pt>
                <c:pt idx="2">
                  <c:v>13</c:v>
                </c:pt>
                <c:pt idx="3">
                  <c:v>12</c:v>
                </c:pt>
                <c:pt idx="4">
                  <c:v>10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46-514E-B637-E8FDB381E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9231536"/>
        <c:axId val="1759181440"/>
      </c:barChart>
      <c:catAx>
        <c:axId val="186923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9181440"/>
        <c:crosses val="autoZero"/>
        <c:auto val="1"/>
        <c:lblAlgn val="ctr"/>
        <c:lblOffset val="100"/>
        <c:noMultiLvlLbl val="0"/>
      </c:catAx>
      <c:valAx>
        <c:axId val="1759181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923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'Potential solutions'!$A$64:$A$70</c:f>
              <c:strCache>
                <c:ptCount val="7"/>
                <c:pt idx="0">
                  <c:v>Simple / pragmatic / platform</c:v>
                </c:pt>
                <c:pt idx="1">
                  <c:v>Collab / outreach / advertising</c:v>
                </c:pt>
                <c:pt idx="2">
                  <c:v>Increased reimbursement</c:v>
                </c:pt>
                <c:pt idx="3">
                  <c:v>Remote / tech / EMR</c:v>
                </c:pt>
                <c:pt idx="4">
                  <c:v>Patient compensation</c:v>
                </c:pt>
                <c:pt idx="5">
                  <c:v>More IMs / training</c:v>
                </c:pt>
                <c:pt idx="6">
                  <c:v>Standing salary support</c:v>
                </c:pt>
              </c:strCache>
            </c:strRef>
          </c:cat>
          <c:val>
            <c:numRef>
              <c:f>'Potential solutions'!$B$64:$B$70</c:f>
              <c:numCache>
                <c:formatCode>General</c:formatCode>
                <c:ptCount val="7"/>
                <c:pt idx="0">
                  <c:v>15</c:v>
                </c:pt>
                <c:pt idx="1">
                  <c:v>10</c:v>
                </c:pt>
                <c:pt idx="2">
                  <c:v>9</c:v>
                </c:pt>
                <c:pt idx="3">
                  <c:v>8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7F-6B4F-AE7B-A4F315606F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7139807"/>
        <c:axId val="237141535"/>
      </c:barChart>
      <c:catAx>
        <c:axId val="237139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141535"/>
        <c:crosses val="autoZero"/>
        <c:auto val="1"/>
        <c:lblAlgn val="ctr"/>
        <c:lblOffset val="100"/>
        <c:noMultiLvlLbl val="0"/>
      </c:catAx>
      <c:valAx>
        <c:axId val="237141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139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'Rural or small sites'!$A$69:$A$75</c:f>
              <c:strCache>
                <c:ptCount val="7"/>
                <c:pt idx="0">
                  <c:v>Remote / tech / EMR</c:v>
                </c:pt>
                <c:pt idx="1">
                  <c:v>RCC resources</c:v>
                </c:pt>
                <c:pt idx="2">
                  <c:v>Local training / champions/ certification</c:v>
                </c:pt>
                <c:pt idx="3">
                  <c:v>Pragmatic trials</c:v>
                </c:pt>
                <c:pt idx="4">
                  <c:v>RCC travel team</c:v>
                </c:pt>
                <c:pt idx="5">
                  <c:v>Involve / incentivize PCP</c:v>
                </c:pt>
                <c:pt idx="6">
                  <c:v>Patient compensation</c:v>
                </c:pt>
              </c:strCache>
            </c:strRef>
          </c:cat>
          <c:val>
            <c:numRef>
              <c:f>'Rural or small sites'!$B$69:$B$75</c:f>
              <c:numCache>
                <c:formatCode>General</c:formatCode>
                <c:ptCount val="7"/>
                <c:pt idx="0">
                  <c:v>27</c:v>
                </c:pt>
                <c:pt idx="1">
                  <c:v>14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06-2946-8125-ACF865A4D6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6998559"/>
        <c:axId val="1551381248"/>
      </c:barChart>
      <c:catAx>
        <c:axId val="236998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1381248"/>
        <c:crosses val="autoZero"/>
        <c:auto val="1"/>
        <c:lblAlgn val="ctr"/>
        <c:lblOffset val="100"/>
        <c:noMultiLvlLbl val="0"/>
      </c:catAx>
      <c:valAx>
        <c:axId val="1551381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998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Telehealth!$A$62:$A$67</c:f>
              <c:strCache>
                <c:ptCount val="6"/>
                <c:pt idx="0">
                  <c:v>Digital divide</c:v>
                </c:pt>
                <c:pt idx="1">
                  <c:v>Site logistical barriers</c:v>
                </c:pt>
                <c:pt idx="2">
                  <c:v>Lack of platform</c:v>
                </c:pt>
                <c:pt idx="3">
                  <c:v>None</c:v>
                </c:pt>
                <c:pt idx="4">
                  <c:v>Protocol barriers</c:v>
                </c:pt>
                <c:pt idx="5">
                  <c:v>Retention</c:v>
                </c:pt>
              </c:strCache>
            </c:strRef>
          </c:cat>
          <c:val>
            <c:numRef>
              <c:f>Telehealth!$B$62:$B$67</c:f>
              <c:numCache>
                <c:formatCode>General</c:formatCode>
                <c:ptCount val="6"/>
                <c:pt idx="0">
                  <c:v>14</c:v>
                </c:pt>
                <c:pt idx="1">
                  <c:v>12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A-FB40-A191-28CA185D03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824783"/>
        <c:axId val="202649151"/>
      </c:barChart>
      <c:catAx>
        <c:axId val="202824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49151"/>
        <c:crosses val="autoZero"/>
        <c:auto val="1"/>
        <c:lblAlgn val="ctr"/>
        <c:lblOffset val="100"/>
        <c:noMultiLvlLbl val="0"/>
      </c:catAx>
      <c:valAx>
        <c:axId val="202649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824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'Leveraging EMR'!$A$59:$A$64</c:f>
              <c:strCache>
                <c:ptCount val="6"/>
                <c:pt idx="0">
                  <c:v>Need to facilitate access / IT help</c:v>
                </c:pt>
                <c:pt idx="1">
                  <c:v>Alerts / data capture</c:v>
                </c:pt>
                <c:pt idx="2">
                  <c:v>Interoperable / standardized / unified</c:v>
                </c:pt>
                <c:pt idx="3">
                  <c:v>Add research templates to clinical notes</c:v>
                </c:pt>
                <c:pt idx="4">
                  <c:v>Need to improve data quality</c:v>
                </c:pt>
                <c:pt idx="5">
                  <c:v>Need to share tips</c:v>
                </c:pt>
              </c:strCache>
            </c:strRef>
          </c:cat>
          <c:val>
            <c:numRef>
              <c:f>'Leveraging EMR'!$B$59:$B$64</c:f>
              <c:numCache>
                <c:formatCode>General</c:formatCode>
                <c:ptCount val="6"/>
                <c:pt idx="0">
                  <c:v>14</c:v>
                </c:pt>
                <c:pt idx="1">
                  <c:v>11</c:v>
                </c:pt>
                <c:pt idx="2">
                  <c:v>11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71-9C41-908E-4532B774A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5488288"/>
        <c:axId val="549747487"/>
      </c:barChart>
      <c:catAx>
        <c:axId val="202548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747487"/>
        <c:crosses val="autoZero"/>
        <c:auto val="1"/>
        <c:lblAlgn val="ctr"/>
        <c:lblOffset val="100"/>
        <c:noMultiLvlLbl val="0"/>
      </c:catAx>
      <c:valAx>
        <c:axId val="5497474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548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B3A38-BAAF-C341-8873-BDCBB3090266}" type="datetimeFigureOut">
              <a:rPr lang="en-US" smtClean="0"/>
              <a:t>10/6/23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0FEA1-91FE-6640-ADBF-4D08DDDBD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61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8805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7779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295103"/>
            <a:ext cx="10515600" cy="13290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140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413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473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694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52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8647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193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411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187440"/>
            <a:ext cx="12192000" cy="6705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82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1234" y="6326372"/>
            <a:ext cx="1842566" cy="38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23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8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DB771-AD04-0852-AF62-16A3265452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59" y="1122363"/>
            <a:ext cx="10532225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Prevention Trials:</a:t>
            </a:r>
            <a:br>
              <a:rPr lang="en-US" dirty="0"/>
            </a:br>
            <a:r>
              <a:rPr lang="en-US" dirty="0"/>
              <a:t>Operational Challenges and Opportunities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337-AE4C-8129-30DC-32663323D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958" y="3892984"/>
            <a:ext cx="10532225" cy="1655762"/>
          </a:xfrm>
        </p:spPr>
        <p:txBody>
          <a:bodyPr/>
          <a:lstStyle/>
          <a:p>
            <a:pPr algn="l"/>
            <a:r>
              <a:rPr lang="en-US" dirty="0"/>
              <a:t>Hooman Kamel, MD</a:t>
            </a:r>
          </a:p>
          <a:p>
            <a:pPr algn="l"/>
            <a:r>
              <a:rPr lang="en-US" dirty="0"/>
              <a:t>Co-Chair, NIH StrokeNet Prevention Working Group</a:t>
            </a:r>
          </a:p>
        </p:txBody>
      </p:sp>
    </p:spTree>
    <p:extLst>
      <p:ext uri="{BB962C8B-B14F-4D97-AF65-F5344CB8AC3E}">
        <p14:creationId xmlns:p14="http://schemas.microsoft.com/office/powerpoint/2010/main" val="2776879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71A7BD7-9A75-F5CE-4F71-183A7F0E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expand network to rural/small sites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B461FC-AA4F-27D2-02B7-2CF49E62A285}"/>
              </a:ext>
            </a:extLst>
          </p:cNvPr>
          <p:cNvSpPr/>
          <p:nvPr/>
        </p:nvSpPr>
        <p:spPr>
          <a:xfrm>
            <a:off x="2295769" y="1414868"/>
            <a:ext cx="364304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544A9C0-CB7C-7EFC-9A97-1CB62D2DE4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178964"/>
              </p:ext>
            </p:extLst>
          </p:nvPr>
        </p:nvGraphicFramePr>
        <p:xfrm>
          <a:off x="1963881" y="1305891"/>
          <a:ext cx="8264237" cy="495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6726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3969-6446-A631-FC71-10AB60E2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expand network to rural/small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EC6D6-0D70-D8D9-B496-F2EB369C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“more financial support to provide human subject research training … Stroke-Net research certification for the clinical personnel on those sites … close RCC supervision of site performance”</a:t>
            </a:r>
          </a:p>
          <a:p>
            <a:pPr marL="0" indent="0">
              <a:buNone/>
            </a:pPr>
            <a:r>
              <a:rPr lang="en-US" dirty="0"/>
              <a:t>“infrastructure for centralized consenting”</a:t>
            </a:r>
          </a:p>
          <a:p>
            <a:pPr marL="0" indent="0">
              <a:buNone/>
            </a:pPr>
            <a:r>
              <a:rPr lang="en-US" dirty="0"/>
              <a:t>“mobile lab companies/mobile research groups”</a:t>
            </a:r>
          </a:p>
        </p:txBody>
      </p:sp>
    </p:spTree>
    <p:extLst>
      <p:ext uri="{BB962C8B-B14F-4D97-AF65-F5344CB8AC3E}">
        <p14:creationId xmlns:p14="http://schemas.microsoft.com/office/powerpoint/2010/main" val="2343449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3969-6446-A631-FC71-10AB60E2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expand network to rural/small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EC6D6-0D70-D8D9-B496-F2EB369C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“Stroke Mobile which houses a research team to come and visit perhaps once a month”</a:t>
            </a:r>
          </a:p>
          <a:p>
            <a:pPr marL="0" indent="0">
              <a:buNone/>
            </a:pPr>
            <a:r>
              <a:rPr lang="en-US" dirty="0"/>
              <a:t>“traveling research coordinator between sites”</a:t>
            </a:r>
          </a:p>
          <a:p>
            <a:pPr marL="0" indent="0">
              <a:buNone/>
            </a:pPr>
            <a:r>
              <a:rPr lang="en-US" dirty="0"/>
              <a:t>“24x7 research team that can talk to patient remotely and enrolling the patients”</a:t>
            </a:r>
          </a:p>
          <a:p>
            <a:pPr marL="0" indent="0">
              <a:buNone/>
            </a:pPr>
            <a:r>
              <a:rPr lang="en-US" dirty="0"/>
              <a:t>“create a pool of travel coordinators at each RCC”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170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71A7BD7-9A75-F5CE-4F71-183A7F0E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telehealth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B461FC-AA4F-27D2-02B7-2CF49E62A285}"/>
              </a:ext>
            </a:extLst>
          </p:cNvPr>
          <p:cNvSpPr/>
          <p:nvPr/>
        </p:nvSpPr>
        <p:spPr>
          <a:xfrm>
            <a:off x="2295769" y="1414868"/>
            <a:ext cx="364304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2956BE3-15D1-25B9-3592-2B678B66F8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33990"/>
              </p:ext>
            </p:extLst>
          </p:nvPr>
        </p:nvGraphicFramePr>
        <p:xfrm>
          <a:off x="2230851" y="1552778"/>
          <a:ext cx="7730297" cy="4638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2633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3969-6446-A631-FC71-10AB60E2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telehealth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EC6D6-0D70-D8D9-B496-F2EB369C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“CRCs are unable to schedule and notate visits within the EMR. Therefore, our CRCs do not have access to a HIPAA compliant platform for completing these types of visits.”</a:t>
            </a:r>
          </a:p>
          <a:p>
            <a:pPr marL="0" indent="0">
              <a:buNone/>
            </a:pPr>
            <a:r>
              <a:rPr lang="en-US" dirty="0"/>
              <a:t>“trials often pay less for remove visits compared to in-person even though it's the same amount of work for our coordinators, sometimes more”</a:t>
            </a:r>
          </a:p>
          <a:p>
            <a:pPr marL="0" indent="0">
              <a:buNone/>
            </a:pPr>
            <a:r>
              <a:rPr lang="en-US" dirty="0"/>
              <a:t>“language interpreter services”</a:t>
            </a:r>
          </a:p>
          <a:p>
            <a:pPr marL="0" indent="0">
              <a:buNone/>
            </a:pPr>
            <a:r>
              <a:rPr lang="en-US" dirty="0"/>
              <a:t>“Most telemedicine networks heavily weighted towards first contact or early 24 hours. Post-stroke care and prevention would require an additional layer of providers separate from the clinical teams. “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62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3969-6446-A631-FC71-10AB60E2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telehealth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EC6D6-0D70-D8D9-B496-F2EB369C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“Multistate licensing.”</a:t>
            </a:r>
          </a:p>
          <a:p>
            <a:pPr marL="0" indent="0">
              <a:buNone/>
            </a:pPr>
            <a:r>
              <a:rPr lang="en-US" dirty="0"/>
              <a:t>“Trials that exclude remote follow-up for unclear reasons … should not be allowed”</a:t>
            </a:r>
          </a:p>
          <a:p>
            <a:pPr marL="0" indent="0">
              <a:buNone/>
            </a:pPr>
            <a:r>
              <a:rPr lang="en-US" dirty="0"/>
              <a:t>“Not all … patients have access to methods for doing telehealth visits … phone calls [make] it difficult to perform all follow up assessments such as the NIHSS”</a:t>
            </a:r>
          </a:p>
          <a:p>
            <a:pPr marL="0" indent="0">
              <a:buNone/>
            </a:pPr>
            <a:r>
              <a:rPr lang="en-US" dirty="0"/>
              <a:t>“in-person requirements by some studies (pill counts, BP recording)"</a:t>
            </a:r>
          </a:p>
        </p:txBody>
      </p:sp>
    </p:spTree>
    <p:extLst>
      <p:ext uri="{BB962C8B-B14F-4D97-AF65-F5344CB8AC3E}">
        <p14:creationId xmlns:p14="http://schemas.microsoft.com/office/powerpoint/2010/main" val="2921553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3969-6446-A631-FC71-10AB60E2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telehealth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EC6D6-0D70-D8D9-B496-F2EB369C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“our TM docs are already over-committed doing their </a:t>
            </a:r>
            <a:r>
              <a:rPr lang="en-US" dirty="0" err="1"/>
              <a:t>telestroke</a:t>
            </a:r>
            <a:r>
              <a:rPr lang="en-US" dirty="0"/>
              <a:t> and routine consults”</a:t>
            </a:r>
          </a:p>
          <a:p>
            <a:pPr marL="0" indent="0">
              <a:buNone/>
            </a:pPr>
            <a:r>
              <a:rPr lang="en-US" dirty="0"/>
              <a:t>“requirement of medical license in state that patient lives in”</a:t>
            </a:r>
          </a:p>
          <a:p>
            <a:pPr marL="0" indent="0">
              <a:buNone/>
            </a:pPr>
            <a:r>
              <a:rPr lang="en-US" dirty="0"/>
              <a:t>“research departments (individual) not allowing telehealth by stroke coordinators”</a:t>
            </a:r>
          </a:p>
          <a:p>
            <a:pPr marL="0" indent="0">
              <a:buNone/>
            </a:pPr>
            <a:r>
              <a:rPr lang="en-US" dirty="0"/>
              <a:t>“technology can be exhausting for patients to manage … frequent issues with the functionality of our tech and the interpersonal gaps that occur over technological communication”</a:t>
            </a:r>
          </a:p>
          <a:p>
            <a:pPr marL="0" indent="0">
              <a:buNone/>
            </a:pPr>
            <a:r>
              <a:rPr lang="en-US" dirty="0"/>
              <a:t>“hospital push to reduce </a:t>
            </a:r>
            <a:r>
              <a:rPr lang="en-US" dirty="0" err="1"/>
              <a:t>televisits</a:t>
            </a:r>
            <a:r>
              <a:rPr lang="en-US" dirty="0"/>
              <a:t> for clinical care”</a:t>
            </a:r>
          </a:p>
        </p:txBody>
      </p:sp>
    </p:spTree>
    <p:extLst>
      <p:ext uri="{BB962C8B-B14F-4D97-AF65-F5344CB8AC3E}">
        <p14:creationId xmlns:p14="http://schemas.microsoft.com/office/powerpoint/2010/main" val="4289186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0DA263-C5B8-F9B5-05BE-349CD7CAE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electronic medical records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5372078-4B5B-24C0-9732-D2EBDDCC87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436052"/>
              </p:ext>
            </p:extLst>
          </p:nvPr>
        </p:nvGraphicFramePr>
        <p:xfrm>
          <a:off x="2033808" y="1345830"/>
          <a:ext cx="8124383" cy="4874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3552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0DA263-C5B8-F9B5-05BE-349CD7CAE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electronic medical records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22704A-C4D0-A7B3-6BB0-44AD61768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“assurance for HIPPA protection in parallel with reducing restrictions for the NIH”</a:t>
            </a:r>
          </a:p>
          <a:p>
            <a:pPr marL="0" indent="0">
              <a:buNone/>
            </a:pPr>
            <a:r>
              <a:rPr lang="en-US" dirty="0"/>
              <a:t>“establish federal requirements for true inter-operability between proprietary systems beyond relatively basic/clunky local/regional govt funded HIEs”</a:t>
            </a:r>
          </a:p>
          <a:p>
            <a:pPr marL="0" indent="0">
              <a:buNone/>
            </a:pPr>
            <a:r>
              <a:rPr lang="en-US" dirty="0"/>
              <a:t>“standardized electronic note templates that allow clinicians to document relevant variables as part of daily routine … e.g., all follow-up notes must include weight, time at home within 30d post-stroke, and </a:t>
            </a:r>
            <a:r>
              <a:rPr lang="en-US" dirty="0" err="1"/>
              <a:t>mRS</a:t>
            </a:r>
            <a:r>
              <a:rPr lang="en-US" dirty="0"/>
              <a:t> and NIHSS scores”</a:t>
            </a:r>
          </a:p>
        </p:txBody>
      </p:sp>
    </p:spTree>
    <p:extLst>
      <p:ext uri="{BB962C8B-B14F-4D97-AF65-F5344CB8AC3E}">
        <p14:creationId xmlns:p14="http://schemas.microsoft.com/office/powerpoint/2010/main" val="3378375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0DA263-C5B8-F9B5-05BE-349CD7CAE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electronic medical records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22704A-C4D0-A7B3-6BB0-44AD61768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“programs developed to automate abstraction to databases without charge to participating facilities”</a:t>
            </a:r>
          </a:p>
          <a:p>
            <a:pPr marL="0" indent="0">
              <a:buNone/>
            </a:pPr>
            <a:r>
              <a:rPr lang="en-US" dirty="0"/>
              <a:t>“innovative ways to use patient portals to permit patients to share medical records with the research team … streamlining processes for HIPAA release to allow sharing … developing means of electronic sharing after HIPAA release … explore the possibility of prospective HIPAA release such that patients could sign a release for anything related to stroke outcomes”</a:t>
            </a:r>
          </a:p>
        </p:txBody>
      </p:sp>
    </p:spTree>
    <p:extLst>
      <p:ext uri="{BB962C8B-B14F-4D97-AF65-F5344CB8AC3E}">
        <p14:creationId xmlns:p14="http://schemas.microsoft.com/office/powerpoint/2010/main" val="359562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0C0DC-8958-8247-2D07-A04DA99E5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StrokeNet experience with prevention trials</a:t>
            </a:r>
          </a:p>
        </p:txBody>
      </p:sp>
      <p:pic>
        <p:nvPicPr>
          <p:cNvPr id="4" name="Picture 3" descr="A graph with a line and a red line&#10;&#10;Description automatically generated">
            <a:extLst>
              <a:ext uri="{FF2B5EF4-FFF2-40B4-BE49-F238E27FC236}">
                <a16:creationId xmlns:a16="http://schemas.microsoft.com/office/drawing/2014/main" id="{C26328B7-3DCD-F369-A39B-09018999D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44" y="1481734"/>
            <a:ext cx="2451213" cy="2418530"/>
          </a:xfrm>
          <a:prstGeom prst="rect">
            <a:avLst/>
          </a:prstGeom>
        </p:spPr>
      </p:pic>
      <p:pic>
        <p:nvPicPr>
          <p:cNvPr id="6" name="Picture 5" descr="A graph with a line and a red line&#10;&#10;Description automatically generated">
            <a:extLst>
              <a:ext uri="{FF2B5EF4-FFF2-40B4-BE49-F238E27FC236}">
                <a16:creationId xmlns:a16="http://schemas.microsoft.com/office/drawing/2014/main" id="{20010720-3285-22D5-4D64-057E4F18F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6593" y="3784412"/>
            <a:ext cx="2278053" cy="2335004"/>
          </a:xfrm>
          <a:prstGeom prst="rect">
            <a:avLst/>
          </a:prstGeom>
        </p:spPr>
      </p:pic>
      <p:pic>
        <p:nvPicPr>
          <p:cNvPr id="8" name="Picture 7" descr="A graph with a line and red dots&#10;&#10;Description automatically generated">
            <a:extLst>
              <a:ext uri="{FF2B5EF4-FFF2-40B4-BE49-F238E27FC236}">
                <a16:creationId xmlns:a16="http://schemas.microsoft.com/office/drawing/2014/main" id="{F9364F69-8C99-6FD3-6A72-DBB045BBCA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4285" y="1481734"/>
            <a:ext cx="2381539" cy="2446966"/>
          </a:xfrm>
          <a:prstGeom prst="rect">
            <a:avLst/>
          </a:prstGeom>
        </p:spPr>
      </p:pic>
      <p:pic>
        <p:nvPicPr>
          <p:cNvPr id="10" name="Picture 9" descr="A graph with a line and a red line&#10;&#10;Description automatically generated">
            <a:extLst>
              <a:ext uri="{FF2B5EF4-FFF2-40B4-BE49-F238E27FC236}">
                <a16:creationId xmlns:a16="http://schemas.microsoft.com/office/drawing/2014/main" id="{55367D8D-E410-CCC0-6123-8C89C80AAB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3974" y="3698119"/>
            <a:ext cx="2303056" cy="2418530"/>
          </a:xfrm>
          <a:prstGeom prst="rect">
            <a:avLst/>
          </a:prstGeom>
        </p:spPr>
      </p:pic>
      <p:pic>
        <p:nvPicPr>
          <p:cNvPr id="12" name="Picture 11" descr="A graph with a line and a red line&#10;&#10;Description automatically generated">
            <a:extLst>
              <a:ext uri="{FF2B5EF4-FFF2-40B4-BE49-F238E27FC236}">
                <a16:creationId xmlns:a16="http://schemas.microsoft.com/office/drawing/2014/main" id="{5D63119E-FFAA-5112-B933-12BF775CCE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5050" y="1460108"/>
            <a:ext cx="2521255" cy="2468592"/>
          </a:xfrm>
          <a:prstGeom prst="rect">
            <a:avLst/>
          </a:prstGeom>
        </p:spPr>
      </p:pic>
      <p:pic>
        <p:nvPicPr>
          <p:cNvPr id="14" name="Picture 13" descr="A graph with a line and red dots&#10;&#10;Description automatically generated">
            <a:extLst>
              <a:ext uri="{FF2B5EF4-FFF2-40B4-BE49-F238E27FC236}">
                <a16:creationId xmlns:a16="http://schemas.microsoft.com/office/drawing/2014/main" id="{D14B2ED9-E7D6-416C-8464-76D7032D54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74869" y="3698119"/>
            <a:ext cx="2564285" cy="24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16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0DA263-C5B8-F9B5-05BE-349CD7CAE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electronic medical records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22704A-C4D0-A7B3-6BB0-44AD61768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“guide hospitals how to set up with programs like EPIC … they do not have the manpower to figure out and set up but if available probably would </a:t>
            </a:r>
            <a:r>
              <a:rPr lang="en-US"/>
              <a:t>run report … would </a:t>
            </a:r>
            <a:r>
              <a:rPr lang="en-US" dirty="0"/>
              <a:t>be the same everywhere”</a:t>
            </a:r>
          </a:p>
          <a:p>
            <a:pPr marL="0" indent="0">
              <a:buNone/>
            </a:pPr>
            <a:r>
              <a:rPr lang="en-US" dirty="0"/>
              <a:t>“I worry about the accuracy and quality of the data collected”</a:t>
            </a:r>
          </a:p>
        </p:txBody>
      </p:sp>
    </p:spTree>
    <p:extLst>
      <p:ext uri="{BB962C8B-B14F-4D97-AF65-F5344CB8AC3E}">
        <p14:creationId xmlns:p14="http://schemas.microsoft.com/office/powerpoint/2010/main" val="362004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B6DA8B-77D5-7F48-3022-20CEF75CE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survey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12CE58-FCA7-8306-41A7-011BD4214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do you see as the biggest obstacles to performing stroke prevention trials in StrokeNet?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you recommend some potential solutions to those problems?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we expand the network to allow subjects to be enrolled and followed in StrokeNet prevention trials at rural or small hospitals that lack research infrastructure?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barriers to using telehealth for remote follow-up visits in prevention trials at your institution and how can those be overcome?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the electronic medical record systems be leveraged to improve collection of follow-up data and adverse events in prevention trials?</a:t>
            </a:r>
          </a:p>
        </p:txBody>
      </p:sp>
    </p:spTree>
    <p:extLst>
      <p:ext uri="{BB962C8B-B14F-4D97-AF65-F5344CB8AC3E}">
        <p14:creationId xmlns:p14="http://schemas.microsoft.com/office/powerpoint/2010/main" val="12301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71A7BD7-9A75-F5CE-4F71-183A7F0E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Biggest obstacle to prevention trials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B461FC-AA4F-27D2-02B7-2CF49E62A285}"/>
              </a:ext>
            </a:extLst>
          </p:cNvPr>
          <p:cNvSpPr/>
          <p:nvPr/>
        </p:nvSpPr>
        <p:spPr>
          <a:xfrm>
            <a:off x="2295769" y="1414868"/>
            <a:ext cx="364304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F5F3AA6-FD12-77FB-076E-4B1F46399F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4475560"/>
              </p:ext>
            </p:extLst>
          </p:nvPr>
        </p:nvGraphicFramePr>
        <p:xfrm>
          <a:off x="2295769" y="1552778"/>
          <a:ext cx="7600462" cy="4560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336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3969-6446-A631-FC71-10AB60E2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Biggest obstacle to prevention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EC6D6-0D70-D8D9-B496-F2EB369C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“hard to employ a team to oversee the study”</a:t>
            </a:r>
          </a:p>
          <a:p>
            <a:pPr marL="0" indent="0">
              <a:buNone/>
            </a:pPr>
            <a:r>
              <a:rPr lang="en-US" dirty="0"/>
              <a:t>“too narrow a population to study”</a:t>
            </a:r>
          </a:p>
          <a:p>
            <a:pPr marL="0" indent="0">
              <a:buNone/>
            </a:pPr>
            <a:r>
              <a:rPr lang="en-US" dirty="0"/>
              <a:t>“complicated protocols with too many assessments”</a:t>
            </a:r>
          </a:p>
          <a:p>
            <a:pPr marL="0" indent="0">
              <a:buNone/>
            </a:pPr>
            <a:r>
              <a:rPr lang="en-US" dirty="0"/>
              <a:t>“difficult to enroll asymptomatic/stable patients into prevention trials”</a:t>
            </a:r>
          </a:p>
          <a:p>
            <a:pPr marL="0" indent="0">
              <a:buNone/>
            </a:pPr>
            <a:r>
              <a:rPr lang="en-US" dirty="0"/>
              <a:t>“require large numbers of participants and hospitals; need big budgets; competing trials; hard to achieve participant diversity; coordinator turnover is tremendous; coordinators carrying big loads; coordinators often inexperienced”</a:t>
            </a:r>
          </a:p>
        </p:txBody>
      </p:sp>
    </p:spTree>
    <p:extLst>
      <p:ext uri="{BB962C8B-B14F-4D97-AF65-F5344CB8AC3E}">
        <p14:creationId xmlns:p14="http://schemas.microsoft.com/office/powerpoint/2010/main" val="43012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3969-6446-A631-FC71-10AB60E2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Biggest obstacle to prevention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EC6D6-0D70-D8D9-B496-F2EB369C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“disagreement on what is within the purview of a neurologist”</a:t>
            </a:r>
          </a:p>
          <a:p>
            <a:pPr marL="0" indent="0">
              <a:buNone/>
            </a:pPr>
            <a:r>
              <a:rPr lang="en-US" dirty="0"/>
              <a:t>“lack of PCP input and participation” … </a:t>
            </a:r>
            <a:r>
              <a:rPr lang="en-US"/>
              <a:t>“interference from PCP”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“manpower, e.g. vascular neurologists interested and trained to carry out research in this area … funding for research coordinators to assist with long term follow up”</a:t>
            </a:r>
          </a:p>
          <a:p>
            <a:pPr marL="0" indent="0">
              <a:buNone/>
            </a:pPr>
            <a:r>
              <a:rPr lang="en-US" dirty="0"/>
              <a:t>“multiple trials being proposed of the same or similar therapeutic strategy that has not been successful as stroke prevention in adjacent populations before”</a:t>
            </a:r>
          </a:p>
        </p:txBody>
      </p:sp>
    </p:spTree>
    <p:extLst>
      <p:ext uri="{BB962C8B-B14F-4D97-AF65-F5344CB8AC3E}">
        <p14:creationId xmlns:p14="http://schemas.microsoft.com/office/powerpoint/2010/main" val="351124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71A7BD7-9A75-F5CE-4F71-183A7F0E3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B461FC-AA4F-27D2-02B7-2CF49E62A285}"/>
              </a:ext>
            </a:extLst>
          </p:cNvPr>
          <p:cNvSpPr/>
          <p:nvPr/>
        </p:nvSpPr>
        <p:spPr>
          <a:xfrm>
            <a:off x="2295769" y="1414868"/>
            <a:ext cx="364304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7C86A2F-D31E-F9CC-E6E2-CDC8CADA24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359451"/>
              </p:ext>
            </p:extLst>
          </p:nvPr>
        </p:nvGraphicFramePr>
        <p:xfrm>
          <a:off x="1497864" y="1552778"/>
          <a:ext cx="9196271" cy="4545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162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3969-6446-A631-FC71-10AB60E2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EC6D6-0D70-D8D9-B496-F2EB369C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“each RCC should have a van that can go to remote area to collect data … this van should be part of institution space that IRB can approve it”</a:t>
            </a:r>
          </a:p>
          <a:p>
            <a:pPr marL="0" indent="0">
              <a:buNone/>
            </a:pPr>
            <a:r>
              <a:rPr lang="en-US" dirty="0"/>
              <a:t>“devise studies that follow standard of care work up as much as possible”</a:t>
            </a:r>
          </a:p>
          <a:p>
            <a:pPr marL="0" indent="0">
              <a:buNone/>
            </a:pPr>
            <a:r>
              <a:rPr lang="en-US" dirty="0"/>
              <a:t>“need review panels that will approve pragmatic trials”</a:t>
            </a:r>
          </a:p>
          <a:p>
            <a:pPr marL="0" indent="0">
              <a:buNone/>
            </a:pPr>
            <a:r>
              <a:rPr lang="en-US" dirty="0"/>
              <a:t>“internalize NIH review of StrokeNet trials to selected leaders within StrokeNet so that the network decides what trials to perform, how they should be designed, and for how much”</a:t>
            </a:r>
          </a:p>
        </p:txBody>
      </p:sp>
    </p:spTree>
    <p:extLst>
      <p:ext uri="{BB962C8B-B14F-4D97-AF65-F5344CB8AC3E}">
        <p14:creationId xmlns:p14="http://schemas.microsoft.com/office/powerpoint/2010/main" val="1780147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E3969-6446-A631-FC71-10AB60E2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EC6D6-0D70-D8D9-B496-F2EB369C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“engagement with public health and implementation science colleagues doing similar research in related fields”</a:t>
            </a:r>
          </a:p>
          <a:p>
            <a:pPr marL="0" indent="0">
              <a:buNone/>
            </a:pPr>
            <a:r>
              <a:rPr lang="en-US" dirty="0"/>
              <a:t>“more diversity in what constitutes a trial”</a:t>
            </a:r>
          </a:p>
          <a:p>
            <a:pPr marL="0" indent="0">
              <a:buNone/>
            </a:pPr>
            <a:r>
              <a:rPr lang="en-US" dirty="0"/>
              <a:t>“perhaps collaborative efforts with primary care organizations or societies may help”</a:t>
            </a:r>
          </a:p>
          <a:p>
            <a:pPr marL="0" indent="0">
              <a:buNone/>
            </a:pPr>
            <a:r>
              <a:rPr lang="en-US" dirty="0"/>
              <a:t>“StrokeNet could help evolve the job description of stroke neurology to focus on the post-stroke period”</a:t>
            </a:r>
          </a:p>
          <a:p>
            <a:pPr marL="0" indent="0">
              <a:buNone/>
            </a:pPr>
            <a:r>
              <a:rPr lang="en-US" dirty="0"/>
              <a:t>“distribution of resources needs to be re-evaluated”</a:t>
            </a:r>
          </a:p>
          <a:p>
            <a:pPr marL="0" indent="0">
              <a:buNone/>
            </a:pPr>
            <a:r>
              <a:rPr lang="en-US" dirty="0"/>
              <a:t>“go global”</a:t>
            </a:r>
          </a:p>
        </p:txBody>
      </p:sp>
    </p:spTree>
    <p:extLst>
      <p:ext uri="{BB962C8B-B14F-4D97-AF65-F5344CB8AC3E}">
        <p14:creationId xmlns:p14="http://schemas.microsoft.com/office/powerpoint/2010/main" val="1671397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CB943BB614646BBA14873F480A835" ma:contentTypeVersion="5" ma:contentTypeDescription="Create a new document." ma:contentTypeScope="" ma:versionID="2d2f81a761ea14c6c94de5adcdd3db01">
  <xsd:schema xmlns:xsd="http://www.w3.org/2001/XMLSchema" xmlns:xs="http://www.w3.org/2001/XMLSchema" xmlns:p="http://schemas.microsoft.com/office/2006/metadata/properties" xmlns:ns2="eea11018-7ab5-46d9-9672-e19d2a3ed3f2" xmlns:ns3="6170ebe7-8e1d-4788-8b1b-1d6b4871caab" targetNamespace="http://schemas.microsoft.com/office/2006/metadata/properties" ma:root="true" ma:fieldsID="8f5834d34fc8baf08ce57e719eb8078c" ns2:_="" ns3:_="">
    <xsd:import namespace="eea11018-7ab5-46d9-9672-e19d2a3ed3f2"/>
    <xsd:import namespace="6170ebe7-8e1d-4788-8b1b-1d6b4871ca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11018-7ab5-46d9-9672-e19d2a3ed3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0ebe7-8e1d-4788-8b1b-1d6b4871caa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3F20DC-41B0-45A5-AEBC-59556E36913E}"/>
</file>

<file path=customXml/itemProps2.xml><?xml version="1.0" encoding="utf-8"?>
<ds:datastoreItem xmlns:ds="http://schemas.openxmlformats.org/officeDocument/2006/customXml" ds:itemID="{C52CF7DC-E0A2-48F6-989B-03ABFE1AE083}"/>
</file>

<file path=customXml/itemProps3.xml><?xml version="1.0" encoding="utf-8"?>
<ds:datastoreItem xmlns:ds="http://schemas.openxmlformats.org/officeDocument/2006/customXml" ds:itemID="{3EB861EB-7020-4600-8D29-3A6491A56692}"/>
</file>

<file path=docProps/app.xml><?xml version="1.0" encoding="utf-8"?>
<Properties xmlns="http://schemas.openxmlformats.org/officeDocument/2006/extended-properties" xmlns:vt="http://schemas.openxmlformats.org/officeDocument/2006/docPropsVTypes">
  <TotalTime>2285</TotalTime>
  <Words>1051</Words>
  <Application>Microsoft Macintosh PowerPoint</Application>
  <PresentationFormat>Widescreen</PresentationFormat>
  <Paragraphs>73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Prevention Trials: Operational Challenges and Opportunities </vt:lpstr>
      <vt:lpstr>StrokeNet experience with prevention trials</vt:lpstr>
      <vt:lpstr>Five survey questions</vt:lpstr>
      <vt:lpstr>Biggest obstacle to prevention trials</vt:lpstr>
      <vt:lpstr>Biggest obstacle to prevention trials</vt:lpstr>
      <vt:lpstr>Biggest obstacle to prevention trials</vt:lpstr>
      <vt:lpstr>Potential solutions</vt:lpstr>
      <vt:lpstr>Potential solutions</vt:lpstr>
      <vt:lpstr>Potential solutions</vt:lpstr>
      <vt:lpstr>How to expand network to rural/small sites</vt:lpstr>
      <vt:lpstr>How to expand network to rural/small sites</vt:lpstr>
      <vt:lpstr>How to expand network to rural/small sites</vt:lpstr>
      <vt:lpstr>Barriers to telehealth</vt:lpstr>
      <vt:lpstr>Barriers to telehealth</vt:lpstr>
      <vt:lpstr>Barriers to telehealth</vt:lpstr>
      <vt:lpstr>Barriers to telehealth</vt:lpstr>
      <vt:lpstr>Leveraging electronic medical records</vt:lpstr>
      <vt:lpstr>Leveraging electronic medical records</vt:lpstr>
      <vt:lpstr>Leveraging electronic medical records</vt:lpstr>
      <vt:lpstr>Leveraging electronic medical records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Chen</dc:creator>
  <cp:lastModifiedBy>Hooman Kamel</cp:lastModifiedBy>
  <cp:revision>423</cp:revision>
  <dcterms:created xsi:type="dcterms:W3CDTF">2017-08-22T21:44:43Z</dcterms:created>
  <dcterms:modified xsi:type="dcterms:W3CDTF">2023-10-06T14:32:39Z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0x01010070FCB943BB614646BBA14873F480A835</vt:lpwstr>
  </property>
</Properties>
</file>