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5F67-ACC0-404B-BE50-73A7DD208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CFF89-3A94-4F42-9111-9279F19EA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5EDB-C294-416A-AFE1-995B303A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A6C9-9942-43AE-8514-EE873832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0DB3-5BDD-4B7D-8F03-E3DE12A9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01F2-DB89-4E85-B744-CDFC8A86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A3FBD-C89F-4727-ACF2-A31FC2824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FDD7A-85FE-4903-99FD-7C3B5A6D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EC9FC-DA80-4071-935C-5494AE3C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4F1F2-FBBB-447F-86F1-BD5DCA51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4D7B4-F105-4C9B-89E4-241AEB28C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7E171-D6C1-420A-BD8E-62AF9D4FE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007F-0EE4-490E-B2A9-7E42B38D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5D543-251D-4244-8FAC-D9B26EF6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3B286-5CE2-4A59-A5B9-E52B1DD3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7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E5F-6AE1-4D9B-8C88-A060D543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356B2-0492-4081-A246-45431FC2D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22ECB-EED6-41D2-8EE4-E03F2755B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3C140-CC69-4667-99B3-05AF992D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27968-E1D8-447A-B704-0B73CFD9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E379D-57CA-4AF2-83F4-BF929A35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A2A38-F84A-4CEE-B55B-75640345D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4E683-022A-476B-8F92-25678907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68FA2-241A-407E-B02C-2E17D63A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5949-6FE1-43A9-AD57-064DFDEF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BB7A2-05BE-4AFA-870C-97FA1E88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92D9-D38B-449F-9820-30FECEEA5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E72D0-2204-4829-8035-00E871778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C4DF0-7066-4E44-A989-03750021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33EC9-8E7B-4432-A223-7A98D6AD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4FD48-B5C5-4938-A08E-993818E7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0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ED70-83E9-40BD-AA5D-6FB0C3F1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B5E62-D9C6-4B7B-A37A-74A94677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D68F6-4DEC-412F-A5C7-E6B41D27C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AD1237-E937-42A8-A9BA-6B0A78B28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8FEF6-5637-4E25-8E66-2E01C6F63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BA2CD-3697-42C6-875B-CF9DB794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E24CD-4544-46F0-9C1A-0858BCDA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084AE-4A9D-40BC-8734-44B0510F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08D7-442C-48DA-B5FB-DEA74F6D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6672D-B0BC-4E12-9C10-AAAF82FF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A5368-2FA8-4326-BFE6-0AEDDD7D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71F49-FF71-436A-B6A9-AB63B2EF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1F1FD-1B91-480F-B7AE-8DF792DF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62304-874C-4A5D-8B97-AB776BEA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A3040-153D-4640-A6FA-61045B5F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B0154-6547-4EE3-A9B4-DEA713FB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B66A-883A-46B7-AC79-6E3356D1A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DAFDC-77CC-4F26-9F43-ABDEDD6F8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E293-104D-4448-8BDF-953F92D4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104DD-DB5A-418B-8AED-5B23CF14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959DD-B314-4694-AB22-1E983E68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9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DC70-6793-4F88-9163-88F41C9A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EF989-DBF3-487E-A7DE-06DDD0798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C2665-35DD-42F5-B063-3F76A11E7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7B557-A1AB-4A7E-940A-4F6A0CC5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205FB-9033-4950-8539-96653CB2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130BA-1178-4C30-85E5-31DCACAE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87466F-2E0A-47E7-8BED-C768E56B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55849-724F-4771-8B69-7CC02250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18C7-15A4-4FD9-A024-6A2534F49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CFB2-F4EB-484E-A4D3-E9212904E7E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2504-661A-4E59-BE65-4305B640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21C7-ECD2-413E-953F-53276F3B1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E34C-B902-41CC-A0A4-C552B8F2A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8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rants.nih.gov/grants/rppr/index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ra.nih.gov/erahelp/commons/default.htm#cshid=10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ra.nih.gov/erahelp/commons/default.htm#cshid=10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ra.nih.gov/erahelp/commons/Commons/rppr/rppr_field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anna.Vivalda@nih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a.Vivalda@nih.gov" TargetMode="External"/><Relationship Id="rId2" Type="http://schemas.openxmlformats.org/officeDocument/2006/relationships/hyperlink" Target="https://grants.nih.gov/faqs#/research-performance-progress-repor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D2CA8-E06B-47D0-895E-25A35E63E5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F6A7A-1101-4E2B-9607-4E3728D40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1181" y="2967819"/>
            <a:ext cx="9144000" cy="2218544"/>
          </a:xfrm>
        </p:spPr>
        <p:txBody>
          <a:bodyPr>
            <a:normAutofit/>
          </a:bodyPr>
          <a:lstStyle/>
          <a:p>
            <a:r>
              <a:rPr lang="en-US" sz="3600" b="1" dirty="0"/>
              <a:t>Annual Research Performance Progress Report  </a:t>
            </a:r>
          </a:p>
          <a:p>
            <a:r>
              <a:rPr lang="en-US" sz="3600" b="1" dirty="0"/>
              <a:t>(RPPR)</a:t>
            </a:r>
          </a:p>
          <a:p>
            <a:r>
              <a:rPr lang="en-US" sz="3600" b="1" dirty="0">
                <a:hlinkClick r:id="rId2"/>
              </a:rPr>
              <a:t>https://grants.nih.gov/grants/rppr/index.htm</a:t>
            </a:r>
            <a:endParaRPr lang="en-US" sz="3600" b="1" dirty="0"/>
          </a:p>
          <a:p>
            <a:endParaRPr lang="en-US" sz="3600" b="1" dirty="0"/>
          </a:p>
        </p:txBody>
      </p:sp>
      <p:pic>
        <p:nvPicPr>
          <p:cNvPr id="4" name="Picture 3" descr="NIH STROKENET">
            <a:extLst>
              <a:ext uri="{FF2B5EF4-FFF2-40B4-BE49-F238E27FC236}">
                <a16:creationId xmlns:a16="http://schemas.microsoft.com/office/drawing/2014/main" id="{DC8DEB2D-7998-4F43-89E3-1D0A177635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98" y="483431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22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4333-52A1-4D08-A507-868F1766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365125"/>
            <a:ext cx="10906760" cy="1325563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57F7-F2AE-4CEC-80A3-2C7AAD2F7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Where: </a:t>
            </a:r>
          </a:p>
          <a:p>
            <a:r>
              <a:rPr lang="en-US" dirty="0"/>
              <a:t>There is no RPPR form available for download. Submit RPPR data through the </a:t>
            </a:r>
            <a:r>
              <a:rPr lang="en-US" dirty="0" err="1"/>
              <a:t>eRA</a:t>
            </a:r>
            <a:r>
              <a:rPr lang="en-US" dirty="0"/>
              <a:t> Commons. The links for each type of RPPR are accessed through the Commons Status tab.</a:t>
            </a:r>
          </a:p>
          <a:p>
            <a:pPr marL="0" indent="0">
              <a:buNone/>
            </a:pPr>
            <a:r>
              <a:rPr lang="en-US" b="1" dirty="0"/>
              <a:t>Who: </a:t>
            </a:r>
          </a:p>
          <a:p>
            <a:r>
              <a:rPr lang="en-US" dirty="0"/>
              <a:t>Only the Principal Investigator (PD/PI) or their delegate can initiate RPPRs. For multi-PD/PI grants only the Contact PI or the Contact PD/PI’s delegate can initiate the RPPR. </a:t>
            </a:r>
          </a:p>
          <a:p>
            <a:r>
              <a:rPr lang="en-US" dirty="0"/>
              <a:t>Signing Officials typically submit the annual RPPR, but may delegate preparation (Delegate Progress Report) on behalf of the Contact PD/PI. Additionally, a Principal Investigator (PI) can delegate “Progress Report” to any </a:t>
            </a:r>
            <a:r>
              <a:rPr lang="en-US" dirty="0" err="1"/>
              <a:t>eRA</a:t>
            </a:r>
            <a:r>
              <a:rPr lang="en-US" dirty="0"/>
              <a:t> Commons user in their organization with the Assistant (ASST) role.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https://era.nih.gov/erahelp/commons/default.htm#cshid=1021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NIH STROKENET">
            <a:extLst>
              <a:ext uri="{FF2B5EF4-FFF2-40B4-BE49-F238E27FC236}">
                <a16:creationId xmlns:a16="http://schemas.microsoft.com/office/drawing/2014/main" id="{A64E3D53-9D42-46C6-BE4F-55AB949B0E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38" y="518239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24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8940-9D87-442E-9435-C3D87D19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BF1B-4A26-4BFC-8D8E-E014D830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How: </a:t>
            </a:r>
          </a:p>
          <a:p>
            <a:r>
              <a:rPr lang="en-US" dirty="0"/>
              <a:t>Follow the instructions in the RPPR User Guide to submit the RPPR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https://era.nih.gov/erahelp/commons/default.htm#cshid=1032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When:</a:t>
            </a:r>
          </a:p>
          <a:p>
            <a:r>
              <a:rPr lang="en-US" dirty="0"/>
              <a:t>Annual RPPR Due Date is approximately 45 days before the next budget period start date.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IH STROKENET">
            <a:extLst>
              <a:ext uri="{FF2B5EF4-FFF2-40B4-BE49-F238E27FC236}">
                <a16:creationId xmlns:a16="http://schemas.microsoft.com/office/drawing/2014/main" id="{E4683AC7-F453-4101-8205-D0BA738EAD0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8" y="365125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22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1ED1-8F10-4075-B15D-0E90F9AD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D547A-BAFA-49D5-A012-6E3426D6D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What: </a:t>
            </a:r>
          </a:p>
          <a:p>
            <a:pPr marL="0" indent="0">
              <a:buNone/>
            </a:pPr>
            <a:r>
              <a:rPr lang="en-US" dirty="0"/>
              <a:t>The RPPR requests various types of information, including:</a:t>
            </a:r>
          </a:p>
          <a:p>
            <a:r>
              <a:rPr lang="en-US" dirty="0"/>
              <a:t> Major goals and objectives of the project </a:t>
            </a:r>
          </a:p>
          <a:p>
            <a:r>
              <a:rPr lang="en-US" dirty="0"/>
              <a:t>What was accomplished? </a:t>
            </a:r>
          </a:p>
          <a:p>
            <a:r>
              <a:rPr lang="en-US" dirty="0"/>
              <a:t>Plans to do during the next reporting period</a:t>
            </a:r>
          </a:p>
          <a:p>
            <a:r>
              <a:rPr lang="en-US" dirty="0"/>
              <a:t>Changes or problems (i.e. COVID-19 delays, etc.)</a:t>
            </a:r>
          </a:p>
          <a:p>
            <a:r>
              <a:rPr lang="en-US" dirty="0"/>
              <a:t>Budget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https://era.nih.gov/erahelp/commons/Commons/rppr/rppr_fields.htm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NIH STROKENET">
            <a:extLst>
              <a:ext uri="{FF2B5EF4-FFF2-40B4-BE49-F238E27FC236}">
                <a16:creationId xmlns:a16="http://schemas.microsoft.com/office/drawing/2014/main" id="{CD12CD59-05EC-4B36-9E14-9856B2A4A0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8" y="365125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59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5FE4-B359-4169-BFA0-DE83BCA9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EC89-9E48-4DAD-8001-460BD85E3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Is this Human Subject Research: </a:t>
            </a:r>
            <a:r>
              <a:rPr lang="en-US" b="1" dirty="0"/>
              <a:t>NO</a:t>
            </a:r>
          </a:p>
          <a:p>
            <a:r>
              <a:rPr lang="en-US" dirty="0"/>
              <a:t>If you have not yet requested release of Year 2 restricted funds, do so now as a separate action. </a:t>
            </a:r>
          </a:p>
          <a:p>
            <a:r>
              <a:rPr lang="en-US" dirty="0"/>
              <a:t>Please contact me if you need the template to request release of the restriction. </a:t>
            </a:r>
          </a:p>
          <a:p>
            <a:r>
              <a:rPr lang="en-US" dirty="0"/>
              <a:t>Funds will become available to request as carryover for use in Year 3. </a:t>
            </a:r>
            <a:r>
              <a:rPr lang="en-US" dirty="0">
                <a:hlinkClick r:id="rId2"/>
              </a:rPr>
              <a:t>Joanna.Vivalda@nih.gov</a:t>
            </a:r>
            <a:r>
              <a:rPr lang="en-US" dirty="0"/>
              <a:t>  </a:t>
            </a:r>
          </a:p>
        </p:txBody>
      </p:sp>
      <p:pic>
        <p:nvPicPr>
          <p:cNvPr id="6" name="Picture 5" descr="NIH STROKENET">
            <a:extLst>
              <a:ext uri="{FF2B5EF4-FFF2-40B4-BE49-F238E27FC236}">
                <a16:creationId xmlns:a16="http://schemas.microsoft.com/office/drawing/2014/main" id="{7D8D3700-755F-451B-AAC8-4FF272383C0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8" y="365125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69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305E-8AE7-410A-BF61-1FCC51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229F-894B-41FF-9C86-B7391DA0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https://grants.nih.gov/faqs#/research-performance-progress-report.htm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>
                <a:hlinkClick r:id="rId3"/>
              </a:rPr>
              <a:t>Joanna.Vivalda@nih.gov</a:t>
            </a:r>
            <a:endParaRPr lang="en-US" sz="3200" dirty="0"/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4" name="Picture 3" descr="NIH STROKENET">
            <a:extLst>
              <a:ext uri="{FF2B5EF4-FFF2-40B4-BE49-F238E27FC236}">
                <a16:creationId xmlns:a16="http://schemas.microsoft.com/office/drawing/2014/main" id="{3AB192B1-3409-4633-A645-44B1E7FA7D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8" y="365125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01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0369A-2B4D-490A-948F-A96A8D9A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0960C-1F70-4309-BC17-28207D7FC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dirty="0"/>
              <a:t>Thank you for all you do!</a:t>
            </a:r>
          </a:p>
        </p:txBody>
      </p:sp>
      <p:pic>
        <p:nvPicPr>
          <p:cNvPr id="4" name="Picture 3" descr="NIH STROKENET">
            <a:extLst>
              <a:ext uri="{FF2B5EF4-FFF2-40B4-BE49-F238E27FC236}">
                <a16:creationId xmlns:a16="http://schemas.microsoft.com/office/drawing/2014/main" id="{E371A6E4-3B07-4DFD-B9B1-478C5FAF6D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8" y="365125"/>
            <a:ext cx="3999982" cy="101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445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Vivalda, Joanna (NIH/NINDS) [E]</dc:creator>
  <cp:lastModifiedBy>Sester, Regina (sesterrj)</cp:lastModifiedBy>
  <cp:revision>6</cp:revision>
  <dcterms:created xsi:type="dcterms:W3CDTF">2020-04-10T12:38:56Z</dcterms:created>
  <dcterms:modified xsi:type="dcterms:W3CDTF">2020-04-21T16:42:26Z</dcterms:modified>
</cp:coreProperties>
</file>