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6" r:id="rId2"/>
    <p:sldMasterId id="2147483774" r:id="rId3"/>
  </p:sldMasterIdLst>
  <p:notesMasterIdLst>
    <p:notesMasterId r:id="rId63"/>
  </p:notesMasterIdLst>
  <p:sldIdLst>
    <p:sldId id="256" r:id="rId4"/>
    <p:sldId id="264" r:id="rId5"/>
    <p:sldId id="260" r:id="rId6"/>
    <p:sldId id="320" r:id="rId7"/>
    <p:sldId id="321" r:id="rId8"/>
    <p:sldId id="322" r:id="rId9"/>
    <p:sldId id="323" r:id="rId10"/>
    <p:sldId id="257" r:id="rId11"/>
    <p:sldId id="261" r:id="rId12"/>
    <p:sldId id="289" r:id="rId13"/>
    <p:sldId id="262"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266" r:id="rId40"/>
    <p:sldId id="267"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4" r:id="rId56"/>
    <p:sldId id="285" r:id="rId57"/>
    <p:sldId id="286" r:id="rId58"/>
    <p:sldId id="288" r:id="rId59"/>
    <p:sldId id="259" r:id="rId60"/>
    <p:sldId id="265" r:id="rId61"/>
    <p:sldId id="26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49" autoAdjust="0"/>
  </p:normalViewPr>
  <p:slideViewPr>
    <p:cSldViewPr snapToGrid="0">
      <p:cViewPr varScale="1">
        <p:scale>
          <a:sx n="85" d="100"/>
          <a:sy n="85" d="100"/>
        </p:scale>
        <p:origin x="42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2FC5B-B2BE-4C25-8685-4E1EFC9EDE39}" type="datetimeFigureOut">
              <a:rPr lang="en-US" smtClean="0"/>
              <a:t>4/10/2019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DE641-72C6-4CD6-9DE9-671B14D7960D}" type="slidenum">
              <a:rPr lang="en-US" smtClean="0"/>
              <a:t>‹#›</a:t>
            </a:fld>
            <a:endParaRPr lang="en-US" dirty="0"/>
          </a:p>
        </p:txBody>
      </p:sp>
    </p:spTree>
    <p:extLst>
      <p:ext uri="{BB962C8B-B14F-4D97-AF65-F5344CB8AC3E}">
        <p14:creationId xmlns:p14="http://schemas.microsoft.com/office/powerpoint/2010/main" val="296882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65E82-042A-422E-8850-0A38DAFE86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20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As Dr. Streib said,  Ideally, a good eConsent remedies many of the limitations we currently face in the proposed (and previously used) telemedicine/remote research consent processes. </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latin typeface="Calibri"/>
                <a:ea typeface="Calibri"/>
                <a:cs typeface="Calibri"/>
                <a:sym typeface="Calibri"/>
              </a:rPr>
              <a:t>A “user-friendly” platform would include:</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dirty="0">
                <a:latin typeface="Calibri"/>
                <a:ea typeface="Calibri"/>
                <a:cs typeface="Calibri"/>
                <a:sym typeface="Calibri"/>
              </a:rPr>
              <a:t>Web-Based platform</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compatible with any device (that has a screen and wi-fi, of course)</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very easy to access in person (created a shortcut on any device) or send as a link</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one “click” opens the document</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dirty="0">
                <a:latin typeface="Calibri"/>
                <a:ea typeface="Calibri"/>
                <a:cs typeface="Calibri"/>
                <a:sym typeface="Calibri"/>
              </a:rPr>
              <a:t>Easy to View</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Text scales to the screen</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Key information is condensed and right up front</a:t>
            </a:r>
            <a:endParaRPr sz="1200" dirty="0">
              <a:latin typeface="Calibri"/>
              <a:ea typeface="Calibri"/>
              <a:cs typeface="Calibri"/>
              <a:sym typeface="Calibri"/>
            </a:endParaRPr>
          </a:p>
          <a:p>
            <a:pPr marL="9144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More in-depth sections are in a “scroll” format that does NOT force the reader to scroll through every section to move to the next part of the document. This really helps reduce the burden on the LAR.</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3. Embedded features</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able to embed videos or graphics on the consent for better visual learning</a:t>
            </a: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lphaLcPeriod"/>
            </a:pPr>
            <a:r>
              <a:rPr lang="en-US" sz="1200" dirty="0">
                <a:latin typeface="Calibri"/>
                <a:ea typeface="Calibri"/>
                <a:cs typeface="Calibri"/>
                <a:sym typeface="Calibri"/>
              </a:rPr>
              <a:t>Documentation of the consent conversation are embedded in the document and prompt a response from the end user before they can move to the next page.</a:t>
            </a:r>
            <a:r>
              <a:rPr lang="en-US" sz="1000" b="1" i="1" dirty="0">
                <a:highlight>
                  <a:srgbClr val="FFFFFF"/>
                </a:highlight>
              </a:rPr>
              <a:t> *this could also include questions to assess capacity and understanding; when applicable</a:t>
            </a:r>
            <a:endParaRPr sz="1000" b="1" i="1" dirty="0">
              <a:highlight>
                <a:srgbClr val="FFFFFF"/>
              </a:highlight>
            </a:endParaRPr>
          </a:p>
          <a:p>
            <a:pPr marL="457200" lvl="0" indent="-292100" algn="l" rtl="0">
              <a:spcBef>
                <a:spcPts val="0"/>
              </a:spcBef>
              <a:spcAft>
                <a:spcPts val="0"/>
              </a:spcAft>
              <a:buClr>
                <a:schemeClr val="dk1"/>
              </a:buClr>
              <a:buSzPts val="1000"/>
              <a:buAutoNum type="alphaLcPeriod"/>
            </a:pPr>
            <a:r>
              <a:rPr lang="en-US" sz="1000" dirty="0">
                <a:highlight>
                  <a:srgbClr val="FFFFFF"/>
                </a:highlight>
              </a:rPr>
              <a:t>Documentation of the LAR and his/her relationship to the subject are embedded in the eConsent. </a:t>
            </a:r>
            <a:endParaRPr sz="1000" dirty="0">
              <a:highlight>
                <a:srgbClr val="FFFFFF"/>
              </a:highlight>
            </a:endParaRPr>
          </a:p>
          <a:p>
            <a:pPr marL="457200" lvl="0" indent="-292100" algn="l" rtl="0">
              <a:spcBef>
                <a:spcPts val="0"/>
              </a:spcBef>
              <a:spcAft>
                <a:spcPts val="0"/>
              </a:spcAft>
              <a:buClr>
                <a:schemeClr val="dk1"/>
              </a:buClr>
              <a:buSzPts val="1000"/>
              <a:buAutoNum type="alphaLcPeriod"/>
            </a:pPr>
            <a:r>
              <a:rPr lang="en-US" sz="1000" dirty="0">
                <a:highlight>
                  <a:srgbClr val="FFFFFF"/>
                </a:highlight>
              </a:rPr>
              <a:t>Touch (or mouse) signature boxes that resemble touchpad signature pads often used in eCommerce (</a:t>
            </a:r>
            <a:r>
              <a:rPr lang="en-US" sz="1000" dirty="0" err="1">
                <a:highlight>
                  <a:srgbClr val="FFFFFF"/>
                </a:highlight>
              </a:rPr>
              <a:t>ie</a:t>
            </a:r>
            <a:r>
              <a:rPr lang="en-US" sz="1000" dirty="0">
                <a:highlight>
                  <a:srgbClr val="FFFFFF"/>
                </a:highlight>
              </a:rPr>
              <a:t>. they are familiar to many people and easy to use). </a:t>
            </a:r>
            <a:endParaRPr sz="1000" dirty="0">
              <a:highlight>
                <a:srgbClr val="FFFFFF"/>
              </a:highlight>
            </a:endParaRPr>
          </a:p>
          <a:p>
            <a:pPr marL="0" lvl="0" indent="0" algn="l" rtl="0">
              <a:spcBef>
                <a:spcPts val="0"/>
              </a:spcBef>
              <a:spcAft>
                <a:spcPts val="0"/>
              </a:spcAft>
              <a:buClr>
                <a:schemeClr val="dk1"/>
              </a:buClr>
              <a:buSzPts val="1100"/>
              <a:buFont typeface="Arial"/>
              <a:buNone/>
            </a:pPr>
            <a:endParaRPr sz="1000" dirty="0">
              <a:highlight>
                <a:srgbClr val="FFFFFF"/>
              </a:highlight>
            </a:endParaRPr>
          </a:p>
          <a:p>
            <a:pPr marL="0" lvl="0" indent="0" algn="l" rtl="0">
              <a:spcBef>
                <a:spcPts val="0"/>
              </a:spcBef>
              <a:spcAft>
                <a:spcPts val="0"/>
              </a:spcAft>
              <a:buClr>
                <a:schemeClr val="dk1"/>
              </a:buClr>
              <a:buSzPts val="1100"/>
              <a:buFont typeface="Arial"/>
              <a:buNone/>
            </a:pPr>
            <a:r>
              <a:rPr lang="en-US" sz="1000" dirty="0">
                <a:highlight>
                  <a:srgbClr val="FFFFFF"/>
                </a:highlight>
              </a:rPr>
              <a:t>4. Real-time return of the full, signed document in an (secure) email to: the study team, the national coordinating center (monitors), and the LAR (if an email address is provided). The email contains a PDF that can easily be printed to give to the family onsite and place in the medical chart the day of the enrollment.</a:t>
            </a:r>
            <a:endParaRPr sz="1000" dirty="0">
              <a:highlight>
                <a:srgbClr val="FFFFFF"/>
              </a:highlight>
            </a:endParaRPr>
          </a:p>
          <a:p>
            <a:pPr marL="0" lvl="0" indent="0" algn="l" rtl="0">
              <a:spcBef>
                <a:spcPts val="270"/>
              </a:spcBef>
              <a:spcAft>
                <a:spcPts val="0"/>
              </a:spcAft>
              <a:buNone/>
            </a:pPr>
            <a:endParaRPr dirty="0"/>
          </a:p>
        </p:txBody>
      </p:sp>
      <p:sp>
        <p:nvSpPr>
          <p:cNvPr id="149" name="Google Shape;14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35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I’ve listed those very specific things because we have worked with an </a:t>
            </a:r>
            <a:r>
              <a:rPr lang="en-US" dirty="0" err="1"/>
              <a:t>eICF</a:t>
            </a:r>
            <a:r>
              <a:rPr lang="en-US" dirty="0"/>
              <a:t> that has those features for the HOBIT trial. Hyperbaric Oxygen Brain Injury Treatment trial  is a Multi-center NIH Funded prospective RCC study for severe TBI (GCS 3-8). The study is part of the SIREN network. </a:t>
            </a:r>
            <a:r>
              <a:rPr lang="en-US" dirty="0" err="1"/>
              <a:t>Econsent</a:t>
            </a:r>
            <a:r>
              <a:rPr lang="en-US" dirty="0"/>
              <a:t> will be used in all network studies. </a:t>
            </a:r>
            <a:endParaRPr dirty="0"/>
          </a:p>
          <a:p>
            <a:pPr marL="257209" lvl="0" indent="0" algn="l" rtl="0">
              <a:spcBef>
                <a:spcPts val="270"/>
              </a:spcBef>
              <a:spcAft>
                <a:spcPts val="0"/>
              </a:spcAft>
              <a:buNone/>
            </a:pPr>
            <a:r>
              <a:rPr lang="en-US" dirty="0"/>
              <a:t>This </a:t>
            </a:r>
            <a:r>
              <a:rPr lang="en-US" dirty="0" err="1"/>
              <a:t>eICF</a:t>
            </a:r>
            <a:r>
              <a:rPr lang="en-US" dirty="0"/>
              <a:t> has </a:t>
            </a:r>
            <a:r>
              <a:rPr lang="en-US" dirty="0" err="1"/>
              <a:t>cIRB</a:t>
            </a:r>
            <a:r>
              <a:rPr lang="en-US" dirty="0"/>
              <a:t> approval, required use by ALL participating sites (in person or remote)</a:t>
            </a:r>
            <a:endParaRPr dirty="0"/>
          </a:p>
          <a:p>
            <a:pPr marL="257209" lvl="0" indent="0" algn="l" rtl="0">
              <a:spcBef>
                <a:spcPts val="270"/>
              </a:spcBef>
              <a:spcAft>
                <a:spcPts val="0"/>
              </a:spcAft>
              <a:buNone/>
            </a:pPr>
            <a:endParaRPr dirty="0"/>
          </a:p>
          <a:p>
            <a:pPr marL="257209" lvl="0" indent="0" algn="l" rtl="0">
              <a:spcBef>
                <a:spcPts val="270"/>
              </a:spcBef>
              <a:spcAft>
                <a:spcPts val="0"/>
              </a:spcAft>
              <a:buNone/>
            </a:pPr>
            <a:r>
              <a:rPr lang="en-US" dirty="0"/>
              <a:t>This is an example of a way to facilitate remote consent and enrollment by streamlining “traditional” consent model </a:t>
            </a:r>
            <a:r>
              <a:rPr lang="en-US" dirty="0" err="1"/>
              <a:t>ie</a:t>
            </a:r>
            <a:r>
              <a:rPr lang="en-US" dirty="0"/>
              <a:t>. only in person, with paper documents. </a:t>
            </a:r>
            <a:endParaRPr dirty="0"/>
          </a:p>
          <a:p>
            <a:pPr marL="257209" lvl="0" indent="0" algn="l" rtl="0">
              <a:spcBef>
                <a:spcPts val="270"/>
              </a:spcBef>
              <a:spcAft>
                <a:spcPts val="0"/>
              </a:spcAft>
              <a:buNone/>
            </a:pPr>
            <a:r>
              <a:rPr lang="en-US" dirty="0"/>
              <a:t>This </a:t>
            </a:r>
            <a:r>
              <a:rPr lang="en-US" dirty="0" err="1"/>
              <a:t>eICF</a:t>
            </a:r>
            <a:r>
              <a:rPr lang="en-US" dirty="0"/>
              <a:t> has intrinsic version control and Can be sent to LAR who is not physically present via a simple web page link.  </a:t>
            </a:r>
            <a:endParaRPr dirty="0"/>
          </a:p>
          <a:p>
            <a:pPr marL="257209" lvl="0" indent="0" algn="l" rtl="0">
              <a:spcBef>
                <a:spcPts val="270"/>
              </a:spcBef>
              <a:spcAft>
                <a:spcPts val="0"/>
              </a:spcAft>
              <a:buNone/>
            </a:pPr>
            <a:endParaRPr dirty="0"/>
          </a:p>
          <a:p>
            <a:pPr marL="257209" lvl="0" indent="0" algn="l" rtl="0">
              <a:spcBef>
                <a:spcPts val="270"/>
              </a:spcBef>
              <a:spcAft>
                <a:spcPts val="0"/>
              </a:spcAft>
              <a:buNone/>
            </a:pPr>
            <a:r>
              <a:rPr lang="en-US" dirty="0"/>
              <a:t>One link (or a bookmark on an iPad or phone) opens the this web page. The link can be sent via text or email and viewed on an device with a screen and connection to the internet (cellular or wi-fi) </a:t>
            </a: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42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sz="1200">
                <a:solidFill>
                  <a:srgbClr val="595959"/>
                </a:solidFill>
              </a:rPr>
              <a:t>Key information, including required elements of informed consent resides on initial page</a:t>
            </a:r>
            <a:endParaRPr sz="1200">
              <a:solidFill>
                <a:srgbClr val="595959"/>
              </a:solidFill>
            </a:endParaRPr>
          </a:p>
          <a:p>
            <a:pPr marL="0" lvl="0" indent="0" algn="l" rtl="0">
              <a:spcBef>
                <a:spcPts val="270"/>
              </a:spcBef>
              <a:spcAft>
                <a:spcPts val="0"/>
              </a:spcAft>
              <a:buNone/>
            </a:pPr>
            <a:r>
              <a:rPr lang="en-US"/>
              <a:t>This will become a standard for NIH funded studies and  mirrors the actual consent discussion (where the required elements of informed consent are distilled into key discussion points).  The end user (in this study it’s always the LAR) can scroll through the entire consent document, if they choose to, but they can also advance through the eICF without HAVING to scroll through 16 pages of text. </a:t>
            </a:r>
            <a:endParaRPr/>
          </a:p>
        </p:txBody>
      </p:sp>
      <p:sp>
        <p:nvSpPr>
          <p:cNvPr id="161" name="Google Shape;1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031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a:t>I’d like to point out 2 things here and talk about (additional) possibilities. First, this is the example of the embedded consent discussion documentation elements that I spoke of in a previous slide.   This feature could also be used to embed capacity assessment questions OR (simple) questions to assess understanding. </a:t>
            </a:r>
            <a:endParaRPr/>
          </a:p>
          <a:p>
            <a:pPr marL="0" lvl="0" indent="0" algn="l" rtl="0">
              <a:spcBef>
                <a:spcPts val="270"/>
              </a:spcBef>
              <a:spcAft>
                <a:spcPts val="0"/>
              </a:spcAft>
              <a:buNone/>
            </a:pPr>
            <a:endParaRPr/>
          </a:p>
          <a:p>
            <a:pPr marL="0" lvl="0" indent="0" algn="l" rtl="0">
              <a:spcBef>
                <a:spcPts val="270"/>
              </a:spcBef>
              <a:spcAft>
                <a:spcPts val="0"/>
              </a:spcAft>
              <a:buNone/>
            </a:pPr>
            <a:r>
              <a:rPr lang="en-US"/>
              <a:t>The second thing I’d like to note on this slide is the “watch video” button. I’ll discuss this on the next slide, but this demonstrates the ability to add additional elements (graphs, images, additional information) that can help add visuals to the consent discussion when appropriate. </a:t>
            </a:r>
            <a:endParaRPr/>
          </a:p>
        </p:txBody>
      </p:sp>
      <p:sp>
        <p:nvSpPr>
          <p:cNvPr id="167" name="Google Shape;1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16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0f7353cc8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73" name="Google Shape;173;g50f7353c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785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f7353cc8_1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86" name="Google Shape;186;g50f7353cc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6679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2" name="Google Shape;19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49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8" name="Google Shape;19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47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you start: 1. have a basic communication plan (clinical team should be first point of contact- introduce the research team, make sure to get multiple phone numbers/names, if possible, to re-contact if you are disconnected). We have had at least 2 calls or in-person attempts before we can complete a consent conversation. If you it is a remote conversation: Have the consent conversation BEFORE you send the link.  Think about what an email that contains the link should say (before it’s 02am).  Plan a follow-up call (if remote) </a:t>
            </a:r>
            <a:endParaRPr dirty="0"/>
          </a:p>
          <a:p>
            <a:pPr marL="0" lvl="0" indent="0" algn="l" rtl="0">
              <a:spcBef>
                <a:spcPts val="270"/>
              </a:spcBef>
              <a:spcAft>
                <a:spcPts val="0"/>
              </a:spcAft>
              <a:buNone/>
            </a:pPr>
            <a:r>
              <a:rPr lang="en-US" dirty="0"/>
              <a:t>2. Test the tech. Check the wi-fi in multiple locations. Practice sending the eConsent link from a variety of devices and to a variety of devices. Double check for a complete link. </a:t>
            </a:r>
            <a:endParaRPr dirty="0"/>
          </a:p>
          <a:p>
            <a:pPr marL="0" lvl="0" indent="0" algn="l" rtl="0">
              <a:spcBef>
                <a:spcPts val="270"/>
              </a:spcBef>
              <a:spcAft>
                <a:spcPts val="0"/>
              </a:spcAft>
              <a:buNone/>
            </a:pPr>
            <a:r>
              <a:rPr lang="en-US" dirty="0"/>
              <a:t>3. A supplemental hand-out for the LAR may be helpful. Up-to-date back-up paper copies should be kept available in the event of a poor connection, a dead battery or just as something to give the family for additional information to have in hand.</a:t>
            </a:r>
            <a:endParaRPr dirty="0"/>
          </a:p>
        </p:txBody>
      </p:sp>
      <p:sp>
        <p:nvSpPr>
          <p:cNvPr id="218" name="Google Shape;218;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172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7b66a03e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g57b66a03e1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you start: 1. have a basic communication plan (clinical team should be first point of contact- introduce the research team, make sure to get multiple phone numbers/names, if possible, to re-contact if you are disconnected). We have had at least 2 calls or in-person attempts before we can complete a consent conversation. If you it is a remote conversation: Have the consent conversation BEFORE you send the link.  Think about what an email that contains the link should say (before it’s 02am).  Plan a follow-up call (if remote) </a:t>
            </a:r>
            <a:endParaRPr dirty="0"/>
          </a:p>
          <a:p>
            <a:pPr marL="0" lvl="0" indent="0" algn="l" rtl="0">
              <a:spcBef>
                <a:spcPts val="270"/>
              </a:spcBef>
              <a:spcAft>
                <a:spcPts val="0"/>
              </a:spcAft>
              <a:buNone/>
            </a:pPr>
            <a:r>
              <a:rPr lang="en-US" dirty="0"/>
              <a:t>2. Test the tech. Check the wi-fi in multiple locations. Practice sending the eConsent link from a variety of devices and to a variety of devices. Double check for a complete link. </a:t>
            </a:r>
            <a:endParaRPr dirty="0"/>
          </a:p>
          <a:p>
            <a:pPr marL="0" lvl="0" indent="0" algn="l" rtl="0">
              <a:spcBef>
                <a:spcPts val="270"/>
              </a:spcBef>
              <a:spcAft>
                <a:spcPts val="0"/>
              </a:spcAft>
              <a:buNone/>
            </a:pPr>
            <a:r>
              <a:rPr lang="en-US" dirty="0"/>
              <a:t>3. A supplemental hand-out for the LAR may be helpful. Up-to-date back-up paper copies should be kept available in the event of a poor connection, a dead battery or just as something to give the family for additional information to have in hand.</a:t>
            </a:r>
            <a:endParaRPr dirty="0"/>
          </a:p>
          <a:p>
            <a:pPr marL="0" lvl="0" indent="0" algn="l" rtl="0">
              <a:spcBef>
                <a:spcPts val="270"/>
              </a:spcBef>
              <a:spcAft>
                <a:spcPts val="0"/>
              </a:spcAft>
              <a:buNone/>
            </a:pPr>
            <a:endParaRPr dirty="0"/>
          </a:p>
          <a:p>
            <a:pPr marL="914400" lvl="1" indent="-304800" algn="l" rtl="0">
              <a:spcBef>
                <a:spcPts val="0"/>
              </a:spcBef>
              <a:spcAft>
                <a:spcPts val="0"/>
              </a:spcAft>
              <a:buClr>
                <a:srgbClr val="595959"/>
              </a:buClr>
              <a:buSzPts val="1200"/>
              <a:buChar char="○"/>
            </a:pPr>
            <a:r>
              <a:rPr lang="en-US" sz="1200" dirty="0">
                <a:solidFill>
                  <a:srgbClr val="595959"/>
                </a:solidFill>
              </a:rPr>
              <a:t>answer additional questions</a:t>
            </a:r>
            <a:endParaRPr sz="1200" dirty="0">
              <a:solidFill>
                <a:srgbClr val="595959"/>
              </a:solidFill>
            </a:endParaRPr>
          </a:p>
          <a:p>
            <a:pPr marL="914400" lvl="1" indent="-304800" algn="l" rtl="0">
              <a:spcBef>
                <a:spcPts val="0"/>
              </a:spcBef>
              <a:spcAft>
                <a:spcPts val="0"/>
              </a:spcAft>
              <a:buClr>
                <a:srgbClr val="595959"/>
              </a:buClr>
              <a:buSzPts val="1200"/>
              <a:buChar char="○"/>
            </a:pPr>
            <a:r>
              <a:rPr lang="en-US" sz="1200" dirty="0">
                <a:solidFill>
                  <a:srgbClr val="595959"/>
                </a:solidFill>
              </a:rPr>
              <a:t>give LAR/families time to consider</a:t>
            </a:r>
            <a:endParaRPr sz="1200" dirty="0">
              <a:solidFill>
                <a:srgbClr val="595959"/>
              </a:solidFill>
            </a:endParaRPr>
          </a:p>
          <a:p>
            <a:pPr marL="914400" lvl="1" indent="-304800" algn="l" rtl="0">
              <a:spcBef>
                <a:spcPts val="0"/>
              </a:spcBef>
              <a:spcAft>
                <a:spcPts val="0"/>
              </a:spcAft>
              <a:buClr>
                <a:srgbClr val="595959"/>
              </a:buClr>
              <a:buSzPts val="1200"/>
              <a:buChar char="○"/>
            </a:pPr>
            <a:r>
              <a:rPr lang="en-US" sz="1200" dirty="0">
                <a:solidFill>
                  <a:srgbClr val="595959"/>
                </a:solidFill>
              </a:rPr>
              <a:t>update on clinical scenario/randomization</a:t>
            </a:r>
            <a:endParaRPr sz="1200" dirty="0">
              <a:solidFill>
                <a:srgbClr val="595959"/>
              </a:solidFill>
            </a:endParaRPr>
          </a:p>
          <a:p>
            <a:pPr marL="0" lvl="0" indent="0" algn="l" rtl="0">
              <a:spcBef>
                <a:spcPts val="270"/>
              </a:spcBef>
              <a:spcAft>
                <a:spcPts val="0"/>
              </a:spcAft>
              <a:buNone/>
            </a:pPr>
            <a:endParaRPr sz="1200" dirty="0"/>
          </a:p>
        </p:txBody>
      </p:sp>
      <p:sp>
        <p:nvSpPr>
          <p:cNvPr id="225" name="Google Shape;225;g57b66a03e1_1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445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4956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0f7353cc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0f7353cc8_1_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We store our back-up ICFs and clinical trial information in the telestroke cart.</a:t>
            </a:r>
            <a:endParaRPr dirty="0"/>
          </a:p>
        </p:txBody>
      </p:sp>
      <p:sp>
        <p:nvSpPr>
          <p:cNvPr id="232" name="Google Shape;232;g50f7353cc8_1_2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820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0f3f68ce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0f3f68ce1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246" name="Google Shape;246;g50f3f68ce1_0_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2384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a:t>So, w</a:t>
            </a:r>
            <a:endParaRPr/>
          </a:p>
        </p:txBody>
      </p:sp>
      <p:sp>
        <p:nvSpPr>
          <p:cNvPr id="205" name="Google Shape;20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606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0f3f68ce1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a:t>A problem with the eICF can be identified and fixed, possibly before randomization. </a:t>
            </a:r>
            <a:endParaRPr/>
          </a:p>
        </p:txBody>
      </p:sp>
      <p:sp>
        <p:nvSpPr>
          <p:cNvPr id="211" name="Google Shape;211;g50f3f68c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77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Why we have declined various eConsent platforms because of complicated end user issues: Requiring a subject or LAR to establish an account</a:t>
            </a:r>
            <a:endParaRPr dirty="0"/>
          </a:p>
        </p:txBody>
      </p:sp>
      <p:sp>
        <p:nvSpPr>
          <p:cNvPr id="239" name="Google Shape;239;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7151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294366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CC157E-2BA0-4675-9F0B-16C2F7122BCB}"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45074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D137A-FE80-4740-A569-6C413419E0D2}" type="slidenum">
              <a:rPr lang="en-US" smtClean="0"/>
              <a:pPr/>
              <a:t>54</a:t>
            </a:fld>
            <a:endParaRPr lang="en-US" dirty="0"/>
          </a:p>
        </p:txBody>
      </p:sp>
    </p:spTree>
    <p:extLst>
      <p:ext uri="{BB962C8B-B14F-4D97-AF65-F5344CB8AC3E}">
        <p14:creationId xmlns:p14="http://schemas.microsoft.com/office/powerpoint/2010/main" val="1141258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D137A-FE80-4740-A569-6C413419E0D2}" type="slidenum">
              <a:rPr lang="en-US" smtClean="0"/>
              <a:pPr/>
              <a:t>55</a:t>
            </a:fld>
            <a:endParaRPr lang="en-US" dirty="0"/>
          </a:p>
        </p:txBody>
      </p:sp>
    </p:spTree>
    <p:extLst>
      <p:ext uri="{BB962C8B-B14F-4D97-AF65-F5344CB8AC3E}">
        <p14:creationId xmlns:p14="http://schemas.microsoft.com/office/powerpoint/2010/main" val="214785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7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 name="Google Shape;6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67" name="Google Shape;67;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845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a:t>All Telestroke Physicians are trial investigators and trained in our acute stroke trial protocols,  research informed consent process, including assessing capacity to consent.</a:t>
            </a:r>
            <a:endParaRPr/>
          </a:p>
        </p:txBody>
      </p:sp>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06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With these telestroke and eConsent clinical </a:t>
            </a:r>
            <a:r>
              <a:rPr lang="en-US" dirty="0" err="1"/>
              <a:t>reserach</a:t>
            </a:r>
            <a:r>
              <a:rPr lang="en-US" dirty="0"/>
              <a:t> </a:t>
            </a: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60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In our upcoming acute stroke trials, we are replacing fax-phone consent with Telestroke consent.  Previously, in acute trial such as DEFUSE-3, consent forms were faxed to the LAR at the outside hospital and an informed consent discussion occurred by phone.  We have replaced faxing with a shared drive containing informed consent forms and the consent discussion will now take place via Telestroke directly with the physician and patient/LAR.  Steps 3 and 4 are unchanged from the previous fax-phone consent process.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This proposed process has received a favorable review from our IRB and should be in place for TIMELESS and CHARM, 2 acute, non-StrokeNet trials beginning next month.</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Consent discussions via telemedicine has been proposed in 2 current protocol submissions with the U of MN IRB. Preliminary discussions with IRB representatives about this process have returned a favorable response to the process. Both submissions are currently under review.  </a:t>
            </a:r>
            <a:endParaRPr sz="1200">
              <a:latin typeface="Calibri"/>
              <a:ea typeface="Calibri"/>
              <a:cs typeface="Calibri"/>
              <a:sym typeface="Calibri"/>
            </a:endParaRPr>
          </a:p>
          <a:p>
            <a:pPr marL="0" lvl="0" indent="0" algn="l" rtl="0">
              <a:spcBef>
                <a:spcPts val="0"/>
              </a:spcBef>
              <a:spcAft>
                <a:spcPts val="0"/>
              </a:spcAft>
              <a:buNone/>
            </a:pPr>
            <a:r>
              <a:rPr lang="en-US" sz="1200">
                <a:latin typeface="Calibri"/>
                <a:ea typeface="Calibri"/>
                <a:cs typeface="Calibri"/>
                <a:sym typeface="Calibri"/>
              </a:rPr>
              <a:t>Required Elements:</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Presentation of the research study</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Clearly stating that the study is research and participation is voluntary</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Subject/LAR able to review ICF</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Answering all trial-related questions</a:t>
            </a:r>
            <a:endParaRPr sz="120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Obtaining required signatures on the ICF</a:t>
            </a:r>
            <a:endParaRPr/>
          </a:p>
        </p:txBody>
      </p:sp>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799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a:t>Printing, copying, </a:t>
            </a: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03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In a guidance from the FDA, electronic informed consent refers to the use of electronic</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systems and processes that may employ multiple electronic media, including text, graphics,</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audio, video, podcasts, passive and interactive Web sites, biological recognition devices, and</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card readers, to convey information related to the study and to obtain and document informed</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consent.</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latin typeface="Calibri"/>
                <a:ea typeface="Calibri"/>
                <a:cs typeface="Calibri"/>
                <a:sym typeface="Calibri"/>
              </a:rPr>
              <a:t>Overall, the use of these electronic tools serve to facilitate and document the consent conversation.</a:t>
            </a:r>
            <a:endParaRPr sz="1200">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process includes (but is not limited to) the following steps:</a:t>
            </a:r>
            <a:endParaRPr/>
          </a:p>
          <a:p>
            <a:pPr marL="0" lvl="0" indent="0" algn="l" rtl="0">
              <a:spcBef>
                <a:spcPts val="270"/>
              </a:spcBef>
              <a:spcAft>
                <a:spcPts val="0"/>
              </a:spcAft>
              <a:buNone/>
            </a:pPr>
            <a:r>
              <a:rPr lang="en-US"/>
              <a:t>presenting information about the study, including the risks and potential benefits, at a level that allows for clear understanding;</a:t>
            </a:r>
            <a:endParaRPr/>
          </a:p>
          <a:p>
            <a:pPr marL="0" lvl="0" indent="0" algn="l" rtl="0">
              <a:spcBef>
                <a:spcPts val="270"/>
              </a:spcBef>
              <a:spcAft>
                <a:spcPts val="0"/>
              </a:spcAft>
              <a:buNone/>
            </a:pPr>
            <a:r>
              <a:rPr lang="en-US"/>
              <a:t>allowing the potential subject or representative the adequate opportunity to read the ICF document;</a:t>
            </a:r>
            <a:endParaRPr/>
          </a:p>
          <a:p>
            <a:pPr marL="0" lvl="0" indent="0" algn="l" rtl="0">
              <a:spcBef>
                <a:spcPts val="270"/>
              </a:spcBef>
              <a:spcAft>
                <a:spcPts val="0"/>
              </a:spcAft>
              <a:buNone/>
            </a:pPr>
            <a:r>
              <a:rPr lang="en-US"/>
              <a:t>• answering any initial questions;</a:t>
            </a:r>
            <a:endParaRPr/>
          </a:p>
          <a:p>
            <a:pPr marL="0" lvl="0" indent="0" algn="l" rtl="0">
              <a:spcBef>
                <a:spcPts val="270"/>
              </a:spcBef>
              <a:spcAft>
                <a:spcPts val="0"/>
              </a:spcAft>
              <a:buNone/>
            </a:pPr>
            <a:r>
              <a:rPr lang="en-US"/>
              <a:t>• clearly stating that initial and ongoing participation in the study is voluntary, and that a subject may discontinue participation at any time;</a:t>
            </a:r>
            <a:endParaRPr/>
          </a:p>
          <a:p>
            <a:pPr marL="0" lvl="0" indent="0" algn="l" rtl="0">
              <a:spcBef>
                <a:spcPts val="270"/>
              </a:spcBef>
              <a:spcAft>
                <a:spcPts val="0"/>
              </a:spcAft>
              <a:buNone/>
            </a:pPr>
            <a:r>
              <a:rPr lang="en-US"/>
              <a:t>• obtaining relevant signatures on the ICF; and</a:t>
            </a:r>
            <a:endParaRPr/>
          </a:p>
          <a:p>
            <a:pPr marL="0" lvl="0" indent="0" algn="l" rtl="0">
              <a:spcBef>
                <a:spcPts val="270"/>
              </a:spcBef>
              <a:spcAft>
                <a:spcPts val="0"/>
              </a:spcAft>
              <a:buNone/>
            </a:pPr>
            <a:r>
              <a:rPr lang="en-US"/>
              <a:t>• continuing to provide information and answers to questions throughout study participation.</a:t>
            </a:r>
            <a:endParaRPr/>
          </a:p>
          <a:p>
            <a:pPr marL="0" lvl="0" indent="0" algn="l" rtl="0">
              <a:spcBef>
                <a:spcPts val="270"/>
              </a:spcBef>
              <a:spcAft>
                <a:spcPts val="0"/>
              </a:spcAft>
              <a:buNone/>
            </a:pPr>
            <a:endParaRPr/>
          </a:p>
        </p:txBody>
      </p:sp>
      <p:sp>
        <p:nvSpPr>
          <p:cNvPr id="142" name="Google Shape;142;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5398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Relationship Id="rId1" Type="http://schemas.openxmlformats.org/officeDocument/2006/relationships/slideMaster" Target="../slideMasters/slideMaster1.xml"/><Relationship Id="rId6" Type="http://schemas.openxmlformats.org/officeDocument/2006/relationships/image" Target="../media/image5.ti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750" y="5740937"/>
            <a:ext cx="1591853" cy="98053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99238" y="5738237"/>
            <a:ext cx="2254562" cy="98053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13729" y="5763236"/>
            <a:ext cx="1311923" cy="1043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865" y="106603"/>
            <a:ext cx="3651504" cy="774192"/>
          </a:xfrm>
          <a:prstGeom prst="rect">
            <a:avLst/>
          </a:prstGeom>
        </p:spPr>
      </p:pic>
    </p:spTree>
    <p:extLst>
      <p:ext uri="{BB962C8B-B14F-4D97-AF65-F5344CB8AC3E}">
        <p14:creationId xmlns:p14="http://schemas.microsoft.com/office/powerpoint/2010/main" val="6791006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67317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9726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200804751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430811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279402291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3250234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304906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2874884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262126727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9195728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0058400" cy="6806436"/>
          </a:xfrm>
          <a:prstGeom prst="rect">
            <a:avLst/>
          </a:prstGeom>
        </p:spPr>
      </p:pic>
      <p:sp>
        <p:nvSpPr>
          <p:cNvPr id="2" name="Title 1"/>
          <p:cNvSpPr>
            <a:spLocks noGrp="1"/>
          </p:cNvSpPr>
          <p:nvPr>
            <p:ph type="title"/>
          </p:nvPr>
        </p:nvSpPr>
        <p:spPr>
          <a:xfrm>
            <a:off x="191354" y="-51517"/>
            <a:ext cx="10515600" cy="1325563"/>
          </a:xfrm>
        </p:spPr>
        <p:txBody>
          <a:bodyPr/>
          <a:lstStyle>
            <a:lvl1pPr>
              <a:defRPr>
                <a:solidFill>
                  <a:srgbClr val="336094"/>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476" y="1465700"/>
            <a:ext cx="10515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cxnSp>
        <p:nvCxnSpPr>
          <p:cNvPr id="12" name="Straight Connector 11"/>
          <p:cNvCxnSpPr/>
          <p:nvPr userDrawn="1"/>
        </p:nvCxnSpPr>
        <p:spPr>
          <a:xfrm>
            <a:off x="335560" y="965200"/>
            <a:ext cx="11843740" cy="0"/>
          </a:xfrm>
          <a:prstGeom prst="line">
            <a:avLst/>
          </a:prstGeom>
          <a:ln w="19050">
            <a:solidFill>
              <a:srgbClr val="33609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497" y="6266582"/>
            <a:ext cx="2249144" cy="476864"/>
          </a:xfrm>
          <a:prstGeom prst="rect">
            <a:avLst/>
          </a:prstGeom>
        </p:spPr>
      </p:pic>
    </p:spTree>
    <p:extLst>
      <p:ext uri="{BB962C8B-B14F-4D97-AF65-F5344CB8AC3E}">
        <p14:creationId xmlns:p14="http://schemas.microsoft.com/office/powerpoint/2010/main" val="7844769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3818746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421879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88854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4233150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1860563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343439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2703338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1549102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DDF3E0-EB3C-46D0-AF3B-2199CBADDC59}"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FACF3-6F14-4D4F-A9FC-784DC51F09AF}" type="slidenum">
              <a:rPr lang="en-US" smtClean="0"/>
              <a:t>‹#›</a:t>
            </a:fld>
            <a:endParaRPr lang="en-US" dirty="0"/>
          </a:p>
        </p:txBody>
      </p:sp>
    </p:spTree>
    <p:extLst>
      <p:ext uri="{BB962C8B-B14F-4D97-AF65-F5344CB8AC3E}">
        <p14:creationId xmlns:p14="http://schemas.microsoft.com/office/powerpoint/2010/main" val="405684337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914400" y="787400"/>
            <a:ext cx="106680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solidFill>
                  <a:srgbClr val="7A0019"/>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914400" y="2921000"/>
            <a:ext cx="10668000" cy="609600"/>
          </a:xfrm>
          <a:prstGeom prst="rect">
            <a:avLst/>
          </a:prstGeom>
          <a:noFill/>
          <a:ln>
            <a:noFill/>
          </a:ln>
        </p:spPr>
        <p:txBody>
          <a:bodyPr spcFirstLastPara="1" wrap="square" lIns="68575" tIns="34275" rIns="68575" bIns="34275" anchor="t" anchorCtr="0"/>
          <a:lstStyle>
            <a:lvl1pPr marL="457200" lvl="0" indent="-228600" algn="l">
              <a:spcBef>
                <a:spcPts val="360"/>
              </a:spcBef>
              <a:spcAft>
                <a:spcPts val="0"/>
              </a:spcAft>
              <a:buSzPts val="1800"/>
              <a:buFont typeface="Arial"/>
              <a:buNone/>
              <a:defRPr sz="1800">
                <a:solidFill>
                  <a:srgbClr val="595959"/>
                </a:solidFill>
              </a:defRPr>
            </a:lvl1pPr>
            <a:lvl2pPr marL="914400" lvl="1" indent="-228600" algn="l">
              <a:spcBef>
                <a:spcPts val="360"/>
              </a:spcBef>
              <a:spcAft>
                <a:spcPts val="0"/>
              </a:spcAft>
              <a:buSzPts val="1800"/>
              <a:buFont typeface="Arial"/>
              <a:buNone/>
              <a:defRPr sz="1800">
                <a:solidFill>
                  <a:srgbClr val="FFFFFF"/>
                </a:solidFill>
              </a:defRPr>
            </a:lvl2pPr>
            <a:lvl3pPr marL="1371600" lvl="2" indent="-228600" algn="l">
              <a:spcBef>
                <a:spcPts val="360"/>
              </a:spcBef>
              <a:spcAft>
                <a:spcPts val="0"/>
              </a:spcAft>
              <a:buSzPts val="1800"/>
              <a:buFont typeface="Arial"/>
              <a:buNone/>
              <a:defRPr sz="1800">
                <a:solidFill>
                  <a:srgbClr val="FFFFFF"/>
                </a:solidFill>
              </a:defRPr>
            </a:lvl3pPr>
            <a:lvl4pPr marL="1828800" lvl="3" indent="-228600" algn="l">
              <a:spcBef>
                <a:spcPts val="360"/>
              </a:spcBef>
              <a:spcAft>
                <a:spcPts val="0"/>
              </a:spcAft>
              <a:buSzPts val="1800"/>
              <a:buFont typeface="Arial"/>
              <a:buNone/>
              <a:defRPr sz="1800">
                <a:solidFill>
                  <a:srgbClr val="FFFFFF"/>
                </a:solidFill>
              </a:defRPr>
            </a:lvl4pPr>
            <a:lvl5pPr marL="2286000" lvl="4" indent="-228600" algn="l">
              <a:spcBef>
                <a:spcPts val="360"/>
              </a:spcBef>
              <a:spcAft>
                <a:spcPts val="0"/>
              </a:spcAft>
              <a:buSzPts val="1800"/>
              <a:buFont typeface="Arial"/>
              <a:buNone/>
              <a:defRPr sz="1800">
                <a:solidFill>
                  <a:srgbClr val="FFFFFF"/>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 name="Google Shape;16;p2"/>
          <p:cNvSpPr txBox="1">
            <a:spLocks noGrp="1"/>
          </p:cNvSpPr>
          <p:nvPr>
            <p:ph type="body" idx="2"/>
          </p:nvPr>
        </p:nvSpPr>
        <p:spPr>
          <a:xfrm>
            <a:off x="914400" y="3530600"/>
            <a:ext cx="10668000" cy="508000"/>
          </a:xfrm>
          <a:prstGeom prst="rect">
            <a:avLst/>
          </a:prstGeom>
          <a:noFill/>
          <a:ln>
            <a:noFill/>
          </a:ln>
        </p:spPr>
        <p:txBody>
          <a:bodyPr spcFirstLastPara="1" wrap="square" lIns="68575" tIns="34275" rIns="68575" bIns="34275" anchor="t" anchorCtr="0"/>
          <a:lstStyle>
            <a:lvl1pPr marL="457200" lvl="0" indent="-228600" algn="l">
              <a:spcBef>
                <a:spcPts val="240"/>
              </a:spcBef>
              <a:spcAft>
                <a:spcPts val="0"/>
              </a:spcAft>
              <a:buSzPts val="1200"/>
              <a:buFont typeface="Arial"/>
              <a:buNone/>
              <a:defRPr sz="1200">
                <a:solidFill>
                  <a:srgbClr val="595959"/>
                </a:solidFill>
              </a:defRPr>
            </a:lvl1pPr>
            <a:lvl2pPr marL="914400" lvl="1" indent="-228600" algn="l">
              <a:spcBef>
                <a:spcPts val="240"/>
              </a:spcBef>
              <a:spcAft>
                <a:spcPts val="0"/>
              </a:spcAft>
              <a:buSzPts val="1200"/>
              <a:buFont typeface="Arial"/>
              <a:buNone/>
              <a:defRPr sz="1200">
                <a:solidFill>
                  <a:srgbClr val="FFFFFF"/>
                </a:solidFill>
              </a:defRPr>
            </a:lvl2pPr>
            <a:lvl3pPr marL="1371600" lvl="2" indent="-228600" algn="l">
              <a:spcBef>
                <a:spcPts val="240"/>
              </a:spcBef>
              <a:spcAft>
                <a:spcPts val="0"/>
              </a:spcAft>
              <a:buSzPts val="1200"/>
              <a:buFont typeface="Arial"/>
              <a:buNone/>
              <a:defRPr sz="1200">
                <a:solidFill>
                  <a:srgbClr val="FFFFFF"/>
                </a:solidFill>
              </a:defRPr>
            </a:lvl3pPr>
            <a:lvl4pPr marL="1828800" lvl="3" indent="-228600" algn="l">
              <a:spcBef>
                <a:spcPts val="240"/>
              </a:spcBef>
              <a:spcAft>
                <a:spcPts val="0"/>
              </a:spcAft>
              <a:buSzPts val="1200"/>
              <a:buFont typeface="Arial"/>
              <a:buNone/>
              <a:defRPr sz="1200">
                <a:solidFill>
                  <a:srgbClr val="FFFFFF"/>
                </a:solidFill>
              </a:defRPr>
            </a:lvl4pPr>
            <a:lvl5pPr marL="2286000" lvl="4" indent="-228600" algn="l">
              <a:spcBef>
                <a:spcPts val="240"/>
              </a:spcBef>
              <a:spcAft>
                <a:spcPts val="0"/>
              </a:spcAft>
              <a:buSzPts val="1200"/>
              <a:buFont typeface="Arial"/>
              <a:buNone/>
              <a:defRPr sz="1200">
                <a:solidFill>
                  <a:srgbClr val="FFFFFF"/>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17" name="Google Shape;17;p2" descr="/Users/ranja/Documents/5-resources/ppt/2018 ppt-with R/new/working files/graphics_4x3-title-maroon.png"/>
          <p:cNvPicPr preferRelativeResize="0"/>
          <p:nvPr/>
        </p:nvPicPr>
        <p:blipFill rotWithShape="1">
          <a:blip r:embed="rId2">
            <a:alphaModFix/>
          </a:blip>
          <a:srcRect/>
          <a:stretch/>
        </p:blipFill>
        <p:spPr>
          <a:xfrm>
            <a:off x="0" y="4645152"/>
            <a:ext cx="12192000" cy="2212848"/>
          </a:xfrm>
          <a:prstGeom prst="rect">
            <a:avLst/>
          </a:prstGeom>
          <a:noFill/>
          <a:ln>
            <a:noFill/>
          </a:ln>
        </p:spPr>
      </p:pic>
    </p:spTree>
    <p:extLst>
      <p:ext uri="{BB962C8B-B14F-4D97-AF65-F5344CB8AC3E}">
        <p14:creationId xmlns:p14="http://schemas.microsoft.com/office/powerpoint/2010/main" val="295887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0037348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15416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71548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963084" y="4406906"/>
            <a:ext cx="10363200" cy="1362075"/>
          </a:xfrm>
          <a:prstGeom prst="rect">
            <a:avLst/>
          </a:prstGeom>
          <a:noFill/>
          <a:ln>
            <a:noFill/>
          </a:ln>
        </p:spPr>
        <p:txBody>
          <a:bodyPr spcFirstLastPara="1" wrap="square" lIns="68575" tIns="34275" rIns="68575" bIns="34275" anchor="t" anchorCtr="0"/>
          <a:lstStyle>
            <a:lvl1pPr lvl="0" algn="l">
              <a:spcBef>
                <a:spcPts val="0"/>
              </a:spcBef>
              <a:spcAft>
                <a:spcPts val="0"/>
              </a:spcAft>
              <a:buSzPts val="1400"/>
              <a:buNone/>
              <a:defRPr sz="3000" b="0" i="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963084" y="2906713"/>
            <a:ext cx="10363200" cy="1500187"/>
          </a:xfrm>
          <a:prstGeom prst="rect">
            <a:avLst/>
          </a:prstGeom>
          <a:noFill/>
          <a:ln>
            <a:noFill/>
          </a:ln>
        </p:spPr>
        <p:txBody>
          <a:bodyPr spcFirstLastPara="1" wrap="square" lIns="68575" tIns="34275" rIns="68575" bIns="34275" anchor="b" anchorCtr="0"/>
          <a:lstStyle>
            <a:lvl1pPr marL="457200" lvl="0" indent="-228600" algn="l">
              <a:spcBef>
                <a:spcPts val="300"/>
              </a:spcBef>
              <a:spcAft>
                <a:spcPts val="0"/>
              </a:spcAft>
              <a:buSzPts val="1500"/>
              <a:buFont typeface="Arial"/>
              <a:buNone/>
              <a:defRPr sz="1500"/>
            </a:lvl1pPr>
            <a:lvl2pPr marL="914400" lvl="1" indent="-228600" algn="l">
              <a:spcBef>
                <a:spcPts val="280"/>
              </a:spcBef>
              <a:spcAft>
                <a:spcPts val="0"/>
              </a:spcAft>
              <a:buSzPts val="1400"/>
              <a:buFont typeface="Arial"/>
              <a:buNone/>
              <a:defRPr sz="1400"/>
            </a:lvl2pPr>
            <a:lvl3pPr marL="1371600" lvl="2" indent="-228600" algn="l">
              <a:spcBef>
                <a:spcPts val="240"/>
              </a:spcBef>
              <a:spcAft>
                <a:spcPts val="0"/>
              </a:spcAft>
              <a:buSzPts val="1200"/>
              <a:buFont typeface="Arial"/>
              <a:buNone/>
              <a:defRPr sz="1200"/>
            </a:lvl3pPr>
            <a:lvl4pPr marL="1828800" lvl="3" indent="-228600" algn="l">
              <a:spcBef>
                <a:spcPts val="220"/>
              </a:spcBef>
              <a:spcAft>
                <a:spcPts val="0"/>
              </a:spcAft>
              <a:buSzPts val="1100"/>
              <a:buFont typeface="Arial"/>
              <a:buNone/>
              <a:defRPr sz="1100"/>
            </a:lvl4pPr>
            <a:lvl5pPr marL="2286000" lvl="4" indent="-228600" algn="l">
              <a:spcBef>
                <a:spcPts val="220"/>
              </a:spcBef>
              <a:spcAft>
                <a:spcPts val="0"/>
              </a:spcAft>
              <a:buSzPts val="1100"/>
              <a:buFont typeface="Arial"/>
              <a:buNone/>
              <a:defRPr sz="1100"/>
            </a:lvl5pPr>
            <a:lvl6pPr marL="2743200" lvl="5" indent="-228600" algn="l">
              <a:spcBef>
                <a:spcPts val="220"/>
              </a:spcBef>
              <a:spcAft>
                <a:spcPts val="0"/>
              </a:spcAft>
              <a:buSzPts val="1100"/>
              <a:buFont typeface="Arial"/>
              <a:buNone/>
              <a:defRPr sz="1100"/>
            </a:lvl6pPr>
            <a:lvl7pPr marL="3200400" lvl="6" indent="-228600" algn="l">
              <a:spcBef>
                <a:spcPts val="220"/>
              </a:spcBef>
              <a:spcAft>
                <a:spcPts val="0"/>
              </a:spcAft>
              <a:buSzPts val="1100"/>
              <a:buFont typeface="Arial"/>
              <a:buNone/>
              <a:defRPr sz="1100"/>
            </a:lvl7pPr>
            <a:lvl8pPr marL="3657600" lvl="7" indent="-228600" algn="l">
              <a:spcBef>
                <a:spcPts val="220"/>
              </a:spcBef>
              <a:spcAft>
                <a:spcPts val="0"/>
              </a:spcAft>
              <a:buSzPts val="1100"/>
              <a:buFont typeface="Arial"/>
              <a:buNone/>
              <a:defRPr sz="1100"/>
            </a:lvl8pPr>
            <a:lvl9pPr marL="4114800" lvl="8" indent="-228600" algn="l">
              <a:spcBef>
                <a:spcPts val="220"/>
              </a:spcBef>
              <a:spcAft>
                <a:spcPts val="0"/>
              </a:spcAft>
              <a:buSzPts val="1100"/>
              <a:buFont typeface="Arial"/>
              <a:buNone/>
              <a:defRPr sz="1100"/>
            </a:lvl9pPr>
          </a:lstStyle>
          <a:p>
            <a:endParaRPr/>
          </a:p>
        </p:txBody>
      </p:sp>
    </p:spTree>
    <p:extLst>
      <p:ext uri="{BB962C8B-B14F-4D97-AF65-F5344CB8AC3E}">
        <p14:creationId xmlns:p14="http://schemas.microsoft.com/office/powerpoint/2010/main" val="302567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914400" y="1752600"/>
            <a:ext cx="5080000" cy="3962400"/>
          </a:xfrm>
          <a:prstGeom prst="rect">
            <a:avLst/>
          </a:prstGeom>
          <a:noFill/>
          <a:ln>
            <a:noFill/>
          </a:ln>
        </p:spPr>
        <p:txBody>
          <a:bodyPr spcFirstLastPara="1" wrap="square" lIns="68575" tIns="34275" rIns="68575" bIns="34275" anchor="t" anchorCtr="0"/>
          <a:lstStyle>
            <a:lvl1pPr marL="457200" lvl="0" indent="-361950" algn="l">
              <a:spcBef>
                <a:spcPts val="420"/>
              </a:spcBef>
              <a:spcAft>
                <a:spcPts val="0"/>
              </a:spcAft>
              <a:buSzPts val="2100"/>
              <a:buFont typeface="Arial"/>
              <a:buChar char="•"/>
              <a:defRPr sz="2100"/>
            </a:lvl1pPr>
            <a:lvl2pPr marL="914400" lvl="1" indent="-342900" algn="l">
              <a:spcBef>
                <a:spcPts val="360"/>
              </a:spcBef>
              <a:spcAft>
                <a:spcPts val="0"/>
              </a:spcAft>
              <a:buSzPts val="1800"/>
              <a:buFont typeface="Arial"/>
              <a:buChar char="–"/>
              <a:defRPr sz="1800"/>
            </a:lvl2pPr>
            <a:lvl3pPr marL="1371600" lvl="2" indent="-323850" algn="l">
              <a:spcBef>
                <a:spcPts val="300"/>
              </a:spcBef>
              <a:spcAft>
                <a:spcPts val="0"/>
              </a:spcAft>
              <a:buSzPts val="1500"/>
              <a:buFont typeface="Arial"/>
              <a:buChar char="•"/>
              <a:defRPr sz="1500"/>
            </a:lvl3pPr>
            <a:lvl4pPr marL="1828800" lvl="3" indent="-317500" algn="l">
              <a:spcBef>
                <a:spcPts val="280"/>
              </a:spcBef>
              <a:spcAft>
                <a:spcPts val="0"/>
              </a:spcAft>
              <a:buSzPts val="1400"/>
              <a:buFont typeface="Arial"/>
              <a:buChar char="–"/>
              <a:defRPr sz="1400"/>
            </a:lvl4pPr>
            <a:lvl5pPr marL="2286000" lvl="4" indent="-317500" algn="l">
              <a:spcBef>
                <a:spcPts val="280"/>
              </a:spcBef>
              <a:spcAft>
                <a:spcPts val="0"/>
              </a:spcAft>
              <a:buSzPts val="1400"/>
              <a:buFont typeface="Arial"/>
              <a:buChar char="»"/>
              <a:defRPr sz="1400"/>
            </a:lvl5pPr>
            <a:lvl6pPr marL="2743200" lvl="5" indent="-317500" algn="l">
              <a:spcBef>
                <a:spcPts val="280"/>
              </a:spcBef>
              <a:spcAft>
                <a:spcPts val="0"/>
              </a:spcAft>
              <a:buSzPts val="1400"/>
              <a:buFont typeface="Arial"/>
              <a:buChar char="»"/>
              <a:defRPr sz="1400"/>
            </a:lvl6pPr>
            <a:lvl7pPr marL="3200400" lvl="6" indent="-317500" algn="l">
              <a:spcBef>
                <a:spcPts val="280"/>
              </a:spcBef>
              <a:spcAft>
                <a:spcPts val="0"/>
              </a:spcAft>
              <a:buSzPts val="1400"/>
              <a:buFont typeface="Arial"/>
              <a:buChar char="»"/>
              <a:defRPr sz="1400"/>
            </a:lvl7pPr>
            <a:lvl8pPr marL="3657600" lvl="7" indent="-317500" algn="l">
              <a:spcBef>
                <a:spcPts val="280"/>
              </a:spcBef>
              <a:spcAft>
                <a:spcPts val="0"/>
              </a:spcAft>
              <a:buSzPts val="1400"/>
              <a:buFont typeface="Arial"/>
              <a:buChar char="»"/>
              <a:defRPr sz="1400"/>
            </a:lvl8pPr>
            <a:lvl9pPr marL="4114800" lvl="8" indent="-317500" algn="l">
              <a:spcBef>
                <a:spcPts val="280"/>
              </a:spcBef>
              <a:spcAft>
                <a:spcPts val="0"/>
              </a:spcAft>
              <a:buSzPts val="1400"/>
              <a:buFont typeface="Arial"/>
              <a:buChar char="»"/>
              <a:defRPr sz="1400"/>
            </a:lvl9pPr>
          </a:lstStyle>
          <a:p>
            <a:endParaRPr/>
          </a:p>
        </p:txBody>
      </p:sp>
      <p:sp>
        <p:nvSpPr>
          <p:cNvPr id="28" name="Google Shape;28;p6"/>
          <p:cNvSpPr txBox="1">
            <a:spLocks noGrp="1"/>
          </p:cNvSpPr>
          <p:nvPr>
            <p:ph type="body" idx="2"/>
          </p:nvPr>
        </p:nvSpPr>
        <p:spPr>
          <a:xfrm>
            <a:off x="6197600" y="1752600"/>
            <a:ext cx="5080000" cy="3962400"/>
          </a:xfrm>
          <a:prstGeom prst="rect">
            <a:avLst/>
          </a:prstGeom>
          <a:noFill/>
          <a:ln>
            <a:noFill/>
          </a:ln>
        </p:spPr>
        <p:txBody>
          <a:bodyPr spcFirstLastPara="1" wrap="square" lIns="68575" tIns="34275" rIns="68575" bIns="34275" anchor="t" anchorCtr="0"/>
          <a:lstStyle>
            <a:lvl1pPr marL="457200" lvl="0" indent="-361950" algn="l">
              <a:spcBef>
                <a:spcPts val="420"/>
              </a:spcBef>
              <a:spcAft>
                <a:spcPts val="0"/>
              </a:spcAft>
              <a:buSzPts val="2100"/>
              <a:buFont typeface="Arial"/>
              <a:buChar char="•"/>
              <a:defRPr sz="2100"/>
            </a:lvl1pPr>
            <a:lvl2pPr marL="914400" lvl="1" indent="-342900" algn="l">
              <a:spcBef>
                <a:spcPts val="360"/>
              </a:spcBef>
              <a:spcAft>
                <a:spcPts val="0"/>
              </a:spcAft>
              <a:buSzPts val="1800"/>
              <a:buFont typeface="Arial"/>
              <a:buChar char="–"/>
              <a:defRPr sz="1800"/>
            </a:lvl2pPr>
            <a:lvl3pPr marL="1371600" lvl="2" indent="-323850" algn="l">
              <a:spcBef>
                <a:spcPts val="300"/>
              </a:spcBef>
              <a:spcAft>
                <a:spcPts val="0"/>
              </a:spcAft>
              <a:buSzPts val="1500"/>
              <a:buFont typeface="Arial"/>
              <a:buChar char="•"/>
              <a:defRPr sz="1500"/>
            </a:lvl3pPr>
            <a:lvl4pPr marL="1828800" lvl="3" indent="-317500" algn="l">
              <a:spcBef>
                <a:spcPts val="280"/>
              </a:spcBef>
              <a:spcAft>
                <a:spcPts val="0"/>
              </a:spcAft>
              <a:buSzPts val="1400"/>
              <a:buFont typeface="Arial"/>
              <a:buChar char="–"/>
              <a:defRPr sz="1400"/>
            </a:lvl4pPr>
            <a:lvl5pPr marL="2286000" lvl="4" indent="-317500" algn="l">
              <a:spcBef>
                <a:spcPts val="280"/>
              </a:spcBef>
              <a:spcAft>
                <a:spcPts val="0"/>
              </a:spcAft>
              <a:buSzPts val="1400"/>
              <a:buFont typeface="Arial"/>
              <a:buChar char="»"/>
              <a:defRPr sz="1400"/>
            </a:lvl5pPr>
            <a:lvl6pPr marL="2743200" lvl="5" indent="-317500" algn="l">
              <a:spcBef>
                <a:spcPts val="280"/>
              </a:spcBef>
              <a:spcAft>
                <a:spcPts val="0"/>
              </a:spcAft>
              <a:buSzPts val="1400"/>
              <a:buFont typeface="Arial"/>
              <a:buChar char="»"/>
              <a:defRPr sz="1400"/>
            </a:lvl6pPr>
            <a:lvl7pPr marL="3200400" lvl="6" indent="-317500" algn="l">
              <a:spcBef>
                <a:spcPts val="280"/>
              </a:spcBef>
              <a:spcAft>
                <a:spcPts val="0"/>
              </a:spcAft>
              <a:buSzPts val="1400"/>
              <a:buFont typeface="Arial"/>
              <a:buChar char="»"/>
              <a:defRPr sz="1400"/>
            </a:lvl7pPr>
            <a:lvl8pPr marL="3657600" lvl="7" indent="-317500" algn="l">
              <a:spcBef>
                <a:spcPts val="280"/>
              </a:spcBef>
              <a:spcAft>
                <a:spcPts val="0"/>
              </a:spcAft>
              <a:buSzPts val="1400"/>
              <a:buFont typeface="Arial"/>
              <a:buChar char="»"/>
              <a:defRPr sz="1400"/>
            </a:lvl8pPr>
            <a:lvl9pPr marL="4114800" lvl="8" indent="-317500" algn="l">
              <a:spcBef>
                <a:spcPts val="280"/>
              </a:spcBef>
              <a:spcAft>
                <a:spcPts val="0"/>
              </a:spcAft>
              <a:buSzPts val="1400"/>
              <a:buFont typeface="Arial"/>
              <a:buChar char="»"/>
              <a:defRPr sz="1400"/>
            </a:lvl9pPr>
          </a:lstStyle>
          <a:p>
            <a:endParaRPr/>
          </a:p>
        </p:txBody>
      </p:sp>
    </p:spTree>
    <p:extLst>
      <p:ext uri="{BB962C8B-B14F-4D97-AF65-F5344CB8AC3E}">
        <p14:creationId xmlns:p14="http://schemas.microsoft.com/office/powerpoint/2010/main" val="4202813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09600" y="274639"/>
            <a:ext cx="109728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609600" y="1535117"/>
            <a:ext cx="5386917" cy="639763"/>
          </a:xfrm>
          <a:prstGeom prst="rect">
            <a:avLst/>
          </a:prstGeom>
          <a:noFill/>
          <a:ln>
            <a:noFill/>
          </a:ln>
        </p:spPr>
        <p:txBody>
          <a:bodyPr spcFirstLastPara="1" wrap="square" lIns="68575" tIns="34275" rIns="68575" bIns="34275" anchor="b" anchorCtr="0"/>
          <a:lstStyle>
            <a:lvl1pPr marL="457200" lvl="0" indent="-228600" algn="l">
              <a:spcBef>
                <a:spcPts val="360"/>
              </a:spcBef>
              <a:spcAft>
                <a:spcPts val="0"/>
              </a:spcAft>
              <a:buSzPts val="1800"/>
              <a:buFont typeface="Arial"/>
              <a:buNone/>
              <a:defRPr sz="1800" b="1"/>
            </a:lvl1pPr>
            <a:lvl2pPr marL="914400" lvl="1" indent="-228600" algn="l">
              <a:spcBef>
                <a:spcPts val="300"/>
              </a:spcBef>
              <a:spcAft>
                <a:spcPts val="0"/>
              </a:spcAft>
              <a:buSzPts val="1500"/>
              <a:buFont typeface="Arial"/>
              <a:buNone/>
              <a:defRPr sz="1500" b="1"/>
            </a:lvl2pPr>
            <a:lvl3pPr marL="1371600" lvl="2" indent="-228600" algn="l">
              <a:spcBef>
                <a:spcPts val="280"/>
              </a:spcBef>
              <a:spcAft>
                <a:spcPts val="0"/>
              </a:spcAft>
              <a:buSzPts val="1400"/>
              <a:buFont typeface="Arial"/>
              <a:buNone/>
              <a:defRPr sz="1400" b="1"/>
            </a:lvl3pPr>
            <a:lvl4pPr marL="1828800" lvl="3" indent="-228600" algn="l">
              <a:spcBef>
                <a:spcPts val="240"/>
              </a:spcBef>
              <a:spcAft>
                <a:spcPts val="0"/>
              </a:spcAft>
              <a:buSzPts val="1200"/>
              <a:buFont typeface="Arial"/>
              <a:buNone/>
              <a:defRPr sz="1200" b="1"/>
            </a:lvl4pPr>
            <a:lvl5pPr marL="2286000" lvl="4" indent="-228600" algn="l">
              <a:spcBef>
                <a:spcPts val="240"/>
              </a:spcBef>
              <a:spcAft>
                <a:spcPts val="0"/>
              </a:spcAft>
              <a:buSzPts val="1200"/>
              <a:buFont typeface="Arial"/>
              <a:buNone/>
              <a:defRPr sz="1200" b="1"/>
            </a:lvl5pPr>
            <a:lvl6pPr marL="2743200" lvl="5" indent="-228600" algn="l">
              <a:spcBef>
                <a:spcPts val="240"/>
              </a:spcBef>
              <a:spcAft>
                <a:spcPts val="0"/>
              </a:spcAft>
              <a:buSzPts val="1200"/>
              <a:buFont typeface="Arial"/>
              <a:buNone/>
              <a:defRPr sz="1200" b="1"/>
            </a:lvl6pPr>
            <a:lvl7pPr marL="3200400" lvl="6" indent="-228600" algn="l">
              <a:spcBef>
                <a:spcPts val="240"/>
              </a:spcBef>
              <a:spcAft>
                <a:spcPts val="0"/>
              </a:spcAft>
              <a:buSzPts val="1200"/>
              <a:buFont typeface="Arial"/>
              <a:buNone/>
              <a:defRPr sz="1200" b="1"/>
            </a:lvl7pPr>
            <a:lvl8pPr marL="3657600" lvl="7" indent="-228600" algn="l">
              <a:spcBef>
                <a:spcPts val="240"/>
              </a:spcBef>
              <a:spcAft>
                <a:spcPts val="0"/>
              </a:spcAft>
              <a:buSzPts val="1200"/>
              <a:buFont typeface="Arial"/>
              <a:buNone/>
              <a:defRPr sz="1200" b="1"/>
            </a:lvl8pPr>
            <a:lvl9pPr marL="4114800" lvl="8" indent="-228600" algn="l">
              <a:spcBef>
                <a:spcPts val="240"/>
              </a:spcBef>
              <a:spcAft>
                <a:spcPts val="0"/>
              </a:spcAft>
              <a:buSzPts val="1200"/>
              <a:buFont typeface="Arial"/>
              <a:buNone/>
              <a:defRPr sz="1200" b="1"/>
            </a:lvl9pPr>
          </a:lstStyle>
          <a:p>
            <a:endParaRPr/>
          </a:p>
        </p:txBody>
      </p:sp>
      <p:sp>
        <p:nvSpPr>
          <p:cNvPr id="32" name="Google Shape;32;p7"/>
          <p:cNvSpPr txBox="1">
            <a:spLocks noGrp="1"/>
          </p:cNvSpPr>
          <p:nvPr>
            <p:ph type="body" idx="2"/>
          </p:nvPr>
        </p:nvSpPr>
        <p:spPr>
          <a:xfrm>
            <a:off x="609600" y="2174875"/>
            <a:ext cx="5386917" cy="3951288"/>
          </a:xfrm>
          <a:prstGeom prst="rect">
            <a:avLst/>
          </a:prstGeom>
          <a:noFill/>
          <a:ln>
            <a:noFill/>
          </a:ln>
        </p:spPr>
        <p:txBody>
          <a:bodyPr spcFirstLastPara="1" wrap="square" lIns="68575" tIns="34275" rIns="68575" bIns="34275" anchor="t" anchorCtr="0"/>
          <a:lstStyle>
            <a:lvl1pPr marL="457200" lvl="0" indent="-342900" algn="l">
              <a:spcBef>
                <a:spcPts val="360"/>
              </a:spcBef>
              <a:spcAft>
                <a:spcPts val="0"/>
              </a:spcAft>
              <a:buSzPts val="1800"/>
              <a:buFont typeface="Arial"/>
              <a:buChar char="•"/>
              <a:defRPr sz="1800"/>
            </a:lvl1pPr>
            <a:lvl2pPr marL="914400" lvl="1" indent="-323850" algn="l">
              <a:spcBef>
                <a:spcPts val="300"/>
              </a:spcBef>
              <a:spcAft>
                <a:spcPts val="0"/>
              </a:spcAft>
              <a:buSzPts val="1500"/>
              <a:buFont typeface="Arial"/>
              <a:buChar char="–"/>
              <a:defRPr sz="1500"/>
            </a:lvl2pPr>
            <a:lvl3pPr marL="1371600" lvl="2" indent="-317500" algn="l">
              <a:spcBef>
                <a:spcPts val="280"/>
              </a:spcBef>
              <a:spcAft>
                <a:spcPts val="0"/>
              </a:spcAft>
              <a:buSzPts val="1400"/>
              <a:buFont typeface="Arial"/>
              <a:buChar char="•"/>
              <a:defRPr sz="140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04800" algn="l">
              <a:spcBef>
                <a:spcPts val="240"/>
              </a:spcBef>
              <a:spcAft>
                <a:spcPts val="0"/>
              </a:spcAft>
              <a:buSzPts val="1200"/>
              <a:buFont typeface="Arial"/>
              <a:buChar char="»"/>
              <a:defRPr sz="1200"/>
            </a:lvl6pPr>
            <a:lvl7pPr marL="3200400" lvl="6" indent="-304800" algn="l">
              <a:spcBef>
                <a:spcPts val="240"/>
              </a:spcBef>
              <a:spcAft>
                <a:spcPts val="0"/>
              </a:spcAft>
              <a:buSzPts val="1200"/>
              <a:buFont typeface="Arial"/>
              <a:buChar char="»"/>
              <a:defRPr sz="1200"/>
            </a:lvl7pPr>
            <a:lvl8pPr marL="3657600" lvl="7" indent="-304800" algn="l">
              <a:spcBef>
                <a:spcPts val="240"/>
              </a:spcBef>
              <a:spcAft>
                <a:spcPts val="0"/>
              </a:spcAft>
              <a:buSzPts val="1200"/>
              <a:buFont typeface="Arial"/>
              <a:buChar char="»"/>
              <a:defRPr sz="1200"/>
            </a:lvl8pPr>
            <a:lvl9pPr marL="4114800" lvl="8" indent="-304800" algn="l">
              <a:spcBef>
                <a:spcPts val="240"/>
              </a:spcBef>
              <a:spcAft>
                <a:spcPts val="0"/>
              </a:spcAft>
              <a:buSzPts val="1200"/>
              <a:buFont typeface="Arial"/>
              <a:buChar char="»"/>
              <a:defRPr sz="1200"/>
            </a:lvl9pPr>
          </a:lstStyle>
          <a:p>
            <a:endParaRPr/>
          </a:p>
        </p:txBody>
      </p:sp>
      <p:sp>
        <p:nvSpPr>
          <p:cNvPr id="33" name="Google Shape;33;p7"/>
          <p:cNvSpPr txBox="1">
            <a:spLocks noGrp="1"/>
          </p:cNvSpPr>
          <p:nvPr>
            <p:ph type="body" idx="3"/>
          </p:nvPr>
        </p:nvSpPr>
        <p:spPr>
          <a:xfrm>
            <a:off x="6193372" y="1535117"/>
            <a:ext cx="5389033" cy="639763"/>
          </a:xfrm>
          <a:prstGeom prst="rect">
            <a:avLst/>
          </a:prstGeom>
          <a:noFill/>
          <a:ln>
            <a:noFill/>
          </a:ln>
        </p:spPr>
        <p:txBody>
          <a:bodyPr spcFirstLastPara="1" wrap="square" lIns="68575" tIns="34275" rIns="68575" bIns="34275" anchor="b" anchorCtr="0"/>
          <a:lstStyle>
            <a:lvl1pPr marL="457200" lvl="0" indent="-228600" algn="l">
              <a:spcBef>
                <a:spcPts val="360"/>
              </a:spcBef>
              <a:spcAft>
                <a:spcPts val="0"/>
              </a:spcAft>
              <a:buSzPts val="1800"/>
              <a:buFont typeface="Arial"/>
              <a:buNone/>
              <a:defRPr sz="1800" b="1"/>
            </a:lvl1pPr>
            <a:lvl2pPr marL="914400" lvl="1" indent="-228600" algn="l">
              <a:spcBef>
                <a:spcPts val="300"/>
              </a:spcBef>
              <a:spcAft>
                <a:spcPts val="0"/>
              </a:spcAft>
              <a:buSzPts val="1500"/>
              <a:buFont typeface="Arial"/>
              <a:buNone/>
              <a:defRPr sz="1500" b="1"/>
            </a:lvl2pPr>
            <a:lvl3pPr marL="1371600" lvl="2" indent="-228600" algn="l">
              <a:spcBef>
                <a:spcPts val="280"/>
              </a:spcBef>
              <a:spcAft>
                <a:spcPts val="0"/>
              </a:spcAft>
              <a:buSzPts val="1400"/>
              <a:buFont typeface="Arial"/>
              <a:buNone/>
              <a:defRPr sz="1400" b="1"/>
            </a:lvl3pPr>
            <a:lvl4pPr marL="1828800" lvl="3" indent="-228600" algn="l">
              <a:spcBef>
                <a:spcPts val="240"/>
              </a:spcBef>
              <a:spcAft>
                <a:spcPts val="0"/>
              </a:spcAft>
              <a:buSzPts val="1200"/>
              <a:buFont typeface="Arial"/>
              <a:buNone/>
              <a:defRPr sz="1200" b="1"/>
            </a:lvl4pPr>
            <a:lvl5pPr marL="2286000" lvl="4" indent="-228600" algn="l">
              <a:spcBef>
                <a:spcPts val="240"/>
              </a:spcBef>
              <a:spcAft>
                <a:spcPts val="0"/>
              </a:spcAft>
              <a:buSzPts val="1200"/>
              <a:buFont typeface="Arial"/>
              <a:buNone/>
              <a:defRPr sz="1200" b="1"/>
            </a:lvl5pPr>
            <a:lvl6pPr marL="2743200" lvl="5" indent="-228600" algn="l">
              <a:spcBef>
                <a:spcPts val="240"/>
              </a:spcBef>
              <a:spcAft>
                <a:spcPts val="0"/>
              </a:spcAft>
              <a:buSzPts val="1200"/>
              <a:buFont typeface="Arial"/>
              <a:buNone/>
              <a:defRPr sz="1200" b="1"/>
            </a:lvl6pPr>
            <a:lvl7pPr marL="3200400" lvl="6" indent="-228600" algn="l">
              <a:spcBef>
                <a:spcPts val="240"/>
              </a:spcBef>
              <a:spcAft>
                <a:spcPts val="0"/>
              </a:spcAft>
              <a:buSzPts val="1200"/>
              <a:buFont typeface="Arial"/>
              <a:buNone/>
              <a:defRPr sz="1200" b="1"/>
            </a:lvl7pPr>
            <a:lvl8pPr marL="3657600" lvl="7" indent="-228600" algn="l">
              <a:spcBef>
                <a:spcPts val="240"/>
              </a:spcBef>
              <a:spcAft>
                <a:spcPts val="0"/>
              </a:spcAft>
              <a:buSzPts val="1200"/>
              <a:buFont typeface="Arial"/>
              <a:buNone/>
              <a:defRPr sz="1200" b="1"/>
            </a:lvl8pPr>
            <a:lvl9pPr marL="4114800" lvl="8" indent="-228600" algn="l">
              <a:spcBef>
                <a:spcPts val="240"/>
              </a:spcBef>
              <a:spcAft>
                <a:spcPts val="0"/>
              </a:spcAft>
              <a:buSzPts val="1200"/>
              <a:buFont typeface="Arial"/>
              <a:buNone/>
              <a:defRPr sz="1200" b="1"/>
            </a:lvl9pPr>
          </a:lstStyle>
          <a:p>
            <a:endParaRPr/>
          </a:p>
        </p:txBody>
      </p:sp>
      <p:sp>
        <p:nvSpPr>
          <p:cNvPr id="34" name="Google Shape;34;p7"/>
          <p:cNvSpPr txBox="1">
            <a:spLocks noGrp="1"/>
          </p:cNvSpPr>
          <p:nvPr>
            <p:ph type="body" idx="4"/>
          </p:nvPr>
        </p:nvSpPr>
        <p:spPr>
          <a:xfrm>
            <a:off x="6193372" y="2174875"/>
            <a:ext cx="5389033" cy="3951288"/>
          </a:xfrm>
          <a:prstGeom prst="rect">
            <a:avLst/>
          </a:prstGeom>
          <a:noFill/>
          <a:ln>
            <a:noFill/>
          </a:ln>
        </p:spPr>
        <p:txBody>
          <a:bodyPr spcFirstLastPara="1" wrap="square" lIns="68575" tIns="34275" rIns="68575" bIns="34275" anchor="t" anchorCtr="0"/>
          <a:lstStyle>
            <a:lvl1pPr marL="457200" lvl="0" indent="-342900" algn="l">
              <a:spcBef>
                <a:spcPts val="360"/>
              </a:spcBef>
              <a:spcAft>
                <a:spcPts val="0"/>
              </a:spcAft>
              <a:buSzPts val="1800"/>
              <a:buFont typeface="Arial"/>
              <a:buChar char="•"/>
              <a:defRPr sz="1800"/>
            </a:lvl1pPr>
            <a:lvl2pPr marL="914400" lvl="1" indent="-323850" algn="l">
              <a:spcBef>
                <a:spcPts val="300"/>
              </a:spcBef>
              <a:spcAft>
                <a:spcPts val="0"/>
              </a:spcAft>
              <a:buSzPts val="1500"/>
              <a:buFont typeface="Arial"/>
              <a:buChar char="–"/>
              <a:defRPr sz="1500"/>
            </a:lvl2pPr>
            <a:lvl3pPr marL="1371600" lvl="2" indent="-317500" algn="l">
              <a:spcBef>
                <a:spcPts val="280"/>
              </a:spcBef>
              <a:spcAft>
                <a:spcPts val="0"/>
              </a:spcAft>
              <a:buSzPts val="1400"/>
              <a:buFont typeface="Arial"/>
              <a:buChar char="•"/>
              <a:defRPr sz="140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04800" algn="l">
              <a:spcBef>
                <a:spcPts val="240"/>
              </a:spcBef>
              <a:spcAft>
                <a:spcPts val="0"/>
              </a:spcAft>
              <a:buSzPts val="1200"/>
              <a:buFont typeface="Arial"/>
              <a:buChar char="»"/>
              <a:defRPr sz="1200"/>
            </a:lvl6pPr>
            <a:lvl7pPr marL="3200400" lvl="6" indent="-304800" algn="l">
              <a:spcBef>
                <a:spcPts val="240"/>
              </a:spcBef>
              <a:spcAft>
                <a:spcPts val="0"/>
              </a:spcAft>
              <a:buSzPts val="1200"/>
              <a:buFont typeface="Arial"/>
              <a:buChar char="»"/>
              <a:defRPr sz="1200"/>
            </a:lvl7pPr>
            <a:lvl8pPr marL="3657600" lvl="7" indent="-304800" algn="l">
              <a:spcBef>
                <a:spcPts val="240"/>
              </a:spcBef>
              <a:spcAft>
                <a:spcPts val="0"/>
              </a:spcAft>
              <a:buSzPts val="1200"/>
              <a:buFont typeface="Arial"/>
              <a:buChar char="»"/>
              <a:defRPr sz="1200"/>
            </a:lvl8pPr>
            <a:lvl9pPr marL="4114800" lvl="8" indent="-304800" algn="l">
              <a:spcBef>
                <a:spcPts val="240"/>
              </a:spcBef>
              <a:spcAft>
                <a:spcPts val="0"/>
              </a:spcAft>
              <a:buSzPts val="1200"/>
              <a:buFont typeface="Arial"/>
              <a:buChar char="»"/>
              <a:defRPr sz="1200"/>
            </a:lvl9pPr>
          </a:lstStyle>
          <a:p>
            <a:endParaRPr/>
          </a:p>
        </p:txBody>
      </p:sp>
    </p:spTree>
    <p:extLst>
      <p:ext uri="{BB962C8B-B14F-4D97-AF65-F5344CB8AC3E}">
        <p14:creationId xmlns:p14="http://schemas.microsoft.com/office/powerpoint/2010/main" val="3420190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684282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609607" y="273054"/>
            <a:ext cx="4011084" cy="1162051"/>
          </a:xfrm>
          <a:prstGeom prst="rect">
            <a:avLst/>
          </a:prstGeom>
          <a:noFill/>
          <a:ln>
            <a:noFill/>
          </a:ln>
        </p:spPr>
        <p:txBody>
          <a:bodyPr spcFirstLastPara="1" wrap="square" lIns="68575" tIns="34275" rIns="68575" bIns="34275"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4766733" y="273058"/>
            <a:ext cx="6815667" cy="5853113"/>
          </a:xfrm>
          <a:prstGeom prst="rect">
            <a:avLst/>
          </a:prstGeom>
          <a:noFill/>
          <a:ln>
            <a:noFill/>
          </a:ln>
        </p:spPr>
        <p:txBody>
          <a:bodyPr spcFirstLastPara="1" wrap="square" lIns="68575" tIns="34275" rIns="68575" bIns="34275" anchor="t" anchorCtr="0"/>
          <a:lstStyle>
            <a:lvl1pPr marL="457200" lvl="0" indent="-381000" algn="l">
              <a:spcBef>
                <a:spcPts val="480"/>
              </a:spcBef>
              <a:spcAft>
                <a:spcPts val="0"/>
              </a:spcAft>
              <a:buSzPts val="2400"/>
              <a:buFont typeface="Arial"/>
              <a:buChar char="•"/>
              <a:defRPr sz="2400"/>
            </a:lvl1pPr>
            <a:lvl2pPr marL="914400" lvl="1" indent="-361950" algn="l">
              <a:spcBef>
                <a:spcPts val="420"/>
              </a:spcBef>
              <a:spcAft>
                <a:spcPts val="0"/>
              </a:spcAft>
              <a:buSzPts val="2100"/>
              <a:buFont typeface="Arial"/>
              <a:buChar char="–"/>
              <a:defRPr sz="21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23850" algn="l">
              <a:spcBef>
                <a:spcPts val="300"/>
              </a:spcBef>
              <a:spcAft>
                <a:spcPts val="0"/>
              </a:spcAft>
              <a:buSzPts val="1500"/>
              <a:buFont typeface="Arial"/>
              <a:buChar char="»"/>
              <a:defRPr sz="1500"/>
            </a:lvl5pPr>
            <a:lvl6pPr marL="2743200" lvl="5" indent="-323850" algn="l">
              <a:spcBef>
                <a:spcPts val="300"/>
              </a:spcBef>
              <a:spcAft>
                <a:spcPts val="0"/>
              </a:spcAft>
              <a:buSzPts val="1500"/>
              <a:buFont typeface="Arial"/>
              <a:buChar char="»"/>
              <a:defRPr sz="1500"/>
            </a:lvl6pPr>
            <a:lvl7pPr marL="3200400" lvl="6" indent="-323850" algn="l">
              <a:spcBef>
                <a:spcPts val="300"/>
              </a:spcBef>
              <a:spcAft>
                <a:spcPts val="0"/>
              </a:spcAft>
              <a:buSzPts val="1500"/>
              <a:buFont typeface="Arial"/>
              <a:buChar char="»"/>
              <a:defRPr sz="1500"/>
            </a:lvl7pPr>
            <a:lvl8pPr marL="3657600" lvl="7" indent="-323850" algn="l">
              <a:spcBef>
                <a:spcPts val="300"/>
              </a:spcBef>
              <a:spcAft>
                <a:spcPts val="0"/>
              </a:spcAft>
              <a:buSzPts val="1500"/>
              <a:buFont typeface="Arial"/>
              <a:buChar char="»"/>
              <a:defRPr sz="1500"/>
            </a:lvl8pPr>
            <a:lvl9pPr marL="4114800" lvl="8" indent="-323850" algn="l">
              <a:spcBef>
                <a:spcPts val="300"/>
              </a:spcBef>
              <a:spcAft>
                <a:spcPts val="0"/>
              </a:spcAft>
              <a:buSzPts val="1500"/>
              <a:buFont typeface="Arial"/>
              <a:buChar char="»"/>
              <a:defRPr sz="1500"/>
            </a:lvl9pPr>
          </a:lstStyle>
          <a:p>
            <a:endParaRPr/>
          </a:p>
        </p:txBody>
      </p:sp>
      <p:sp>
        <p:nvSpPr>
          <p:cNvPr id="40" name="Google Shape;40;p9"/>
          <p:cNvSpPr txBox="1">
            <a:spLocks noGrp="1"/>
          </p:cNvSpPr>
          <p:nvPr>
            <p:ph type="body" idx="2"/>
          </p:nvPr>
        </p:nvSpPr>
        <p:spPr>
          <a:xfrm>
            <a:off x="609607" y="1435104"/>
            <a:ext cx="4011084" cy="4691063"/>
          </a:xfrm>
          <a:prstGeom prst="rect">
            <a:avLst/>
          </a:prstGeom>
          <a:noFill/>
          <a:ln>
            <a:noFill/>
          </a:ln>
        </p:spPr>
        <p:txBody>
          <a:bodyPr spcFirstLastPara="1" wrap="square" lIns="68575" tIns="34275" rIns="68575" bIns="34275" anchor="t" anchorCtr="0"/>
          <a:lstStyle>
            <a:lvl1pPr marL="457200" lvl="0" indent="-228600" algn="l">
              <a:spcBef>
                <a:spcPts val="220"/>
              </a:spcBef>
              <a:spcAft>
                <a:spcPts val="0"/>
              </a:spcAft>
              <a:buSzPts val="1100"/>
              <a:buFont typeface="Arial"/>
              <a:buNone/>
              <a:defRPr sz="1100"/>
            </a:lvl1pPr>
            <a:lvl2pPr marL="914400" lvl="1" indent="-228600" algn="l">
              <a:spcBef>
                <a:spcPts val="180"/>
              </a:spcBef>
              <a:spcAft>
                <a:spcPts val="0"/>
              </a:spcAft>
              <a:buSzPts val="900"/>
              <a:buFont typeface="Arial"/>
              <a:buNone/>
              <a:defRPr sz="900"/>
            </a:lvl2pPr>
            <a:lvl3pPr marL="1371600" lvl="2" indent="-228600" algn="l">
              <a:spcBef>
                <a:spcPts val="160"/>
              </a:spcBef>
              <a:spcAft>
                <a:spcPts val="0"/>
              </a:spcAft>
              <a:buSzPts val="800"/>
              <a:buFont typeface="Arial"/>
              <a:buNone/>
              <a:defRPr sz="800"/>
            </a:lvl3pPr>
            <a:lvl4pPr marL="1828800" lvl="3" indent="-228600" algn="l">
              <a:spcBef>
                <a:spcPts val="140"/>
              </a:spcBef>
              <a:spcAft>
                <a:spcPts val="0"/>
              </a:spcAft>
              <a:buSzPts val="700"/>
              <a:buFont typeface="Arial"/>
              <a:buNone/>
              <a:defRPr sz="700"/>
            </a:lvl4pPr>
            <a:lvl5pPr marL="2286000" lvl="4" indent="-228600" algn="l">
              <a:spcBef>
                <a:spcPts val="140"/>
              </a:spcBef>
              <a:spcAft>
                <a:spcPts val="0"/>
              </a:spcAft>
              <a:buSzPts val="700"/>
              <a:buFont typeface="Arial"/>
              <a:buNone/>
              <a:defRPr sz="700"/>
            </a:lvl5pPr>
            <a:lvl6pPr marL="2743200" lvl="5" indent="-228600" algn="l">
              <a:spcBef>
                <a:spcPts val="140"/>
              </a:spcBef>
              <a:spcAft>
                <a:spcPts val="0"/>
              </a:spcAft>
              <a:buSzPts val="700"/>
              <a:buFont typeface="Arial"/>
              <a:buNone/>
              <a:defRPr sz="700"/>
            </a:lvl6pPr>
            <a:lvl7pPr marL="3200400" lvl="6" indent="-228600" algn="l">
              <a:spcBef>
                <a:spcPts val="140"/>
              </a:spcBef>
              <a:spcAft>
                <a:spcPts val="0"/>
              </a:spcAft>
              <a:buSzPts val="700"/>
              <a:buFont typeface="Arial"/>
              <a:buNone/>
              <a:defRPr sz="700"/>
            </a:lvl7pPr>
            <a:lvl8pPr marL="3657600" lvl="7" indent="-228600" algn="l">
              <a:spcBef>
                <a:spcPts val="140"/>
              </a:spcBef>
              <a:spcAft>
                <a:spcPts val="0"/>
              </a:spcAft>
              <a:buSzPts val="700"/>
              <a:buFont typeface="Arial"/>
              <a:buNone/>
              <a:defRPr sz="700"/>
            </a:lvl8pPr>
            <a:lvl9pPr marL="4114800" lvl="8" indent="-228600" algn="l">
              <a:spcBef>
                <a:spcPts val="140"/>
              </a:spcBef>
              <a:spcAft>
                <a:spcPts val="0"/>
              </a:spcAft>
              <a:buSzPts val="700"/>
              <a:buFont typeface="Arial"/>
              <a:buNone/>
              <a:defRPr sz="700"/>
            </a:lvl9pPr>
          </a:lstStyle>
          <a:p>
            <a:endParaRPr/>
          </a:p>
        </p:txBody>
      </p:sp>
    </p:spTree>
    <p:extLst>
      <p:ext uri="{BB962C8B-B14F-4D97-AF65-F5344CB8AC3E}">
        <p14:creationId xmlns:p14="http://schemas.microsoft.com/office/powerpoint/2010/main" val="2288314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2389717" y="4800605"/>
            <a:ext cx="7315200" cy="566739"/>
          </a:xfrm>
          <a:prstGeom prst="rect">
            <a:avLst/>
          </a:prstGeom>
          <a:noFill/>
          <a:ln>
            <a:noFill/>
          </a:ln>
        </p:spPr>
        <p:txBody>
          <a:bodyPr spcFirstLastPara="1" wrap="square" lIns="68575" tIns="34275" rIns="68575" bIns="34275"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10"/>
          <p:cNvSpPr>
            <a:spLocks noGrp="1"/>
          </p:cNvSpPr>
          <p:nvPr>
            <p:ph type="pic" idx="2"/>
          </p:nvPr>
        </p:nvSpPr>
        <p:spPr>
          <a:xfrm>
            <a:off x="2389717" y="612775"/>
            <a:ext cx="7315200" cy="4114800"/>
          </a:xfrm>
          <a:prstGeom prst="rect">
            <a:avLst/>
          </a:prstGeom>
          <a:noFill/>
          <a:ln>
            <a:noFill/>
          </a:ln>
        </p:spPr>
        <p:txBody>
          <a:bodyPr spcFirstLastPara="1" wrap="square" lIns="68575" tIns="34275" rIns="68575" bIns="34275" anchor="t" anchorCtr="0"/>
          <a:lstStyle>
            <a:lvl1pPr marR="0" lvl="0" algn="l" rtl="0">
              <a:spcBef>
                <a:spcPts val="480"/>
              </a:spcBef>
              <a:spcAft>
                <a:spcPts val="0"/>
              </a:spcAft>
              <a:buClr>
                <a:srgbClr val="7A0019"/>
              </a:buClr>
              <a:buSzPts val="2400"/>
              <a:buFont typeface="Arial"/>
              <a:buNone/>
              <a:defRPr sz="2400" b="0" i="0" u="none" strike="noStrike" cap="none">
                <a:solidFill>
                  <a:srgbClr val="595959"/>
                </a:solidFill>
                <a:latin typeface="Arial"/>
                <a:ea typeface="Arial"/>
                <a:cs typeface="Arial"/>
                <a:sym typeface="Arial"/>
              </a:defRPr>
            </a:lvl1pPr>
            <a:lvl2pPr marR="0" lvl="1" algn="l" rtl="0">
              <a:spcBef>
                <a:spcPts val="420"/>
              </a:spcBef>
              <a:spcAft>
                <a:spcPts val="0"/>
              </a:spcAft>
              <a:buClr>
                <a:srgbClr val="7A0019"/>
              </a:buClr>
              <a:buSzPts val="2100"/>
              <a:buFont typeface="Arial"/>
              <a:buNone/>
              <a:defRPr sz="2100" b="0" i="0" u="none" strike="noStrike" cap="none">
                <a:solidFill>
                  <a:srgbClr val="595959"/>
                </a:solidFill>
                <a:latin typeface="Arial"/>
                <a:ea typeface="Arial"/>
                <a:cs typeface="Arial"/>
                <a:sym typeface="Arial"/>
              </a:defRPr>
            </a:lvl2pPr>
            <a:lvl3pPr marR="0" lvl="2" algn="l" rtl="0">
              <a:spcBef>
                <a:spcPts val="360"/>
              </a:spcBef>
              <a:spcAft>
                <a:spcPts val="0"/>
              </a:spcAft>
              <a:buClr>
                <a:srgbClr val="7A0019"/>
              </a:buClr>
              <a:buSzPts val="1800"/>
              <a:buFont typeface="Arial"/>
              <a:buNone/>
              <a:defRPr sz="1800" b="0" i="0" u="none" strike="noStrike" cap="none">
                <a:solidFill>
                  <a:srgbClr val="595959"/>
                </a:solidFill>
                <a:latin typeface="Arial"/>
                <a:ea typeface="Arial"/>
                <a:cs typeface="Arial"/>
                <a:sym typeface="Arial"/>
              </a:defRPr>
            </a:lvl3pPr>
            <a:lvl4pPr marR="0" lvl="3" algn="l" rtl="0">
              <a:spcBef>
                <a:spcPts val="300"/>
              </a:spcBef>
              <a:spcAft>
                <a:spcPts val="0"/>
              </a:spcAft>
              <a:buClr>
                <a:srgbClr val="7A0019"/>
              </a:buClr>
              <a:buSzPts val="1500"/>
              <a:buFont typeface="Arial"/>
              <a:buNone/>
              <a:defRPr sz="1500" b="0" i="0" u="none" strike="noStrike" cap="none">
                <a:solidFill>
                  <a:srgbClr val="595959"/>
                </a:solidFill>
                <a:latin typeface="Arial"/>
                <a:ea typeface="Arial"/>
                <a:cs typeface="Arial"/>
                <a:sym typeface="Arial"/>
              </a:defRPr>
            </a:lvl4pPr>
            <a:lvl5pPr marR="0" lvl="4" algn="l" rtl="0">
              <a:spcBef>
                <a:spcPts val="300"/>
              </a:spcBef>
              <a:spcAft>
                <a:spcPts val="0"/>
              </a:spcAft>
              <a:buClr>
                <a:srgbClr val="7A0019"/>
              </a:buClr>
              <a:buSzPts val="1500"/>
              <a:buFont typeface="Arial"/>
              <a:buNone/>
              <a:defRPr sz="1500" b="0" i="0" u="none" strike="noStrike" cap="none">
                <a:solidFill>
                  <a:srgbClr val="595959"/>
                </a:solidFill>
                <a:latin typeface="Arial"/>
                <a:ea typeface="Arial"/>
                <a:cs typeface="Arial"/>
                <a:sym typeface="Arial"/>
              </a:defRPr>
            </a:lvl5pPr>
            <a:lvl6pPr marR="0" lvl="5"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rgbClr val="7A0019"/>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44" name="Google Shape;44;p10"/>
          <p:cNvSpPr txBox="1">
            <a:spLocks noGrp="1"/>
          </p:cNvSpPr>
          <p:nvPr>
            <p:ph type="body" idx="1"/>
          </p:nvPr>
        </p:nvSpPr>
        <p:spPr>
          <a:xfrm>
            <a:off x="2389717" y="5367343"/>
            <a:ext cx="7315200" cy="804863"/>
          </a:xfrm>
          <a:prstGeom prst="rect">
            <a:avLst/>
          </a:prstGeom>
          <a:noFill/>
          <a:ln>
            <a:noFill/>
          </a:ln>
        </p:spPr>
        <p:txBody>
          <a:bodyPr spcFirstLastPara="1" wrap="square" lIns="68575" tIns="34275" rIns="68575" bIns="34275" anchor="t" anchorCtr="0"/>
          <a:lstStyle>
            <a:lvl1pPr marL="457200" lvl="0" indent="-228600" algn="l">
              <a:spcBef>
                <a:spcPts val="220"/>
              </a:spcBef>
              <a:spcAft>
                <a:spcPts val="0"/>
              </a:spcAft>
              <a:buSzPts val="1100"/>
              <a:buFont typeface="Arial"/>
              <a:buNone/>
              <a:defRPr sz="1100"/>
            </a:lvl1pPr>
            <a:lvl2pPr marL="914400" lvl="1" indent="-228600" algn="l">
              <a:spcBef>
                <a:spcPts val="180"/>
              </a:spcBef>
              <a:spcAft>
                <a:spcPts val="0"/>
              </a:spcAft>
              <a:buSzPts val="900"/>
              <a:buFont typeface="Arial"/>
              <a:buNone/>
              <a:defRPr sz="900"/>
            </a:lvl2pPr>
            <a:lvl3pPr marL="1371600" lvl="2" indent="-228600" algn="l">
              <a:spcBef>
                <a:spcPts val="160"/>
              </a:spcBef>
              <a:spcAft>
                <a:spcPts val="0"/>
              </a:spcAft>
              <a:buSzPts val="800"/>
              <a:buFont typeface="Arial"/>
              <a:buNone/>
              <a:defRPr sz="800"/>
            </a:lvl3pPr>
            <a:lvl4pPr marL="1828800" lvl="3" indent="-228600" algn="l">
              <a:spcBef>
                <a:spcPts val="140"/>
              </a:spcBef>
              <a:spcAft>
                <a:spcPts val="0"/>
              </a:spcAft>
              <a:buSzPts val="700"/>
              <a:buFont typeface="Arial"/>
              <a:buNone/>
              <a:defRPr sz="700"/>
            </a:lvl4pPr>
            <a:lvl5pPr marL="2286000" lvl="4" indent="-228600" algn="l">
              <a:spcBef>
                <a:spcPts val="140"/>
              </a:spcBef>
              <a:spcAft>
                <a:spcPts val="0"/>
              </a:spcAft>
              <a:buSzPts val="700"/>
              <a:buFont typeface="Arial"/>
              <a:buNone/>
              <a:defRPr sz="700"/>
            </a:lvl5pPr>
            <a:lvl6pPr marL="2743200" lvl="5" indent="-228600" algn="l">
              <a:spcBef>
                <a:spcPts val="140"/>
              </a:spcBef>
              <a:spcAft>
                <a:spcPts val="0"/>
              </a:spcAft>
              <a:buSzPts val="700"/>
              <a:buFont typeface="Arial"/>
              <a:buNone/>
              <a:defRPr sz="700"/>
            </a:lvl6pPr>
            <a:lvl7pPr marL="3200400" lvl="6" indent="-228600" algn="l">
              <a:spcBef>
                <a:spcPts val="140"/>
              </a:spcBef>
              <a:spcAft>
                <a:spcPts val="0"/>
              </a:spcAft>
              <a:buSzPts val="700"/>
              <a:buFont typeface="Arial"/>
              <a:buNone/>
              <a:defRPr sz="700"/>
            </a:lvl7pPr>
            <a:lvl8pPr marL="3657600" lvl="7" indent="-228600" algn="l">
              <a:spcBef>
                <a:spcPts val="140"/>
              </a:spcBef>
              <a:spcAft>
                <a:spcPts val="0"/>
              </a:spcAft>
              <a:buSzPts val="700"/>
              <a:buFont typeface="Arial"/>
              <a:buNone/>
              <a:defRPr sz="700"/>
            </a:lvl8pPr>
            <a:lvl9pPr marL="4114800" lvl="8" indent="-228600" algn="l">
              <a:spcBef>
                <a:spcPts val="140"/>
              </a:spcBef>
              <a:spcAft>
                <a:spcPts val="0"/>
              </a:spcAft>
              <a:buSzPts val="700"/>
              <a:buFont typeface="Arial"/>
              <a:buNone/>
              <a:defRPr sz="700"/>
            </a:lvl9pPr>
          </a:lstStyle>
          <a:p>
            <a:endParaRPr/>
          </a:p>
        </p:txBody>
      </p:sp>
    </p:spTree>
    <p:extLst>
      <p:ext uri="{BB962C8B-B14F-4D97-AF65-F5344CB8AC3E}">
        <p14:creationId xmlns:p14="http://schemas.microsoft.com/office/powerpoint/2010/main" val="1488305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1"/>
          <p:cNvSpPr txBox="1">
            <a:spLocks noGrp="1"/>
          </p:cNvSpPr>
          <p:nvPr>
            <p:ph type="body" idx="1"/>
          </p:nvPr>
        </p:nvSpPr>
        <p:spPr>
          <a:xfrm rot="5400000">
            <a:off x="4114800" y="-1447800"/>
            <a:ext cx="3962400" cy="10363200"/>
          </a:xfrm>
          <a:prstGeom prst="rect">
            <a:avLst/>
          </a:prstGeom>
          <a:noFill/>
          <a:ln>
            <a:noFill/>
          </a:ln>
        </p:spPr>
        <p:txBody>
          <a:bodyPr spcFirstLastPara="1" wrap="square" lIns="68575" tIns="34275" rIns="68575" bIns="34275"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877867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rot="5400000">
            <a:off x="7277100" y="1714500"/>
            <a:ext cx="5410200" cy="25908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12"/>
          <p:cNvSpPr txBox="1">
            <a:spLocks noGrp="1"/>
          </p:cNvSpPr>
          <p:nvPr>
            <p:ph type="body" idx="1"/>
          </p:nvPr>
        </p:nvSpPr>
        <p:spPr>
          <a:xfrm rot="5400000">
            <a:off x="1993901" y="-774700"/>
            <a:ext cx="5410200" cy="7569200"/>
          </a:xfrm>
          <a:prstGeom prst="rect">
            <a:avLst/>
          </a:prstGeom>
          <a:noFill/>
          <a:ln>
            <a:noFill/>
          </a:ln>
        </p:spPr>
        <p:txBody>
          <a:bodyPr spcFirstLastPara="1" wrap="square" lIns="68575" tIns="34275" rIns="68575" bIns="34275"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extLst>
      <p:ext uri="{BB962C8B-B14F-4D97-AF65-F5344CB8AC3E}">
        <p14:creationId xmlns:p14="http://schemas.microsoft.com/office/powerpoint/2010/main" val="388788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90420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9389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53373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226045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126529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2620-6C75-41C4-BA2C-9167EF6E0246}" type="datetimeFigureOut">
              <a:rPr lang="en-US" smtClean="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921765-5593-4422-9F5A-70A2CAFFC534}" type="slidenum">
              <a:rPr lang="en-US" smtClean="0"/>
              <a:t>‹#›</a:t>
            </a:fld>
            <a:endParaRPr lang="en-US" dirty="0"/>
          </a:p>
        </p:txBody>
      </p:sp>
    </p:spTree>
    <p:extLst>
      <p:ext uri="{BB962C8B-B14F-4D97-AF65-F5344CB8AC3E}">
        <p14:creationId xmlns:p14="http://schemas.microsoft.com/office/powerpoint/2010/main" val="1036314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2620-6C75-41C4-BA2C-9167EF6E0246}" type="datetimeFigureOut">
              <a:rPr lang="en-US" smtClean="0"/>
              <a:t>4/10/2019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21765-5593-4422-9F5A-70A2CAFFC534}" type="slidenum">
              <a:rPr lang="en-US" smtClean="0"/>
              <a:t>‹#›</a:t>
            </a:fld>
            <a:endParaRPr lang="en-US" dirty="0"/>
          </a:p>
        </p:txBody>
      </p:sp>
    </p:spTree>
    <p:extLst>
      <p:ext uri="{BB962C8B-B14F-4D97-AF65-F5344CB8AC3E}">
        <p14:creationId xmlns:p14="http://schemas.microsoft.com/office/powerpoint/2010/main" val="1220182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ADDF3E0-EB3C-46D0-AF3B-2199CBADDC59}" type="datetimeFigureOut">
              <a:rPr lang="en-US" smtClean="0"/>
              <a:t>4/10/2019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5FACF3-6F14-4D4F-A9FC-784DC51F09AF}" type="slidenum">
              <a:rPr lang="en-US" smtClean="0"/>
              <a:t>‹#›</a:t>
            </a:fld>
            <a:endParaRPr lang="en-US" dirty="0"/>
          </a:p>
        </p:txBody>
      </p:sp>
    </p:spTree>
    <p:extLst>
      <p:ext uri="{BB962C8B-B14F-4D97-AF65-F5344CB8AC3E}">
        <p14:creationId xmlns:p14="http://schemas.microsoft.com/office/powerpoint/2010/main" val="9745221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304800"/>
            <a:ext cx="10363200" cy="11430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3300" b="0" i="0" u="none" strike="noStrike" cap="none">
                <a:solidFill>
                  <a:srgbClr val="7A0019"/>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2pPr>
            <a:lvl3pPr marR="0" lvl="2"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3pPr>
            <a:lvl4pPr marR="0" lvl="3"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4pPr>
            <a:lvl5pPr marR="0" lvl="4" algn="ctr" rtl="0">
              <a:spcBef>
                <a:spcPts val="0"/>
              </a:spcBef>
              <a:spcAft>
                <a:spcPts val="0"/>
              </a:spcAft>
              <a:buSzPts val="1400"/>
              <a:buNone/>
              <a:defRPr sz="3300" b="0" i="0" u="none" strike="noStrike" cap="none">
                <a:solidFill>
                  <a:srgbClr val="7A0019"/>
                </a:solidFill>
                <a:latin typeface="Corbel"/>
                <a:ea typeface="Corbel"/>
                <a:cs typeface="Corbel"/>
                <a:sym typeface="Corbel"/>
              </a:defRPr>
            </a:lvl5pPr>
            <a:lvl6pPr marR="0" lvl="5" algn="ctr" rtl="0">
              <a:spcBef>
                <a:spcPts val="0"/>
              </a:spcBef>
              <a:spcAft>
                <a:spcPts val="0"/>
              </a:spcAft>
              <a:buSzPts val="1400"/>
              <a:buNone/>
              <a:defRPr sz="3300" b="0" i="0" u="none" strike="noStrike" cap="none">
                <a:solidFill>
                  <a:srgbClr val="7A0019"/>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rgbClr val="7A0019"/>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rgbClr val="7A0019"/>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rgbClr val="7A0019"/>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914400" y="1752600"/>
            <a:ext cx="10363200" cy="3962400"/>
          </a:xfrm>
          <a:prstGeom prst="rect">
            <a:avLst/>
          </a:prstGeom>
          <a:noFill/>
          <a:ln>
            <a:noFill/>
          </a:ln>
        </p:spPr>
        <p:txBody>
          <a:bodyPr spcFirstLastPara="1" wrap="square" lIns="68575" tIns="34275" rIns="68575" bIns="34275" anchor="t" anchorCtr="0"/>
          <a:lstStyle>
            <a:lvl1pPr marL="457200" marR="0" lvl="0" indent="-381000" algn="l" rtl="0">
              <a:spcBef>
                <a:spcPts val="480"/>
              </a:spcBef>
              <a:spcAft>
                <a:spcPts val="0"/>
              </a:spcAft>
              <a:buClr>
                <a:srgbClr val="7A0019"/>
              </a:buClr>
              <a:buSzPts val="2400"/>
              <a:buFont typeface="Arial"/>
              <a:buChar char="•"/>
              <a:defRPr sz="2400" b="0" i="0" u="none" strike="noStrike" cap="none">
                <a:solidFill>
                  <a:srgbClr val="595959"/>
                </a:solidFill>
                <a:latin typeface="Arial"/>
                <a:ea typeface="Arial"/>
                <a:cs typeface="Arial"/>
                <a:sym typeface="Arial"/>
              </a:defRPr>
            </a:lvl1pPr>
            <a:lvl2pPr marL="914400" marR="0" lvl="1" indent="-361950" algn="l" rtl="0">
              <a:spcBef>
                <a:spcPts val="420"/>
              </a:spcBef>
              <a:spcAft>
                <a:spcPts val="0"/>
              </a:spcAft>
              <a:buClr>
                <a:srgbClr val="7A0019"/>
              </a:buClr>
              <a:buSzPts val="2100"/>
              <a:buFont typeface="Arial"/>
              <a:buChar char="–"/>
              <a:defRPr sz="2100" b="0" i="0" u="none" strike="noStrike" cap="none">
                <a:solidFill>
                  <a:srgbClr val="595959"/>
                </a:solidFill>
                <a:latin typeface="Arial"/>
                <a:ea typeface="Arial"/>
                <a:cs typeface="Arial"/>
                <a:sym typeface="Arial"/>
              </a:defRPr>
            </a:lvl2pPr>
            <a:lvl3pPr marL="1371600" marR="0" lvl="2" indent="-342900" algn="l" rtl="0">
              <a:spcBef>
                <a:spcPts val="360"/>
              </a:spcBef>
              <a:spcAft>
                <a:spcPts val="0"/>
              </a:spcAft>
              <a:buClr>
                <a:srgbClr val="7A0019"/>
              </a:buClr>
              <a:buSzPts val="1800"/>
              <a:buFont typeface="Arial"/>
              <a:buChar char="•"/>
              <a:defRPr sz="1800" b="0" i="0" u="none" strike="noStrike" cap="none">
                <a:solidFill>
                  <a:srgbClr val="595959"/>
                </a:solidFill>
                <a:latin typeface="Arial"/>
                <a:ea typeface="Arial"/>
                <a:cs typeface="Arial"/>
                <a:sym typeface="Arial"/>
              </a:defRPr>
            </a:lvl3pPr>
            <a:lvl4pPr marL="1828800" marR="0" lvl="3" indent="-323850" algn="l" rtl="0">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4pPr>
            <a:lvl5pPr marL="2286000" marR="0" lvl="4" indent="-323850" algn="l" rtl="0">
              <a:spcBef>
                <a:spcPts val="300"/>
              </a:spcBef>
              <a:spcAft>
                <a:spcPts val="0"/>
              </a:spcAft>
              <a:buClr>
                <a:srgbClr val="7A0019"/>
              </a:buClr>
              <a:buSzPts val="1500"/>
              <a:buFont typeface="Arial"/>
              <a:buChar char="»"/>
              <a:defRPr sz="1500" b="0" i="0" u="none" strike="noStrike" cap="none">
                <a:solidFill>
                  <a:srgbClr val="595959"/>
                </a:solidFill>
                <a:latin typeface="Arial"/>
                <a:ea typeface="Arial"/>
                <a:cs typeface="Arial"/>
                <a:sym typeface="Arial"/>
              </a:defRPr>
            </a:lvl5pPr>
            <a:lvl6pPr marL="2743200" marR="0" lvl="5"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rgbClr val="7A0019"/>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2" name="Google Shape;12;p1" descr="/Users/ranja/Documents/5-resources/ppt/2018 ppt-with R/new/working files/graphics_4x3-M-maroon.png"/>
          <p:cNvPicPr preferRelativeResize="0"/>
          <p:nvPr/>
        </p:nvPicPr>
        <p:blipFill rotWithShape="1">
          <a:blip r:embed="rId13">
            <a:alphaModFix/>
          </a:blip>
          <a:srcRect/>
          <a:stretch/>
        </p:blipFill>
        <p:spPr>
          <a:xfrm>
            <a:off x="0" y="6391656"/>
            <a:ext cx="12192000" cy="466344"/>
          </a:xfrm>
          <a:prstGeom prst="rect">
            <a:avLst/>
          </a:prstGeom>
          <a:noFill/>
          <a:ln>
            <a:noFill/>
          </a:ln>
        </p:spPr>
      </p:pic>
    </p:spTree>
    <p:extLst>
      <p:ext uri="{BB962C8B-B14F-4D97-AF65-F5344CB8AC3E}">
        <p14:creationId xmlns:p14="http://schemas.microsoft.com/office/powerpoint/2010/main" val="1805802094"/>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hyperlink" Target="mailto:staug002@umn.edu" TargetMode="External"/><Relationship Id="rId2" Type="http://schemas.openxmlformats.org/officeDocument/2006/relationships/hyperlink" Target="mailto:streib@umn.edu" TargetMode="External"/><Relationship Id="rId1" Type="http://schemas.openxmlformats.org/officeDocument/2006/relationships/slideLayout" Target="../slideLayouts/slideLayout30.xml"/><Relationship Id="rId4" Type="http://schemas.openxmlformats.org/officeDocument/2006/relationships/image" Target="../media/image2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April 10, 2019</a:t>
            </a:r>
          </a:p>
          <a:p>
            <a:r>
              <a:rPr lang="en-US" dirty="0" smtClean="0"/>
              <a:t>12:00-3:00pm ET</a:t>
            </a:r>
            <a:endParaRPr lang="en-US" dirty="0"/>
          </a:p>
        </p:txBody>
      </p:sp>
      <p:sp>
        <p:nvSpPr>
          <p:cNvPr id="6" name="TextBox 5"/>
          <p:cNvSpPr txBox="1"/>
          <p:nvPr/>
        </p:nvSpPr>
        <p:spPr>
          <a:xfrm>
            <a:off x="2062162" y="1724025"/>
            <a:ext cx="8067675" cy="1569660"/>
          </a:xfrm>
          <a:prstGeom prst="rect">
            <a:avLst/>
          </a:prstGeom>
          <a:noFill/>
        </p:spPr>
        <p:txBody>
          <a:bodyPr wrap="square" rtlCol="0">
            <a:spAutoFit/>
          </a:bodyPr>
          <a:lstStyle/>
          <a:p>
            <a:pPr algn="ctr"/>
            <a:r>
              <a:rPr lang="en-US" sz="4800" b="1" dirty="0"/>
              <a:t>The NIH StrokeNet </a:t>
            </a:r>
            <a:endParaRPr lang="en-US" sz="4800" b="1" dirty="0" smtClean="0"/>
          </a:p>
          <a:p>
            <a:pPr algn="ctr"/>
            <a:r>
              <a:rPr lang="en-US" sz="4800" b="1" dirty="0" smtClean="0"/>
              <a:t>Steering Committee Meeting</a:t>
            </a:r>
            <a:endParaRPr lang="en-US" sz="4800" dirty="0"/>
          </a:p>
        </p:txBody>
      </p:sp>
    </p:spTree>
    <p:extLst>
      <p:ext uri="{BB962C8B-B14F-4D97-AF65-F5344CB8AC3E}">
        <p14:creationId xmlns:p14="http://schemas.microsoft.com/office/powerpoint/2010/main" val="414198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smtClean="0"/>
              <a:t>eConsent</a:t>
            </a:r>
            <a:endParaRPr lang="en-US" dirty="0"/>
          </a:p>
        </p:txBody>
      </p:sp>
      <p:sp>
        <p:nvSpPr>
          <p:cNvPr id="3" name="Content Placeholder 2"/>
          <p:cNvSpPr>
            <a:spLocks noGrp="1"/>
          </p:cNvSpPr>
          <p:nvPr>
            <p:ph idx="1"/>
          </p:nvPr>
        </p:nvSpPr>
        <p:spPr/>
        <p:txBody>
          <a:bodyPr>
            <a:normAutofit/>
          </a:bodyPr>
          <a:lstStyle/>
          <a:p>
            <a:r>
              <a:rPr lang="en-US" dirty="0"/>
              <a:t>Considerations</a:t>
            </a:r>
          </a:p>
          <a:p>
            <a:pPr lvl="1"/>
            <a:r>
              <a:rPr lang="en-US" dirty="0"/>
              <a:t>Is </a:t>
            </a:r>
            <a:r>
              <a:rPr lang="en-US" dirty="0" smtClean="0"/>
              <a:t>eConsent </a:t>
            </a:r>
            <a:r>
              <a:rPr lang="en-US" dirty="0"/>
              <a:t>appropriate for the trial?</a:t>
            </a:r>
          </a:p>
          <a:p>
            <a:pPr lvl="1"/>
            <a:r>
              <a:rPr lang="en-US" dirty="0"/>
              <a:t>Must be compliant with all relevant regulations, such as the requirements of Part 11 and HIPAA</a:t>
            </a:r>
          </a:p>
          <a:p>
            <a:pPr lvl="1"/>
            <a:r>
              <a:rPr lang="en-US" dirty="0"/>
              <a:t>Cost of implementation</a:t>
            </a:r>
          </a:p>
        </p:txBody>
      </p:sp>
    </p:spTree>
    <p:extLst>
      <p:ext uri="{BB962C8B-B14F-4D97-AF65-F5344CB8AC3E}">
        <p14:creationId xmlns:p14="http://schemas.microsoft.com/office/powerpoint/2010/main" val="2254818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smtClean="0"/>
              <a:t>eConsent</a:t>
            </a:r>
            <a:endParaRPr lang="en-US" dirty="0"/>
          </a:p>
        </p:txBody>
      </p:sp>
      <p:sp>
        <p:nvSpPr>
          <p:cNvPr id="3" name="Content Placeholder 2"/>
          <p:cNvSpPr>
            <a:spLocks noGrp="1"/>
          </p:cNvSpPr>
          <p:nvPr>
            <p:ph idx="1"/>
          </p:nvPr>
        </p:nvSpPr>
        <p:spPr/>
        <p:txBody>
          <a:bodyPr>
            <a:normAutofit/>
          </a:bodyPr>
          <a:lstStyle/>
          <a:p>
            <a:r>
              <a:rPr lang="en-US" sz="3200" dirty="0" smtClean="0"/>
              <a:t>RCC 18 University of Minnesota – experience in prior acute trials</a:t>
            </a:r>
          </a:p>
          <a:p>
            <a:r>
              <a:rPr lang="en-US" sz="3200" dirty="0" smtClean="0"/>
              <a:t>Potential for use in MOST but not currently</a:t>
            </a:r>
          </a:p>
          <a:p>
            <a:pPr marL="0" indent="0">
              <a:buNone/>
            </a:pPr>
            <a:endParaRPr lang="en-US" dirty="0"/>
          </a:p>
        </p:txBody>
      </p:sp>
    </p:spTree>
    <p:extLst>
      <p:ext uri="{BB962C8B-B14F-4D97-AF65-F5344CB8AC3E}">
        <p14:creationId xmlns:p14="http://schemas.microsoft.com/office/powerpoint/2010/main" val="3685395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2209800" y="525750"/>
            <a:ext cx="8001000" cy="1143000"/>
          </a:xfrm>
          <a:prstGeom prst="rect">
            <a:avLst/>
          </a:prstGeom>
          <a:noFill/>
          <a:ln>
            <a:noFill/>
          </a:ln>
        </p:spPr>
        <p:txBody>
          <a:bodyPr spcFirstLastPara="1" wrap="square" lIns="68575" tIns="34275" rIns="68575" bIns="34275" anchor="ctr" anchorCtr="0">
            <a:noAutofit/>
          </a:bodyPr>
          <a:lstStyle/>
          <a:p>
            <a:r>
              <a:rPr lang="en-US" sz="3600" b="1" dirty="0">
                <a:solidFill>
                  <a:schemeClr val="dk1"/>
                </a:solidFill>
              </a:rPr>
              <a:t>Telestroke &amp; eConsent</a:t>
            </a:r>
            <a:endParaRPr dirty="0">
              <a:solidFill>
                <a:schemeClr val="dk1"/>
              </a:solidFill>
            </a:endParaRPr>
          </a:p>
        </p:txBody>
      </p:sp>
      <p:sp>
        <p:nvSpPr>
          <p:cNvPr id="56" name="Google Shape;56;p13"/>
          <p:cNvSpPr txBox="1">
            <a:spLocks noGrp="1"/>
          </p:cNvSpPr>
          <p:nvPr>
            <p:ph type="body" idx="1"/>
          </p:nvPr>
        </p:nvSpPr>
        <p:spPr>
          <a:xfrm>
            <a:off x="2232074" y="1792654"/>
            <a:ext cx="8001000" cy="609600"/>
          </a:xfrm>
          <a:prstGeom prst="rect">
            <a:avLst/>
          </a:prstGeom>
          <a:noFill/>
          <a:ln>
            <a:noFill/>
          </a:ln>
        </p:spPr>
        <p:txBody>
          <a:bodyPr spcFirstLastPara="1" wrap="square" lIns="68575" tIns="34275" rIns="68575" bIns="34275" anchor="t" anchorCtr="0">
            <a:noAutofit/>
          </a:bodyPr>
          <a:lstStyle/>
          <a:p>
            <a:pPr marL="0" indent="0">
              <a:spcBef>
                <a:spcPts val="0"/>
              </a:spcBef>
            </a:pPr>
            <a:r>
              <a:rPr lang="en-US" b="1" dirty="0"/>
              <a:t>Christopher Streib, MD, MS</a:t>
            </a:r>
            <a:br>
              <a:rPr lang="en-US" b="1" dirty="0"/>
            </a:br>
            <a:r>
              <a:rPr lang="en-US" dirty="0"/>
              <a:t>Stroke and Telestroke Director, University of Minnesota</a:t>
            </a:r>
            <a:r>
              <a:rPr lang="en-US" b="1" dirty="0"/>
              <a:t/>
            </a:r>
            <a:br>
              <a:rPr lang="en-US" b="1" dirty="0"/>
            </a:br>
            <a:r>
              <a:rPr lang="en-US" b="1" dirty="0"/>
              <a:t/>
            </a:r>
            <a:br>
              <a:rPr lang="en-US" b="1" dirty="0"/>
            </a:br>
            <a:r>
              <a:rPr lang="en-US" b="1" dirty="0"/>
              <a:t>Abbey </a:t>
            </a:r>
            <a:r>
              <a:rPr lang="en-US" b="1" dirty="0" err="1"/>
              <a:t>Staugaitis</a:t>
            </a:r>
            <a:r>
              <a:rPr lang="en-US" b="1" dirty="0"/>
              <a:t>, MSN, RN, CCRC</a:t>
            </a:r>
            <a:br>
              <a:rPr lang="en-US" b="1" dirty="0"/>
            </a:br>
            <a:r>
              <a:rPr lang="en-US" dirty="0"/>
              <a:t>U of MN StrokeNet RCC 18 Program Manager</a:t>
            </a:r>
            <a:br>
              <a:rPr lang="en-US" dirty="0"/>
            </a:br>
            <a:r>
              <a:rPr lang="en-US" dirty="0"/>
              <a:t>U of MN SIREN HUB Program Manager</a:t>
            </a:r>
            <a:endParaRPr dirty="0"/>
          </a:p>
        </p:txBody>
      </p:sp>
      <p:sp>
        <p:nvSpPr>
          <p:cNvPr id="57" name="Google Shape;57;p13"/>
          <p:cNvSpPr txBox="1">
            <a:spLocks noGrp="1"/>
          </p:cNvSpPr>
          <p:nvPr>
            <p:ph type="body" idx="2"/>
          </p:nvPr>
        </p:nvSpPr>
        <p:spPr>
          <a:xfrm>
            <a:off x="2209800" y="3530600"/>
            <a:ext cx="8001000" cy="508000"/>
          </a:xfrm>
          <a:prstGeom prst="rect">
            <a:avLst/>
          </a:prstGeom>
          <a:noFill/>
          <a:ln>
            <a:noFill/>
          </a:ln>
        </p:spPr>
        <p:txBody>
          <a:bodyPr spcFirstLastPara="1" wrap="square" lIns="68575" tIns="34275" rIns="68575" bIns="34275" anchor="t" anchorCtr="0">
            <a:noAutofit/>
          </a:bodyPr>
          <a:lstStyle/>
          <a:p>
            <a:pPr marL="0" indent="0">
              <a:spcBef>
                <a:spcPts val="0"/>
              </a:spcBef>
              <a:buSzPts val="1800"/>
            </a:pPr>
            <a:endParaRPr sz="1800" b="1"/>
          </a:p>
          <a:p>
            <a:pPr marL="0" indent="0">
              <a:spcBef>
                <a:spcPts val="360"/>
              </a:spcBef>
              <a:buSzPts val="1800"/>
            </a:pPr>
            <a:r>
              <a:rPr lang="en-US" sz="1800" b="1"/>
              <a:t>April 10, 2019</a:t>
            </a:r>
            <a:endParaRPr/>
          </a:p>
        </p:txBody>
      </p:sp>
    </p:spTree>
    <p:extLst>
      <p:ext uri="{BB962C8B-B14F-4D97-AF65-F5344CB8AC3E}">
        <p14:creationId xmlns:p14="http://schemas.microsoft.com/office/powerpoint/2010/main" val="42542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a:t>Outline</a:t>
            </a:r>
            <a:endParaRPr/>
          </a:p>
        </p:txBody>
      </p:sp>
      <p:sp>
        <p:nvSpPr>
          <p:cNvPr id="63" name="Google Shape;63;p14"/>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514350" indent="-539750">
              <a:spcBef>
                <a:spcPts val="0"/>
              </a:spcBef>
              <a:buClr>
                <a:schemeClr val="accent1"/>
              </a:buClr>
              <a:buSzPts val="2800"/>
              <a:buFont typeface="Arial"/>
              <a:buAutoNum type="arabicPeriod"/>
            </a:pPr>
            <a:r>
              <a:rPr lang="en-US" sz="2800" dirty="0"/>
              <a:t>Telestroke Informed Consent at U of MN</a:t>
            </a:r>
            <a:endParaRPr sz="2800" dirty="0"/>
          </a:p>
          <a:p>
            <a:pPr marL="814428" lvl="1" indent="-533400">
              <a:spcBef>
                <a:spcPts val="420"/>
              </a:spcBef>
              <a:buClr>
                <a:schemeClr val="accent1"/>
              </a:buClr>
              <a:buSzPts val="2400"/>
              <a:buFont typeface="NTR"/>
              <a:buChar char="−"/>
            </a:pPr>
            <a:r>
              <a:rPr lang="en-US" sz="2400" dirty="0"/>
              <a:t>Proposed practice and limitations</a:t>
            </a:r>
            <a:endParaRPr sz="2400" dirty="0"/>
          </a:p>
          <a:p>
            <a:pPr marL="814428" lvl="1" indent="-533399">
              <a:spcBef>
                <a:spcPts val="420"/>
              </a:spcBef>
              <a:buClr>
                <a:schemeClr val="accent1"/>
              </a:buClr>
              <a:buSzPts val="2400"/>
              <a:buFont typeface="NTR"/>
              <a:buChar char="−"/>
            </a:pPr>
            <a:r>
              <a:rPr lang="en-US" sz="2400" dirty="0"/>
              <a:t>Future directions</a:t>
            </a:r>
            <a:endParaRPr sz="2400" dirty="0"/>
          </a:p>
          <a:p>
            <a:pPr marL="514350" indent="-539750">
              <a:spcBef>
                <a:spcPts val="480"/>
              </a:spcBef>
              <a:buClr>
                <a:schemeClr val="accent1"/>
              </a:buClr>
              <a:buSzPts val="2800"/>
              <a:buFont typeface="Arial"/>
              <a:buAutoNum type="arabicPeriod"/>
            </a:pPr>
            <a:r>
              <a:rPr lang="en-US" sz="2800" dirty="0"/>
              <a:t>Overview of eConsent</a:t>
            </a:r>
            <a:endParaRPr sz="2800" dirty="0"/>
          </a:p>
          <a:p>
            <a:pPr marL="514350" indent="-539750">
              <a:spcBef>
                <a:spcPts val="480"/>
              </a:spcBef>
              <a:buClr>
                <a:schemeClr val="accent1"/>
              </a:buClr>
              <a:buSzPts val="2800"/>
              <a:buFont typeface="Arial"/>
              <a:buAutoNum type="arabicPeriod"/>
            </a:pPr>
            <a:r>
              <a:rPr lang="en-US" sz="2800" dirty="0"/>
              <a:t>Real-world eConsent experience (HOBIT)</a:t>
            </a:r>
            <a:endParaRPr sz="2800" dirty="0"/>
          </a:p>
          <a:p>
            <a:pPr lvl="1" indent="-533400">
              <a:spcBef>
                <a:spcPts val="420"/>
              </a:spcBef>
              <a:buClr>
                <a:schemeClr val="accent1"/>
              </a:buClr>
              <a:buSzPts val="2400"/>
              <a:buFont typeface="NTR"/>
              <a:buChar char="−"/>
            </a:pPr>
            <a:r>
              <a:rPr lang="en-US" sz="2400" dirty="0"/>
              <a:t>Features of a good eConsent platform</a:t>
            </a:r>
            <a:endParaRPr sz="2400" dirty="0"/>
          </a:p>
          <a:p>
            <a:pPr lvl="1" indent="-533400">
              <a:spcBef>
                <a:spcPts val="420"/>
              </a:spcBef>
              <a:buClr>
                <a:schemeClr val="accent1"/>
              </a:buClr>
              <a:buSzPts val="2400"/>
              <a:buFont typeface="NTR"/>
              <a:buChar char="−"/>
            </a:pPr>
            <a:r>
              <a:rPr lang="en-US" sz="2400" dirty="0"/>
              <a:t>Lessons learned</a:t>
            </a:r>
            <a:endParaRPr sz="2400" dirty="0"/>
          </a:p>
          <a:p>
            <a:pPr marL="514350" indent="-539750">
              <a:spcBef>
                <a:spcPts val="480"/>
              </a:spcBef>
              <a:buClr>
                <a:schemeClr val="accent1"/>
              </a:buClr>
              <a:buSzPts val="2800"/>
              <a:buFont typeface="Arial"/>
              <a:buAutoNum type="arabicPeriod"/>
            </a:pPr>
            <a:r>
              <a:rPr lang="en-US" sz="2800" dirty="0"/>
              <a:t>Conclusions</a:t>
            </a:r>
            <a:endParaRPr sz="2800" dirty="0"/>
          </a:p>
        </p:txBody>
      </p:sp>
    </p:spTree>
    <p:extLst>
      <p:ext uri="{BB962C8B-B14F-4D97-AF65-F5344CB8AC3E}">
        <p14:creationId xmlns:p14="http://schemas.microsoft.com/office/powerpoint/2010/main" val="110858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a:t>Abbreviations</a:t>
            </a:r>
            <a:endParaRPr/>
          </a:p>
        </p:txBody>
      </p:sp>
      <p:sp>
        <p:nvSpPr>
          <p:cNvPr id="70" name="Google Shape;70;p15"/>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indent="-406400">
              <a:spcBef>
                <a:spcPts val="500"/>
              </a:spcBef>
              <a:buSzPts val="2800"/>
            </a:pPr>
            <a:r>
              <a:rPr lang="en-US" sz="2800" dirty="0"/>
              <a:t>eConsent - electronic consent</a:t>
            </a:r>
            <a:endParaRPr sz="2800" dirty="0"/>
          </a:p>
          <a:p>
            <a:pPr indent="-406400">
              <a:spcBef>
                <a:spcPts val="500"/>
              </a:spcBef>
              <a:buSzPts val="2800"/>
            </a:pPr>
            <a:r>
              <a:rPr lang="en-US" sz="2800" dirty="0"/>
              <a:t>SIREN - </a:t>
            </a:r>
            <a:r>
              <a:rPr lang="en-US" sz="2800" u="sng" dirty="0"/>
              <a:t>S</a:t>
            </a:r>
            <a:r>
              <a:rPr lang="en-US" sz="2800" dirty="0"/>
              <a:t>trategies to </a:t>
            </a:r>
            <a:r>
              <a:rPr lang="en-US" sz="2800" u="sng" dirty="0"/>
              <a:t>I</a:t>
            </a:r>
            <a:r>
              <a:rPr lang="en-US" sz="2800" dirty="0"/>
              <a:t>nnovate </a:t>
            </a:r>
            <a:r>
              <a:rPr lang="en-US" sz="2800" dirty="0" err="1"/>
              <a:t>Eme</a:t>
            </a:r>
            <a:r>
              <a:rPr lang="en-US" sz="2800" u="sng" dirty="0" err="1"/>
              <a:t>R</a:t>
            </a:r>
            <a:r>
              <a:rPr lang="en-US" sz="2800" dirty="0" err="1"/>
              <a:t>g</a:t>
            </a:r>
            <a:r>
              <a:rPr lang="en-US" sz="2800" u="sng" dirty="0" err="1"/>
              <a:t>EN</a:t>
            </a:r>
            <a:r>
              <a:rPr lang="en-US" sz="2800" dirty="0" err="1"/>
              <a:t>cy</a:t>
            </a:r>
            <a:r>
              <a:rPr lang="en-US" sz="2800" dirty="0"/>
              <a:t> Care clinical trials network</a:t>
            </a:r>
            <a:endParaRPr sz="2800" dirty="0"/>
          </a:p>
          <a:p>
            <a:pPr indent="-406400">
              <a:spcBef>
                <a:spcPts val="500"/>
              </a:spcBef>
              <a:buSzPts val="2800"/>
            </a:pPr>
            <a:r>
              <a:rPr lang="en-US" sz="2800" dirty="0"/>
              <a:t>LAR - legally authorized representative</a:t>
            </a:r>
            <a:endParaRPr sz="2800" dirty="0"/>
          </a:p>
          <a:p>
            <a:pPr indent="-406400">
              <a:spcBef>
                <a:spcPts val="500"/>
              </a:spcBef>
              <a:buSzPts val="2800"/>
            </a:pPr>
            <a:r>
              <a:rPr lang="en-US" sz="2800" dirty="0"/>
              <a:t>ICF - informed consent form</a:t>
            </a:r>
            <a:endParaRPr sz="2800" dirty="0"/>
          </a:p>
          <a:p>
            <a:pPr indent="-406400">
              <a:spcBef>
                <a:spcPts val="500"/>
              </a:spcBef>
              <a:buSzPts val="2800"/>
            </a:pPr>
            <a:r>
              <a:rPr lang="en-US" sz="2800" dirty="0" err="1"/>
              <a:t>eICF</a:t>
            </a:r>
            <a:r>
              <a:rPr lang="en-US" sz="2800" dirty="0"/>
              <a:t> - electronic informed consent form</a:t>
            </a:r>
            <a:endParaRPr sz="2800" dirty="0"/>
          </a:p>
          <a:p>
            <a:pPr indent="-406400">
              <a:spcBef>
                <a:spcPts val="500"/>
              </a:spcBef>
              <a:buSzPts val="2800"/>
            </a:pPr>
            <a:r>
              <a:rPr lang="en-US" sz="2800" dirty="0"/>
              <a:t>HOBIT – </a:t>
            </a:r>
            <a:r>
              <a:rPr lang="en-US" sz="2800" u="sng" dirty="0"/>
              <a:t>H</a:t>
            </a:r>
            <a:r>
              <a:rPr lang="en-US" sz="2800" dirty="0"/>
              <a:t>yperbaric </a:t>
            </a:r>
            <a:r>
              <a:rPr lang="en-US" sz="2800" u="sng" dirty="0"/>
              <a:t>O</a:t>
            </a:r>
            <a:r>
              <a:rPr lang="en-US" sz="2800" dirty="0"/>
              <a:t>xygen </a:t>
            </a:r>
            <a:r>
              <a:rPr lang="en-US" sz="2800" u="sng" dirty="0"/>
              <a:t>B</a:t>
            </a:r>
            <a:r>
              <a:rPr lang="en-US" sz="2800" dirty="0"/>
              <a:t>rain </a:t>
            </a:r>
            <a:r>
              <a:rPr lang="en-US" sz="2800" u="sng" dirty="0"/>
              <a:t>I</a:t>
            </a:r>
            <a:r>
              <a:rPr lang="en-US" sz="2800" dirty="0"/>
              <a:t>njury </a:t>
            </a:r>
            <a:r>
              <a:rPr lang="en-US" sz="2800" u="sng" dirty="0"/>
              <a:t>T</a:t>
            </a:r>
            <a:r>
              <a:rPr lang="en-US" sz="2800" dirty="0"/>
              <a:t>reatment trial</a:t>
            </a:r>
            <a:endParaRPr sz="2800" dirty="0"/>
          </a:p>
        </p:txBody>
      </p:sp>
    </p:spTree>
    <p:extLst>
      <p:ext uri="{BB962C8B-B14F-4D97-AF65-F5344CB8AC3E}">
        <p14:creationId xmlns:p14="http://schemas.microsoft.com/office/powerpoint/2010/main" val="124124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2120996" y="2548910"/>
            <a:ext cx="1828800" cy="488184"/>
          </a:xfrm>
          <a:prstGeom prst="rect">
            <a:avLst/>
          </a:prstGeom>
          <a:solidFill>
            <a:srgbClr val="7A0019"/>
          </a:solidFill>
          <a:ln>
            <a:noFill/>
          </a:ln>
        </p:spPr>
        <p:txBody>
          <a:bodyPr spcFirstLastPara="1" wrap="square" lIns="68575" tIns="34275" rIns="68575" bIns="34275" anchor="ctr" anchorCtr="0">
            <a:noAutofit/>
          </a:bodyPr>
          <a:lstStyle/>
          <a:p>
            <a:pPr algn="ctr"/>
            <a:r>
              <a:rPr lang="en-US" sz="1800">
                <a:solidFill>
                  <a:schemeClr val="lt1"/>
                </a:solidFill>
              </a:rPr>
              <a:t>Spoke</a:t>
            </a:r>
            <a:endParaRPr/>
          </a:p>
        </p:txBody>
      </p:sp>
      <p:sp>
        <p:nvSpPr>
          <p:cNvPr id="76" name="Google Shape;76;p16"/>
          <p:cNvSpPr txBox="1"/>
          <p:nvPr/>
        </p:nvSpPr>
        <p:spPr>
          <a:xfrm>
            <a:off x="6477000" y="723549"/>
            <a:ext cx="4038600" cy="369332"/>
          </a:xfrm>
          <a:prstGeom prst="rect">
            <a:avLst/>
          </a:prstGeom>
          <a:noFill/>
          <a:ln>
            <a:noFill/>
          </a:ln>
        </p:spPr>
        <p:txBody>
          <a:bodyPr spcFirstLastPara="1" wrap="square" lIns="91425" tIns="45700" rIns="91425" bIns="45700" anchor="t" anchorCtr="0">
            <a:noAutofit/>
          </a:bodyPr>
          <a:lstStyle/>
          <a:p>
            <a:pPr>
              <a:buClr>
                <a:srgbClr val="000000"/>
              </a:buClr>
            </a:pPr>
            <a:r>
              <a:rPr lang="en-US" kern="0">
                <a:solidFill>
                  <a:srgbClr val="000000"/>
                </a:solidFill>
                <a:latin typeface="Arial"/>
                <a:ea typeface="Arial"/>
                <a:cs typeface="Arial"/>
                <a:sym typeface="Arial"/>
              </a:rPr>
              <a:t>Telestroke: Emergent Clinical Care</a:t>
            </a:r>
            <a:endParaRPr sz="1400" kern="0">
              <a:solidFill>
                <a:srgbClr val="000000"/>
              </a:solidFill>
              <a:latin typeface="Arial"/>
              <a:cs typeface="Arial"/>
              <a:sym typeface="Arial"/>
            </a:endParaRPr>
          </a:p>
        </p:txBody>
      </p:sp>
      <p:sp>
        <p:nvSpPr>
          <p:cNvPr id="77" name="Google Shape;77;p16"/>
          <p:cNvSpPr/>
          <p:nvPr/>
        </p:nvSpPr>
        <p:spPr>
          <a:xfrm>
            <a:off x="5960304" y="1294034"/>
            <a:ext cx="304800" cy="1173452"/>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78" name="Google Shape;78;p16"/>
          <p:cNvSpPr txBox="1"/>
          <p:nvPr/>
        </p:nvSpPr>
        <p:spPr>
          <a:xfrm>
            <a:off x="6477000" y="1315108"/>
            <a:ext cx="4038600" cy="369332"/>
          </a:xfrm>
          <a:prstGeom prst="rect">
            <a:avLst/>
          </a:prstGeom>
          <a:noFill/>
          <a:ln>
            <a:noFill/>
          </a:ln>
        </p:spPr>
        <p:txBody>
          <a:bodyPr spcFirstLastPara="1" wrap="square" lIns="91425" tIns="45700" rIns="91425" bIns="45700" anchor="t" anchorCtr="0">
            <a:noAutofit/>
          </a:bodyPr>
          <a:lstStyle/>
          <a:p>
            <a:pPr>
              <a:buClr>
                <a:srgbClr val="000000"/>
              </a:buClr>
            </a:pPr>
            <a:r>
              <a:rPr lang="en-US" kern="0">
                <a:solidFill>
                  <a:srgbClr val="000000"/>
                </a:solidFill>
                <a:latin typeface="Arial"/>
                <a:ea typeface="Arial"/>
                <a:cs typeface="Arial"/>
                <a:sym typeface="Arial"/>
              </a:rPr>
              <a:t>Clinical Trial Screening</a:t>
            </a:r>
            <a:endParaRPr sz="1400" kern="0">
              <a:solidFill>
                <a:srgbClr val="000000"/>
              </a:solidFill>
              <a:latin typeface="Arial"/>
              <a:cs typeface="Arial"/>
              <a:sym typeface="Arial"/>
            </a:endParaRPr>
          </a:p>
        </p:txBody>
      </p:sp>
      <p:sp>
        <p:nvSpPr>
          <p:cNvPr id="79" name="Google Shape;79;p16"/>
          <p:cNvSpPr/>
          <p:nvPr/>
        </p:nvSpPr>
        <p:spPr>
          <a:xfrm>
            <a:off x="2971800" y="1772308"/>
            <a:ext cx="6019801" cy="228600"/>
          </a:xfrm>
          <a:prstGeom prst="rect">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0" name="Google Shape;80;p16"/>
          <p:cNvSpPr/>
          <p:nvPr/>
        </p:nvSpPr>
        <p:spPr>
          <a:xfrm>
            <a:off x="8784401" y="1772308"/>
            <a:ext cx="304800" cy="68580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1" name="Google Shape;81;p16"/>
          <p:cNvSpPr/>
          <p:nvPr/>
        </p:nvSpPr>
        <p:spPr>
          <a:xfrm>
            <a:off x="2863432" y="1772308"/>
            <a:ext cx="304800" cy="68580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2" name="Google Shape;82;p16"/>
          <p:cNvSpPr/>
          <p:nvPr/>
        </p:nvSpPr>
        <p:spPr>
          <a:xfrm>
            <a:off x="5960304" y="60681"/>
            <a:ext cx="304800" cy="488183"/>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3" name="Google Shape;83;p16"/>
          <p:cNvSpPr txBox="1"/>
          <p:nvPr/>
        </p:nvSpPr>
        <p:spPr>
          <a:xfrm>
            <a:off x="6477000" y="110391"/>
            <a:ext cx="4038600" cy="369332"/>
          </a:xfrm>
          <a:prstGeom prst="rect">
            <a:avLst/>
          </a:prstGeom>
          <a:noFill/>
          <a:ln>
            <a:noFill/>
          </a:ln>
        </p:spPr>
        <p:txBody>
          <a:bodyPr spcFirstLastPara="1" wrap="square" lIns="91425" tIns="45700" rIns="91425" bIns="45700" anchor="t" anchorCtr="0">
            <a:noAutofit/>
          </a:bodyPr>
          <a:lstStyle/>
          <a:p>
            <a:pPr>
              <a:buClr>
                <a:srgbClr val="000000"/>
              </a:buClr>
            </a:pPr>
            <a:r>
              <a:rPr lang="en-US" kern="0">
                <a:solidFill>
                  <a:srgbClr val="000000"/>
                </a:solidFill>
                <a:latin typeface="Arial"/>
                <a:ea typeface="Arial"/>
                <a:cs typeface="Arial"/>
                <a:sym typeface="Arial"/>
              </a:rPr>
              <a:t>“Stroke Code”</a:t>
            </a:r>
            <a:endParaRPr sz="1400" kern="0">
              <a:solidFill>
                <a:srgbClr val="000000"/>
              </a:solidFill>
              <a:latin typeface="Arial"/>
              <a:cs typeface="Arial"/>
              <a:sym typeface="Arial"/>
            </a:endParaRPr>
          </a:p>
        </p:txBody>
      </p:sp>
      <p:sp>
        <p:nvSpPr>
          <p:cNvPr id="84" name="Google Shape;84;p16"/>
          <p:cNvSpPr/>
          <p:nvPr/>
        </p:nvSpPr>
        <p:spPr>
          <a:xfrm>
            <a:off x="5960304" y="667184"/>
            <a:ext cx="304800" cy="488183"/>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5" name="Google Shape;85;p16"/>
          <p:cNvSpPr txBox="1"/>
          <p:nvPr/>
        </p:nvSpPr>
        <p:spPr>
          <a:xfrm>
            <a:off x="5168996" y="2548911"/>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Spoke</a:t>
            </a:r>
            <a:endParaRPr sz="1400" kern="0">
              <a:solidFill>
                <a:srgbClr val="000000"/>
              </a:solidFill>
              <a:latin typeface="Arial"/>
              <a:cs typeface="Arial"/>
              <a:sym typeface="Arial"/>
            </a:endParaRPr>
          </a:p>
        </p:txBody>
      </p:sp>
      <p:sp>
        <p:nvSpPr>
          <p:cNvPr id="86" name="Google Shape;86;p16"/>
          <p:cNvSpPr txBox="1"/>
          <p:nvPr/>
        </p:nvSpPr>
        <p:spPr>
          <a:xfrm>
            <a:off x="7980049" y="2548911"/>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Hub</a:t>
            </a:r>
            <a:endParaRPr sz="1400" kern="0">
              <a:solidFill>
                <a:srgbClr val="000000"/>
              </a:solidFill>
              <a:latin typeface="Arial"/>
              <a:cs typeface="Arial"/>
              <a:sym typeface="Arial"/>
            </a:endParaRPr>
          </a:p>
        </p:txBody>
      </p:sp>
      <p:sp>
        <p:nvSpPr>
          <p:cNvPr id="87" name="Google Shape;87;p16"/>
          <p:cNvSpPr/>
          <p:nvPr/>
        </p:nvSpPr>
        <p:spPr>
          <a:xfrm>
            <a:off x="2863432" y="3121254"/>
            <a:ext cx="304800" cy="339884"/>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8" name="Google Shape;88;p16"/>
          <p:cNvSpPr/>
          <p:nvPr/>
        </p:nvSpPr>
        <p:spPr>
          <a:xfrm>
            <a:off x="8784401" y="3121255"/>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89" name="Google Shape;89;p16"/>
          <p:cNvSpPr/>
          <p:nvPr/>
        </p:nvSpPr>
        <p:spPr>
          <a:xfrm>
            <a:off x="5960304" y="3121254"/>
            <a:ext cx="304800" cy="34067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90" name="Google Shape;90;p16"/>
          <p:cNvSpPr txBox="1"/>
          <p:nvPr/>
        </p:nvSpPr>
        <p:spPr>
          <a:xfrm>
            <a:off x="2120996" y="3503068"/>
            <a:ext cx="18288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Consent</a:t>
            </a:r>
            <a:endParaRPr sz="1400" kern="0">
              <a:solidFill>
                <a:srgbClr val="000000"/>
              </a:solidFill>
              <a:latin typeface="Arial"/>
              <a:cs typeface="Arial"/>
              <a:sym typeface="Arial"/>
            </a:endParaRPr>
          </a:p>
        </p:txBody>
      </p:sp>
      <p:sp>
        <p:nvSpPr>
          <p:cNvPr id="91" name="Google Shape;91;p16"/>
          <p:cNvSpPr txBox="1"/>
          <p:nvPr/>
        </p:nvSpPr>
        <p:spPr>
          <a:xfrm>
            <a:off x="7989282" y="3503068"/>
            <a:ext cx="18288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Consent</a:t>
            </a:r>
            <a:endParaRPr sz="1400" kern="0">
              <a:solidFill>
                <a:srgbClr val="000000"/>
              </a:solidFill>
              <a:latin typeface="Arial"/>
              <a:cs typeface="Arial"/>
              <a:sym typeface="Arial"/>
            </a:endParaRPr>
          </a:p>
        </p:txBody>
      </p:sp>
      <p:sp>
        <p:nvSpPr>
          <p:cNvPr id="92" name="Google Shape;92;p16"/>
          <p:cNvSpPr txBox="1"/>
          <p:nvPr/>
        </p:nvSpPr>
        <p:spPr>
          <a:xfrm>
            <a:off x="5188047" y="3503068"/>
            <a:ext cx="18288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Consent</a:t>
            </a:r>
            <a:endParaRPr sz="1400" kern="0">
              <a:solidFill>
                <a:srgbClr val="000000"/>
              </a:solidFill>
              <a:latin typeface="Arial"/>
              <a:cs typeface="Arial"/>
              <a:sym typeface="Arial"/>
            </a:endParaRPr>
          </a:p>
        </p:txBody>
      </p:sp>
      <p:sp>
        <p:nvSpPr>
          <p:cNvPr id="93" name="Google Shape;93;p16"/>
          <p:cNvSpPr/>
          <p:nvPr/>
        </p:nvSpPr>
        <p:spPr>
          <a:xfrm>
            <a:off x="2863432" y="4055574"/>
            <a:ext cx="304800" cy="339884"/>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94" name="Google Shape;94;p16"/>
          <p:cNvSpPr/>
          <p:nvPr/>
        </p:nvSpPr>
        <p:spPr>
          <a:xfrm>
            <a:off x="8784401" y="4055575"/>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95" name="Google Shape;95;p16"/>
          <p:cNvSpPr/>
          <p:nvPr/>
        </p:nvSpPr>
        <p:spPr>
          <a:xfrm>
            <a:off x="5960304" y="4055574"/>
            <a:ext cx="304800" cy="34067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96" name="Google Shape;96;p16"/>
          <p:cNvSpPr txBox="1"/>
          <p:nvPr/>
        </p:nvSpPr>
        <p:spPr>
          <a:xfrm>
            <a:off x="2057400" y="4437388"/>
            <a:ext cx="19812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Randomize/Treat</a:t>
            </a:r>
            <a:endParaRPr sz="1400" kern="0">
              <a:solidFill>
                <a:srgbClr val="000000"/>
              </a:solidFill>
              <a:latin typeface="Arial"/>
              <a:cs typeface="Arial"/>
              <a:sym typeface="Arial"/>
            </a:endParaRPr>
          </a:p>
        </p:txBody>
      </p:sp>
      <p:sp>
        <p:nvSpPr>
          <p:cNvPr id="97" name="Google Shape;97;p16"/>
          <p:cNvSpPr txBox="1"/>
          <p:nvPr/>
        </p:nvSpPr>
        <p:spPr>
          <a:xfrm>
            <a:off x="5174125" y="4437388"/>
            <a:ext cx="1828800" cy="488184"/>
          </a:xfrm>
          <a:prstGeom prst="rect">
            <a:avLst/>
          </a:prstGeom>
          <a:solidFill>
            <a:schemeClr val="accent2"/>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buClr>
                <a:srgbClr val="000000"/>
              </a:buClr>
            </a:pPr>
            <a:r>
              <a:rPr lang="en-US" kern="0">
                <a:solidFill>
                  <a:srgbClr val="000000"/>
                </a:solidFill>
                <a:latin typeface="Arial"/>
                <a:ea typeface="Arial"/>
                <a:cs typeface="Arial"/>
                <a:sym typeface="Arial"/>
              </a:rPr>
              <a:t>Transfer</a:t>
            </a:r>
            <a:endParaRPr sz="1400" kern="0">
              <a:solidFill>
                <a:srgbClr val="000000"/>
              </a:solidFill>
              <a:latin typeface="Arial"/>
              <a:cs typeface="Arial"/>
              <a:sym typeface="Arial"/>
            </a:endParaRPr>
          </a:p>
        </p:txBody>
      </p:sp>
      <p:sp>
        <p:nvSpPr>
          <p:cNvPr id="98" name="Google Shape;98;p16"/>
          <p:cNvSpPr txBox="1"/>
          <p:nvPr/>
        </p:nvSpPr>
        <p:spPr>
          <a:xfrm>
            <a:off x="7880401" y="4437388"/>
            <a:ext cx="19812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Randomize/Treat</a:t>
            </a:r>
            <a:endParaRPr sz="1400" kern="0">
              <a:solidFill>
                <a:srgbClr val="000000"/>
              </a:solidFill>
              <a:latin typeface="Arial"/>
              <a:cs typeface="Arial"/>
              <a:sym typeface="Arial"/>
            </a:endParaRPr>
          </a:p>
        </p:txBody>
      </p:sp>
      <p:sp>
        <p:nvSpPr>
          <p:cNvPr id="99" name="Google Shape;99;p16"/>
          <p:cNvSpPr/>
          <p:nvPr/>
        </p:nvSpPr>
        <p:spPr>
          <a:xfrm>
            <a:off x="2863432" y="4995131"/>
            <a:ext cx="304800" cy="339884"/>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00" name="Google Shape;100;p16"/>
          <p:cNvSpPr/>
          <p:nvPr/>
        </p:nvSpPr>
        <p:spPr>
          <a:xfrm>
            <a:off x="5960304" y="4995131"/>
            <a:ext cx="304800" cy="34067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01" name="Google Shape;101;p16"/>
          <p:cNvSpPr txBox="1"/>
          <p:nvPr/>
        </p:nvSpPr>
        <p:spPr>
          <a:xfrm>
            <a:off x="2120996" y="5394733"/>
            <a:ext cx="1828800" cy="488184"/>
          </a:xfrm>
          <a:prstGeom prst="rect">
            <a:avLst/>
          </a:prstGeom>
          <a:solidFill>
            <a:schemeClr val="accent2"/>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buClr>
                <a:srgbClr val="000000"/>
              </a:buClr>
            </a:pPr>
            <a:r>
              <a:rPr lang="en-US" kern="0">
                <a:solidFill>
                  <a:srgbClr val="000000"/>
                </a:solidFill>
                <a:latin typeface="Arial"/>
                <a:ea typeface="Arial"/>
                <a:cs typeface="Arial"/>
                <a:sym typeface="Arial"/>
              </a:rPr>
              <a:t>Transfer</a:t>
            </a:r>
            <a:endParaRPr sz="1400" kern="0">
              <a:solidFill>
                <a:srgbClr val="000000"/>
              </a:solidFill>
              <a:latin typeface="Arial"/>
              <a:cs typeface="Arial"/>
              <a:sym typeface="Arial"/>
            </a:endParaRPr>
          </a:p>
        </p:txBody>
      </p:sp>
      <p:sp>
        <p:nvSpPr>
          <p:cNvPr id="102" name="Google Shape;102;p16"/>
          <p:cNvSpPr txBox="1"/>
          <p:nvPr/>
        </p:nvSpPr>
        <p:spPr>
          <a:xfrm>
            <a:off x="5131188" y="5394733"/>
            <a:ext cx="19812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Randomize/Treat</a:t>
            </a:r>
            <a:endParaRPr sz="1400" kern="0">
              <a:solidFill>
                <a:srgbClr val="000000"/>
              </a:solidFill>
              <a:latin typeface="Arial"/>
              <a:cs typeface="Arial"/>
              <a:sym typeface="Arial"/>
            </a:endParaRPr>
          </a:p>
        </p:txBody>
      </p:sp>
      <p:sp>
        <p:nvSpPr>
          <p:cNvPr id="103" name="Google Shape;103;p16"/>
          <p:cNvSpPr/>
          <p:nvPr/>
        </p:nvSpPr>
        <p:spPr>
          <a:xfrm>
            <a:off x="9911028" y="1294035"/>
            <a:ext cx="432194" cy="3644433"/>
          </a:xfrm>
          <a:prstGeom prst="down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04" name="Google Shape;104;p16"/>
          <p:cNvSpPr txBox="1"/>
          <p:nvPr/>
        </p:nvSpPr>
        <p:spPr>
          <a:xfrm rot="-5400000">
            <a:off x="8414517" y="2798760"/>
            <a:ext cx="3429001" cy="574680"/>
          </a:xfrm>
          <a:prstGeom prst="rect">
            <a:avLst/>
          </a:prstGeom>
          <a:noFill/>
          <a:ln>
            <a:noFill/>
          </a:ln>
        </p:spPr>
        <p:txBody>
          <a:bodyPr spcFirstLastPara="1" wrap="square" lIns="68575" tIns="34275" rIns="68575" bIns="34275" anchor="ctr" anchorCtr="0">
            <a:noAutofit/>
          </a:bodyPr>
          <a:lstStyle/>
          <a:p>
            <a:pPr algn="ctr">
              <a:buClr>
                <a:srgbClr val="000000"/>
              </a:buClr>
            </a:pPr>
            <a:r>
              <a:rPr lang="en-US" sz="1600" kern="0">
                <a:solidFill>
                  <a:srgbClr val="000000"/>
                </a:solidFill>
                <a:latin typeface="Arial"/>
                <a:ea typeface="Arial"/>
                <a:cs typeface="Arial"/>
                <a:sym typeface="Arial"/>
              </a:rPr>
              <a:t>Research Team Arrives at Hub</a:t>
            </a:r>
            <a:endParaRPr sz="1400" kern="0">
              <a:solidFill>
                <a:srgbClr val="000000"/>
              </a:solidFill>
              <a:latin typeface="Arial"/>
              <a:cs typeface="Arial"/>
              <a:sym typeface="Arial"/>
            </a:endParaRPr>
          </a:p>
        </p:txBody>
      </p:sp>
      <p:sp>
        <p:nvSpPr>
          <p:cNvPr id="105" name="Google Shape;105;p16"/>
          <p:cNvSpPr txBox="1"/>
          <p:nvPr/>
        </p:nvSpPr>
        <p:spPr>
          <a:xfrm>
            <a:off x="2209802" y="322217"/>
            <a:ext cx="3276599" cy="1143000"/>
          </a:xfrm>
          <a:prstGeom prst="rect">
            <a:avLst/>
          </a:prstGeom>
          <a:noFill/>
          <a:ln>
            <a:noFill/>
          </a:ln>
        </p:spPr>
        <p:txBody>
          <a:bodyPr spcFirstLastPara="1" wrap="square" lIns="68575" tIns="34275" rIns="68575" bIns="34275" anchor="ctr" anchorCtr="0">
            <a:noAutofit/>
          </a:bodyPr>
          <a:lstStyle/>
          <a:p>
            <a:pPr algn="ctr">
              <a:buClr>
                <a:srgbClr val="000000"/>
              </a:buClr>
            </a:pPr>
            <a:r>
              <a:rPr lang="en-US" sz="3300" kern="0">
                <a:solidFill>
                  <a:srgbClr val="7A0019"/>
                </a:solidFill>
                <a:latin typeface="Arial"/>
                <a:ea typeface="Arial"/>
                <a:cs typeface="Arial"/>
                <a:sym typeface="Arial"/>
              </a:rPr>
              <a:t>Telestroke and Clinical Trials</a:t>
            </a: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75655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p:nvPr/>
        </p:nvSpPr>
        <p:spPr>
          <a:xfrm>
            <a:off x="8534400" y="2908428"/>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Screening</a:t>
            </a:r>
            <a:endParaRPr sz="1400" kern="0">
              <a:solidFill>
                <a:srgbClr val="000000"/>
              </a:solidFill>
              <a:latin typeface="Arial"/>
              <a:cs typeface="Arial"/>
              <a:sym typeface="Arial"/>
            </a:endParaRPr>
          </a:p>
        </p:txBody>
      </p:sp>
      <p:sp>
        <p:nvSpPr>
          <p:cNvPr id="111" name="Google Shape;111;p17"/>
          <p:cNvSpPr txBox="1"/>
          <p:nvPr/>
        </p:nvSpPr>
        <p:spPr>
          <a:xfrm>
            <a:off x="8534400" y="3818236"/>
            <a:ext cx="18288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Consent</a:t>
            </a:r>
            <a:endParaRPr sz="1400" kern="0">
              <a:solidFill>
                <a:srgbClr val="000000"/>
              </a:solidFill>
              <a:latin typeface="Arial"/>
              <a:cs typeface="Arial"/>
              <a:sym typeface="Arial"/>
            </a:endParaRPr>
          </a:p>
        </p:txBody>
      </p:sp>
      <p:sp>
        <p:nvSpPr>
          <p:cNvPr id="112" name="Google Shape;112;p17"/>
          <p:cNvSpPr/>
          <p:nvPr/>
        </p:nvSpPr>
        <p:spPr>
          <a:xfrm>
            <a:off x="9314828" y="723382"/>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13" name="Google Shape;113;p17"/>
          <p:cNvSpPr txBox="1"/>
          <p:nvPr/>
        </p:nvSpPr>
        <p:spPr>
          <a:xfrm>
            <a:off x="8527366" y="5768934"/>
            <a:ext cx="1828800" cy="488184"/>
          </a:xfrm>
          <a:prstGeom prst="rect">
            <a:avLst/>
          </a:prstGeom>
          <a:solidFill>
            <a:schemeClr val="accent2"/>
          </a:solidFill>
          <a:ln w="127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algn="ctr">
              <a:buClr>
                <a:srgbClr val="000000"/>
              </a:buClr>
            </a:pPr>
            <a:r>
              <a:rPr lang="en-US" kern="0">
                <a:solidFill>
                  <a:srgbClr val="000000"/>
                </a:solidFill>
                <a:latin typeface="Arial"/>
                <a:ea typeface="Arial"/>
                <a:cs typeface="Arial"/>
                <a:sym typeface="Arial"/>
              </a:rPr>
              <a:t>Transfer</a:t>
            </a:r>
            <a:endParaRPr sz="1400" kern="0">
              <a:solidFill>
                <a:srgbClr val="000000"/>
              </a:solidFill>
              <a:latin typeface="Arial"/>
              <a:cs typeface="Arial"/>
              <a:sym typeface="Arial"/>
            </a:endParaRPr>
          </a:p>
        </p:txBody>
      </p:sp>
      <p:sp>
        <p:nvSpPr>
          <p:cNvPr id="114" name="Google Shape;114;p17"/>
          <p:cNvSpPr txBox="1"/>
          <p:nvPr/>
        </p:nvSpPr>
        <p:spPr>
          <a:xfrm>
            <a:off x="8458200" y="4728046"/>
            <a:ext cx="1981200" cy="488184"/>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Randomize/Treat</a:t>
            </a:r>
            <a:endParaRPr sz="1400" kern="0">
              <a:solidFill>
                <a:srgbClr val="000000"/>
              </a:solidFill>
              <a:latin typeface="Arial"/>
              <a:cs typeface="Arial"/>
              <a:sym typeface="Arial"/>
            </a:endParaRPr>
          </a:p>
        </p:txBody>
      </p:sp>
      <p:sp>
        <p:nvSpPr>
          <p:cNvPr id="115" name="Google Shape;115;p17"/>
          <p:cNvSpPr txBox="1"/>
          <p:nvPr/>
        </p:nvSpPr>
        <p:spPr>
          <a:xfrm>
            <a:off x="8514471" y="1998619"/>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Clinical Care</a:t>
            </a:r>
            <a:endParaRPr sz="1400" kern="0">
              <a:solidFill>
                <a:srgbClr val="000000"/>
              </a:solidFill>
              <a:latin typeface="Arial"/>
              <a:cs typeface="Arial"/>
              <a:sym typeface="Arial"/>
            </a:endParaRPr>
          </a:p>
        </p:txBody>
      </p:sp>
      <p:sp>
        <p:nvSpPr>
          <p:cNvPr id="116" name="Google Shape;116;p17"/>
          <p:cNvSpPr txBox="1"/>
          <p:nvPr/>
        </p:nvSpPr>
        <p:spPr>
          <a:xfrm>
            <a:off x="8534400" y="179001"/>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Virtual Site</a:t>
            </a:r>
            <a:endParaRPr sz="1400" kern="0">
              <a:solidFill>
                <a:srgbClr val="000000"/>
              </a:solidFill>
              <a:latin typeface="Arial"/>
              <a:cs typeface="Arial"/>
              <a:sym typeface="Arial"/>
            </a:endParaRPr>
          </a:p>
        </p:txBody>
      </p:sp>
      <p:sp>
        <p:nvSpPr>
          <p:cNvPr id="117" name="Google Shape;117;p17"/>
          <p:cNvSpPr txBox="1"/>
          <p:nvPr/>
        </p:nvSpPr>
        <p:spPr>
          <a:xfrm>
            <a:off x="8534400" y="1088810"/>
            <a:ext cx="1828800" cy="488183"/>
          </a:xfrm>
          <a:prstGeom prst="rect">
            <a:avLst/>
          </a:prstGeom>
          <a:solidFill>
            <a:srgbClr val="7A0019"/>
          </a:solidFill>
          <a:ln>
            <a:noFill/>
          </a:ln>
        </p:spPr>
        <p:txBody>
          <a:bodyPr spcFirstLastPara="1" wrap="square" lIns="68575" tIns="34275" rIns="68575" bIns="34275" anchor="ctr" anchorCtr="0">
            <a:noAutofit/>
          </a:bodyPr>
          <a:lstStyle/>
          <a:p>
            <a:pPr algn="ctr">
              <a:buClr>
                <a:srgbClr val="000000"/>
              </a:buClr>
            </a:pPr>
            <a:r>
              <a:rPr lang="en-US" kern="0">
                <a:solidFill>
                  <a:srgbClr val="FFFFFF"/>
                </a:solidFill>
                <a:latin typeface="Arial"/>
                <a:ea typeface="Arial"/>
                <a:cs typeface="Arial"/>
                <a:sym typeface="Arial"/>
              </a:rPr>
              <a:t>Telestroke</a:t>
            </a:r>
            <a:endParaRPr sz="1400" kern="0">
              <a:solidFill>
                <a:srgbClr val="000000"/>
              </a:solidFill>
              <a:latin typeface="Arial"/>
              <a:cs typeface="Arial"/>
              <a:sym typeface="Arial"/>
            </a:endParaRPr>
          </a:p>
        </p:txBody>
      </p:sp>
      <p:sp>
        <p:nvSpPr>
          <p:cNvPr id="118" name="Google Shape;118;p17"/>
          <p:cNvSpPr/>
          <p:nvPr/>
        </p:nvSpPr>
        <p:spPr>
          <a:xfrm>
            <a:off x="9314828" y="1626445"/>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19" name="Google Shape;119;p17"/>
          <p:cNvSpPr/>
          <p:nvPr/>
        </p:nvSpPr>
        <p:spPr>
          <a:xfrm>
            <a:off x="9314828" y="2526511"/>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20" name="Google Shape;120;p17"/>
          <p:cNvSpPr/>
          <p:nvPr/>
        </p:nvSpPr>
        <p:spPr>
          <a:xfrm>
            <a:off x="9314828" y="3437857"/>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21" name="Google Shape;121;p17"/>
          <p:cNvSpPr/>
          <p:nvPr/>
        </p:nvSpPr>
        <p:spPr>
          <a:xfrm>
            <a:off x="9314828" y="4340920"/>
            <a:ext cx="304800" cy="340671"/>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22" name="Google Shape;122;p17"/>
          <p:cNvSpPr/>
          <p:nvPr/>
        </p:nvSpPr>
        <p:spPr>
          <a:xfrm>
            <a:off x="9314828" y="5273045"/>
            <a:ext cx="304800" cy="396870"/>
          </a:xfrm>
          <a:prstGeom prst="down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23" name="Google Shape;123;p17"/>
          <p:cNvSpPr/>
          <p:nvPr/>
        </p:nvSpPr>
        <p:spPr>
          <a:xfrm>
            <a:off x="9086228" y="5349968"/>
            <a:ext cx="762000" cy="678011"/>
          </a:xfrm>
          <a:prstGeom prst="noSmoking">
            <a:avLst>
              <a:gd name="adj" fmla="val 18750"/>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SzPts val="2400"/>
            </a:pPr>
            <a:endParaRPr sz="2400" kern="0">
              <a:solidFill>
                <a:srgbClr val="000000"/>
              </a:solidFill>
              <a:latin typeface="Arial"/>
              <a:ea typeface="Arial"/>
              <a:cs typeface="Arial"/>
              <a:sym typeface="Arial"/>
            </a:endParaRPr>
          </a:p>
        </p:txBody>
      </p:sp>
      <p:sp>
        <p:nvSpPr>
          <p:cNvPr id="124" name="Google Shape;124;p17"/>
          <p:cNvSpPr txBox="1">
            <a:spLocks noGrp="1"/>
          </p:cNvSpPr>
          <p:nvPr>
            <p:ph type="title"/>
          </p:nvPr>
        </p:nvSpPr>
        <p:spPr>
          <a:xfrm>
            <a:off x="2209800" y="304800"/>
            <a:ext cx="6705600" cy="1143000"/>
          </a:xfrm>
          <a:prstGeom prst="rect">
            <a:avLst/>
          </a:prstGeom>
          <a:noFill/>
          <a:ln>
            <a:noFill/>
          </a:ln>
        </p:spPr>
        <p:txBody>
          <a:bodyPr spcFirstLastPara="1" wrap="square" lIns="68575" tIns="34275" rIns="68575" bIns="34275" anchor="ctr" anchorCtr="0">
            <a:noAutofit/>
          </a:bodyPr>
          <a:lstStyle/>
          <a:p>
            <a:r>
              <a:rPr lang="en-US"/>
              <a:t>Telestroke and Clinical Trials: Future Directions</a:t>
            </a:r>
            <a:endParaRPr/>
          </a:p>
        </p:txBody>
      </p:sp>
      <p:sp>
        <p:nvSpPr>
          <p:cNvPr id="125" name="Google Shape;125;p17"/>
          <p:cNvSpPr txBox="1">
            <a:spLocks noGrp="1"/>
          </p:cNvSpPr>
          <p:nvPr>
            <p:ph type="body" idx="1"/>
          </p:nvPr>
        </p:nvSpPr>
        <p:spPr>
          <a:xfrm>
            <a:off x="2209800" y="1752600"/>
            <a:ext cx="6172200" cy="3962400"/>
          </a:xfrm>
          <a:prstGeom prst="rect">
            <a:avLst/>
          </a:prstGeom>
          <a:noFill/>
          <a:ln>
            <a:noFill/>
          </a:ln>
        </p:spPr>
        <p:txBody>
          <a:bodyPr spcFirstLastPara="1" wrap="square" lIns="68575" tIns="34275" rIns="68575" bIns="34275" anchor="t" anchorCtr="0">
            <a:noAutofit/>
          </a:bodyPr>
          <a:lstStyle/>
          <a:p>
            <a:pPr marL="257209" indent="-257209">
              <a:spcBef>
                <a:spcPts val="0"/>
              </a:spcBef>
              <a:buSzPts val="2800"/>
            </a:pPr>
            <a:r>
              <a:rPr lang="en-US" sz="2800" dirty="0"/>
              <a:t>U of MN runs “virtual” stroke programs at partner hospitals</a:t>
            </a:r>
            <a:endParaRPr dirty="0"/>
          </a:p>
          <a:p>
            <a:pPr marL="557287" lvl="1" indent="-214340">
              <a:spcBef>
                <a:spcPts val="480"/>
              </a:spcBef>
              <a:buSzPts val="2400"/>
            </a:pPr>
            <a:r>
              <a:rPr lang="en-US" sz="2400" dirty="0"/>
              <a:t>Longitudinal inpatient care with 24-7 telestroke coverage</a:t>
            </a:r>
            <a:endParaRPr dirty="0"/>
          </a:p>
          <a:p>
            <a:pPr marL="557287" lvl="1" indent="-214340">
              <a:spcBef>
                <a:spcPts val="480"/>
              </a:spcBef>
              <a:buSzPts val="2400"/>
            </a:pPr>
            <a:r>
              <a:rPr lang="en-US" sz="2400" dirty="0"/>
              <a:t>Transfer rate: 25%</a:t>
            </a:r>
            <a:endParaRPr dirty="0"/>
          </a:p>
          <a:p>
            <a:pPr marL="257209" indent="-257209">
              <a:spcBef>
                <a:spcPts val="560"/>
              </a:spcBef>
              <a:buSzPts val="2800"/>
            </a:pPr>
            <a:r>
              <a:rPr lang="en-US" sz="2800" dirty="0"/>
              <a:t>750+ projected patients in 2019</a:t>
            </a:r>
            <a:endParaRPr dirty="0"/>
          </a:p>
          <a:p>
            <a:pPr marL="257209" indent="-257209">
              <a:spcBef>
                <a:spcPts val="560"/>
              </a:spcBef>
              <a:buSzPts val="2800"/>
            </a:pPr>
            <a:r>
              <a:rPr lang="en-US" sz="2800" dirty="0"/>
              <a:t>Consent, randomization, follow-up would occur remotely</a:t>
            </a:r>
            <a:endParaRPr dirty="0"/>
          </a:p>
          <a:p>
            <a:pPr marL="557287" lvl="1" indent="-61940">
              <a:spcBef>
                <a:spcPts val="480"/>
              </a:spcBef>
              <a:buSzPts val="2400"/>
              <a:buNone/>
            </a:pPr>
            <a:endParaRPr sz="2400" dirty="0"/>
          </a:p>
          <a:p>
            <a:pPr marL="257209" indent="-79409">
              <a:spcBef>
                <a:spcPts val="560"/>
              </a:spcBef>
              <a:buSzPts val="2800"/>
              <a:buNone/>
            </a:pPr>
            <a:endParaRPr sz="2800" dirty="0"/>
          </a:p>
          <a:p>
            <a:pPr marL="557287" lvl="1" indent="-80990">
              <a:spcBef>
                <a:spcPts val="420"/>
              </a:spcBef>
              <a:buSzPts val="2100"/>
              <a:buNone/>
            </a:pPr>
            <a:endParaRPr dirty="0"/>
          </a:p>
        </p:txBody>
      </p:sp>
    </p:spTree>
    <p:extLst>
      <p:ext uri="{BB962C8B-B14F-4D97-AF65-F5344CB8AC3E}">
        <p14:creationId xmlns:p14="http://schemas.microsoft.com/office/powerpoint/2010/main" val="314694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a:t>Telestroke Research Consent U of MN</a:t>
            </a:r>
            <a:endParaRPr/>
          </a:p>
        </p:txBody>
      </p:sp>
      <p:sp>
        <p:nvSpPr>
          <p:cNvPr id="131" name="Google Shape;131;p18"/>
          <p:cNvSpPr txBox="1">
            <a:spLocks noGrp="1"/>
          </p:cNvSpPr>
          <p:nvPr>
            <p:ph type="body" idx="1"/>
          </p:nvPr>
        </p:nvSpPr>
        <p:spPr>
          <a:xfrm>
            <a:off x="2209800" y="1752600"/>
            <a:ext cx="7866529" cy="3962400"/>
          </a:xfrm>
          <a:prstGeom prst="rect">
            <a:avLst/>
          </a:prstGeom>
          <a:noFill/>
          <a:ln>
            <a:noFill/>
          </a:ln>
        </p:spPr>
        <p:txBody>
          <a:bodyPr spcFirstLastPara="1" wrap="square" lIns="68575" tIns="34275" rIns="68575" bIns="34275" anchor="t" anchorCtr="0">
            <a:noAutofit/>
          </a:bodyPr>
          <a:lstStyle/>
          <a:p>
            <a:pPr indent="-514350">
              <a:spcBef>
                <a:spcPts val="500"/>
              </a:spcBef>
              <a:buSzPts val="2800"/>
              <a:buAutoNum type="arabicPeriod"/>
            </a:pPr>
            <a:r>
              <a:rPr lang="en-US" sz="2800" dirty="0">
                <a:solidFill>
                  <a:schemeClr val="tx1">
                    <a:lumMod val="65000"/>
                    <a:lumOff val="35000"/>
                  </a:schemeClr>
                </a:solidFill>
              </a:rPr>
              <a:t>RN prints ICF from shared drive</a:t>
            </a:r>
            <a:endParaRPr sz="2800" dirty="0">
              <a:solidFill>
                <a:schemeClr val="tx1">
                  <a:lumMod val="65000"/>
                  <a:lumOff val="35000"/>
                </a:schemeClr>
              </a:solidFill>
            </a:endParaRPr>
          </a:p>
          <a:p>
            <a:pPr marL="806450" lvl="1" indent="-520700">
              <a:spcBef>
                <a:spcPts val="500"/>
              </a:spcBef>
              <a:buSzPts val="2400"/>
            </a:pPr>
            <a:r>
              <a:rPr lang="en-US" sz="2400" dirty="0">
                <a:solidFill>
                  <a:schemeClr val="tx1">
                    <a:lumMod val="65000"/>
                    <a:lumOff val="35000"/>
                  </a:schemeClr>
                </a:solidFill>
              </a:rPr>
              <a:t>RN gives form to patient/LAR</a:t>
            </a:r>
            <a:endParaRPr sz="2400" dirty="0">
              <a:solidFill>
                <a:schemeClr val="tx1">
                  <a:lumMod val="65000"/>
                  <a:lumOff val="35000"/>
                </a:schemeClr>
              </a:solidFill>
            </a:endParaRPr>
          </a:p>
          <a:p>
            <a:pPr indent="-514350">
              <a:spcBef>
                <a:spcPts val="500"/>
              </a:spcBef>
              <a:buSzPts val="2800"/>
              <a:buFont typeface="Arial"/>
              <a:buAutoNum type="arabicPeriod"/>
            </a:pPr>
            <a:r>
              <a:rPr lang="en-US" sz="2800" dirty="0">
                <a:solidFill>
                  <a:schemeClr val="tx1">
                    <a:lumMod val="65000"/>
                    <a:lumOff val="35000"/>
                  </a:schemeClr>
                </a:solidFill>
              </a:rPr>
              <a:t>Face-to-face informed consent via Telestroke</a:t>
            </a:r>
          </a:p>
          <a:p>
            <a:pPr indent="-514350">
              <a:spcBef>
                <a:spcPts val="500"/>
              </a:spcBef>
              <a:buSzPts val="2800"/>
              <a:buFont typeface="Arial"/>
              <a:buAutoNum type="arabicPeriod"/>
            </a:pPr>
            <a:r>
              <a:rPr lang="en-US" sz="2800" dirty="0">
                <a:solidFill>
                  <a:schemeClr val="tx1">
                    <a:lumMod val="65000"/>
                    <a:lumOff val="35000"/>
                  </a:schemeClr>
                </a:solidFill>
              </a:rPr>
              <a:t>Subject/LAR review ICF, receive own copy</a:t>
            </a:r>
            <a:endParaRPr sz="2800" dirty="0">
              <a:solidFill>
                <a:schemeClr val="tx1">
                  <a:lumMod val="65000"/>
                  <a:lumOff val="35000"/>
                </a:schemeClr>
              </a:solidFill>
            </a:endParaRPr>
          </a:p>
          <a:p>
            <a:pPr indent="-514350">
              <a:spcBef>
                <a:spcPts val="500"/>
              </a:spcBef>
              <a:buSzPts val="2800"/>
              <a:buAutoNum type="arabicPeriod"/>
            </a:pPr>
            <a:r>
              <a:rPr lang="en-US" sz="2800" dirty="0">
                <a:solidFill>
                  <a:schemeClr val="tx1">
                    <a:lumMod val="65000"/>
                    <a:lumOff val="35000"/>
                  </a:schemeClr>
                </a:solidFill>
              </a:rPr>
              <a:t>Obtain required signatures on the ICF</a:t>
            </a:r>
            <a:endParaRPr sz="2800" dirty="0">
              <a:solidFill>
                <a:schemeClr val="tx1">
                  <a:lumMod val="65000"/>
                  <a:lumOff val="35000"/>
                </a:schemeClr>
              </a:solidFill>
            </a:endParaRPr>
          </a:p>
          <a:p>
            <a:pPr marL="800145" lvl="1" indent="-514349">
              <a:spcBef>
                <a:spcPts val="500"/>
              </a:spcBef>
              <a:buSzPts val="2500"/>
            </a:pPr>
            <a:r>
              <a:rPr lang="en-US" sz="2400" dirty="0">
                <a:solidFill>
                  <a:schemeClr val="tx1">
                    <a:lumMod val="65000"/>
                    <a:lumOff val="35000"/>
                  </a:schemeClr>
                </a:solidFill>
              </a:rPr>
              <a:t>Times/dates</a:t>
            </a:r>
            <a:endParaRPr sz="2400" dirty="0">
              <a:solidFill>
                <a:schemeClr val="tx1">
                  <a:lumMod val="65000"/>
                  <a:lumOff val="35000"/>
                </a:schemeClr>
              </a:solidFill>
            </a:endParaRPr>
          </a:p>
          <a:p>
            <a:pPr marL="800145" lvl="1" indent="-514349">
              <a:spcBef>
                <a:spcPts val="500"/>
              </a:spcBef>
              <a:buSzPts val="2500"/>
            </a:pPr>
            <a:r>
              <a:rPr lang="en-US" sz="2400" dirty="0">
                <a:solidFill>
                  <a:schemeClr val="tx1">
                    <a:lumMod val="65000"/>
                    <a:lumOff val="35000"/>
                  </a:schemeClr>
                </a:solidFill>
              </a:rPr>
              <a:t>Ensure ICF reaches hub: screenshot signature page, fax copy, original ICF with patient</a:t>
            </a:r>
            <a:endParaRPr sz="2400" dirty="0">
              <a:solidFill>
                <a:schemeClr val="tx1">
                  <a:lumMod val="65000"/>
                  <a:lumOff val="35000"/>
                </a:schemeClr>
              </a:solidFill>
            </a:endParaRPr>
          </a:p>
          <a:p>
            <a:pPr marL="1714545" lvl="3" indent="-355599">
              <a:spcBef>
                <a:spcPts val="500"/>
              </a:spcBef>
              <a:buSzPts val="2500"/>
              <a:buNone/>
            </a:pPr>
            <a:endParaRPr sz="2500" dirty="0"/>
          </a:p>
        </p:txBody>
      </p:sp>
    </p:spTree>
    <p:extLst>
      <p:ext uri="{BB962C8B-B14F-4D97-AF65-F5344CB8AC3E}">
        <p14:creationId xmlns:p14="http://schemas.microsoft.com/office/powerpoint/2010/main" val="6401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a:t>Limitations of the Consent Process</a:t>
            </a:r>
            <a:endParaRPr/>
          </a:p>
        </p:txBody>
      </p:sp>
      <p:sp>
        <p:nvSpPr>
          <p:cNvPr id="137" name="Google Shape;137;p19"/>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771444" indent="-514350">
              <a:spcBef>
                <a:spcPts val="0"/>
              </a:spcBef>
              <a:buSzPts val="2800"/>
              <a:buFont typeface="Arial"/>
              <a:buAutoNum type="arabicPeriod"/>
            </a:pPr>
            <a:r>
              <a:rPr lang="en-US" sz="2800" dirty="0"/>
              <a:t>Printing, copying, faxing are resource intensive and inefficient</a:t>
            </a:r>
            <a:endParaRPr sz="2800" dirty="0"/>
          </a:p>
          <a:p>
            <a:pPr marL="771444" indent="-514350">
              <a:spcBef>
                <a:spcPts val="560"/>
              </a:spcBef>
              <a:buSzPts val="2800"/>
              <a:buFont typeface="Arial"/>
              <a:buAutoNum type="arabicPeriod"/>
            </a:pPr>
            <a:r>
              <a:rPr lang="en-US" sz="2800" dirty="0"/>
              <a:t>LAR must be physically present at the spoke hospital with the patient</a:t>
            </a:r>
            <a:endParaRPr dirty="0"/>
          </a:p>
          <a:p>
            <a:pPr marL="771444" indent="-514350">
              <a:spcBef>
                <a:spcPts val="560"/>
              </a:spcBef>
              <a:buSzPts val="2800"/>
              <a:buFont typeface="Arial"/>
              <a:buAutoNum type="arabicPeriod"/>
            </a:pPr>
            <a:r>
              <a:rPr lang="en-US" sz="2800" dirty="0"/>
              <a:t>Risk of incorrect version, incomplete, or lost ICFs</a:t>
            </a:r>
            <a:endParaRPr dirty="0"/>
          </a:p>
        </p:txBody>
      </p:sp>
      <p:sp>
        <p:nvSpPr>
          <p:cNvPr id="138" name="Google Shape;138;p19"/>
          <p:cNvSpPr txBox="1"/>
          <p:nvPr/>
        </p:nvSpPr>
        <p:spPr>
          <a:xfrm>
            <a:off x="2209800" y="4733775"/>
            <a:ext cx="8277600" cy="1777500"/>
          </a:xfrm>
          <a:prstGeom prst="rect">
            <a:avLst/>
          </a:prstGeom>
          <a:noFill/>
          <a:ln>
            <a:noFill/>
          </a:ln>
        </p:spPr>
        <p:txBody>
          <a:bodyPr spcFirstLastPara="1" wrap="square" lIns="91425" tIns="91425" rIns="91425" bIns="91425" anchor="t" anchorCtr="0">
            <a:noAutofit/>
          </a:bodyPr>
          <a:lstStyle/>
          <a:p>
            <a:pPr>
              <a:spcBef>
                <a:spcPts val="360"/>
              </a:spcBef>
              <a:buClr>
                <a:srgbClr val="000000"/>
              </a:buClr>
              <a:buSzPts val="1100"/>
            </a:pPr>
            <a:r>
              <a:rPr lang="en-US" sz="2400" kern="0" dirty="0">
                <a:solidFill>
                  <a:srgbClr val="7A0019"/>
                </a:solidFill>
                <a:latin typeface="Arial"/>
                <a:cs typeface="Arial"/>
                <a:sym typeface="Arial"/>
              </a:rPr>
              <a:t>By addressing these limitations, eConsent platforms, in combination with robust Telestroke networks, have the potential to modernize and grow stroke clinical research</a:t>
            </a:r>
            <a:endParaRPr sz="1400" kern="0" dirty="0">
              <a:solidFill>
                <a:srgbClr val="7A0019"/>
              </a:solidFill>
              <a:latin typeface="Arial"/>
              <a:cs typeface="Arial"/>
              <a:sym typeface="Arial"/>
            </a:endParaRPr>
          </a:p>
        </p:txBody>
      </p:sp>
    </p:spTree>
    <p:extLst>
      <p:ext uri="{BB962C8B-B14F-4D97-AF65-F5344CB8AC3E}">
        <p14:creationId xmlns:p14="http://schemas.microsoft.com/office/powerpoint/2010/main" val="336014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a:t>Electronic Informed Consent</a:t>
            </a:r>
            <a:endParaRPr/>
          </a:p>
        </p:txBody>
      </p:sp>
      <p:sp>
        <p:nvSpPr>
          <p:cNvPr id="145" name="Google Shape;145;p20"/>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indent="-406400">
              <a:lnSpc>
                <a:spcPct val="80000"/>
              </a:lnSpc>
              <a:spcBef>
                <a:spcPts val="500"/>
              </a:spcBef>
              <a:buClr>
                <a:schemeClr val="accent1"/>
              </a:buClr>
              <a:buSzPts val="2800"/>
            </a:pPr>
            <a:r>
              <a:rPr lang="en-US" sz="2800" dirty="0"/>
              <a:t>Use of electronic systems and processes…to convey information related to the study and to obtain and document informed consent.</a:t>
            </a:r>
            <a:r>
              <a:rPr lang="en-US" sz="2800" baseline="30000" dirty="0"/>
              <a:t>1</a:t>
            </a:r>
            <a:endParaRPr sz="2800" dirty="0"/>
          </a:p>
          <a:p>
            <a:pPr marL="0" indent="0">
              <a:lnSpc>
                <a:spcPct val="80000"/>
              </a:lnSpc>
              <a:spcBef>
                <a:spcPts val="500"/>
              </a:spcBef>
              <a:buClr>
                <a:schemeClr val="accent1"/>
              </a:buClr>
              <a:buNone/>
            </a:pPr>
            <a:endParaRPr sz="3200" dirty="0">
              <a:solidFill>
                <a:srgbClr val="666666"/>
              </a:solidFill>
            </a:endParaRPr>
          </a:p>
          <a:p>
            <a:pPr indent="-406400">
              <a:lnSpc>
                <a:spcPct val="80000"/>
              </a:lnSpc>
              <a:spcBef>
                <a:spcPts val="500"/>
              </a:spcBef>
              <a:buClr>
                <a:schemeClr val="accent1"/>
              </a:buClr>
              <a:buSzPts val="2800"/>
            </a:pPr>
            <a:r>
              <a:rPr lang="en-US" sz="2800" dirty="0">
                <a:solidFill>
                  <a:srgbClr val="666666"/>
                </a:solidFill>
              </a:rPr>
              <a:t>eConsent streamlines delivery/return and documentation of signed ICF, but does </a:t>
            </a:r>
            <a:r>
              <a:rPr lang="en-US" sz="2800" b="1" i="1" u="sng" dirty="0">
                <a:solidFill>
                  <a:srgbClr val="666666"/>
                </a:solidFill>
              </a:rPr>
              <a:t>not</a:t>
            </a:r>
            <a:r>
              <a:rPr lang="en-US" sz="2800" dirty="0">
                <a:solidFill>
                  <a:srgbClr val="666666"/>
                </a:solidFill>
              </a:rPr>
              <a:t> change the elements of informed consent</a:t>
            </a:r>
            <a:endParaRPr sz="2800" dirty="0">
              <a:solidFill>
                <a:srgbClr val="666666"/>
              </a:solidFill>
            </a:endParaRPr>
          </a:p>
        </p:txBody>
      </p:sp>
      <p:sp>
        <p:nvSpPr>
          <p:cNvPr id="146" name="Google Shape;146;p20"/>
          <p:cNvSpPr txBox="1"/>
          <p:nvPr/>
        </p:nvSpPr>
        <p:spPr>
          <a:xfrm>
            <a:off x="1905000" y="5791200"/>
            <a:ext cx="8610600" cy="523220"/>
          </a:xfrm>
          <a:prstGeom prst="rect">
            <a:avLst/>
          </a:prstGeom>
          <a:noFill/>
          <a:ln>
            <a:noFill/>
          </a:ln>
        </p:spPr>
        <p:txBody>
          <a:bodyPr spcFirstLastPara="1" wrap="square" lIns="91425" tIns="45700" rIns="91425" bIns="45700" anchor="t" anchorCtr="0">
            <a:noAutofit/>
          </a:bodyPr>
          <a:lstStyle/>
          <a:p>
            <a:pPr>
              <a:buClr>
                <a:srgbClr val="000000"/>
              </a:buClr>
            </a:pPr>
            <a:r>
              <a:rPr lang="en-US" sz="1400" i="1" kern="0">
                <a:solidFill>
                  <a:srgbClr val="980000"/>
                </a:solidFill>
                <a:latin typeface="Arial"/>
                <a:ea typeface="Arial"/>
                <a:cs typeface="Arial"/>
                <a:sym typeface="Arial"/>
              </a:rPr>
              <a:t>1. US Department of Health and Human Services </a:t>
            </a:r>
            <a:r>
              <a:rPr lang="en-US" sz="1400" i="1" kern="0">
                <a:solidFill>
                  <a:srgbClr val="980000"/>
                </a:solidFill>
                <a:latin typeface="Arial"/>
                <a:cs typeface="Arial"/>
                <a:sym typeface="Arial"/>
              </a:rPr>
              <a:t>OHRP.  </a:t>
            </a:r>
            <a:r>
              <a:rPr lang="en-US" sz="1400" i="1" kern="0">
                <a:solidFill>
                  <a:srgbClr val="980000"/>
                </a:solidFill>
                <a:latin typeface="Arial"/>
                <a:ea typeface="Arial"/>
                <a:cs typeface="Arial"/>
                <a:sym typeface="Arial"/>
              </a:rPr>
              <a:t>Use of Electronic Informed Consent Questions and Answers Guidance for Institutional Review Boards, Investigators, and Sponsors. </a:t>
            </a:r>
            <a:r>
              <a:rPr lang="en-US" sz="1400" i="1" kern="0">
                <a:solidFill>
                  <a:srgbClr val="980000"/>
                </a:solidFill>
                <a:latin typeface="Arial"/>
                <a:cs typeface="Arial"/>
                <a:sym typeface="Arial"/>
              </a:rPr>
              <a:t> </a:t>
            </a:r>
            <a:r>
              <a:rPr lang="en-US" sz="1400" i="1" kern="0">
                <a:solidFill>
                  <a:srgbClr val="980000"/>
                </a:solidFill>
                <a:latin typeface="Arial"/>
                <a:ea typeface="Arial"/>
                <a:cs typeface="Arial"/>
                <a:sym typeface="Arial"/>
              </a:rPr>
              <a:t>Dec 2016.</a:t>
            </a:r>
            <a:endParaRPr sz="1400" i="1" kern="0">
              <a:solidFill>
                <a:srgbClr val="980000"/>
              </a:solidFill>
              <a:latin typeface="Arial"/>
              <a:cs typeface="Arial"/>
              <a:sym typeface="Arial"/>
            </a:endParaRPr>
          </a:p>
        </p:txBody>
      </p:sp>
    </p:spTree>
    <p:extLst>
      <p:ext uri="{BB962C8B-B14F-4D97-AF65-F5344CB8AC3E}">
        <p14:creationId xmlns:p14="http://schemas.microsoft.com/office/powerpoint/2010/main" val="2190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Steering Committee Welcome</a:t>
            </a:r>
            <a:endParaRPr lang="en-US" dirty="0"/>
          </a:p>
        </p:txBody>
      </p:sp>
      <p:sp>
        <p:nvSpPr>
          <p:cNvPr id="3" name="Content Placeholder 2"/>
          <p:cNvSpPr>
            <a:spLocks noGrp="1"/>
          </p:cNvSpPr>
          <p:nvPr>
            <p:ph idx="1"/>
          </p:nvPr>
        </p:nvSpPr>
        <p:spPr/>
        <p:txBody>
          <a:bodyPr/>
          <a:lstStyle/>
          <a:p>
            <a:endParaRPr lang="en-US" dirty="0" smtClean="0"/>
          </a:p>
          <a:p>
            <a:r>
              <a:rPr lang="en-US" sz="3200" dirty="0" smtClean="0"/>
              <a:t>Welcome </a:t>
            </a:r>
            <a:r>
              <a:rPr lang="en-US" sz="3200" dirty="0"/>
              <a:t>and </a:t>
            </a:r>
            <a:r>
              <a:rPr lang="en-US" sz="3200" dirty="0" smtClean="0"/>
              <a:t>overview</a:t>
            </a:r>
            <a:r>
              <a:rPr lang="en-US" sz="3200" dirty="0"/>
              <a:t> </a:t>
            </a:r>
            <a:r>
              <a:rPr lang="en-US" sz="3200" dirty="0" smtClean="0"/>
              <a:t>- Dr</a:t>
            </a:r>
            <a:r>
              <a:rPr lang="en-US" sz="3200" dirty="0"/>
              <a:t>. Broderick</a:t>
            </a:r>
          </a:p>
          <a:p>
            <a:r>
              <a:rPr lang="en-US" sz="3200" dirty="0" smtClean="0"/>
              <a:t>NINDS update and report - Dr</a:t>
            </a:r>
            <a:r>
              <a:rPr lang="en-US" sz="3200" dirty="0"/>
              <a:t>. Janis</a:t>
            </a:r>
          </a:p>
          <a:p>
            <a:pPr marL="0" indent="0">
              <a:buNone/>
            </a:pPr>
            <a:endParaRPr lang="en-US" dirty="0"/>
          </a:p>
        </p:txBody>
      </p:sp>
    </p:spTree>
    <p:extLst>
      <p:ext uri="{BB962C8B-B14F-4D97-AF65-F5344CB8AC3E}">
        <p14:creationId xmlns:p14="http://schemas.microsoft.com/office/powerpoint/2010/main" val="67615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2209800" y="304800"/>
            <a:ext cx="7772400" cy="1143000"/>
          </a:xfrm>
          <a:prstGeom prst="rect">
            <a:avLst/>
          </a:prstGeom>
          <a:noFill/>
          <a:ln>
            <a:noFill/>
          </a:ln>
        </p:spPr>
        <p:txBody>
          <a:bodyPr spcFirstLastPara="1" wrap="square" lIns="68575" tIns="34275" rIns="68575" bIns="34275" anchor="ctr" anchorCtr="0">
            <a:noAutofit/>
          </a:bodyPr>
          <a:lstStyle/>
          <a:p>
            <a:pPr algn="ctr"/>
            <a:r>
              <a:rPr lang="en-US" dirty="0"/>
              <a:t>Effective eConsent Platforms Should Be:</a:t>
            </a:r>
            <a:endParaRPr sz="2200" dirty="0"/>
          </a:p>
        </p:txBody>
      </p:sp>
      <p:sp>
        <p:nvSpPr>
          <p:cNvPr id="152" name="Google Shape;152;p21"/>
          <p:cNvSpPr txBox="1">
            <a:spLocks noGrp="1"/>
          </p:cNvSpPr>
          <p:nvPr>
            <p:ph type="body" idx="1"/>
          </p:nvPr>
        </p:nvSpPr>
        <p:spPr>
          <a:xfrm>
            <a:off x="2209800" y="1752600"/>
            <a:ext cx="7772400" cy="3962400"/>
          </a:xfrm>
          <a:prstGeom prst="rect">
            <a:avLst/>
          </a:prstGeom>
          <a:noFill/>
          <a:ln>
            <a:noFill/>
          </a:ln>
        </p:spPr>
        <p:txBody>
          <a:bodyPr spcFirstLastPara="1" wrap="square" lIns="68575" tIns="34275" rIns="68575" bIns="34275" anchor="t" anchorCtr="0">
            <a:noAutofit/>
          </a:bodyPr>
          <a:lstStyle/>
          <a:p>
            <a:pPr indent="-457200">
              <a:spcBef>
                <a:spcPts val="500"/>
              </a:spcBef>
              <a:buSzPts val="2800"/>
              <a:buAutoNum type="arabicPeriod"/>
            </a:pPr>
            <a:r>
              <a:rPr lang="en-US" sz="2800" dirty="0"/>
              <a:t>Web-based </a:t>
            </a:r>
            <a:endParaRPr sz="2800" dirty="0"/>
          </a:p>
          <a:p>
            <a:pPr indent="-457200">
              <a:spcBef>
                <a:spcPts val="500"/>
              </a:spcBef>
              <a:buSzPts val="2800"/>
              <a:buAutoNum type="arabicPeriod"/>
            </a:pPr>
            <a:r>
              <a:rPr lang="en-US" sz="2800" dirty="0"/>
              <a:t>Easy to read and navigate</a:t>
            </a:r>
            <a:endParaRPr dirty="0"/>
          </a:p>
          <a:p>
            <a:pPr indent="-457200">
              <a:spcBef>
                <a:spcPts val="500"/>
              </a:spcBef>
              <a:buSzPts val="2800"/>
              <a:buAutoNum type="arabicPeriod"/>
            </a:pPr>
            <a:r>
              <a:rPr lang="en-US" sz="2800" dirty="0"/>
              <a:t>Required elements embedded seamlessly:</a:t>
            </a:r>
            <a:endParaRPr dirty="0"/>
          </a:p>
          <a:p>
            <a:pPr marL="943055" lvl="2">
              <a:spcBef>
                <a:spcPts val="500"/>
              </a:spcBef>
              <a:buSzPts val="2400"/>
              <a:buChar char="−"/>
            </a:pPr>
            <a:r>
              <a:rPr lang="en-US" sz="2400" dirty="0"/>
              <a:t>Documentation of LAR relationship to participant</a:t>
            </a:r>
            <a:endParaRPr sz="2400" dirty="0"/>
          </a:p>
          <a:p>
            <a:pPr marL="943055" lvl="2">
              <a:spcBef>
                <a:spcPts val="500"/>
              </a:spcBef>
              <a:buSzPts val="2400"/>
              <a:buChar char="−"/>
            </a:pPr>
            <a:r>
              <a:rPr lang="en-US" sz="2400" dirty="0"/>
              <a:t>LAR must confirm consent conversation occurred and all their questions are answered</a:t>
            </a:r>
            <a:endParaRPr sz="2400" dirty="0"/>
          </a:p>
          <a:p>
            <a:pPr marL="943055" lvl="2">
              <a:spcBef>
                <a:spcPts val="500"/>
              </a:spcBef>
              <a:buSzPts val="2400"/>
              <a:buChar char="−"/>
            </a:pPr>
            <a:r>
              <a:rPr lang="en-US" sz="2400" dirty="0"/>
              <a:t>Capable of adding capacity questions</a:t>
            </a:r>
            <a:endParaRPr sz="2400" dirty="0"/>
          </a:p>
          <a:p>
            <a:pPr indent="-457200">
              <a:spcBef>
                <a:spcPts val="500"/>
              </a:spcBef>
              <a:buSzPts val="2800"/>
              <a:buAutoNum type="arabicPeriod"/>
            </a:pPr>
            <a:r>
              <a:rPr lang="en-US" sz="2800" dirty="0"/>
              <a:t>Real-time return of signed ICF via email to clinicians, research team, LAR/participant</a:t>
            </a:r>
            <a:endParaRPr dirty="0"/>
          </a:p>
        </p:txBody>
      </p:sp>
    </p:spTree>
    <p:extLst>
      <p:ext uri="{BB962C8B-B14F-4D97-AF65-F5344CB8AC3E}">
        <p14:creationId xmlns:p14="http://schemas.microsoft.com/office/powerpoint/2010/main" val="359428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2209800" y="304800"/>
            <a:ext cx="7772400" cy="1143000"/>
          </a:xfrm>
          <a:prstGeom prst="rect">
            <a:avLst/>
          </a:prstGeom>
          <a:noFill/>
          <a:ln>
            <a:noFill/>
          </a:ln>
        </p:spPr>
        <p:txBody>
          <a:bodyPr spcFirstLastPara="1" wrap="square" lIns="68575" tIns="34275" rIns="68575" bIns="34275" anchor="ctr" anchorCtr="0">
            <a:noAutofit/>
          </a:bodyPr>
          <a:lstStyle/>
          <a:p>
            <a:r>
              <a:rPr lang="en-US" dirty="0" err="1"/>
              <a:t>eICF</a:t>
            </a:r>
            <a:r>
              <a:rPr lang="en-US" dirty="0"/>
              <a:t>: HOBIT</a:t>
            </a:r>
            <a:endParaRPr dirty="0"/>
          </a:p>
        </p:txBody>
      </p:sp>
      <p:pic>
        <p:nvPicPr>
          <p:cNvPr id="158" name="Google Shape;158;p22"/>
          <p:cNvPicPr preferRelativeResize="0"/>
          <p:nvPr/>
        </p:nvPicPr>
        <p:blipFill rotWithShape="1">
          <a:blip r:embed="rId3">
            <a:alphaModFix/>
          </a:blip>
          <a:srcRect t="6474" b="7310"/>
          <a:stretch/>
        </p:blipFill>
        <p:spPr>
          <a:xfrm>
            <a:off x="2165549" y="1709477"/>
            <a:ext cx="7860902" cy="3812299"/>
          </a:xfrm>
          <a:prstGeom prst="rect">
            <a:avLst/>
          </a:prstGeom>
          <a:noFill/>
          <a:ln>
            <a:noFill/>
          </a:ln>
        </p:spPr>
      </p:pic>
    </p:spTree>
    <p:extLst>
      <p:ext uri="{BB962C8B-B14F-4D97-AF65-F5344CB8AC3E}">
        <p14:creationId xmlns:p14="http://schemas.microsoft.com/office/powerpoint/2010/main" val="638635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2209800" y="304800"/>
            <a:ext cx="8361600" cy="1143000"/>
          </a:xfrm>
          <a:prstGeom prst="rect">
            <a:avLst/>
          </a:prstGeom>
          <a:noFill/>
          <a:ln>
            <a:noFill/>
          </a:ln>
        </p:spPr>
        <p:txBody>
          <a:bodyPr spcFirstLastPara="1" wrap="square" lIns="68575" tIns="34275" rIns="68575" bIns="34275" anchor="ctr" anchorCtr="0">
            <a:noAutofit/>
          </a:bodyPr>
          <a:lstStyle/>
          <a:p>
            <a:r>
              <a:rPr lang="en-US" dirty="0" err="1"/>
              <a:t>eICF</a:t>
            </a:r>
            <a:r>
              <a:rPr lang="en-US" dirty="0"/>
              <a:t>: Key Information Highlighted</a:t>
            </a:r>
            <a:endParaRPr dirty="0"/>
          </a:p>
        </p:txBody>
      </p:sp>
      <p:pic>
        <p:nvPicPr>
          <p:cNvPr id="164" name="Google Shape;164;p23"/>
          <p:cNvPicPr preferRelativeResize="0"/>
          <p:nvPr/>
        </p:nvPicPr>
        <p:blipFill rotWithShape="1">
          <a:blip r:embed="rId3">
            <a:alphaModFix/>
          </a:blip>
          <a:srcRect t="5971" b="6730"/>
          <a:stretch/>
        </p:blipFill>
        <p:spPr>
          <a:xfrm>
            <a:off x="2282963" y="1889425"/>
            <a:ext cx="7626077" cy="3744700"/>
          </a:xfrm>
          <a:prstGeom prst="rect">
            <a:avLst/>
          </a:prstGeom>
          <a:noFill/>
          <a:ln>
            <a:noFill/>
          </a:ln>
        </p:spPr>
      </p:pic>
    </p:spTree>
    <p:extLst>
      <p:ext uri="{BB962C8B-B14F-4D97-AF65-F5344CB8AC3E}">
        <p14:creationId xmlns:p14="http://schemas.microsoft.com/office/powerpoint/2010/main" val="3199226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2209800" y="304800"/>
            <a:ext cx="7772400" cy="1143000"/>
          </a:xfrm>
          <a:prstGeom prst="rect">
            <a:avLst/>
          </a:prstGeom>
          <a:noFill/>
          <a:ln>
            <a:noFill/>
          </a:ln>
        </p:spPr>
        <p:txBody>
          <a:bodyPr spcFirstLastPara="1" wrap="square" lIns="68575" tIns="34275" rIns="68575" bIns="34275" anchor="ctr" anchorCtr="0">
            <a:noAutofit/>
          </a:bodyPr>
          <a:lstStyle/>
          <a:p>
            <a:r>
              <a:rPr lang="en-US" dirty="0" err="1"/>
              <a:t>eICF</a:t>
            </a:r>
            <a:r>
              <a:rPr lang="en-US" dirty="0"/>
              <a:t>: Embedded Documentation of Informed Consent</a:t>
            </a:r>
            <a:endParaRPr dirty="0"/>
          </a:p>
        </p:txBody>
      </p:sp>
      <p:pic>
        <p:nvPicPr>
          <p:cNvPr id="170" name="Google Shape;170;p24"/>
          <p:cNvPicPr preferRelativeResize="0"/>
          <p:nvPr/>
        </p:nvPicPr>
        <p:blipFill rotWithShape="1">
          <a:blip r:embed="rId3">
            <a:alphaModFix/>
          </a:blip>
          <a:srcRect t="5869" b="5869"/>
          <a:stretch/>
        </p:blipFill>
        <p:spPr>
          <a:xfrm>
            <a:off x="2209800" y="1929451"/>
            <a:ext cx="7772400" cy="3858875"/>
          </a:xfrm>
          <a:prstGeom prst="rect">
            <a:avLst/>
          </a:prstGeom>
          <a:noFill/>
          <a:ln>
            <a:noFill/>
          </a:ln>
        </p:spPr>
      </p:pic>
    </p:spTree>
    <p:extLst>
      <p:ext uri="{BB962C8B-B14F-4D97-AF65-F5344CB8AC3E}">
        <p14:creationId xmlns:p14="http://schemas.microsoft.com/office/powerpoint/2010/main" val="194082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dirty="0"/>
              <a:t>eConsent: </a:t>
            </a:r>
            <a:r>
              <a:rPr lang="en-US" dirty="0" err="1"/>
              <a:t>eICF</a:t>
            </a:r>
            <a:r>
              <a:rPr lang="en-US" dirty="0"/>
              <a:t> can Incorporate Media</a:t>
            </a:r>
            <a:endParaRPr dirty="0"/>
          </a:p>
        </p:txBody>
      </p:sp>
      <p:pic>
        <p:nvPicPr>
          <p:cNvPr id="176" name="Google Shape;176;p25"/>
          <p:cNvPicPr preferRelativeResize="0"/>
          <p:nvPr/>
        </p:nvPicPr>
        <p:blipFill rotWithShape="1">
          <a:blip r:embed="rId3">
            <a:alphaModFix/>
          </a:blip>
          <a:srcRect l="10021" t="17741" r="11117" b="32029"/>
          <a:stretch/>
        </p:blipFill>
        <p:spPr>
          <a:xfrm>
            <a:off x="2759567" y="1611890"/>
            <a:ext cx="6129579" cy="2039320"/>
          </a:xfrm>
          <a:prstGeom prst="rect">
            <a:avLst/>
          </a:prstGeom>
          <a:noFill/>
          <a:ln>
            <a:noFill/>
          </a:ln>
        </p:spPr>
      </p:pic>
      <p:pic>
        <p:nvPicPr>
          <p:cNvPr id="6" name="Google Shape;183;p26">
            <a:extLst>
              <a:ext uri="{FF2B5EF4-FFF2-40B4-BE49-F238E27FC236}">
                <a16:creationId xmlns:a16="http://schemas.microsoft.com/office/drawing/2014/main" id="{C089D5CC-B88B-5D4F-B83D-676347E35D7F}"/>
              </a:ext>
            </a:extLst>
          </p:cNvPr>
          <p:cNvPicPr preferRelativeResize="0"/>
          <p:nvPr/>
        </p:nvPicPr>
        <p:blipFill rotWithShape="1">
          <a:blip r:embed="rId4">
            <a:alphaModFix/>
          </a:blip>
          <a:srcRect l="11895" t="35902" r="13010" b="9447"/>
          <a:stretch/>
        </p:blipFill>
        <p:spPr>
          <a:xfrm>
            <a:off x="2868055" y="3822984"/>
            <a:ext cx="5912603" cy="2368654"/>
          </a:xfrm>
          <a:prstGeom prst="rect">
            <a:avLst/>
          </a:prstGeom>
          <a:noFill/>
          <a:ln>
            <a:noFill/>
          </a:ln>
        </p:spPr>
      </p:pic>
    </p:spTree>
    <p:extLst>
      <p:ext uri="{BB962C8B-B14F-4D97-AF65-F5344CB8AC3E}">
        <p14:creationId xmlns:p14="http://schemas.microsoft.com/office/powerpoint/2010/main" val="240766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2209800" y="304800"/>
            <a:ext cx="7772400" cy="1143000"/>
          </a:xfrm>
          <a:prstGeom prst="rect">
            <a:avLst/>
          </a:prstGeom>
          <a:noFill/>
          <a:ln>
            <a:noFill/>
          </a:ln>
        </p:spPr>
        <p:txBody>
          <a:bodyPr spcFirstLastPara="1" wrap="square" lIns="68575" tIns="34275" rIns="68575" bIns="34275" anchor="ctr" anchorCtr="0">
            <a:noAutofit/>
          </a:bodyPr>
          <a:lstStyle/>
          <a:p>
            <a:r>
              <a:rPr lang="en-US" dirty="0"/>
              <a:t>eConsent: Enhanced Signature Page</a:t>
            </a:r>
            <a:endParaRPr dirty="0"/>
          </a:p>
        </p:txBody>
      </p:sp>
      <p:pic>
        <p:nvPicPr>
          <p:cNvPr id="189" name="Google Shape;189;p27"/>
          <p:cNvPicPr preferRelativeResize="0"/>
          <p:nvPr/>
        </p:nvPicPr>
        <p:blipFill rotWithShape="1">
          <a:blip r:embed="rId3">
            <a:alphaModFix/>
          </a:blip>
          <a:srcRect t="5758" b="7117"/>
          <a:stretch/>
        </p:blipFill>
        <p:spPr>
          <a:xfrm>
            <a:off x="2209800" y="1699501"/>
            <a:ext cx="7772400" cy="3808901"/>
          </a:xfrm>
          <a:prstGeom prst="rect">
            <a:avLst/>
          </a:prstGeom>
          <a:noFill/>
          <a:ln>
            <a:noFill/>
          </a:ln>
        </p:spPr>
      </p:pic>
    </p:spTree>
    <p:extLst>
      <p:ext uri="{BB962C8B-B14F-4D97-AF65-F5344CB8AC3E}">
        <p14:creationId xmlns:p14="http://schemas.microsoft.com/office/powerpoint/2010/main" val="3973697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2023850" y="304800"/>
            <a:ext cx="8487300" cy="1143000"/>
          </a:xfrm>
          <a:prstGeom prst="rect">
            <a:avLst/>
          </a:prstGeom>
          <a:noFill/>
          <a:ln>
            <a:noFill/>
          </a:ln>
        </p:spPr>
        <p:txBody>
          <a:bodyPr spcFirstLastPara="1" wrap="square" lIns="68575" tIns="34275" rIns="68575" bIns="34275" anchor="ctr" anchorCtr="0">
            <a:noAutofit/>
          </a:bodyPr>
          <a:lstStyle/>
          <a:p>
            <a:r>
              <a:rPr lang="en-US" dirty="0"/>
              <a:t>eConsent: Real-time Return of Signed </a:t>
            </a:r>
            <a:r>
              <a:rPr lang="en-US" dirty="0" err="1"/>
              <a:t>eICF</a:t>
            </a:r>
            <a:endParaRPr dirty="0"/>
          </a:p>
        </p:txBody>
      </p:sp>
      <p:sp>
        <p:nvSpPr>
          <p:cNvPr id="5" name="TextBox 4">
            <a:extLst>
              <a:ext uri="{FF2B5EF4-FFF2-40B4-BE49-F238E27FC236}">
                <a16:creationId xmlns:a16="http://schemas.microsoft.com/office/drawing/2014/main" id="{EB6B5282-32DD-E645-9A75-55571A13E279}"/>
              </a:ext>
            </a:extLst>
          </p:cNvPr>
          <p:cNvSpPr txBox="1"/>
          <p:nvPr/>
        </p:nvSpPr>
        <p:spPr>
          <a:xfrm>
            <a:off x="8366503" y="2485176"/>
            <a:ext cx="953145" cy="307777"/>
          </a:xfrm>
          <a:prstGeom prst="rect">
            <a:avLst/>
          </a:prstGeom>
          <a:solidFill>
            <a:schemeClr val="tx1"/>
          </a:solidFill>
        </p:spPr>
        <p:txBody>
          <a:bodyPr wrap="square" rtlCol="0">
            <a:spAutoFit/>
          </a:bodyPr>
          <a:lstStyle/>
          <a:p>
            <a:pPr>
              <a:buClr>
                <a:srgbClr val="000000"/>
              </a:buClr>
            </a:pPr>
            <a:endParaRPr lang="en-US" sz="1400" kern="0" dirty="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C1CB473B-5132-EB4F-BF60-CAC91E06FE87}"/>
              </a:ext>
            </a:extLst>
          </p:cNvPr>
          <p:cNvPicPr>
            <a:picLocks noChangeAspect="1"/>
          </p:cNvPicPr>
          <p:nvPr/>
        </p:nvPicPr>
        <p:blipFill>
          <a:blip r:embed="rId3"/>
          <a:stretch>
            <a:fillRect/>
          </a:stretch>
        </p:blipFill>
        <p:spPr>
          <a:xfrm>
            <a:off x="1524000" y="1740406"/>
            <a:ext cx="9144000" cy="4074611"/>
          </a:xfrm>
          <a:prstGeom prst="rect">
            <a:avLst/>
          </a:prstGeom>
        </p:spPr>
      </p:pic>
    </p:spTree>
    <p:extLst>
      <p:ext uri="{BB962C8B-B14F-4D97-AF65-F5344CB8AC3E}">
        <p14:creationId xmlns:p14="http://schemas.microsoft.com/office/powerpoint/2010/main" val="538439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2033850" y="304800"/>
            <a:ext cx="8634000" cy="1143000"/>
          </a:xfrm>
          <a:prstGeom prst="rect">
            <a:avLst/>
          </a:prstGeom>
          <a:noFill/>
          <a:ln>
            <a:noFill/>
          </a:ln>
        </p:spPr>
        <p:txBody>
          <a:bodyPr spcFirstLastPara="1" wrap="square" lIns="68575" tIns="34275" rIns="68575" bIns="34275" anchor="ctr" anchorCtr="0">
            <a:noAutofit/>
          </a:bodyPr>
          <a:lstStyle/>
          <a:p>
            <a:r>
              <a:rPr lang="en-US" dirty="0"/>
              <a:t>eConsent: </a:t>
            </a:r>
            <a:r>
              <a:rPr lang="en-US" dirty="0">
                <a:solidFill>
                  <a:schemeClr val="accent1"/>
                </a:solidFill>
              </a:rPr>
              <a:t>Real-time Return of Signed </a:t>
            </a:r>
            <a:r>
              <a:rPr lang="en-US" dirty="0" err="1">
                <a:solidFill>
                  <a:schemeClr val="accent1"/>
                </a:solidFill>
              </a:rPr>
              <a:t>eICF</a:t>
            </a:r>
            <a:endParaRPr dirty="0"/>
          </a:p>
        </p:txBody>
      </p:sp>
      <p:pic>
        <p:nvPicPr>
          <p:cNvPr id="11" name="Picture 10">
            <a:extLst>
              <a:ext uri="{FF2B5EF4-FFF2-40B4-BE49-F238E27FC236}">
                <a16:creationId xmlns:a16="http://schemas.microsoft.com/office/drawing/2014/main" id="{D9FC0041-B889-5C4C-B484-64B0BE29AC46}"/>
              </a:ext>
            </a:extLst>
          </p:cNvPr>
          <p:cNvPicPr>
            <a:picLocks noChangeAspect="1"/>
          </p:cNvPicPr>
          <p:nvPr/>
        </p:nvPicPr>
        <p:blipFill>
          <a:blip r:embed="rId3"/>
          <a:stretch>
            <a:fillRect/>
          </a:stretch>
        </p:blipFill>
        <p:spPr>
          <a:xfrm>
            <a:off x="1667285" y="1447801"/>
            <a:ext cx="8857431" cy="4656601"/>
          </a:xfrm>
          <a:prstGeom prst="rect">
            <a:avLst/>
          </a:prstGeom>
        </p:spPr>
      </p:pic>
      <p:sp>
        <p:nvSpPr>
          <p:cNvPr id="2" name="Rectangle 1">
            <a:extLst>
              <a:ext uri="{FF2B5EF4-FFF2-40B4-BE49-F238E27FC236}">
                <a16:creationId xmlns:a16="http://schemas.microsoft.com/office/drawing/2014/main" id="{2BF2384F-21C2-6F45-8CDD-9AAEDDDCDB2C}"/>
              </a:ext>
            </a:extLst>
          </p:cNvPr>
          <p:cNvSpPr/>
          <p:nvPr/>
        </p:nvSpPr>
        <p:spPr>
          <a:xfrm>
            <a:off x="2791866" y="1552175"/>
            <a:ext cx="361150" cy="1152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ln>
                <a:solidFill>
                  <a:srgbClr val="000000">
                    <a:lumMod val="75000"/>
                    <a:lumOff val="25000"/>
                  </a:srgbClr>
                </a:solidFill>
              </a:ln>
              <a:solidFill>
                <a:srgbClr val="FFFFFF"/>
              </a:solidFill>
              <a:latin typeface="Arial"/>
              <a:sym typeface="Arial"/>
            </a:endParaRPr>
          </a:p>
        </p:txBody>
      </p:sp>
    </p:spTree>
    <p:extLst>
      <p:ext uri="{BB962C8B-B14F-4D97-AF65-F5344CB8AC3E}">
        <p14:creationId xmlns:p14="http://schemas.microsoft.com/office/powerpoint/2010/main" val="2637215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2209800" y="304800"/>
            <a:ext cx="8037900" cy="1143000"/>
          </a:xfrm>
          <a:prstGeom prst="rect">
            <a:avLst/>
          </a:prstGeom>
          <a:noFill/>
          <a:ln>
            <a:noFill/>
          </a:ln>
        </p:spPr>
        <p:txBody>
          <a:bodyPr spcFirstLastPara="1" wrap="square" lIns="68575" tIns="34275" rIns="68575" bIns="34275" anchor="ctr" anchorCtr="0">
            <a:noAutofit/>
          </a:bodyPr>
          <a:lstStyle/>
          <a:p>
            <a:r>
              <a:rPr lang="en-US" dirty="0">
                <a:solidFill>
                  <a:schemeClr val="accent1"/>
                </a:solidFill>
              </a:rPr>
              <a:t>Lessons from HOBIT eConsent: In Person</a:t>
            </a:r>
            <a:endParaRPr dirty="0"/>
          </a:p>
        </p:txBody>
      </p:sp>
      <p:sp>
        <p:nvSpPr>
          <p:cNvPr id="221" name="Google Shape;221;p32"/>
          <p:cNvSpPr txBox="1"/>
          <p:nvPr/>
        </p:nvSpPr>
        <p:spPr>
          <a:xfrm>
            <a:off x="2063261" y="1698440"/>
            <a:ext cx="8037900" cy="1815882"/>
          </a:xfrm>
          <a:prstGeom prst="rect">
            <a:avLst/>
          </a:prstGeom>
          <a:noFill/>
          <a:ln>
            <a:noFill/>
          </a:ln>
        </p:spPr>
        <p:txBody>
          <a:bodyPr spcFirstLastPara="1" wrap="square" lIns="91425" tIns="45700" rIns="91425" bIns="45700" anchor="t" anchorCtr="0">
            <a:noAutofit/>
          </a:bodyPr>
          <a:lstStyle/>
          <a:p>
            <a:pPr marL="565150" indent="-514350">
              <a:spcBef>
                <a:spcPts val="500"/>
              </a:spcBef>
              <a:buClr>
                <a:srgbClr val="7A0019"/>
              </a:buClr>
              <a:buSzPts val="2800"/>
              <a:buFont typeface="+mj-lt"/>
              <a:buAutoNum type="arabicPeriod"/>
            </a:pPr>
            <a:r>
              <a:rPr lang="en-US" sz="2800" kern="0" dirty="0">
                <a:solidFill>
                  <a:srgbClr val="595959"/>
                </a:solidFill>
                <a:latin typeface="Arial"/>
                <a:cs typeface="Arial"/>
                <a:sym typeface="Arial"/>
              </a:rPr>
              <a:t>Test device Wi-Fi connectivity extensively (EDs/MRI/CT)</a:t>
            </a:r>
            <a:endParaRPr sz="2800" kern="0" dirty="0">
              <a:solidFill>
                <a:srgbClr val="595959"/>
              </a:solidFill>
              <a:latin typeface="Arial"/>
              <a:cs typeface="Arial"/>
              <a:sym typeface="Arial"/>
            </a:endParaRPr>
          </a:p>
          <a:p>
            <a:pPr marL="565150" indent="-514350">
              <a:spcBef>
                <a:spcPts val="500"/>
              </a:spcBef>
              <a:buClr>
                <a:srgbClr val="7A0019"/>
              </a:buClr>
              <a:buSzPts val="2800"/>
              <a:buFont typeface="+mj-lt"/>
              <a:buAutoNum type="arabicPeriod"/>
            </a:pPr>
            <a:r>
              <a:rPr lang="en-US" sz="2800" kern="0" dirty="0">
                <a:solidFill>
                  <a:srgbClr val="595959"/>
                </a:solidFill>
                <a:latin typeface="Arial"/>
                <a:cs typeface="Arial"/>
                <a:sym typeface="Arial"/>
              </a:rPr>
              <a:t>Larger screen preferred</a:t>
            </a:r>
            <a:endParaRPr sz="2800" kern="0" dirty="0">
              <a:solidFill>
                <a:srgbClr val="595959"/>
              </a:solidFill>
              <a:latin typeface="Arial"/>
              <a:cs typeface="Arial"/>
              <a:sym typeface="Arial"/>
            </a:endParaRPr>
          </a:p>
          <a:p>
            <a:pPr marL="565150" indent="-514350">
              <a:spcBef>
                <a:spcPts val="500"/>
              </a:spcBef>
              <a:buClr>
                <a:srgbClr val="7A0019"/>
              </a:buClr>
              <a:buSzPts val="2800"/>
              <a:buFont typeface="+mj-lt"/>
              <a:buAutoNum type="arabicPeriod"/>
            </a:pPr>
            <a:r>
              <a:rPr lang="en-US" sz="2800" kern="0" dirty="0">
                <a:solidFill>
                  <a:srgbClr val="595959"/>
                </a:solidFill>
                <a:latin typeface="Arial"/>
                <a:cs typeface="Arial"/>
                <a:sym typeface="Arial"/>
              </a:rPr>
              <a:t>Entire clinical team able to navigate eConsent application smoothly: device location, passwords, bookmarks, links</a:t>
            </a:r>
            <a:endParaRPr sz="2800" kern="0" dirty="0">
              <a:solidFill>
                <a:srgbClr val="595959"/>
              </a:solidFill>
              <a:latin typeface="Arial"/>
              <a:cs typeface="Arial"/>
              <a:sym typeface="Arial"/>
            </a:endParaRPr>
          </a:p>
          <a:p>
            <a:pPr marL="565150" indent="-514350">
              <a:spcBef>
                <a:spcPts val="500"/>
              </a:spcBef>
              <a:buClr>
                <a:srgbClr val="7A0019"/>
              </a:buClr>
              <a:buSzPts val="2800"/>
              <a:buFont typeface="+mj-lt"/>
              <a:buAutoNum type="arabicPeriod"/>
            </a:pPr>
            <a:r>
              <a:rPr lang="en-US" sz="2800" kern="0" dirty="0">
                <a:solidFill>
                  <a:srgbClr val="595959"/>
                </a:solidFill>
                <a:latin typeface="Arial"/>
                <a:cs typeface="Arial"/>
                <a:sym typeface="Arial"/>
              </a:rPr>
              <a:t>Hard copies of forms </a:t>
            </a:r>
            <a:r>
              <a:rPr lang="en-US" sz="2800" kern="0" dirty="0">
                <a:solidFill>
                  <a:srgbClr val="595959"/>
                </a:solidFill>
                <a:latin typeface="Arial"/>
                <a:ea typeface="Arial"/>
                <a:cs typeface="Arial"/>
                <a:sym typeface="Arial"/>
              </a:rPr>
              <a:t>may still be necessary</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729657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1965649" y="304800"/>
            <a:ext cx="8409992" cy="1143000"/>
          </a:xfrm>
          <a:prstGeom prst="rect">
            <a:avLst/>
          </a:prstGeom>
          <a:noFill/>
          <a:ln>
            <a:noFill/>
          </a:ln>
        </p:spPr>
        <p:txBody>
          <a:bodyPr spcFirstLastPara="1" wrap="square" lIns="68575" tIns="34275" rIns="68575" bIns="34275" anchor="ctr" anchorCtr="0">
            <a:noAutofit/>
          </a:bodyPr>
          <a:lstStyle/>
          <a:p>
            <a:r>
              <a:rPr lang="en-US" dirty="0"/>
              <a:t>Lessons from HOBIT eConsent: LAR off-site</a:t>
            </a:r>
            <a:endParaRPr dirty="0"/>
          </a:p>
        </p:txBody>
      </p:sp>
      <p:sp>
        <p:nvSpPr>
          <p:cNvPr id="2" name="Text Placeholder 1">
            <a:extLst>
              <a:ext uri="{FF2B5EF4-FFF2-40B4-BE49-F238E27FC236}">
                <a16:creationId xmlns:a16="http://schemas.microsoft.com/office/drawing/2014/main" id="{EEC9A144-3805-E54A-B793-53564D9D3CD2}"/>
              </a:ext>
            </a:extLst>
          </p:cNvPr>
          <p:cNvSpPr>
            <a:spLocks noGrp="1"/>
          </p:cNvSpPr>
          <p:nvPr>
            <p:ph type="body" idx="1"/>
          </p:nvPr>
        </p:nvSpPr>
        <p:spPr/>
        <p:txBody>
          <a:bodyPr/>
          <a:lstStyle/>
          <a:p>
            <a:pPr marL="514350" indent="-514350">
              <a:spcBef>
                <a:spcPts val="500"/>
              </a:spcBef>
              <a:buClr>
                <a:schemeClr val="accent1"/>
              </a:buClr>
              <a:buSzPts val="2800"/>
              <a:buFont typeface="Arial"/>
              <a:buAutoNum type="arabicPeriod"/>
            </a:pPr>
            <a:r>
              <a:rPr lang="en-US" sz="2800" dirty="0"/>
              <a:t>Clinical team should introduce study</a:t>
            </a:r>
          </a:p>
          <a:p>
            <a:pPr marL="514350" indent="-514350">
              <a:spcBef>
                <a:spcPts val="500"/>
              </a:spcBef>
              <a:buClr>
                <a:schemeClr val="accent1"/>
              </a:buClr>
              <a:buSzPts val="2800"/>
              <a:buAutoNum type="arabicPeriod"/>
            </a:pPr>
            <a:r>
              <a:rPr lang="en-US" sz="2800" dirty="0"/>
              <a:t>Obtain call-back number where LAR can be reliably reached, even while traveling</a:t>
            </a:r>
          </a:p>
          <a:p>
            <a:pPr marL="514350" indent="-514350">
              <a:spcBef>
                <a:spcPts val="500"/>
              </a:spcBef>
              <a:buClr>
                <a:schemeClr val="accent1"/>
              </a:buClr>
              <a:buSzPts val="2800"/>
              <a:buAutoNum type="arabicPeriod"/>
            </a:pPr>
            <a:r>
              <a:rPr lang="en-US" sz="2800" dirty="0"/>
              <a:t>May need multiple phone numbers or email addresses</a:t>
            </a:r>
          </a:p>
          <a:p>
            <a:pPr marL="514350" indent="-514350">
              <a:spcBef>
                <a:spcPts val="500"/>
              </a:spcBef>
              <a:buClr>
                <a:schemeClr val="accent1"/>
              </a:buClr>
              <a:buSzPts val="2800"/>
              <a:buAutoNum type="arabicPeriod"/>
            </a:pPr>
            <a:r>
              <a:rPr lang="en-US" sz="2800" dirty="0"/>
              <a:t>Explain eConsent process prior to sending link to </a:t>
            </a:r>
            <a:r>
              <a:rPr lang="en-US" sz="2800" dirty="0" err="1"/>
              <a:t>eICF</a:t>
            </a:r>
            <a:endParaRPr lang="en-US" sz="2800" dirty="0"/>
          </a:p>
          <a:p>
            <a:pPr marL="514350" indent="-514350">
              <a:spcBef>
                <a:spcPts val="500"/>
              </a:spcBef>
              <a:buClr>
                <a:schemeClr val="accent1"/>
              </a:buClr>
              <a:buSzPts val="2800"/>
              <a:buAutoNum type="arabicPeriod"/>
            </a:pPr>
            <a:r>
              <a:rPr lang="en-US" sz="2800" dirty="0"/>
              <a:t>Anticipate follow-up calls</a:t>
            </a:r>
          </a:p>
        </p:txBody>
      </p:sp>
    </p:spTree>
    <p:extLst>
      <p:ext uri="{BB962C8B-B14F-4D97-AF65-F5344CB8AC3E}">
        <p14:creationId xmlns:p14="http://schemas.microsoft.com/office/powerpoint/2010/main" val="1180590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54" y="-51517"/>
            <a:ext cx="12076846" cy="1325563"/>
          </a:xfrm>
        </p:spPr>
        <p:txBody>
          <a:bodyPr/>
          <a:lstStyle/>
          <a:p>
            <a:r>
              <a:rPr lang="en-US" dirty="0" smtClean="0"/>
              <a:t>Recruitment </a:t>
            </a:r>
            <a:r>
              <a:rPr lang="en-US" dirty="0"/>
              <a:t>in </a:t>
            </a:r>
            <a:r>
              <a:rPr lang="en-US" dirty="0" smtClean="0"/>
              <a:t>Prevention Trials – Best Practices</a:t>
            </a:r>
            <a:endParaRPr lang="en-US" dirty="0"/>
          </a:p>
        </p:txBody>
      </p:sp>
      <p:sp>
        <p:nvSpPr>
          <p:cNvPr id="3" name="Content Placeholder 2"/>
          <p:cNvSpPr>
            <a:spLocks noGrp="1"/>
          </p:cNvSpPr>
          <p:nvPr>
            <p:ph idx="1"/>
          </p:nvPr>
        </p:nvSpPr>
        <p:spPr/>
        <p:txBody>
          <a:bodyPr/>
          <a:lstStyle/>
          <a:p>
            <a:pPr lvl="0"/>
            <a:r>
              <a:rPr lang="en-US" dirty="0"/>
              <a:t>United</a:t>
            </a:r>
          </a:p>
          <a:p>
            <a:pPr lvl="0"/>
            <a:r>
              <a:rPr lang="en-US" dirty="0"/>
              <a:t>University of Iowa</a:t>
            </a:r>
          </a:p>
          <a:p>
            <a:pPr lvl="0"/>
            <a:r>
              <a:rPr lang="en-US" dirty="0"/>
              <a:t>UPMC</a:t>
            </a:r>
          </a:p>
          <a:p>
            <a:pPr lvl="0"/>
            <a:r>
              <a:rPr lang="en-US" dirty="0"/>
              <a:t>Intercoastal</a:t>
            </a:r>
          </a:p>
          <a:p>
            <a:pPr marL="0" indent="0">
              <a:buNone/>
            </a:pPr>
            <a:endParaRPr lang="en-US" dirty="0"/>
          </a:p>
        </p:txBody>
      </p:sp>
    </p:spTree>
    <p:extLst>
      <p:ext uri="{BB962C8B-B14F-4D97-AF65-F5344CB8AC3E}">
        <p14:creationId xmlns:p14="http://schemas.microsoft.com/office/powerpoint/2010/main" val="3722234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prstGeom prst="rect">
            <a:avLst/>
          </a:prstGeom>
        </p:spPr>
        <p:txBody>
          <a:bodyPr spcFirstLastPara="1" wrap="square" lIns="68575" tIns="34275" rIns="68575" bIns="34275" anchor="ctr" anchorCtr="0">
            <a:noAutofit/>
          </a:bodyPr>
          <a:lstStyle/>
          <a:p>
            <a:r>
              <a:rPr lang="en-US" dirty="0"/>
              <a:t>Lessons from HOBIT eConsent:  Telestroke with LAR at Spoke</a:t>
            </a:r>
            <a:endParaRPr dirty="0"/>
          </a:p>
        </p:txBody>
      </p:sp>
      <p:sp>
        <p:nvSpPr>
          <p:cNvPr id="235" name="Google Shape;235;p34"/>
          <p:cNvSpPr txBox="1">
            <a:spLocks noGrp="1"/>
          </p:cNvSpPr>
          <p:nvPr>
            <p:ph type="body" idx="1"/>
          </p:nvPr>
        </p:nvSpPr>
        <p:spPr>
          <a:prstGeom prst="rect">
            <a:avLst/>
          </a:prstGeom>
        </p:spPr>
        <p:txBody>
          <a:bodyPr spcFirstLastPara="1" wrap="square" lIns="68575" tIns="34275" rIns="68575" bIns="34275" anchor="t" anchorCtr="0">
            <a:noAutofit/>
          </a:bodyPr>
          <a:lstStyle/>
          <a:p>
            <a:pPr indent="-406400">
              <a:spcBef>
                <a:spcPts val="500"/>
              </a:spcBef>
              <a:buClr>
                <a:schemeClr val="accent1"/>
              </a:buClr>
              <a:buSzPts val="2800"/>
              <a:buAutoNum type="arabicPeriod"/>
            </a:pPr>
            <a:r>
              <a:rPr lang="en-US" sz="2800" dirty="0"/>
              <a:t>Ensure device connectivity and consistent device storage location</a:t>
            </a:r>
          </a:p>
          <a:p>
            <a:pPr marL="965200" lvl="1" indent="-457200">
              <a:spcBef>
                <a:spcPts val="500"/>
              </a:spcBef>
              <a:buClr>
                <a:schemeClr val="accent1"/>
              </a:buClr>
              <a:buSzPts val="2800"/>
              <a:buFont typeface="System Font Regular"/>
              <a:buChar char="−"/>
            </a:pPr>
            <a:r>
              <a:rPr lang="en-US" sz="2400" dirty="0"/>
              <a:t>Staff and telestroke team all know location of eConsent device</a:t>
            </a:r>
          </a:p>
          <a:p>
            <a:pPr indent="-406400">
              <a:spcBef>
                <a:spcPts val="500"/>
              </a:spcBef>
              <a:buClr>
                <a:schemeClr val="accent1"/>
              </a:buClr>
              <a:buSzPts val="2800"/>
              <a:buAutoNum type="arabicPeriod"/>
            </a:pPr>
            <a:r>
              <a:rPr lang="en-US" sz="2800" dirty="0"/>
              <a:t>Investigator team must be able to walk LAR through eConsent process via Telestroke</a:t>
            </a:r>
            <a:endParaRPr sz="2800" dirty="0"/>
          </a:p>
          <a:p>
            <a:pPr indent="-406400">
              <a:spcBef>
                <a:spcPts val="500"/>
              </a:spcBef>
              <a:buClr>
                <a:schemeClr val="accent1"/>
              </a:buClr>
              <a:buSzPts val="2800"/>
              <a:buAutoNum type="arabicPeriod"/>
            </a:pPr>
            <a:r>
              <a:rPr lang="en-US" sz="2800" dirty="0"/>
              <a:t>Current version ICF hard copies available as a back-up</a:t>
            </a:r>
            <a:endParaRPr dirty="0"/>
          </a:p>
        </p:txBody>
      </p:sp>
    </p:spTree>
    <p:extLst>
      <p:ext uri="{BB962C8B-B14F-4D97-AF65-F5344CB8AC3E}">
        <p14:creationId xmlns:p14="http://schemas.microsoft.com/office/powerpoint/2010/main" val="2339763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2209800" y="304800"/>
            <a:ext cx="7772400" cy="1143000"/>
          </a:xfrm>
          <a:prstGeom prst="rect">
            <a:avLst/>
          </a:prstGeom>
        </p:spPr>
        <p:txBody>
          <a:bodyPr spcFirstLastPara="1" wrap="square" lIns="68575" tIns="34275" rIns="68575" bIns="34275" anchor="ctr" anchorCtr="0">
            <a:noAutofit/>
          </a:bodyPr>
          <a:lstStyle/>
          <a:p>
            <a:r>
              <a:rPr lang="en-US"/>
              <a:t>Conclusions</a:t>
            </a:r>
            <a:endParaRPr/>
          </a:p>
        </p:txBody>
      </p:sp>
      <p:sp>
        <p:nvSpPr>
          <p:cNvPr id="249" name="Google Shape;249;p36"/>
          <p:cNvSpPr txBox="1">
            <a:spLocks noGrp="1"/>
          </p:cNvSpPr>
          <p:nvPr>
            <p:ph type="body" idx="1"/>
          </p:nvPr>
        </p:nvSpPr>
        <p:spPr>
          <a:xfrm>
            <a:off x="2209800" y="1752600"/>
            <a:ext cx="7772400" cy="3962400"/>
          </a:xfrm>
          <a:prstGeom prst="rect">
            <a:avLst/>
          </a:prstGeom>
        </p:spPr>
        <p:txBody>
          <a:bodyPr spcFirstLastPara="1" wrap="square" lIns="68575" tIns="34275" rIns="68575" bIns="34275" anchor="t" anchorCtr="0">
            <a:noAutofit/>
          </a:bodyPr>
          <a:lstStyle/>
          <a:p>
            <a:pPr indent="-381000">
              <a:spcBef>
                <a:spcPts val="500"/>
              </a:spcBef>
              <a:buSzPts val="2400"/>
              <a:buAutoNum type="arabicPeriod"/>
            </a:pPr>
            <a:r>
              <a:rPr lang="en-US" dirty="0"/>
              <a:t>Remote/Telestroke research consent is important to optimize stroke trial enrollment</a:t>
            </a:r>
            <a:endParaRPr dirty="0"/>
          </a:p>
          <a:p>
            <a:pPr indent="-381000">
              <a:spcBef>
                <a:spcPts val="500"/>
              </a:spcBef>
              <a:buSzPts val="2400"/>
              <a:buAutoNum type="arabicPeriod"/>
            </a:pPr>
            <a:r>
              <a:rPr lang="en-US" dirty="0"/>
              <a:t>Limitations of the current Telestroke consent process can be improved via eConsent</a:t>
            </a:r>
            <a:endParaRPr dirty="0"/>
          </a:p>
          <a:p>
            <a:pPr indent="-381000">
              <a:spcBef>
                <a:spcPts val="500"/>
              </a:spcBef>
              <a:buSzPts val="2400"/>
              <a:buAutoNum type="arabicPeriod"/>
            </a:pPr>
            <a:r>
              <a:rPr lang="en-US" dirty="0"/>
              <a:t>Streamlining informed consent decreases research burden on patient/LAR, research team, and clinicians</a:t>
            </a:r>
            <a:endParaRPr dirty="0"/>
          </a:p>
          <a:p>
            <a:pPr indent="-381000">
              <a:spcBef>
                <a:spcPts val="500"/>
              </a:spcBef>
              <a:buSzPts val="2400"/>
              <a:buAutoNum type="arabicPeriod"/>
            </a:pPr>
            <a:r>
              <a:rPr lang="en-US" dirty="0"/>
              <a:t>eConsent may enhance traditional informed consent</a:t>
            </a:r>
            <a:endParaRPr dirty="0"/>
          </a:p>
          <a:p>
            <a:pPr indent="-381000">
              <a:spcBef>
                <a:spcPts val="500"/>
              </a:spcBef>
              <a:buSzPts val="2400"/>
              <a:buAutoNum type="arabicPeriod"/>
            </a:pPr>
            <a:r>
              <a:rPr lang="en-US" dirty="0"/>
              <a:t>A standardized eConsent platform for StrokeNet trials should be considered</a:t>
            </a:r>
            <a:endParaRPr dirty="0"/>
          </a:p>
        </p:txBody>
      </p:sp>
    </p:spTree>
    <p:extLst>
      <p:ext uri="{BB962C8B-B14F-4D97-AF65-F5344CB8AC3E}">
        <p14:creationId xmlns:p14="http://schemas.microsoft.com/office/powerpoint/2010/main" val="7137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626D-CC37-0244-805C-3A770598FAD6}"/>
              </a:ext>
            </a:extLst>
          </p:cNvPr>
          <p:cNvSpPr>
            <a:spLocks noGrp="1"/>
          </p:cNvSpPr>
          <p:nvPr>
            <p:ph type="title"/>
          </p:nvPr>
        </p:nvSpPr>
        <p:spPr/>
        <p:txBody>
          <a:bodyPr/>
          <a:lstStyle/>
          <a:p>
            <a:pPr algn="ctr"/>
            <a:r>
              <a:rPr lang="en-US" dirty="0"/>
              <a:t>Thank you</a:t>
            </a:r>
          </a:p>
        </p:txBody>
      </p:sp>
      <p:sp>
        <p:nvSpPr>
          <p:cNvPr id="3" name="Text Placeholder 2">
            <a:extLst>
              <a:ext uri="{FF2B5EF4-FFF2-40B4-BE49-F238E27FC236}">
                <a16:creationId xmlns:a16="http://schemas.microsoft.com/office/drawing/2014/main" id="{F9793A1E-009E-9C4D-BF43-55C8C31E5A05}"/>
              </a:ext>
            </a:extLst>
          </p:cNvPr>
          <p:cNvSpPr>
            <a:spLocks noGrp="1"/>
          </p:cNvSpPr>
          <p:nvPr>
            <p:ph type="body" idx="1"/>
          </p:nvPr>
        </p:nvSpPr>
        <p:spPr/>
        <p:txBody>
          <a:bodyPr/>
          <a:lstStyle/>
          <a:p>
            <a:r>
              <a:rPr lang="en-US" sz="3200" dirty="0">
                <a:solidFill>
                  <a:schemeClr val="tx1"/>
                </a:solidFill>
              </a:rPr>
              <a:t>Chris Streib: </a:t>
            </a:r>
            <a:r>
              <a:rPr lang="en-US" sz="3200" i="1" dirty="0">
                <a:solidFill>
                  <a:schemeClr val="accent1"/>
                </a:solidFill>
                <a:hlinkClick r:id="rId2">
                  <a:extLst>
                    <a:ext uri="{A12FA001-AC4F-418D-AE19-62706E023703}">
                      <ahyp:hlinkClr xmlns="" xmlns:ahyp="http://schemas.microsoft.com/office/drawing/2018/hyperlinkcolor" val="tx"/>
                    </a:ext>
                  </a:extLst>
                </a:hlinkClick>
              </a:rPr>
              <a:t>streib@umn.edu</a:t>
            </a:r>
            <a:endParaRPr lang="en-US" sz="3200" i="1" dirty="0">
              <a:solidFill>
                <a:schemeClr val="accent1"/>
              </a:solidFill>
            </a:endParaRPr>
          </a:p>
          <a:p>
            <a:r>
              <a:rPr lang="en-US" sz="3200" dirty="0">
                <a:solidFill>
                  <a:schemeClr val="tx1"/>
                </a:solidFill>
              </a:rPr>
              <a:t>Abbey </a:t>
            </a:r>
            <a:r>
              <a:rPr lang="en-US" sz="3200" dirty="0" err="1">
                <a:solidFill>
                  <a:schemeClr val="tx1"/>
                </a:solidFill>
              </a:rPr>
              <a:t>Staugaitis</a:t>
            </a:r>
            <a:r>
              <a:rPr lang="en-US" sz="3200" dirty="0">
                <a:solidFill>
                  <a:schemeClr val="tx1"/>
                </a:solidFill>
              </a:rPr>
              <a:t>: </a:t>
            </a:r>
            <a:r>
              <a:rPr lang="en-US" sz="3200" i="1" dirty="0">
                <a:solidFill>
                  <a:schemeClr val="accent1"/>
                </a:solidFill>
                <a:hlinkClick r:id="rId3">
                  <a:extLst>
                    <a:ext uri="{A12FA001-AC4F-418D-AE19-62706E023703}">
                      <ahyp:hlinkClr xmlns="" xmlns:ahyp="http://schemas.microsoft.com/office/drawing/2018/hyperlinkcolor" val="tx"/>
                    </a:ext>
                  </a:extLst>
                </a:hlinkClick>
              </a:rPr>
              <a:t>staug002@umn.edu</a:t>
            </a:r>
            <a:endParaRPr lang="en-US" sz="3200" i="1" dirty="0">
              <a:solidFill>
                <a:schemeClr val="accent1"/>
              </a:solidFill>
            </a:endParaRPr>
          </a:p>
          <a:p>
            <a:endParaRPr lang="en-US" sz="3200" i="1" dirty="0"/>
          </a:p>
        </p:txBody>
      </p:sp>
      <p:pic>
        <p:nvPicPr>
          <p:cNvPr id="4" name="Content Placeholder 3">
            <a:extLst>
              <a:ext uri="{FF2B5EF4-FFF2-40B4-BE49-F238E27FC236}">
                <a16:creationId xmlns:a16="http://schemas.microsoft.com/office/drawing/2014/main" id="{7431C41F-798D-4842-9FB3-0EE5F83D0CFB}"/>
              </a:ext>
            </a:extLst>
          </p:cNvPr>
          <p:cNvPicPr>
            <a:picLocks noChangeAspect="1"/>
          </p:cNvPicPr>
          <p:nvPr/>
        </p:nvPicPr>
        <p:blipFill>
          <a:blip r:embed="rId4"/>
          <a:stretch>
            <a:fillRect/>
          </a:stretch>
        </p:blipFill>
        <p:spPr>
          <a:xfrm>
            <a:off x="4184210" y="3429000"/>
            <a:ext cx="3823580" cy="2389738"/>
          </a:xfrm>
          <a:prstGeom prst="rect">
            <a:avLst/>
          </a:prstGeom>
          <a:noFill/>
          <a:ln>
            <a:noFill/>
          </a:ln>
        </p:spPr>
      </p:pic>
    </p:spTree>
    <p:extLst>
      <p:ext uri="{BB962C8B-B14F-4D97-AF65-F5344CB8AC3E}">
        <p14:creationId xmlns:p14="http://schemas.microsoft.com/office/powerpoint/2010/main" val="805805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BE68-E929-2249-87A5-364FB17F5FFF}"/>
              </a:ext>
            </a:extLst>
          </p:cNvPr>
          <p:cNvSpPr>
            <a:spLocks noGrp="1"/>
          </p:cNvSpPr>
          <p:nvPr>
            <p:ph type="title"/>
          </p:nvPr>
        </p:nvSpPr>
        <p:spPr>
          <a:xfrm>
            <a:off x="2209800" y="2208245"/>
            <a:ext cx="7772400" cy="1143000"/>
          </a:xfrm>
        </p:spPr>
        <p:txBody>
          <a:bodyPr/>
          <a:lstStyle/>
          <a:p>
            <a:pPr algn="ctr"/>
            <a:r>
              <a:rPr lang="en-US" sz="4400" dirty="0"/>
              <a:t>Additional Slides</a:t>
            </a:r>
          </a:p>
        </p:txBody>
      </p:sp>
    </p:spTree>
    <p:extLst>
      <p:ext uri="{BB962C8B-B14F-4D97-AF65-F5344CB8AC3E}">
        <p14:creationId xmlns:p14="http://schemas.microsoft.com/office/powerpoint/2010/main" val="1796531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title"/>
          </p:nvPr>
        </p:nvSpPr>
        <p:spPr>
          <a:xfrm>
            <a:off x="2054199" y="304800"/>
            <a:ext cx="8521593" cy="1143000"/>
          </a:xfrm>
          <a:prstGeom prst="rect">
            <a:avLst/>
          </a:prstGeom>
          <a:noFill/>
          <a:ln>
            <a:noFill/>
          </a:ln>
        </p:spPr>
        <p:txBody>
          <a:bodyPr spcFirstLastPara="1" wrap="square" lIns="68575" tIns="34275" rIns="68575" bIns="34275" anchor="ctr" anchorCtr="0">
            <a:noAutofit/>
          </a:bodyPr>
          <a:lstStyle/>
          <a:p>
            <a:r>
              <a:rPr lang="en-US" dirty="0"/>
              <a:t>eConsent Streamlines On &amp; Off-site Consent</a:t>
            </a:r>
            <a:endParaRPr dirty="0"/>
          </a:p>
        </p:txBody>
      </p:sp>
      <p:sp>
        <p:nvSpPr>
          <p:cNvPr id="208" name="Google Shape;208;p30"/>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514350" indent="-514350">
              <a:spcBef>
                <a:spcPts val="420"/>
              </a:spcBef>
              <a:buSzPts val="2400"/>
              <a:buFont typeface="+mj-lt"/>
              <a:buAutoNum type="arabicPeriod"/>
            </a:pPr>
            <a:r>
              <a:rPr lang="en-US" sz="2800" dirty="0"/>
              <a:t>Delivery of current version of </a:t>
            </a:r>
            <a:r>
              <a:rPr lang="en-US" sz="2800" dirty="0" err="1"/>
              <a:t>eICF</a:t>
            </a:r>
            <a:r>
              <a:rPr lang="en-US" sz="2800" dirty="0"/>
              <a:t> directly to patient/LAR</a:t>
            </a:r>
            <a:endParaRPr sz="2800" dirty="0"/>
          </a:p>
          <a:p>
            <a:pPr marL="514350" indent="-514350">
              <a:spcBef>
                <a:spcPts val="420"/>
              </a:spcBef>
              <a:buSzPts val="2400"/>
              <a:buFont typeface="+mj-lt"/>
              <a:buAutoNum type="arabicPeriod"/>
            </a:pPr>
            <a:r>
              <a:rPr lang="en-US" sz="2800" dirty="0" err="1"/>
              <a:t>eICF</a:t>
            </a:r>
            <a:r>
              <a:rPr lang="en-US" sz="2800" dirty="0"/>
              <a:t> can be sent to LAR who is not physically present</a:t>
            </a:r>
            <a:endParaRPr sz="2800" dirty="0"/>
          </a:p>
          <a:p>
            <a:pPr marL="514350" indent="-514350">
              <a:spcBef>
                <a:spcPts val="420"/>
              </a:spcBef>
              <a:buSzPts val="2400"/>
              <a:buFont typeface="+mj-lt"/>
              <a:buAutoNum type="arabicPeriod"/>
            </a:pPr>
            <a:r>
              <a:rPr lang="en-US" sz="2800" dirty="0"/>
              <a:t>Real time return of signed </a:t>
            </a:r>
            <a:r>
              <a:rPr lang="en-US" sz="2800" dirty="0" err="1"/>
              <a:t>eICF</a:t>
            </a:r>
            <a:r>
              <a:rPr lang="en-US" sz="2800" dirty="0"/>
              <a:t> to entire research team/LAR with date and timestamp </a:t>
            </a:r>
            <a:endParaRPr sz="2800"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p:txBody>
      </p:sp>
    </p:spTree>
    <p:extLst>
      <p:ext uri="{BB962C8B-B14F-4D97-AF65-F5344CB8AC3E}">
        <p14:creationId xmlns:p14="http://schemas.microsoft.com/office/powerpoint/2010/main" val="42484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2323139" y="304800"/>
            <a:ext cx="7659061" cy="1143000"/>
          </a:xfrm>
          <a:prstGeom prst="rect">
            <a:avLst/>
          </a:prstGeom>
          <a:noFill/>
          <a:ln>
            <a:noFill/>
          </a:ln>
        </p:spPr>
        <p:txBody>
          <a:bodyPr spcFirstLastPara="1" wrap="square" lIns="68575" tIns="34275" rIns="68575" bIns="34275" anchor="ctr" anchorCtr="0">
            <a:noAutofit/>
          </a:bodyPr>
          <a:lstStyle/>
          <a:p>
            <a:r>
              <a:rPr lang="en-US" dirty="0"/>
              <a:t>eConsent Enhances Informed Consent</a:t>
            </a:r>
            <a:endParaRPr dirty="0"/>
          </a:p>
        </p:txBody>
      </p:sp>
      <p:sp>
        <p:nvSpPr>
          <p:cNvPr id="214" name="Google Shape;214;p31"/>
          <p:cNvSpPr txBox="1">
            <a:spLocks noGrp="1"/>
          </p:cNvSpPr>
          <p:nvPr>
            <p:ph type="body" idx="1"/>
          </p:nvPr>
        </p:nvSpPr>
        <p:spPr>
          <a:xfrm>
            <a:off x="2209800" y="1752600"/>
            <a:ext cx="7917025" cy="4222800"/>
          </a:xfrm>
          <a:prstGeom prst="rect">
            <a:avLst/>
          </a:prstGeom>
          <a:noFill/>
          <a:ln>
            <a:noFill/>
          </a:ln>
        </p:spPr>
        <p:txBody>
          <a:bodyPr spcFirstLastPara="1" wrap="square" lIns="68575" tIns="34275" rIns="68575" bIns="34275" anchor="t" anchorCtr="0">
            <a:noAutofit/>
          </a:bodyPr>
          <a:lstStyle/>
          <a:p>
            <a:pPr marL="514350" indent="-514350">
              <a:spcBef>
                <a:spcPts val="420"/>
              </a:spcBef>
              <a:buSzPts val="2400"/>
              <a:buFont typeface="+mj-lt"/>
              <a:buAutoNum type="arabicPeriod"/>
            </a:pPr>
            <a:r>
              <a:rPr lang="en-US" sz="2800" dirty="0"/>
              <a:t>More time for informed consent discussion in acute stroke trials </a:t>
            </a:r>
            <a:endParaRPr sz="2800" dirty="0"/>
          </a:p>
          <a:p>
            <a:pPr marL="514350" indent="-514350">
              <a:spcBef>
                <a:spcPts val="420"/>
              </a:spcBef>
              <a:buSzPts val="2400"/>
              <a:buFont typeface="+mj-lt"/>
              <a:buAutoNum type="arabicPeriod"/>
            </a:pPr>
            <a:r>
              <a:rPr lang="en-US" sz="2800" dirty="0"/>
              <a:t>Embedded questions in eConsent document LAR relationship to patient and consent </a:t>
            </a:r>
          </a:p>
          <a:p>
            <a:pPr marL="514350" indent="-514350">
              <a:spcBef>
                <a:spcPts val="420"/>
              </a:spcBef>
              <a:buSzPts val="2400"/>
              <a:buFont typeface="+mj-lt"/>
              <a:buAutoNum type="arabicPeriod"/>
            </a:pPr>
            <a:r>
              <a:rPr lang="en-US" sz="2800" dirty="0"/>
              <a:t>Can embed educational materials (i.e. videos)</a:t>
            </a:r>
            <a:endParaRPr sz="2800" dirty="0"/>
          </a:p>
          <a:p>
            <a:pPr marL="514350" indent="-514350">
              <a:spcBef>
                <a:spcPts val="420"/>
              </a:spcBef>
              <a:buSzPts val="2400"/>
              <a:buFont typeface="+mj-lt"/>
              <a:buAutoNum type="arabicPeriod"/>
            </a:pPr>
            <a:r>
              <a:rPr lang="en-US" sz="2800" dirty="0"/>
              <a:t>Real-time access to </a:t>
            </a:r>
            <a:r>
              <a:rPr lang="en-US" sz="2800" dirty="0" err="1"/>
              <a:t>eICFs</a:t>
            </a:r>
            <a:r>
              <a:rPr lang="en-US" sz="2800" dirty="0"/>
              <a:t> for study monitors and leadership team </a:t>
            </a:r>
          </a:p>
          <a:p>
            <a:pPr marL="514350" indent="-514350">
              <a:spcBef>
                <a:spcPts val="420"/>
              </a:spcBef>
              <a:buSzPts val="2400"/>
              <a:buFont typeface="+mj-lt"/>
              <a:buAutoNum type="arabicPeriod"/>
            </a:pPr>
            <a:r>
              <a:rPr lang="en-US" sz="2800" dirty="0"/>
              <a:t>Benefits of eConsent are also applicable when obtaining consent in person</a:t>
            </a:r>
            <a:endParaRPr sz="2800"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a:p>
            <a:pPr marL="757278" lvl="1" indent="-323850">
              <a:spcBef>
                <a:spcPts val="420"/>
              </a:spcBef>
              <a:buSzPts val="2100"/>
              <a:buNone/>
            </a:pPr>
            <a:endParaRPr dirty="0"/>
          </a:p>
        </p:txBody>
      </p:sp>
    </p:spTree>
    <p:extLst>
      <p:ext uri="{BB962C8B-B14F-4D97-AF65-F5344CB8AC3E}">
        <p14:creationId xmlns:p14="http://schemas.microsoft.com/office/powerpoint/2010/main" val="81131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r>
              <a:rPr lang="en-US" dirty="0"/>
              <a:t>eConsent Platform Flaws to Avoid</a:t>
            </a:r>
            <a:endParaRPr dirty="0"/>
          </a:p>
        </p:txBody>
      </p:sp>
      <p:sp>
        <p:nvSpPr>
          <p:cNvPr id="242" name="Google Shape;242;p35"/>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indent="-457200">
              <a:spcBef>
                <a:spcPts val="500"/>
              </a:spcBef>
              <a:buSzPts val="2800"/>
              <a:buAutoNum type="arabicPeriod"/>
            </a:pPr>
            <a:r>
              <a:rPr lang="en-US" sz="2800" dirty="0"/>
              <a:t>Complex end user requirements</a:t>
            </a:r>
            <a:endParaRPr dirty="0"/>
          </a:p>
          <a:p>
            <a:pPr marL="800100" lvl="1">
              <a:spcBef>
                <a:spcPts val="500"/>
              </a:spcBef>
              <a:buSzPts val="2400"/>
            </a:pPr>
            <a:r>
              <a:rPr lang="en-US" sz="2400" dirty="0"/>
              <a:t>Requires subject/LAR to establish an account</a:t>
            </a:r>
            <a:endParaRPr dirty="0"/>
          </a:p>
          <a:p>
            <a:pPr marL="800100" lvl="1">
              <a:spcBef>
                <a:spcPts val="500"/>
              </a:spcBef>
              <a:buSzPts val="2400"/>
            </a:pPr>
            <a:r>
              <a:rPr lang="en-US" sz="2400" dirty="0"/>
              <a:t>Requires the subject or LAR to create a password</a:t>
            </a:r>
            <a:endParaRPr dirty="0"/>
          </a:p>
          <a:p>
            <a:pPr marL="800100" lvl="1">
              <a:spcBef>
                <a:spcPts val="500"/>
              </a:spcBef>
              <a:buSzPts val="2400"/>
            </a:pPr>
            <a:r>
              <a:rPr lang="en-US" sz="2400" dirty="0"/>
              <a:t>Extensive navigation to access consent document</a:t>
            </a:r>
            <a:endParaRPr dirty="0"/>
          </a:p>
          <a:p>
            <a:pPr indent="-457200">
              <a:spcBef>
                <a:spcPts val="500"/>
              </a:spcBef>
              <a:buSzPts val="2800"/>
              <a:buAutoNum type="arabicPeriod"/>
            </a:pPr>
            <a:r>
              <a:rPr lang="en-US" sz="2800" dirty="0"/>
              <a:t>Complex research team requirements</a:t>
            </a:r>
            <a:endParaRPr dirty="0"/>
          </a:p>
          <a:p>
            <a:pPr marL="885837" lvl="1">
              <a:spcBef>
                <a:spcPts val="500"/>
              </a:spcBef>
              <a:buSzPts val="2400"/>
            </a:pPr>
            <a:r>
              <a:rPr lang="en-US" sz="2400" dirty="0"/>
              <a:t>Research team creates individual LAR accounts</a:t>
            </a:r>
            <a:endParaRPr dirty="0"/>
          </a:p>
          <a:p>
            <a:pPr marL="885837" lvl="1">
              <a:spcBef>
                <a:spcPts val="500"/>
              </a:spcBef>
              <a:buSzPts val="2400"/>
            </a:pPr>
            <a:r>
              <a:rPr lang="en-US" sz="2400" dirty="0"/>
              <a:t>Complex log-in to access the eConsent link </a:t>
            </a:r>
            <a:endParaRPr dirty="0"/>
          </a:p>
          <a:p>
            <a:pPr indent="-457200">
              <a:spcBef>
                <a:spcPts val="500"/>
              </a:spcBef>
              <a:buSzPts val="2800"/>
              <a:buAutoNum type="arabicPeriod"/>
            </a:pPr>
            <a:r>
              <a:rPr lang="en-US" sz="2800" dirty="0"/>
              <a:t>Data Storage not Part 11 compliant</a:t>
            </a:r>
            <a:endParaRPr dirty="0"/>
          </a:p>
        </p:txBody>
      </p:sp>
    </p:spTree>
    <p:extLst>
      <p:ext uri="{BB962C8B-B14F-4D97-AF65-F5344CB8AC3E}">
        <p14:creationId xmlns:p14="http://schemas.microsoft.com/office/powerpoint/2010/main" val="315099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smtClean="0"/>
              <a:t>Exception from Informed Consent (EFIC)</a:t>
            </a:r>
            <a:endParaRPr lang="en-US" dirty="0"/>
          </a:p>
        </p:txBody>
      </p:sp>
      <p:sp>
        <p:nvSpPr>
          <p:cNvPr id="3" name="Content Placeholder 2"/>
          <p:cNvSpPr>
            <a:spLocks noGrp="1"/>
          </p:cNvSpPr>
          <p:nvPr>
            <p:ph idx="1"/>
          </p:nvPr>
        </p:nvSpPr>
        <p:spPr/>
        <p:txBody>
          <a:bodyPr>
            <a:normAutofit/>
          </a:bodyPr>
          <a:lstStyle/>
          <a:p>
            <a:r>
              <a:rPr lang="en-US" dirty="0" smtClean="0"/>
              <a:t>FASTEST Trial</a:t>
            </a:r>
          </a:p>
          <a:p>
            <a:r>
              <a:rPr lang="en-US" dirty="0" smtClean="0"/>
              <a:t>General concept </a:t>
            </a:r>
          </a:p>
          <a:p>
            <a:r>
              <a:rPr lang="en-US" dirty="0" smtClean="0"/>
              <a:t>Will require an entire steering committee future session (s).</a:t>
            </a:r>
          </a:p>
          <a:p>
            <a:pPr marL="0" indent="0">
              <a:buNone/>
            </a:pPr>
            <a:endParaRPr lang="en-US" dirty="0"/>
          </a:p>
        </p:txBody>
      </p:sp>
    </p:spTree>
    <p:extLst>
      <p:ext uri="{BB962C8B-B14F-4D97-AF65-F5344CB8AC3E}">
        <p14:creationId xmlns:p14="http://schemas.microsoft.com/office/powerpoint/2010/main" val="1081183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76974"/>
            <a:ext cx="9144000" cy="1446550"/>
          </a:xfrm>
          <a:prstGeom prst="rect">
            <a:avLst/>
          </a:prstGeom>
          <a:noFill/>
        </p:spPr>
        <p:txBody>
          <a:bodyPr wrap="square" rtlCol="0">
            <a:spAutoFit/>
          </a:bodyPr>
          <a:lstStyle/>
          <a:p>
            <a:pPr algn="ctr"/>
            <a:r>
              <a:rPr lang="en-US" sz="4400" dirty="0">
                <a:cs typeface="Arial"/>
              </a:rPr>
              <a:t>NIH StrokeNet </a:t>
            </a:r>
          </a:p>
          <a:p>
            <a:pPr algn="ctr"/>
            <a:r>
              <a:rPr lang="en-US" sz="4400" dirty="0">
                <a:cs typeface="Arial"/>
              </a:rPr>
              <a:t>Recovery &amp; Rehabilitation Group</a:t>
            </a:r>
          </a:p>
        </p:txBody>
      </p:sp>
      <p:sp>
        <p:nvSpPr>
          <p:cNvPr id="3" name="TextBox 2"/>
          <p:cNvSpPr txBox="1"/>
          <p:nvPr/>
        </p:nvSpPr>
        <p:spPr>
          <a:xfrm>
            <a:off x="1522884" y="3799582"/>
            <a:ext cx="9145116" cy="1077218"/>
          </a:xfrm>
          <a:prstGeom prst="rect">
            <a:avLst/>
          </a:prstGeom>
          <a:noFill/>
        </p:spPr>
        <p:txBody>
          <a:bodyPr wrap="square" rtlCol="0">
            <a:spAutoFit/>
          </a:bodyPr>
          <a:lstStyle/>
          <a:p>
            <a:pPr algn="ctr"/>
            <a:r>
              <a:rPr lang="en-US" sz="3200" dirty="0">
                <a:solidFill>
                  <a:srgbClr val="FFFFFF"/>
                </a:solidFill>
                <a:latin typeface="Arial"/>
                <a:cs typeface="Arial"/>
              </a:rPr>
              <a:t>Steven C. Cramer, MD</a:t>
            </a:r>
          </a:p>
          <a:p>
            <a:pPr algn="ctr"/>
            <a:r>
              <a:rPr lang="en-US" sz="3200" dirty="0">
                <a:solidFill>
                  <a:srgbClr val="FFFFFF"/>
                </a:solidFill>
                <a:latin typeface="Arial"/>
                <a:cs typeface="Arial"/>
              </a:rPr>
              <a:t>Steven L. Wolf, PT, PhD</a:t>
            </a:r>
          </a:p>
        </p:txBody>
      </p:sp>
    </p:spTree>
    <p:extLst>
      <p:ext uri="{BB962C8B-B14F-4D97-AF65-F5344CB8AC3E}">
        <p14:creationId xmlns:p14="http://schemas.microsoft.com/office/powerpoint/2010/main" val="3831826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m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860"/>
            <a:ext cx="9144000" cy="5710296"/>
          </a:xfrm>
          <a:prstGeom prst="rect">
            <a:avLst/>
          </a:prstGeom>
        </p:spPr>
      </p:pic>
      <p:pic>
        <p:nvPicPr>
          <p:cNvPr id="4" name="Picture 3" descr="carmic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5807998"/>
            <a:ext cx="3048000" cy="973802"/>
          </a:xfrm>
          <a:prstGeom prst="rect">
            <a:avLst/>
          </a:prstGeom>
        </p:spPr>
      </p:pic>
      <p:pic>
        <p:nvPicPr>
          <p:cNvPr id="5" name="Picture 4" descr="carmc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0" y="6420201"/>
            <a:ext cx="4457700" cy="457200"/>
          </a:xfrm>
          <a:prstGeom prst="rect">
            <a:avLst/>
          </a:prstGeom>
        </p:spPr>
      </p:pic>
    </p:spTree>
    <p:extLst>
      <p:ext uri="{BB962C8B-B14F-4D97-AF65-F5344CB8AC3E}">
        <p14:creationId xmlns:p14="http://schemas.microsoft.com/office/powerpoint/2010/main" val="167688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04343" y="697454"/>
            <a:ext cx="8001000" cy="1878904"/>
          </a:xfrm>
        </p:spPr>
        <p:txBody>
          <a:bodyPr>
            <a:normAutofit/>
          </a:bodyPr>
          <a:lstStyle/>
          <a:p>
            <a:r>
              <a:rPr lang="en-US" dirty="0" smtClean="0">
                <a:solidFill>
                  <a:srgbClr val="002060"/>
                </a:solidFill>
              </a:rPr>
              <a:t>Study Recruitment Tips</a:t>
            </a:r>
            <a:endParaRPr lang="en-US" dirty="0">
              <a:solidFill>
                <a:srgbClr val="002060"/>
              </a:solidFill>
            </a:endParaRPr>
          </a:p>
        </p:txBody>
      </p:sp>
      <p:sp>
        <p:nvSpPr>
          <p:cNvPr id="7" name="Subtitle 6"/>
          <p:cNvSpPr>
            <a:spLocks noGrp="1"/>
          </p:cNvSpPr>
          <p:nvPr>
            <p:ph type="subTitle" idx="1"/>
          </p:nvPr>
        </p:nvSpPr>
        <p:spPr>
          <a:xfrm>
            <a:off x="4028298" y="2830882"/>
            <a:ext cx="7342067" cy="1947333"/>
          </a:xfrm>
        </p:spPr>
        <p:txBody>
          <a:bodyPr>
            <a:noAutofit/>
          </a:bodyPr>
          <a:lstStyle/>
          <a:p>
            <a:pPr algn="l"/>
            <a:r>
              <a:rPr lang="en-US" sz="3600" dirty="0" smtClean="0"/>
              <a:t>Heena Olalde, RN, MSN</a:t>
            </a:r>
          </a:p>
          <a:p>
            <a:pPr algn="l"/>
            <a:r>
              <a:rPr lang="en-US" sz="3600" dirty="0" smtClean="0"/>
              <a:t>Enrique Leira, MD, MS</a:t>
            </a:r>
          </a:p>
          <a:p>
            <a:pPr algn="l"/>
            <a:r>
              <a:rPr lang="en-US" sz="3600" dirty="0" smtClean="0"/>
              <a:t>University of Iowa RCC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9434" y="6055716"/>
            <a:ext cx="2442216" cy="663091"/>
          </a:xfrm>
          <a:prstGeom prst="rect">
            <a:avLst/>
          </a:prstGeom>
        </p:spPr>
      </p:pic>
      <p:pic>
        <p:nvPicPr>
          <p:cNvPr id="5" name="Picture 16" descr="UnivIow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580" y="5290057"/>
            <a:ext cx="142822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684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4859623"/>
          </a:xfrm>
          <a:prstGeom prst="rect">
            <a:avLst/>
          </a:prstGeom>
        </p:spPr>
      </p:pic>
      <p:pic>
        <p:nvPicPr>
          <p:cNvPr id="3" name="Picture 2" descr="L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313078"/>
            <a:ext cx="8077200" cy="837060"/>
          </a:xfrm>
          <a:prstGeom prst="rect">
            <a:avLst/>
          </a:prstGeom>
        </p:spPr>
      </p:pic>
      <p:sp>
        <p:nvSpPr>
          <p:cNvPr id="4" name="TextBox 3"/>
          <p:cNvSpPr txBox="1"/>
          <p:nvPr/>
        </p:nvSpPr>
        <p:spPr>
          <a:xfrm>
            <a:off x="7365959" y="6457890"/>
            <a:ext cx="3050322" cy="400110"/>
          </a:xfrm>
          <a:prstGeom prst="rect">
            <a:avLst/>
          </a:prstGeom>
          <a:noFill/>
        </p:spPr>
        <p:txBody>
          <a:bodyPr wrap="none" rtlCol="0">
            <a:spAutoFit/>
          </a:bodyPr>
          <a:lstStyle/>
          <a:p>
            <a:r>
              <a:rPr lang="en-US" sz="2000" i="1" dirty="0">
                <a:solidFill>
                  <a:srgbClr val="FFFFFF"/>
                </a:solidFill>
              </a:rPr>
              <a:t>Stroke</a:t>
            </a:r>
            <a:r>
              <a:rPr lang="en-US" sz="2000" dirty="0">
                <a:solidFill>
                  <a:srgbClr val="FFFFFF"/>
                </a:solidFill>
              </a:rPr>
              <a:t>. 2018;49:3107-3114 </a:t>
            </a:r>
          </a:p>
        </p:txBody>
      </p:sp>
    </p:spTree>
    <p:extLst>
      <p:ext uri="{BB962C8B-B14F-4D97-AF65-F5344CB8AC3E}">
        <p14:creationId xmlns:p14="http://schemas.microsoft.com/office/powerpoint/2010/main" val="4119135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E1790D-7E7D-4C37-BC23-C00199FBC2ED" descr="04FE1FE4-9598-4B73-BD0B-55D282DCE860">
            <a:extLst>
              <a:ext uri="{FF2B5EF4-FFF2-40B4-BE49-F238E27FC236}">
                <a16:creationId xmlns:a16="http://schemas.microsoft.com/office/drawing/2014/main" id="{588D93FE-4D8C-4A2B-97A0-A8B9F6F78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942" y="-119269"/>
            <a:ext cx="9088476" cy="392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EA2708-E84E-4E30-8444-92A1F32D2AD4}"/>
              </a:ext>
            </a:extLst>
          </p:cNvPr>
          <p:cNvSpPr/>
          <p:nvPr/>
        </p:nvSpPr>
        <p:spPr>
          <a:xfrm>
            <a:off x="6324600" y="6396335"/>
            <a:ext cx="4343400" cy="369332"/>
          </a:xfrm>
          <a:prstGeom prst="rect">
            <a:avLst/>
          </a:prstGeom>
        </p:spPr>
        <p:txBody>
          <a:bodyPr wrap="square">
            <a:spAutoFit/>
          </a:bodyPr>
          <a:lstStyle/>
          <a:p>
            <a:pPr algn="r"/>
            <a:r>
              <a:rPr lang="nl-NL" i="1" dirty="0">
                <a:solidFill>
                  <a:srgbClr val="FFFFFF"/>
                </a:solidFill>
              </a:rPr>
              <a:t>Stroke</a:t>
            </a:r>
            <a:r>
              <a:rPr lang="nl-NL" dirty="0">
                <a:solidFill>
                  <a:srgbClr val="FFFFFF"/>
                </a:solidFill>
              </a:rPr>
              <a:t>. 2017;48:813-819.</a:t>
            </a:r>
            <a:endParaRPr lang="en-US" dirty="0">
              <a:solidFill>
                <a:srgbClr val="FFFFFF"/>
              </a:solidFill>
            </a:endParaRPr>
          </a:p>
        </p:txBody>
      </p:sp>
    </p:spTree>
    <p:extLst>
      <p:ext uri="{BB962C8B-B14F-4D97-AF65-F5344CB8AC3E}">
        <p14:creationId xmlns:p14="http://schemas.microsoft.com/office/powerpoint/2010/main" val="1248707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E919F66-79DF-4C92-839D-F64E7B07BC8D" descr="A8C6E2CC-38BC-4146-A627-4EC1C9F2DAC2">
            <a:extLst>
              <a:ext uri="{FF2B5EF4-FFF2-40B4-BE49-F238E27FC236}">
                <a16:creationId xmlns:a16="http://schemas.microsoft.com/office/drawing/2014/main" id="{B03CEFDE-4A20-496B-B019-849421435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25" y="1066801"/>
            <a:ext cx="9070911" cy="350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EA2708-E84E-4E30-8444-92A1F32D2AD4}"/>
              </a:ext>
            </a:extLst>
          </p:cNvPr>
          <p:cNvSpPr/>
          <p:nvPr/>
        </p:nvSpPr>
        <p:spPr>
          <a:xfrm>
            <a:off x="6324600" y="6396335"/>
            <a:ext cx="4343400" cy="369332"/>
          </a:xfrm>
          <a:prstGeom prst="rect">
            <a:avLst/>
          </a:prstGeom>
        </p:spPr>
        <p:txBody>
          <a:bodyPr wrap="square">
            <a:spAutoFit/>
          </a:bodyPr>
          <a:lstStyle/>
          <a:p>
            <a:pPr algn="r"/>
            <a:r>
              <a:rPr lang="nl-NL" i="1" dirty="0">
                <a:solidFill>
                  <a:srgbClr val="FFFFFF"/>
                </a:solidFill>
              </a:rPr>
              <a:t>Stroke</a:t>
            </a:r>
            <a:r>
              <a:rPr lang="nl-NL" dirty="0">
                <a:solidFill>
                  <a:srgbClr val="FFFFFF"/>
                </a:solidFill>
              </a:rPr>
              <a:t>. 2017;48:813-819.</a:t>
            </a:r>
            <a:endParaRPr lang="en-US" dirty="0">
              <a:solidFill>
                <a:srgbClr val="FFFFFF"/>
              </a:solidFill>
            </a:endParaRPr>
          </a:p>
        </p:txBody>
      </p:sp>
    </p:spTree>
    <p:extLst>
      <p:ext uri="{BB962C8B-B14F-4D97-AF65-F5344CB8AC3E}">
        <p14:creationId xmlns:p14="http://schemas.microsoft.com/office/powerpoint/2010/main" val="3512157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EA2708-E84E-4E30-8444-92A1F32D2AD4}"/>
              </a:ext>
            </a:extLst>
          </p:cNvPr>
          <p:cNvSpPr/>
          <p:nvPr/>
        </p:nvSpPr>
        <p:spPr>
          <a:xfrm>
            <a:off x="6324600" y="6396335"/>
            <a:ext cx="4343400" cy="369332"/>
          </a:xfrm>
          <a:prstGeom prst="rect">
            <a:avLst/>
          </a:prstGeom>
        </p:spPr>
        <p:txBody>
          <a:bodyPr wrap="square">
            <a:spAutoFit/>
          </a:bodyPr>
          <a:lstStyle/>
          <a:p>
            <a:pPr algn="r"/>
            <a:r>
              <a:rPr lang="nl-NL" i="1" dirty="0">
                <a:solidFill>
                  <a:srgbClr val="FFFFFF"/>
                </a:solidFill>
              </a:rPr>
              <a:t>Stroke</a:t>
            </a:r>
            <a:r>
              <a:rPr lang="nl-NL" dirty="0">
                <a:solidFill>
                  <a:srgbClr val="FFFFFF"/>
                </a:solidFill>
              </a:rPr>
              <a:t>. 2017;48:813-819.</a:t>
            </a:r>
            <a:endParaRPr lang="en-US" dirty="0">
              <a:solidFill>
                <a:srgbClr val="FFFFFF"/>
              </a:solidFill>
            </a:endParaRPr>
          </a:p>
        </p:txBody>
      </p:sp>
      <p:pic>
        <p:nvPicPr>
          <p:cNvPr id="3" name="1E919F66-79DF-4C92-839D-F64E7B07BC8D" descr="A8C6E2CC-38BC-4146-A627-4EC1C9F2DAC2">
            <a:extLst>
              <a:ext uri="{FF2B5EF4-FFF2-40B4-BE49-F238E27FC236}">
                <a16:creationId xmlns:a16="http://schemas.microsoft.com/office/drawing/2014/main" id="{B03CEFDE-4A20-496B-B019-849421435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25" y="1066801"/>
            <a:ext cx="9070911" cy="350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p:cNvSpPr/>
          <p:nvPr/>
        </p:nvSpPr>
        <p:spPr bwMode="auto">
          <a:xfrm>
            <a:off x="1633107" y="1705260"/>
            <a:ext cx="8806293" cy="457200"/>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8170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EA2708-E84E-4E30-8444-92A1F32D2AD4}"/>
              </a:ext>
            </a:extLst>
          </p:cNvPr>
          <p:cNvSpPr/>
          <p:nvPr/>
        </p:nvSpPr>
        <p:spPr>
          <a:xfrm>
            <a:off x="6324600" y="6396335"/>
            <a:ext cx="4343400" cy="369332"/>
          </a:xfrm>
          <a:prstGeom prst="rect">
            <a:avLst/>
          </a:prstGeom>
        </p:spPr>
        <p:txBody>
          <a:bodyPr wrap="square">
            <a:spAutoFit/>
          </a:bodyPr>
          <a:lstStyle/>
          <a:p>
            <a:pPr algn="r"/>
            <a:r>
              <a:rPr lang="nl-NL" i="1" dirty="0">
                <a:solidFill>
                  <a:srgbClr val="FFFFFF"/>
                </a:solidFill>
              </a:rPr>
              <a:t>Stroke</a:t>
            </a:r>
            <a:r>
              <a:rPr lang="nl-NL" dirty="0">
                <a:solidFill>
                  <a:srgbClr val="FFFFFF"/>
                </a:solidFill>
              </a:rPr>
              <a:t>. 2017;48:813-819.</a:t>
            </a:r>
            <a:endParaRPr lang="en-US" dirty="0">
              <a:solidFill>
                <a:srgbClr val="FFFFFF"/>
              </a:solidFill>
            </a:endParaRPr>
          </a:p>
        </p:txBody>
      </p:sp>
      <p:pic>
        <p:nvPicPr>
          <p:cNvPr id="3" name="1E919F66-79DF-4C92-839D-F64E7B07BC8D" descr="A8C6E2CC-38BC-4146-A627-4EC1C9F2DAC2">
            <a:extLst>
              <a:ext uri="{FF2B5EF4-FFF2-40B4-BE49-F238E27FC236}">
                <a16:creationId xmlns:a16="http://schemas.microsoft.com/office/drawing/2014/main" id="{B03CEFDE-4A20-496B-B019-849421435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25" y="1066801"/>
            <a:ext cx="9070911" cy="350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p:cNvSpPr/>
          <p:nvPr/>
        </p:nvSpPr>
        <p:spPr bwMode="auto">
          <a:xfrm>
            <a:off x="1633107" y="2910030"/>
            <a:ext cx="8806293" cy="609600"/>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0703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888623"/>
            <a:ext cx="8686800" cy="4985980"/>
          </a:xfrm>
          <a:prstGeom prst="rect">
            <a:avLst/>
          </a:prstGeom>
        </p:spPr>
        <p:txBody>
          <a:bodyPr wrap="square">
            <a:spAutoFit/>
          </a:bodyPr>
          <a:lstStyle/>
          <a:p>
            <a:r>
              <a:rPr lang="en-US" u="sng" dirty="0"/>
              <a:t>1</a:t>
            </a:r>
            <a:r>
              <a:rPr lang="en-US" u="sng" dirty="0">
                <a:solidFill>
                  <a:srgbClr val="FFFFFF"/>
                </a:solidFill>
              </a:rPr>
              <a:t> </a:t>
            </a:r>
            <a:r>
              <a:rPr lang="en-US" u="sng" dirty="0"/>
              <a:t>completed</a:t>
            </a:r>
          </a:p>
          <a:p>
            <a:pPr marL="342900" indent="-173038">
              <a:buFont typeface="Arial"/>
              <a:buChar char="•"/>
            </a:pPr>
            <a:r>
              <a:rPr lang="en-US" dirty="0"/>
              <a:t>Telerehabilitation</a:t>
            </a:r>
            <a:endParaRPr lang="en-US" sz="1200" dirty="0"/>
          </a:p>
          <a:p>
            <a:endParaRPr lang="en-US" sz="1200" u="sng" dirty="0"/>
          </a:p>
          <a:p>
            <a:r>
              <a:rPr lang="en-US" u="sng" dirty="0"/>
              <a:t>2 active</a:t>
            </a:r>
            <a:endParaRPr lang="en-US" dirty="0"/>
          </a:p>
          <a:p>
            <a:pPr marL="342900" indent="-173038">
              <a:buFont typeface="Arial"/>
              <a:buChar char="•"/>
            </a:pPr>
            <a:r>
              <a:rPr lang="en-US" dirty="0"/>
              <a:t>I-ACQUIRE (Intensive Infant Rehabilitation)</a:t>
            </a:r>
          </a:p>
          <a:p>
            <a:pPr marL="342900" indent="-173038">
              <a:buFont typeface="Arial"/>
              <a:buChar char="•"/>
            </a:pPr>
            <a:r>
              <a:rPr lang="en-US" dirty="0"/>
              <a:t>TRANSPORT 2 (Transcranial Direct Current Stimulation)</a:t>
            </a:r>
            <a:endParaRPr lang="en-US" sz="1200" dirty="0"/>
          </a:p>
          <a:p>
            <a:endParaRPr lang="en-US" sz="1200" dirty="0"/>
          </a:p>
          <a:p>
            <a:r>
              <a:rPr lang="en-US" u="sng" dirty="0"/>
              <a:t>2 under advanced consideration</a:t>
            </a:r>
          </a:p>
          <a:p>
            <a:pPr marL="342900" indent="-173038">
              <a:buFont typeface="Arial"/>
              <a:buChar char="•"/>
            </a:pPr>
            <a:r>
              <a:rPr lang="en-US" dirty="0"/>
              <a:t>Brain stimulation for aphasia (June 2019 submission)</a:t>
            </a:r>
          </a:p>
          <a:p>
            <a:pPr marL="342900" indent="-173038">
              <a:buFont typeface="Arial"/>
              <a:buChar char="•"/>
            </a:pPr>
            <a:r>
              <a:rPr lang="en-US" dirty="0"/>
              <a:t>Biomarkers of motor recovery (with the ESC)</a:t>
            </a:r>
            <a:endParaRPr lang="en-US" sz="1200" dirty="0"/>
          </a:p>
          <a:p>
            <a:endParaRPr lang="en-US" sz="1200" dirty="0"/>
          </a:p>
          <a:p>
            <a:r>
              <a:rPr lang="en-US" u="sng" dirty="0"/>
              <a:t>5+ in development</a:t>
            </a:r>
            <a:endParaRPr lang="en-US" dirty="0"/>
          </a:p>
          <a:p>
            <a:pPr marL="342900" indent="-169863">
              <a:buFont typeface="Arial"/>
              <a:buChar char="•"/>
            </a:pPr>
            <a:r>
              <a:rPr lang="en-US" sz="2000" dirty="0"/>
              <a:t>Genetics of recovery</a:t>
            </a:r>
          </a:p>
          <a:p>
            <a:pPr marL="342900" indent="-169863">
              <a:buFont typeface="Arial"/>
              <a:buChar char="•"/>
            </a:pPr>
            <a:r>
              <a:rPr lang="en-US" sz="2000" dirty="0"/>
              <a:t>Stem cell therapy</a:t>
            </a:r>
          </a:p>
          <a:p>
            <a:pPr marL="342900" indent="-169863">
              <a:buFont typeface="Arial"/>
              <a:buChar char="•"/>
            </a:pPr>
            <a:r>
              <a:rPr lang="en-US" sz="2000" dirty="0"/>
              <a:t>Intense language therapy</a:t>
            </a:r>
          </a:p>
          <a:p>
            <a:pPr marL="342900" indent="-169863">
              <a:buFont typeface="Arial"/>
              <a:buChar char="•"/>
            </a:pPr>
            <a:r>
              <a:rPr lang="en-US" sz="2000" dirty="0"/>
              <a:t>Apnea treatment (spinoff)</a:t>
            </a:r>
          </a:p>
          <a:p>
            <a:pPr marL="342900" indent="-169863">
              <a:buFont typeface="Arial"/>
              <a:buChar char="•"/>
            </a:pPr>
            <a:r>
              <a:rPr lang="en-US" sz="2000" dirty="0"/>
              <a:t>Telerehabilitation in low resource setting</a:t>
            </a:r>
          </a:p>
          <a:p>
            <a:r>
              <a:rPr lang="en-US" sz="2000" i="1" dirty="0"/>
              <a:t>and numerous other Synopses at various stages of pre-development</a:t>
            </a:r>
          </a:p>
        </p:txBody>
      </p:sp>
      <p:sp>
        <p:nvSpPr>
          <p:cNvPr id="3" name="Rectangle 2"/>
          <p:cNvSpPr/>
          <p:nvPr/>
        </p:nvSpPr>
        <p:spPr>
          <a:xfrm>
            <a:off x="1905000" y="100320"/>
            <a:ext cx="8382000" cy="523220"/>
          </a:xfrm>
          <a:prstGeom prst="rect">
            <a:avLst/>
          </a:prstGeom>
        </p:spPr>
        <p:txBody>
          <a:bodyPr wrap="square">
            <a:spAutoFit/>
          </a:bodyPr>
          <a:lstStyle/>
          <a:p>
            <a:pPr algn="ctr"/>
            <a:r>
              <a:rPr lang="en-US" sz="2800" dirty="0"/>
              <a:t>StrokeNet Recovery &amp; Rehabilitation Group trials</a:t>
            </a:r>
          </a:p>
        </p:txBody>
      </p:sp>
      <p:cxnSp>
        <p:nvCxnSpPr>
          <p:cNvPr id="4" name="Straight Connector 3"/>
          <p:cNvCxnSpPr/>
          <p:nvPr/>
        </p:nvCxnSpPr>
        <p:spPr bwMode="auto">
          <a:xfrm>
            <a:off x="1524000" y="637822"/>
            <a:ext cx="9144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Explosion 2 4"/>
          <p:cNvSpPr/>
          <p:nvPr/>
        </p:nvSpPr>
        <p:spPr bwMode="auto">
          <a:xfrm>
            <a:off x="7467600" y="666044"/>
            <a:ext cx="3200400" cy="1752600"/>
          </a:xfrm>
          <a:prstGeom prst="irregularSeal2">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2400" dirty="0">
                <a:solidFill>
                  <a:srgbClr val="FFFFFF"/>
                </a:solidFill>
                <a:latin typeface="Arial" charset="0"/>
                <a:ea typeface="ＭＳ Ｐゴシック" charset="0"/>
                <a:cs typeface="ＭＳ Ｐゴシック" charset="0"/>
              </a:rPr>
              <a:t>As of 4/1/2019</a:t>
            </a:r>
          </a:p>
        </p:txBody>
      </p:sp>
    </p:spTree>
    <p:extLst>
      <p:ext uri="{BB962C8B-B14F-4D97-AF65-F5344CB8AC3E}">
        <p14:creationId xmlns:p14="http://schemas.microsoft.com/office/powerpoint/2010/main" val="1153033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381001"/>
            <a:ext cx="8991600" cy="954107"/>
          </a:xfrm>
          <a:prstGeom prst="rect">
            <a:avLst/>
          </a:prstGeom>
          <a:noFill/>
        </p:spPr>
        <p:txBody>
          <a:bodyPr wrap="square" rtlCol="0">
            <a:spAutoFit/>
          </a:bodyPr>
          <a:lstStyle/>
          <a:p>
            <a:pPr algn="ctr"/>
            <a:r>
              <a:rPr lang="en-US" sz="2800" dirty="0"/>
              <a:t>Telerehabilitation In The Home Versus Therapy In-Clinic For Patients With Stroke</a:t>
            </a:r>
          </a:p>
        </p:txBody>
      </p:sp>
      <p:sp>
        <p:nvSpPr>
          <p:cNvPr id="3" name="TextBox 2"/>
          <p:cNvSpPr txBox="1"/>
          <p:nvPr/>
        </p:nvSpPr>
        <p:spPr>
          <a:xfrm>
            <a:off x="2133600" y="2046745"/>
            <a:ext cx="7924800" cy="2246769"/>
          </a:xfrm>
          <a:prstGeom prst="rect">
            <a:avLst/>
          </a:prstGeom>
          <a:noFill/>
        </p:spPr>
        <p:txBody>
          <a:bodyPr wrap="square" rtlCol="0">
            <a:spAutoFit/>
          </a:bodyPr>
          <a:lstStyle/>
          <a:p>
            <a:r>
              <a:rPr lang="en-US" sz="2000" u="sng" dirty="0"/>
              <a:t>Steven C. Cramer</a:t>
            </a:r>
            <a:r>
              <a:rPr lang="en-US" sz="2000" dirty="0"/>
              <a:t>*, Lucy Dodakian, Vu Le, Jill See, Renee Augsburger, Alison McKenzie, Robert Zhou, Nina Chiu, Jutta Heckhausen, Jessica M. Cassidy, Walt Scacchi, Megan Therese Smith, A. M. Barrett, Jayme Knutson, Dylan Edwards, David Putrino, Kunal Agrawal, Kenneth Ngo, Elliot J. Roth, David Tirschwell, Michelle L. Woodbury, Ross Zafonte, Wenle Zhao, Judith Spilker, Steven L. Wolf, Joseph P. Broderick, and Scott Janis, for the NIH StrokeNet Telerehab Investigators </a:t>
            </a:r>
          </a:p>
        </p:txBody>
      </p:sp>
      <p:sp>
        <p:nvSpPr>
          <p:cNvPr id="4" name="Text Box 7"/>
          <p:cNvSpPr txBox="1">
            <a:spLocks noChangeArrowheads="1"/>
          </p:cNvSpPr>
          <p:nvPr/>
        </p:nvSpPr>
        <p:spPr bwMode="auto">
          <a:xfrm>
            <a:off x="1600200" y="4876801"/>
            <a:ext cx="8991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tx1"/>
                </a:solidFill>
                <a:latin typeface="Times" charset="0"/>
                <a:ea typeface="ＭＳ Ｐゴシック" charset="0"/>
                <a:cs typeface="ＭＳ Ｐゴシック" charset="0"/>
              </a:defRPr>
            </a:lvl1pPr>
            <a:lvl2pPr marL="742950" indent="-285750">
              <a:defRPr sz="2000">
                <a:solidFill>
                  <a:schemeClr val="tx1"/>
                </a:solidFill>
                <a:latin typeface="Times" charset="0"/>
                <a:ea typeface="ＭＳ Ｐゴシック" charset="0"/>
              </a:defRPr>
            </a:lvl2pPr>
            <a:lvl3pPr marL="1143000" indent="-228600">
              <a:defRPr sz="2000">
                <a:solidFill>
                  <a:schemeClr val="tx1"/>
                </a:solidFill>
                <a:latin typeface="Times" charset="0"/>
                <a:ea typeface="ＭＳ Ｐゴシック" charset="0"/>
              </a:defRPr>
            </a:lvl3pPr>
            <a:lvl4pPr marL="1600200" indent="-228600">
              <a:defRPr sz="2000">
                <a:solidFill>
                  <a:schemeClr val="tx1"/>
                </a:solidFill>
                <a:latin typeface="Times" charset="0"/>
                <a:ea typeface="ＭＳ Ｐゴシック" charset="0"/>
              </a:defRPr>
            </a:lvl4pPr>
            <a:lvl5pPr marL="2057400" indent="-228600">
              <a:defRPr sz="20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charset="0"/>
                <a:ea typeface="ＭＳ Ｐゴシック" charset="0"/>
              </a:defRPr>
            </a:lvl9pPr>
          </a:lstStyle>
          <a:p>
            <a:pPr algn="ctr" eaLnBrk="0" fontAlgn="base" hangingPunct="0">
              <a:spcBef>
                <a:spcPct val="0"/>
              </a:spcBef>
              <a:spcAft>
                <a:spcPct val="0"/>
              </a:spcAft>
            </a:pPr>
            <a:r>
              <a:rPr lang="en-US" dirty="0">
                <a:latin typeface="Arial" charset="0"/>
              </a:rPr>
              <a:t>*Professor, Depts. Neurology, Anatomy &amp; Neurobiology, and PM&amp;R</a:t>
            </a:r>
          </a:p>
          <a:p>
            <a:pPr algn="ctr" eaLnBrk="0" fontAlgn="base" hangingPunct="0">
              <a:spcBef>
                <a:spcPct val="0"/>
              </a:spcBef>
              <a:spcAft>
                <a:spcPct val="0"/>
              </a:spcAft>
            </a:pPr>
            <a:endParaRPr lang="en-US" dirty="0">
              <a:latin typeface="Arial" charset="0"/>
            </a:endParaRPr>
          </a:p>
          <a:p>
            <a:pPr algn="ctr" eaLnBrk="0" fontAlgn="base" hangingPunct="0">
              <a:spcBef>
                <a:spcPct val="0"/>
              </a:spcBef>
              <a:spcAft>
                <a:spcPct val="0"/>
              </a:spcAft>
            </a:pPr>
            <a:r>
              <a:rPr lang="en-US" dirty="0">
                <a:latin typeface="Arial" charset="0"/>
              </a:rPr>
              <a:t>University of California, Irvine; USA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6331537"/>
            <a:ext cx="2246243" cy="473289"/>
          </a:xfrm>
          <a:prstGeom prst="rect">
            <a:avLst/>
          </a:prstGeom>
        </p:spPr>
      </p:pic>
    </p:spTree>
    <p:extLst>
      <p:ext uri="{BB962C8B-B14F-4D97-AF65-F5344CB8AC3E}">
        <p14:creationId xmlns:p14="http://schemas.microsoft.com/office/powerpoint/2010/main" val="34663805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1483817"/>
            <a:ext cx="9144000" cy="3785652"/>
          </a:xfrm>
          <a:prstGeom prst="rect">
            <a:avLst/>
          </a:prstGeom>
          <a:noFill/>
        </p:spPr>
        <p:txBody>
          <a:bodyPr wrap="square">
            <a:spAutoFit/>
          </a:bodyPr>
          <a:lstStyle/>
          <a:p>
            <a:pPr marL="9525"/>
            <a:r>
              <a:rPr lang="en-US" sz="2400" dirty="0">
                <a:latin typeface="Arial"/>
                <a:cs typeface="Arial"/>
              </a:rPr>
              <a:t>124 subjects with stroke 4-36 weeks prior and arm motor deficits</a:t>
            </a:r>
          </a:p>
          <a:p>
            <a:pPr marL="9525"/>
            <a:endParaRPr lang="en-US" dirty="0">
              <a:latin typeface="Arial"/>
              <a:cs typeface="Arial"/>
            </a:endParaRPr>
          </a:p>
          <a:p>
            <a:pPr marL="9525"/>
            <a:r>
              <a:rPr lang="en-US" sz="2400" dirty="0">
                <a:latin typeface="Arial"/>
                <a:cs typeface="Arial"/>
              </a:rPr>
              <a:t>Randomized at 11 US sites to intensive arm motor therapy </a:t>
            </a:r>
          </a:p>
          <a:p>
            <a:r>
              <a:rPr lang="en-US" sz="2400" dirty="0">
                <a:latin typeface="Arial"/>
                <a:cs typeface="Arial"/>
              </a:rPr>
              <a:t>   (a) traditional In-Clinic, versus </a:t>
            </a:r>
          </a:p>
          <a:p>
            <a:pPr marL="109728"/>
            <a:r>
              <a:rPr lang="en-US" sz="2400" dirty="0">
                <a:latin typeface="Arial"/>
                <a:cs typeface="Arial"/>
              </a:rPr>
              <a:t>  (b) in-home Telerehabilitation</a:t>
            </a:r>
          </a:p>
          <a:p>
            <a:pPr marL="109728"/>
            <a:endParaRPr lang="en-US" dirty="0">
              <a:latin typeface="Arial"/>
              <a:cs typeface="Arial"/>
            </a:endParaRPr>
          </a:p>
          <a:p>
            <a:r>
              <a:rPr lang="en-US" sz="2400" dirty="0">
                <a:latin typeface="Arial"/>
                <a:cs typeface="Arial"/>
              </a:rPr>
              <a:t>Treatment</a:t>
            </a:r>
          </a:p>
          <a:p>
            <a:r>
              <a:rPr lang="en-US" sz="2400" dirty="0">
                <a:latin typeface="Arial"/>
                <a:cs typeface="Arial"/>
              </a:rPr>
              <a:t>   36 sessions (18 superv’d, 18 unsuperv’d), 70 min, over 6-8 wk</a:t>
            </a:r>
          </a:p>
          <a:p>
            <a:r>
              <a:rPr lang="en-US" sz="2400" dirty="0">
                <a:latin typeface="Arial"/>
                <a:cs typeface="Arial"/>
              </a:rPr>
              <a:t>   Intensity, duration, and frequency of therapy matched</a:t>
            </a:r>
          </a:p>
          <a:p>
            <a:endParaRPr lang="en-US" dirty="0">
              <a:latin typeface="Arial"/>
              <a:cs typeface="Arial"/>
            </a:endParaRPr>
          </a:p>
          <a:p>
            <a:r>
              <a:rPr lang="en-US" dirty="0">
                <a:latin typeface="Arial"/>
                <a:cs typeface="Arial"/>
              </a:rPr>
              <a:t>Assessor-blind, randomized, non-inferiority design</a:t>
            </a:r>
            <a:endParaRPr lang="en-US" sz="1200" dirty="0">
              <a:latin typeface="Arial"/>
              <a:cs typeface="Arial"/>
            </a:endParaRPr>
          </a:p>
        </p:txBody>
      </p:sp>
      <p:sp>
        <p:nvSpPr>
          <p:cNvPr id="4" name="Title 1"/>
          <p:cNvSpPr txBox="1">
            <a:spLocks/>
          </p:cNvSpPr>
          <p:nvPr/>
        </p:nvSpPr>
        <p:spPr>
          <a:xfrm>
            <a:off x="1981200" y="105310"/>
            <a:ext cx="8229600" cy="1143000"/>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a:lstStyle>
          <a:p>
            <a:r>
              <a:rPr lang="en-US" sz="3200" dirty="0">
                <a:solidFill>
                  <a:schemeClr val="tx1"/>
                </a:solidFill>
                <a:latin typeface="Arial"/>
                <a:cs typeface="Arial"/>
              </a:rPr>
              <a:t>Telerehabilitation in the Home Versus </a:t>
            </a:r>
            <a:br>
              <a:rPr lang="en-US" sz="3200" dirty="0">
                <a:solidFill>
                  <a:schemeClr val="tx1"/>
                </a:solidFill>
                <a:latin typeface="Arial"/>
                <a:cs typeface="Arial"/>
              </a:rPr>
            </a:br>
            <a:r>
              <a:rPr lang="en-US" sz="3200" dirty="0">
                <a:solidFill>
                  <a:schemeClr val="tx1"/>
                </a:solidFill>
                <a:latin typeface="Arial"/>
                <a:cs typeface="Arial"/>
              </a:rPr>
              <a:t>Therapy In-Clinic for Patients With Stroke</a:t>
            </a:r>
          </a:p>
        </p:txBody>
      </p:sp>
      <p:sp>
        <p:nvSpPr>
          <p:cNvPr id="5" name="Line 19"/>
          <p:cNvSpPr>
            <a:spLocks noChangeShapeType="1"/>
          </p:cNvSpPr>
          <p:nvPr/>
        </p:nvSpPr>
        <p:spPr bwMode="auto">
          <a:xfrm>
            <a:off x="1592264" y="1188259"/>
            <a:ext cx="9032875" cy="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dirty="0">
              <a:solidFill>
                <a:sysClr val="windowText" lastClr="000000"/>
              </a:solidFill>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6331537"/>
            <a:ext cx="2246243" cy="473289"/>
          </a:xfrm>
          <a:prstGeom prst="rect">
            <a:avLst/>
          </a:prstGeom>
        </p:spPr>
      </p:pic>
      <p:sp>
        <p:nvSpPr>
          <p:cNvPr id="9" name="Rectangle 8"/>
          <p:cNvSpPr/>
          <p:nvPr/>
        </p:nvSpPr>
        <p:spPr>
          <a:xfrm>
            <a:off x="1589769" y="6404715"/>
            <a:ext cx="3954929" cy="400110"/>
          </a:xfrm>
          <a:prstGeom prst="rect">
            <a:avLst/>
          </a:prstGeom>
          <a:solidFill>
            <a:srgbClr val="000000"/>
          </a:solidFill>
        </p:spPr>
        <p:txBody>
          <a:bodyPr wrap="none">
            <a:spAutoFit/>
          </a:bodyPr>
          <a:lstStyle/>
          <a:p>
            <a:pPr marL="400050" indent="-171450" algn="ctr"/>
            <a:r>
              <a:rPr lang="en-US" sz="2000" dirty="0">
                <a:solidFill>
                  <a:srgbClr val="FFFFFF"/>
                </a:solidFill>
                <a:latin typeface="Arial"/>
                <a:cs typeface="Arial"/>
              </a:rPr>
              <a:t>clinicaltrials.gov NCT02360488</a:t>
            </a:r>
          </a:p>
        </p:txBody>
      </p:sp>
      <p:pic>
        <p:nvPicPr>
          <p:cNvPr id="10" name="Picture 9"/>
          <p:cNvPicPr>
            <a:picLocks noChangeAspect="1"/>
          </p:cNvPicPr>
          <p:nvPr/>
        </p:nvPicPr>
        <p:blipFill rotWithShape="1">
          <a:blip r:embed="rId3"/>
          <a:srcRect l="6487" t="88009" r="75975"/>
          <a:stretch/>
        </p:blipFill>
        <p:spPr>
          <a:xfrm>
            <a:off x="5943600" y="5787249"/>
            <a:ext cx="1389982" cy="1058217"/>
          </a:xfrm>
          <a:prstGeom prst="rect">
            <a:avLst/>
          </a:prstGeom>
        </p:spPr>
      </p:pic>
    </p:spTree>
    <p:extLst>
      <p:ext uri="{BB962C8B-B14F-4D97-AF65-F5344CB8AC3E}">
        <p14:creationId xmlns:p14="http://schemas.microsoft.com/office/powerpoint/2010/main" val="281948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p:cNvSpPr txBox="1">
            <a:spLocks noChangeArrowheads="1"/>
          </p:cNvSpPr>
          <p:nvPr/>
        </p:nvSpPr>
        <p:spPr bwMode="auto">
          <a:xfrm>
            <a:off x="5445368" y="76200"/>
            <a:ext cx="1381984" cy="523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800" dirty="0">
                <a:latin typeface="Arial"/>
                <a:cs typeface="Arial"/>
              </a:rPr>
              <a:t>Results</a:t>
            </a:r>
          </a:p>
        </p:txBody>
      </p:sp>
      <p:sp>
        <p:nvSpPr>
          <p:cNvPr id="3" name="Line 19"/>
          <p:cNvSpPr>
            <a:spLocks noChangeShapeType="1"/>
          </p:cNvSpPr>
          <p:nvPr/>
        </p:nvSpPr>
        <p:spPr bwMode="auto">
          <a:xfrm>
            <a:off x="1592264" y="638642"/>
            <a:ext cx="9032875"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98418344"/>
              </p:ext>
            </p:extLst>
          </p:nvPr>
        </p:nvGraphicFramePr>
        <p:xfrm>
          <a:off x="2560319" y="1654230"/>
          <a:ext cx="7090758" cy="2518758"/>
        </p:xfrm>
        <a:graphic>
          <a:graphicData uri="http://schemas.openxmlformats.org/drawingml/2006/table">
            <a:tbl>
              <a:tblPr firstRow="1" bandRow="1">
                <a:tableStyleId>{616DA210-FB5B-4158-B5E0-FEB733F419BA}</a:tableStyleId>
              </a:tblPr>
              <a:tblGrid>
                <a:gridCol w="3641200">
                  <a:extLst>
                    <a:ext uri="{9D8B030D-6E8A-4147-A177-3AD203B41FA5}">
                      <a16:colId xmlns:a16="http://schemas.microsoft.com/office/drawing/2014/main" val="20000"/>
                    </a:ext>
                  </a:extLst>
                </a:gridCol>
                <a:gridCol w="1724779">
                  <a:extLst>
                    <a:ext uri="{9D8B030D-6E8A-4147-A177-3AD203B41FA5}">
                      <a16:colId xmlns:a16="http://schemas.microsoft.com/office/drawing/2014/main" val="20001"/>
                    </a:ext>
                  </a:extLst>
                </a:gridCol>
                <a:gridCol w="1724779">
                  <a:extLst>
                    <a:ext uri="{9D8B030D-6E8A-4147-A177-3AD203B41FA5}">
                      <a16:colId xmlns:a16="http://schemas.microsoft.com/office/drawing/2014/main" val="20002"/>
                    </a:ext>
                  </a:extLst>
                </a:gridCol>
              </a:tblGrid>
              <a:tr h="839586">
                <a:tc>
                  <a:txBody>
                    <a:bodyPr/>
                    <a:lstStyle/>
                    <a:p>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solidFill>
                            <a:srgbClr val="000000"/>
                          </a:solidFill>
                        </a:rPr>
                        <a:t>In-Clinic</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solidFill>
                            <a:srgbClr val="000000"/>
                          </a:solidFill>
                        </a:rPr>
                        <a:t>Telerehab</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39586">
                <a:tc>
                  <a:txBody>
                    <a:bodyPr/>
                    <a:lstStyle/>
                    <a:p>
                      <a:r>
                        <a:rPr lang="en-US" dirty="0" smtClean="0">
                          <a:solidFill>
                            <a:srgbClr val="000000"/>
                          </a:solidFill>
                        </a:rPr>
                        <a:t>Baseline Fugl-Meyer</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solidFill>
                            <a:srgbClr val="000000"/>
                          </a:solidFill>
                        </a:rPr>
                        <a:t>42.7 ± 8.7</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42.8 ± 7.8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586">
                <a:tc>
                  <a:txBody>
                    <a:bodyPr/>
                    <a:lstStyle/>
                    <a:p>
                      <a:r>
                        <a:rPr lang="en-US" dirty="0" smtClean="0">
                          <a:solidFill>
                            <a:srgbClr val="000000"/>
                          </a:solidFill>
                        </a:rPr>
                        <a:t>Fugl-Meyer change to d30</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solidFill>
                            <a:srgbClr val="000000"/>
                          </a:solidFill>
                        </a:rPr>
                        <a:t>  8.36 ± 7.0</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dirty="0" smtClean="0">
                          <a:solidFill>
                            <a:srgbClr val="000000"/>
                          </a:solidFill>
                        </a:rPr>
                        <a:t>  7.86 ± 6.7</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902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p:cNvSpPr txBox="1">
            <a:spLocks noChangeArrowheads="1"/>
          </p:cNvSpPr>
          <p:nvPr/>
        </p:nvSpPr>
        <p:spPr bwMode="auto">
          <a:xfrm>
            <a:off x="5445368" y="76200"/>
            <a:ext cx="1381984" cy="5232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800" dirty="0">
                <a:latin typeface="Arial"/>
                <a:cs typeface="Arial"/>
              </a:rPr>
              <a:t>Results</a:t>
            </a:r>
          </a:p>
        </p:txBody>
      </p:sp>
      <p:sp>
        <p:nvSpPr>
          <p:cNvPr id="3" name="Line 19"/>
          <p:cNvSpPr>
            <a:spLocks noChangeShapeType="1"/>
          </p:cNvSpPr>
          <p:nvPr/>
        </p:nvSpPr>
        <p:spPr bwMode="auto">
          <a:xfrm>
            <a:off x="1592264" y="638642"/>
            <a:ext cx="9032875" cy="0"/>
          </a:xfrm>
          <a:prstGeom prst="line">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4" name="TextBox 3"/>
          <p:cNvSpPr txBox="1"/>
          <p:nvPr/>
        </p:nvSpPr>
        <p:spPr>
          <a:xfrm>
            <a:off x="3211483" y="1919553"/>
            <a:ext cx="9144000" cy="646331"/>
          </a:xfrm>
          <a:prstGeom prst="rect">
            <a:avLst/>
          </a:prstGeom>
          <a:noFill/>
        </p:spPr>
        <p:txBody>
          <a:bodyPr wrap="square" rtlCol="0">
            <a:spAutoFit/>
          </a:bodyPr>
          <a:lstStyle/>
          <a:p>
            <a:r>
              <a:rPr lang="en-US" dirty="0"/>
              <a:t>The adjusted difference* between groups in ΔFM is 0.06 points.</a:t>
            </a:r>
          </a:p>
          <a:p>
            <a:r>
              <a:rPr lang="en-US" dirty="0"/>
              <a:t>The non-inferiority margin (2.47 points) fell outside the 95% CI</a:t>
            </a:r>
          </a:p>
        </p:txBody>
      </p:sp>
      <p:sp>
        <p:nvSpPr>
          <p:cNvPr id="6" name="Rectangle 5"/>
          <p:cNvSpPr/>
          <p:nvPr/>
        </p:nvSpPr>
        <p:spPr>
          <a:xfrm>
            <a:off x="1676400" y="6488668"/>
            <a:ext cx="8991600" cy="369332"/>
          </a:xfrm>
          <a:prstGeom prst="rect">
            <a:avLst/>
          </a:prstGeom>
        </p:spPr>
        <p:txBody>
          <a:bodyPr wrap="square">
            <a:spAutoFit/>
          </a:bodyPr>
          <a:lstStyle/>
          <a:p>
            <a:r>
              <a:rPr lang="en-US" dirty="0">
                <a:solidFill>
                  <a:srgbClr val="FFFFFF"/>
                </a:solidFill>
              </a:rPr>
              <a:t>*Adjusted for age, baseline FM, time post-stroke, enrollment site, and stroke subtype</a:t>
            </a:r>
          </a:p>
        </p:txBody>
      </p:sp>
      <p:graphicFrame>
        <p:nvGraphicFramePr>
          <p:cNvPr id="8" name="Table 7"/>
          <p:cNvGraphicFramePr>
            <a:graphicFrameLocks noGrp="1"/>
          </p:cNvGraphicFramePr>
          <p:nvPr>
            <p:extLst>
              <p:ext uri="{D42A27DB-BD31-4B8C-83A1-F6EECF244321}">
                <p14:modId xmlns:p14="http://schemas.microsoft.com/office/powerpoint/2010/main" val="2272658034"/>
              </p:ext>
            </p:extLst>
          </p:nvPr>
        </p:nvGraphicFramePr>
        <p:xfrm>
          <a:off x="3316960" y="822273"/>
          <a:ext cx="5638800" cy="1097280"/>
        </p:xfrm>
        <a:graphic>
          <a:graphicData uri="http://schemas.openxmlformats.org/drawingml/2006/table">
            <a:tbl>
              <a:tblPr firstRow="1" bandRow="1">
                <a:tableStyleId>{616DA210-FB5B-4158-B5E0-FEB733F419BA}</a:tableStyleId>
              </a:tblPr>
              <a:tblGrid>
                <a:gridCol w="2895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304801">
                <a:tc>
                  <a:txBody>
                    <a:bodyPr/>
                    <a:lstStyle/>
                    <a:p>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smtClean="0">
                          <a:solidFill>
                            <a:srgbClr val="000000"/>
                          </a:solidFill>
                        </a:rPr>
                        <a:t>In-Clinic</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smtClean="0">
                          <a:solidFill>
                            <a:srgbClr val="000000"/>
                          </a:solidFill>
                        </a:rPr>
                        <a:t>Telerehab</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0041">
                <a:tc>
                  <a:txBody>
                    <a:bodyPr/>
                    <a:lstStyle/>
                    <a:p>
                      <a:r>
                        <a:rPr lang="en-US" dirty="0" smtClean="0">
                          <a:solidFill>
                            <a:srgbClr val="000000"/>
                          </a:solidFill>
                        </a:rPr>
                        <a:t>Baseline Fugl-Meyer</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smtClean="0">
                          <a:solidFill>
                            <a:srgbClr val="000000"/>
                          </a:solidFill>
                        </a:rPr>
                        <a:t>42.7 ± 8.7</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42.8 ± 7.8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9560">
                <a:tc>
                  <a:txBody>
                    <a:bodyPr/>
                    <a:lstStyle/>
                    <a:p>
                      <a:r>
                        <a:rPr lang="en-US" dirty="0" smtClean="0">
                          <a:solidFill>
                            <a:srgbClr val="000000"/>
                          </a:solidFill>
                        </a:rPr>
                        <a:t>Fugl-Meyer change to d30</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smtClean="0">
                          <a:solidFill>
                            <a:srgbClr val="000000"/>
                          </a:solidFill>
                        </a:rPr>
                        <a:t>  8.36 ± 7.0</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dirty="0" smtClean="0">
                          <a:solidFill>
                            <a:srgbClr val="000000"/>
                          </a:solidFill>
                        </a:rPr>
                        <a:t>  7.86 ± 6.7</a:t>
                      </a:r>
                      <a:endParaRPr lang="en-US"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pSp>
        <p:nvGrpSpPr>
          <p:cNvPr id="9" name="Group 8"/>
          <p:cNvGrpSpPr/>
          <p:nvPr/>
        </p:nvGrpSpPr>
        <p:grpSpPr>
          <a:xfrm>
            <a:off x="3505200" y="2971800"/>
            <a:ext cx="5319672" cy="3456660"/>
            <a:chOff x="1995528" y="3075660"/>
            <a:chExt cx="5167272" cy="3401340"/>
          </a:xfrm>
        </p:grpSpPr>
        <p:pic>
          <p:nvPicPr>
            <p:cNvPr id="10" name="Picture 9" descr="NI_results_FM_change.pdf"/>
            <p:cNvPicPr>
              <a:picLocks noChangeAspect="1"/>
            </p:cNvPicPr>
            <p:nvPr/>
          </p:nvPicPr>
          <p:blipFill rotWithShape="1">
            <a:blip r:embed="rId2">
              <a:extLst>
                <a:ext uri="{28A0092B-C50C-407E-A947-70E740481C1C}">
                  <a14:useLocalDpi xmlns:a14="http://schemas.microsoft.com/office/drawing/2010/main" val="0"/>
                </a:ext>
              </a:extLst>
            </a:blip>
            <a:srcRect l="4701" t="25689" r="4986"/>
            <a:stretch/>
          </p:blipFill>
          <p:spPr>
            <a:xfrm>
              <a:off x="1995528" y="3075660"/>
              <a:ext cx="5167272" cy="3401340"/>
            </a:xfrm>
            <a:prstGeom prst="rect">
              <a:avLst/>
            </a:prstGeom>
            <a:solidFill>
              <a:srgbClr val="FFFFFF"/>
            </a:solidFill>
          </p:spPr>
        </p:pic>
        <p:sp>
          <p:nvSpPr>
            <p:cNvPr id="11" name="TextBox 10"/>
            <p:cNvSpPr txBox="1"/>
            <p:nvPr/>
          </p:nvSpPr>
          <p:spPr>
            <a:xfrm>
              <a:off x="3563082" y="4889010"/>
              <a:ext cx="615358" cy="363421"/>
            </a:xfrm>
            <a:prstGeom prst="rect">
              <a:avLst/>
            </a:prstGeom>
            <a:solidFill>
              <a:srgbClr val="FFFFFF"/>
            </a:solidFill>
          </p:spPr>
          <p:txBody>
            <a:bodyPr wrap="none" rtlCol="0">
              <a:spAutoFit/>
            </a:bodyPr>
            <a:lstStyle/>
            <a:p>
              <a:r>
                <a:rPr lang="en-US" dirty="0">
                  <a:solidFill>
                    <a:srgbClr val="FF0000"/>
                  </a:solidFill>
                  <a:latin typeface="Times Bold"/>
                  <a:cs typeface="Times Bold"/>
                </a:rPr>
                <a:t>2.47</a:t>
              </a:r>
            </a:p>
          </p:txBody>
        </p:sp>
      </p:grpSp>
    </p:spTree>
    <p:extLst>
      <p:ext uri="{BB962C8B-B14F-4D97-AF65-F5344CB8AC3E}">
        <p14:creationId xmlns:p14="http://schemas.microsoft.com/office/powerpoint/2010/main" val="3285928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004" y="349891"/>
            <a:ext cx="2442216" cy="66309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350" y="168359"/>
            <a:ext cx="1131133" cy="1067922"/>
          </a:xfrm>
          <a:prstGeom prst="rect">
            <a:avLst/>
          </a:prstGeom>
        </p:spPr>
      </p:pic>
      <p:sp>
        <p:nvSpPr>
          <p:cNvPr id="5" name="TextBox 4"/>
          <p:cNvSpPr txBox="1"/>
          <p:nvPr/>
        </p:nvSpPr>
        <p:spPr>
          <a:xfrm>
            <a:off x="3775046" y="962648"/>
            <a:ext cx="499144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orbel" panose="020B0503020204020204"/>
                <a:ea typeface="+mn-ea"/>
                <a:cs typeface="+mn-cs"/>
              </a:rPr>
              <a:t>Our Experience</a:t>
            </a:r>
            <a:endParaRPr kumimoji="0" lang="en-US" sz="32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extBox 5"/>
          <p:cNvSpPr txBox="1"/>
          <p:nvPr/>
        </p:nvSpPr>
        <p:spPr>
          <a:xfrm>
            <a:off x="2357307" y="1795244"/>
            <a:ext cx="8816830" cy="387798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Screen inpatient/outpatient stroke service daily</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rPr>
              <a:t>Team approach to </a:t>
            </a: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recruitment (multiple eyes)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Simple algorithm for eligibility (one source)</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Alert clinical team of potential candidate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Involve additional players (ED, transfer center, etc)</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orbel" panose="020B0503020204020204"/>
                <a:ea typeface="+mn-ea"/>
                <a:cs typeface="+mn-cs"/>
              </a:rPr>
              <a:t>Capitalize on EMR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8590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740"/>
            <a:ext cx="9144000" cy="1280030"/>
          </a:xfrm>
        </p:spPr>
        <p:txBody>
          <a:bodyPr>
            <a:noAutofit/>
          </a:bodyPr>
          <a:lstStyle/>
          <a:p>
            <a:r>
              <a:rPr lang="en-US" sz="2800" dirty="0">
                <a:latin typeface="Arial" panose="020B0604020202020204" pitchFamily="34" charset="0"/>
                <a:cs typeface="Arial" panose="020B0604020202020204" pitchFamily="34" charset="0"/>
              </a:rPr>
              <a:t>Perinatal Arterial Stroke: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 RCT of Intensive Infant Rehabilitation (I-ACQUIRE)</a:t>
            </a:r>
          </a:p>
        </p:txBody>
      </p:sp>
      <p:sp>
        <p:nvSpPr>
          <p:cNvPr id="4" name="TextBox 3"/>
          <p:cNvSpPr txBox="1"/>
          <p:nvPr/>
        </p:nvSpPr>
        <p:spPr>
          <a:xfrm>
            <a:off x="1524000" y="4307145"/>
            <a:ext cx="9144000" cy="1390124"/>
          </a:xfrm>
          <a:prstGeom prst="rect">
            <a:avLst/>
          </a:prstGeom>
          <a:noFill/>
        </p:spPr>
        <p:txBody>
          <a:bodyPr wrap="square" rtlCol="0">
            <a:spAutoFit/>
          </a:bodyPr>
          <a:lstStyle/>
          <a:p>
            <a:pPr>
              <a:defRPr/>
            </a:pPr>
            <a:r>
              <a:rPr lang="en-US" dirty="0">
                <a:latin typeface="Arial" panose="020B0604020202020204" pitchFamily="34" charset="0"/>
                <a:cs typeface="Arial" panose="020B0604020202020204" pitchFamily="34" charset="0"/>
              </a:rPr>
              <a:t>Sharon Landesman Ramey, Ph.D. (Lead PI)</a:t>
            </a:r>
          </a:p>
          <a:p>
            <a:pPr>
              <a:lnSpc>
                <a:spcPts val="2880"/>
              </a:lnSpc>
              <a:defRPr/>
            </a:pPr>
            <a:r>
              <a:rPr lang="en-US" dirty="0">
                <a:latin typeface="Arial" panose="020B0604020202020204" pitchFamily="34" charset="0"/>
                <a:cs typeface="Arial" panose="020B0604020202020204" pitchFamily="34" charset="0"/>
              </a:rPr>
              <a:t>     Virginia Tech Carilion Research Institute, Virginia Tech (Roanoke)</a:t>
            </a:r>
          </a:p>
          <a:p>
            <a:pPr>
              <a:lnSpc>
                <a:spcPts val="2880"/>
              </a:lnSpc>
              <a:defRPr/>
            </a:pPr>
            <a:r>
              <a:rPr lang="en-US" dirty="0">
                <a:latin typeface="Arial" panose="020B0604020202020204" pitchFamily="34" charset="0"/>
                <a:cs typeface="Arial" panose="020B0604020202020204" pitchFamily="34" charset="0"/>
              </a:rPr>
              <a:t>Warren Lo, M.D. (Co-PI)     </a:t>
            </a:r>
          </a:p>
          <a:p>
            <a:pPr>
              <a:defRPr/>
            </a:pPr>
            <a:r>
              <a:rPr lang="en-US" dirty="0">
                <a:latin typeface="Arial" panose="020B0604020202020204" pitchFamily="34" charset="0"/>
                <a:cs typeface="Arial" panose="020B0604020202020204" pitchFamily="34" charset="0"/>
              </a:rPr>
              <a:t>     Nationwide Children’s Hospital &amp; The Ohio State University (OSU)</a:t>
            </a:r>
          </a:p>
        </p:txBody>
      </p:sp>
      <p:sp>
        <p:nvSpPr>
          <p:cNvPr id="3" name="Rectangle 2"/>
          <p:cNvSpPr/>
          <p:nvPr/>
        </p:nvSpPr>
        <p:spPr>
          <a:xfrm>
            <a:off x="1524000" y="1619250"/>
            <a:ext cx="9144000" cy="255454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240 infants with hemiparetic stroke randomized to 1 of 3 therapies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Primary Aim: </a:t>
            </a:r>
            <a:r>
              <a:rPr lang="en-US" sz="2000" dirty="0">
                <a:latin typeface="Arial" panose="020B0604020202020204" pitchFamily="34" charset="0"/>
                <a:cs typeface="Arial" panose="020B0604020202020204" pitchFamily="34" charset="0"/>
              </a:rPr>
              <a:t>Determine efficacy of I-ACQUIRE at 2 dosage levels compared to usual and customary treatment to increase upper extremity skills on the hemiparetic side.</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Secondary Aim: </a:t>
            </a:r>
            <a:r>
              <a:rPr lang="en-US" sz="2000" dirty="0">
                <a:latin typeface="Arial" panose="020B0604020202020204" pitchFamily="34" charset="0"/>
                <a:cs typeface="Arial" panose="020B0604020202020204" pitchFamily="34" charset="0"/>
              </a:rPr>
              <a:t>Determine the efficacy</a:t>
            </a:r>
            <a:r>
              <a:rPr lang="mr-IN"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to improve use of the hemiparetic upper extremity in bimanual activities.</a:t>
            </a:r>
          </a:p>
        </p:txBody>
      </p:sp>
      <p:cxnSp>
        <p:nvCxnSpPr>
          <p:cNvPr id="6" name="Straight Connector 5"/>
          <p:cNvCxnSpPr/>
          <p:nvPr/>
        </p:nvCxnSpPr>
        <p:spPr bwMode="auto">
          <a:xfrm>
            <a:off x="1524000" y="1310770"/>
            <a:ext cx="9144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21325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9890" y="1457498"/>
            <a:ext cx="8693510" cy="1554944"/>
          </a:xfrm>
        </p:spPr>
        <p:txBody>
          <a:bodyPr>
            <a:normAutofit fontScale="90000"/>
          </a:bodyPr>
          <a:lstStyle/>
          <a:p>
            <a:r>
              <a:rPr lang="en-US" sz="3600" dirty="0">
                <a:latin typeface="Arial" panose="020B0604020202020204" pitchFamily="34" charset="0"/>
                <a:cs typeface="Arial" panose="020B0604020202020204" pitchFamily="34" charset="0"/>
              </a:rPr>
              <a:t>Transcranial Direct Current Stimulation for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Post-stroke Motor Recovery – a Phase2 Study </a:t>
            </a:r>
            <a:r>
              <a:rPr lang="en-US" sz="2200" dirty="0">
                <a:latin typeface="Arial" panose="020B0604020202020204" pitchFamily="34" charset="0"/>
                <a:cs typeface="Arial" panose="020B0604020202020204" pitchFamily="34" charset="0"/>
              </a:rPr>
              <a:t>(TRANSPORT2)</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2800" b="0" i="1" dirty="0">
                <a:latin typeface="Arial" panose="020B0604020202020204" pitchFamily="34" charset="0"/>
                <a:cs typeface="Arial" panose="020B0604020202020204" pitchFamily="34" charset="0"/>
              </a:rPr>
              <a:t>Wayne Feng </a:t>
            </a:r>
            <a:r>
              <a:rPr lang="en-US" sz="1600" b="0" i="1" dirty="0">
                <a:latin typeface="Arial" panose="020B0604020202020204" pitchFamily="34" charset="0"/>
                <a:cs typeface="Arial" panose="020B0604020202020204" pitchFamily="34" charset="0"/>
              </a:rPr>
              <a:t>MD/MS</a:t>
            </a:r>
            <a:r>
              <a:rPr lang="en-US" sz="1800" b="0" i="1" baseline="-25000" dirty="0">
                <a:latin typeface="Arial" panose="020B0604020202020204" pitchFamily="34" charset="0"/>
                <a:cs typeface="Arial" panose="020B0604020202020204" pitchFamily="34" charset="0"/>
              </a:rPr>
              <a:t>    </a:t>
            </a:r>
            <a:r>
              <a:rPr lang="en-US" sz="2800" b="0" i="1" dirty="0">
                <a:latin typeface="Arial" panose="020B0604020202020204" pitchFamily="34" charset="0"/>
                <a:cs typeface="Arial" panose="020B0604020202020204" pitchFamily="34" charset="0"/>
              </a:rPr>
              <a:t>and  Gottfried Schlaug </a:t>
            </a:r>
            <a:r>
              <a:rPr lang="en-US" sz="1600" b="0" i="1" dirty="0">
                <a:latin typeface="Arial" panose="020B0604020202020204" pitchFamily="34" charset="0"/>
                <a:cs typeface="Arial" panose="020B0604020202020204" pitchFamily="34" charset="0"/>
              </a:rPr>
              <a:t>MD/PhD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890" y="5712717"/>
            <a:ext cx="685801" cy="1131172"/>
          </a:xfrm>
          <a:prstGeom prst="rect">
            <a:avLst/>
          </a:prstGeom>
        </p:spPr>
      </p:pic>
      <p:sp>
        <p:nvSpPr>
          <p:cNvPr id="3" name="TextBox 2"/>
          <p:cNvSpPr txBox="1"/>
          <p:nvPr/>
        </p:nvSpPr>
        <p:spPr>
          <a:xfrm>
            <a:off x="7233169" y="6488668"/>
            <a:ext cx="3078792" cy="369332"/>
          </a:xfrm>
          <a:prstGeom prst="rect">
            <a:avLst/>
          </a:prstGeom>
          <a:noFill/>
        </p:spPr>
        <p:txBody>
          <a:bodyPr wrap="none" rtlCol="0">
            <a:spAutoFit/>
          </a:bodyPr>
          <a:lstStyle/>
          <a:p>
            <a:r>
              <a:rPr lang="en-US" dirty="0">
                <a:solidFill>
                  <a:srgbClr val="FFFFFF"/>
                </a:solidFill>
              </a:rPr>
              <a:t>Clinicaltrials.gov </a:t>
            </a:r>
            <a:r>
              <a:rPr lang="pt-BR" dirty="0">
                <a:solidFill>
                  <a:srgbClr val="FFFFFF"/>
                </a:solidFill>
              </a:rPr>
              <a:t>NCT03826030</a:t>
            </a:r>
            <a:endParaRPr lang="en-US" dirty="0">
              <a:solidFill>
                <a:srgbClr val="FFFFFF"/>
              </a:solidFill>
            </a:endParaRPr>
          </a:p>
        </p:txBody>
      </p:sp>
      <p:sp>
        <p:nvSpPr>
          <p:cNvPr id="5" name="TextBox 4"/>
          <p:cNvSpPr txBox="1"/>
          <p:nvPr/>
        </p:nvSpPr>
        <p:spPr>
          <a:xfrm>
            <a:off x="1509890" y="3359342"/>
            <a:ext cx="9187110" cy="1846659"/>
          </a:xfrm>
          <a:prstGeom prst="rect">
            <a:avLst/>
          </a:prstGeom>
          <a:noFill/>
        </p:spPr>
        <p:txBody>
          <a:bodyPr wrap="square" rtlCol="0">
            <a:spAutoFit/>
          </a:bodyPr>
          <a:lstStyle/>
          <a:p>
            <a:r>
              <a:rPr lang="en-US" sz="2000" dirty="0"/>
              <a:t>Examine the effects of </a:t>
            </a:r>
            <a:r>
              <a:rPr lang="en-US" sz="2000" dirty="0">
                <a:latin typeface="Arial" panose="020B0604020202020204" pitchFamily="34" charset="0"/>
                <a:cs typeface="Arial" panose="020B0604020202020204" pitchFamily="34" charset="0"/>
              </a:rPr>
              <a:t>bihemispheric tDCS (sham vs 2mA vs 4mA) combined with intense arm motor therapy on arm motor FM score in 129 patients with stroke 1-6 months prior</a:t>
            </a:r>
          </a:p>
          <a:p>
            <a:endParaRPr lang="en-US" dirty="0">
              <a:latin typeface="Arial" panose="020B0604020202020204" pitchFamily="34" charset="0"/>
              <a:cs typeface="Arial" panose="020B0604020202020204" pitchFamily="34" charset="0"/>
            </a:endParaRPr>
          </a:p>
          <a:p>
            <a:r>
              <a:rPr lang="en-US" dirty="0">
                <a:highlight>
                  <a:srgbClr val="C0C0C0"/>
                </a:highlight>
                <a:latin typeface="Arial" panose="020B0604020202020204" pitchFamily="34" charset="0"/>
                <a:cs typeface="Arial" panose="020B0604020202020204" pitchFamily="34" charset="0"/>
              </a:rPr>
              <a:t>Serially assess behavior plus several key biomarkers, including neurophysiology, connectivity, and white matter integrity</a:t>
            </a:r>
          </a:p>
        </p:txBody>
      </p:sp>
    </p:spTree>
    <p:extLst>
      <p:ext uri="{BB962C8B-B14F-4D97-AF65-F5344CB8AC3E}">
        <p14:creationId xmlns:p14="http://schemas.microsoft.com/office/powerpoint/2010/main" val="772354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454281"/>
            <a:ext cx="9144000" cy="3416320"/>
          </a:xfrm>
          <a:prstGeom prst="rect">
            <a:avLst/>
          </a:prstGeom>
          <a:noFill/>
        </p:spPr>
        <p:txBody>
          <a:bodyPr wrap="square" rtlCol="0">
            <a:spAutoFit/>
          </a:bodyPr>
          <a:lstStyle/>
          <a:p>
            <a:pPr algn="ctr"/>
            <a:r>
              <a:rPr lang="en-US" sz="2400" dirty="0"/>
              <a:t>We welcome discussions at all stages of Synopsis development</a:t>
            </a:r>
          </a:p>
          <a:p>
            <a:pPr algn="ctr"/>
            <a:endParaRPr lang="en-US" sz="2400" dirty="0"/>
          </a:p>
          <a:p>
            <a:pPr algn="ctr"/>
            <a:r>
              <a:rPr lang="en-US" sz="2400" dirty="0"/>
              <a:t>We are available to join your RCC meetings, explain, answer Qs</a:t>
            </a:r>
          </a:p>
          <a:p>
            <a:pPr algn="ctr"/>
            <a:endParaRPr lang="en-US" sz="2400" dirty="0"/>
          </a:p>
          <a:p>
            <a:pPr algn="ctr"/>
            <a:r>
              <a:rPr lang="en-US" sz="2400" dirty="0">
                <a:latin typeface="Arial"/>
                <a:cs typeface="Arial"/>
              </a:rPr>
              <a:t>Steven C. Cramer, MD</a:t>
            </a:r>
          </a:p>
          <a:p>
            <a:pPr algn="ctr"/>
            <a:r>
              <a:rPr lang="en-US" sz="2400" dirty="0">
                <a:latin typeface="Arial"/>
                <a:cs typeface="Arial"/>
              </a:rPr>
              <a:t>Steven L. Wolf, PT, PhD</a:t>
            </a:r>
          </a:p>
          <a:p>
            <a:pPr algn="ctr"/>
            <a:endParaRPr lang="en-US" sz="2400" dirty="0"/>
          </a:p>
          <a:p>
            <a:pPr algn="ctr"/>
            <a:r>
              <a:rPr lang="en-US" sz="2400" dirty="0"/>
              <a:t>Or just email me</a:t>
            </a:r>
          </a:p>
          <a:p>
            <a:pPr algn="ctr"/>
            <a:r>
              <a:rPr lang="en-US" sz="2400" dirty="0"/>
              <a:t>     scramer@uci.edu</a:t>
            </a:r>
          </a:p>
        </p:txBody>
      </p:sp>
      <p:sp>
        <p:nvSpPr>
          <p:cNvPr id="3" name="TextBox 2"/>
          <p:cNvSpPr txBox="1"/>
          <p:nvPr/>
        </p:nvSpPr>
        <p:spPr>
          <a:xfrm>
            <a:off x="1524000" y="609601"/>
            <a:ext cx="9144000" cy="1384995"/>
          </a:xfrm>
          <a:prstGeom prst="rect">
            <a:avLst/>
          </a:prstGeom>
          <a:noFill/>
        </p:spPr>
        <p:txBody>
          <a:bodyPr wrap="square" rtlCol="0">
            <a:spAutoFit/>
          </a:bodyPr>
          <a:lstStyle/>
          <a:p>
            <a:pPr algn="ctr"/>
            <a:r>
              <a:rPr lang="en-US" sz="3600" dirty="0">
                <a:latin typeface="Arial"/>
                <a:cs typeface="Arial"/>
              </a:rPr>
              <a:t>NIH StrokeNet</a:t>
            </a:r>
            <a:r>
              <a:rPr lang="en-US" sz="4000" dirty="0">
                <a:latin typeface="Arial"/>
                <a:cs typeface="Arial"/>
              </a:rPr>
              <a:t> </a:t>
            </a:r>
          </a:p>
          <a:p>
            <a:pPr algn="ctr"/>
            <a:r>
              <a:rPr lang="en-US" sz="4400" dirty="0">
                <a:latin typeface="Arial"/>
                <a:cs typeface="Arial"/>
              </a:rPr>
              <a:t>Recovery &amp; Rehabilitation Group</a:t>
            </a:r>
          </a:p>
        </p:txBody>
      </p:sp>
    </p:spTree>
    <p:extLst>
      <p:ext uri="{BB962C8B-B14F-4D97-AF65-F5344CB8AC3E}">
        <p14:creationId xmlns:p14="http://schemas.microsoft.com/office/powerpoint/2010/main" val="4066529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03514"/>
            <a:ext cx="7772400" cy="1067762"/>
          </a:xfrm>
        </p:spPr>
        <p:txBody>
          <a:bodyPr>
            <a:noAutofit/>
          </a:bodyPr>
          <a:lstStyle/>
          <a:p>
            <a:r>
              <a:rPr lang="en-US" sz="4400" dirty="0" smtClean="0"/>
              <a:t>The NIH StrokeNet Central IRB</a:t>
            </a:r>
            <a:endParaRPr lang="en-US" sz="4400" dirty="0"/>
          </a:p>
        </p:txBody>
      </p:sp>
      <p:sp>
        <p:nvSpPr>
          <p:cNvPr id="4" name="Subtitle 3"/>
          <p:cNvSpPr>
            <a:spLocks noGrp="1"/>
          </p:cNvSpPr>
          <p:nvPr>
            <p:ph type="subTitle" idx="1"/>
          </p:nvPr>
        </p:nvSpPr>
        <p:spPr>
          <a:xfrm>
            <a:off x="2286000" y="2286000"/>
            <a:ext cx="8610600" cy="2667000"/>
          </a:xfrm>
        </p:spPr>
        <p:txBody>
          <a:bodyPr>
            <a:normAutofit/>
          </a:bodyPr>
          <a:lstStyle/>
          <a:p>
            <a:pPr algn="l"/>
            <a:r>
              <a:rPr lang="en-US" dirty="0"/>
              <a:t>Michael Linke, PhD, CIP </a:t>
            </a:r>
            <a:r>
              <a:rPr lang="en-US" dirty="0" smtClean="0"/>
              <a:t> Chair</a:t>
            </a:r>
            <a:r>
              <a:rPr lang="en-US" dirty="0"/>
              <a:t>, </a:t>
            </a:r>
            <a:r>
              <a:rPr lang="en-US" dirty="0" smtClean="0"/>
              <a:t>CIRB</a:t>
            </a:r>
          </a:p>
          <a:p>
            <a:pPr algn="l"/>
            <a:r>
              <a:rPr lang="en-US" dirty="0" smtClean="0"/>
              <a:t>David Ficker, MD, Vice Chair CIRB</a:t>
            </a:r>
          </a:p>
          <a:p>
            <a:pPr algn="l"/>
            <a:r>
              <a:rPr lang="en-US" dirty="0" smtClean="0"/>
              <a:t>Susan K. Roll, RN, BSN, CIRB Liaison</a:t>
            </a:r>
          </a:p>
          <a:p>
            <a:pPr algn="l"/>
            <a:r>
              <a:rPr lang="en-US" dirty="0" smtClean="0"/>
              <a:t>Jo Ann Behrle, CIRB Coordinator</a:t>
            </a:r>
          </a:p>
          <a:p>
            <a:pPr algn="l"/>
            <a:r>
              <a:rPr lang="en-US" dirty="0" smtClean="0"/>
              <a:t>Keeley Hendrix, CIRB Coordinator</a:t>
            </a:r>
          </a:p>
          <a:p>
            <a:pPr algn="l"/>
            <a:endParaRPr lang="en-US" dirty="0" smtClean="0"/>
          </a:p>
          <a:p>
            <a:pPr algn="l"/>
            <a:endParaRPr lang="en-US" dirty="0"/>
          </a:p>
          <a:p>
            <a:pPr algn="l"/>
            <a:endParaRPr lang="en-US" dirty="0"/>
          </a:p>
        </p:txBody>
      </p:sp>
    </p:spTree>
    <p:extLst>
      <p:ext uri="{BB962C8B-B14F-4D97-AF65-F5344CB8AC3E}">
        <p14:creationId xmlns:p14="http://schemas.microsoft.com/office/powerpoint/2010/main" val="21454648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539" y="126019"/>
            <a:ext cx="8229600" cy="1143000"/>
          </a:xfrm>
        </p:spPr>
        <p:txBody>
          <a:bodyPr>
            <a:normAutofit/>
          </a:bodyPr>
          <a:lstStyle/>
          <a:p>
            <a:r>
              <a:rPr lang="en-US" sz="4000" dirty="0" smtClean="0"/>
              <a:t>Reliance Agreement</a:t>
            </a:r>
            <a:endParaRPr lang="en-US" sz="4000" dirty="0"/>
          </a:p>
        </p:txBody>
      </p:sp>
      <p:sp>
        <p:nvSpPr>
          <p:cNvPr id="2" name="Content Placeholder 1"/>
          <p:cNvSpPr>
            <a:spLocks noGrp="1"/>
          </p:cNvSpPr>
          <p:nvPr>
            <p:ph idx="1"/>
          </p:nvPr>
        </p:nvSpPr>
        <p:spPr>
          <a:xfrm>
            <a:off x="320512" y="1269019"/>
            <a:ext cx="10420646" cy="2852395"/>
          </a:xfrm>
        </p:spPr>
        <p:txBody>
          <a:bodyPr>
            <a:normAutofit/>
          </a:bodyPr>
          <a:lstStyle/>
          <a:p>
            <a:pPr lvl="1"/>
            <a:r>
              <a:rPr lang="en-US" sz="3200" dirty="0" smtClean="0"/>
              <a:t>Responsibilities </a:t>
            </a:r>
            <a:r>
              <a:rPr lang="en-US" sz="3200" dirty="0"/>
              <a:t>of the </a:t>
            </a:r>
            <a:r>
              <a:rPr lang="en-US" sz="3200" dirty="0" smtClean="0"/>
              <a:t>CIRB</a:t>
            </a:r>
          </a:p>
          <a:p>
            <a:pPr lvl="1"/>
            <a:r>
              <a:rPr lang="en-US" sz="3200" dirty="0"/>
              <a:t>Duties, Rights, and Responsibilities of the </a:t>
            </a:r>
            <a:r>
              <a:rPr lang="en-US" sz="3200" dirty="0" smtClean="0"/>
              <a:t>Relying Institution (RI)</a:t>
            </a:r>
            <a:endParaRPr lang="en-US" sz="3200" dirty="0"/>
          </a:p>
          <a:p>
            <a:endParaRPr lang="en-US" sz="3200" dirty="0"/>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1" y="6400801"/>
            <a:ext cx="325755" cy="282893"/>
          </a:xfrm>
          <a:prstGeom prst="rect">
            <a:avLst/>
          </a:prstGeom>
        </p:spPr>
      </p:pic>
    </p:spTree>
    <p:extLst>
      <p:ext uri="{BB962C8B-B14F-4D97-AF65-F5344CB8AC3E}">
        <p14:creationId xmlns:p14="http://schemas.microsoft.com/office/powerpoint/2010/main" val="8883344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9835657" cy="1143000"/>
          </a:xfrm>
        </p:spPr>
        <p:txBody>
          <a:bodyPr>
            <a:noAutofit/>
          </a:bodyPr>
          <a:lstStyle/>
          <a:p>
            <a:pPr algn="ctr"/>
            <a:r>
              <a:rPr lang="en-US" sz="4000" dirty="0"/>
              <a:t>Reliance Agreement - Basic </a:t>
            </a:r>
            <a:r>
              <a:rPr lang="en-US" sz="4000" dirty="0" smtClean="0"/>
              <a:t>Responsibilities</a:t>
            </a:r>
            <a:endParaRPr lang="en-US" sz="4000" dirty="0"/>
          </a:p>
        </p:txBody>
      </p:sp>
      <p:sp>
        <p:nvSpPr>
          <p:cNvPr id="2" name="Content Placeholder 1"/>
          <p:cNvSpPr>
            <a:spLocks noGrp="1"/>
          </p:cNvSpPr>
          <p:nvPr>
            <p:ph idx="1"/>
          </p:nvPr>
        </p:nvSpPr>
        <p:spPr>
          <a:xfrm>
            <a:off x="571500" y="1291432"/>
            <a:ext cx="11152414" cy="2502883"/>
          </a:xfrm>
        </p:spPr>
        <p:txBody>
          <a:bodyPr>
            <a:noAutofit/>
          </a:bodyPr>
          <a:lstStyle/>
          <a:p>
            <a:pPr lvl="1"/>
            <a:r>
              <a:rPr lang="en-US" dirty="0" smtClean="0"/>
              <a:t>CIRB </a:t>
            </a:r>
            <a:endParaRPr lang="en-US" dirty="0"/>
          </a:p>
          <a:p>
            <a:pPr lvl="2"/>
            <a:r>
              <a:rPr lang="en-US" sz="2400" dirty="0"/>
              <a:t>is the single IRB of record. </a:t>
            </a:r>
          </a:p>
          <a:p>
            <a:pPr lvl="2"/>
            <a:r>
              <a:rPr lang="en-US" sz="2400" dirty="0"/>
              <a:t>regulatory responsibility for assuring the protection of the rights and welfare of research </a:t>
            </a:r>
            <a:r>
              <a:rPr lang="en-US" sz="2400" dirty="0" smtClean="0"/>
              <a:t>participants.</a:t>
            </a:r>
          </a:p>
          <a:p>
            <a:pPr marL="914400" lvl="2" indent="0">
              <a:buNone/>
            </a:pPr>
            <a:endParaRPr lang="en-US" sz="2400" dirty="0"/>
          </a:p>
          <a:p>
            <a:pPr lvl="1"/>
            <a:r>
              <a:rPr lang="en-US" dirty="0"/>
              <a:t>Relying Institution (RI) </a:t>
            </a:r>
          </a:p>
          <a:p>
            <a:pPr lvl="2"/>
            <a:r>
              <a:rPr lang="en-US" sz="2400" dirty="0"/>
              <a:t>sets standards to determine whether a research investigator can conduct research under its auspices. </a:t>
            </a:r>
          </a:p>
          <a:p>
            <a:pPr lvl="2"/>
            <a:r>
              <a:rPr lang="en-US" sz="2400" dirty="0"/>
              <a:t>agrees to cede IRB review of the NIH StrokeNet research to the CIRB.</a:t>
            </a:r>
          </a:p>
          <a:p>
            <a:pPr lvl="2"/>
            <a:r>
              <a:rPr lang="en-US" sz="2400" dirty="0"/>
              <a:t>agrees to accept the decisions of the CIRB regarding review, approval and oversight of research covered by this Agreement. </a:t>
            </a:r>
          </a:p>
          <a:p>
            <a:endParaRPr lang="en-US" sz="24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1" y="6400801"/>
            <a:ext cx="325755" cy="282893"/>
          </a:xfrm>
          <a:prstGeom prst="rect">
            <a:avLst/>
          </a:prstGeom>
        </p:spPr>
      </p:pic>
    </p:spTree>
    <p:extLst>
      <p:ext uri="{BB962C8B-B14F-4D97-AF65-F5344CB8AC3E}">
        <p14:creationId xmlns:p14="http://schemas.microsoft.com/office/powerpoint/2010/main" val="20728852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54" y="253283"/>
            <a:ext cx="11124346" cy="1325563"/>
          </a:xfrm>
        </p:spPr>
        <p:txBody>
          <a:bodyPr>
            <a:normAutofit/>
          </a:bodyPr>
          <a:lstStyle/>
          <a:p>
            <a:r>
              <a:rPr lang="en-US" dirty="0" smtClean="0"/>
              <a:t>CIRB and MOST/SLEEP SMART Trials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smtClean="0"/>
          </a:p>
          <a:p>
            <a:r>
              <a:rPr lang="en-US" dirty="0" smtClean="0"/>
              <a:t>Factors slowing down trial start-up</a:t>
            </a:r>
          </a:p>
          <a:p>
            <a:pPr lvl="1"/>
            <a:r>
              <a:rPr lang="en-US" dirty="0" smtClean="0"/>
              <a:t>Lack of knowledge about the NIH StrokeNet processes at new trial sites</a:t>
            </a:r>
          </a:p>
          <a:p>
            <a:pPr lvl="1"/>
            <a:r>
              <a:rPr lang="en-US" dirty="0" smtClean="0"/>
              <a:t>Many </a:t>
            </a:r>
            <a:r>
              <a:rPr lang="en-US" dirty="0"/>
              <a:t>sites will not sign CTAs until </a:t>
            </a:r>
            <a:r>
              <a:rPr lang="en-US" dirty="0" smtClean="0"/>
              <a:t>their site </a:t>
            </a:r>
            <a:r>
              <a:rPr lang="en-US" dirty="0"/>
              <a:t>has </a:t>
            </a:r>
            <a:r>
              <a:rPr lang="en-US" dirty="0" smtClean="0"/>
              <a:t>local and/or CIRB approval</a:t>
            </a:r>
          </a:p>
          <a:p>
            <a:pPr marL="457200" lvl="1" indent="0">
              <a:buNone/>
            </a:pPr>
            <a:endParaRPr lang="en-US" dirty="0" smtClean="0"/>
          </a:p>
          <a:p>
            <a:pPr marL="228600" lvl="1">
              <a:spcBef>
                <a:spcPts val="1000"/>
              </a:spcBef>
            </a:pPr>
            <a:r>
              <a:rPr lang="en-US" sz="2800" dirty="0"/>
              <a:t>Strategies to facilitate the execution of </a:t>
            </a:r>
            <a:r>
              <a:rPr lang="en-US" sz="2800" dirty="0" smtClean="0"/>
              <a:t>CTAs</a:t>
            </a:r>
          </a:p>
          <a:p>
            <a:pPr marL="685800" lvl="2">
              <a:spcBef>
                <a:spcPts val="1000"/>
              </a:spcBef>
            </a:pPr>
            <a:r>
              <a:rPr lang="en-US" sz="2400" dirty="0"/>
              <a:t>Send </a:t>
            </a:r>
            <a:r>
              <a:rPr lang="en-US" sz="2400" dirty="0" smtClean="0"/>
              <a:t>a cover </a:t>
            </a:r>
            <a:r>
              <a:rPr lang="en-US" sz="2400" dirty="0"/>
              <a:t>letter explaining the </a:t>
            </a:r>
            <a:r>
              <a:rPr lang="en-US" sz="2400" dirty="0" smtClean="0"/>
              <a:t>process to help expedite the approvals </a:t>
            </a:r>
          </a:p>
          <a:p>
            <a:pPr marL="685800" lvl="2">
              <a:spcBef>
                <a:spcPts val="1000"/>
              </a:spcBef>
            </a:pPr>
            <a:r>
              <a:rPr lang="en-US" sz="2400" dirty="0" smtClean="0"/>
              <a:t>Also send the approved </a:t>
            </a:r>
            <a:r>
              <a:rPr lang="en-US" sz="2400" dirty="0"/>
              <a:t>consent </a:t>
            </a:r>
            <a:r>
              <a:rPr lang="en-US" sz="2400" dirty="0" smtClean="0"/>
              <a:t>template as a resource</a:t>
            </a:r>
            <a:endParaRPr lang="en-US" sz="2400" dirty="0"/>
          </a:p>
          <a:p>
            <a:pPr marL="457200" lvl="2" indent="0">
              <a:spcBef>
                <a:spcPts val="1000"/>
              </a:spcBef>
              <a:buNone/>
            </a:pPr>
            <a:endParaRPr lang="en-US" sz="2400" dirty="0"/>
          </a:p>
          <a:p>
            <a:pPr lvl="1"/>
            <a:endParaRPr lang="en-US" dirty="0"/>
          </a:p>
        </p:txBody>
      </p:sp>
    </p:spTree>
    <p:extLst>
      <p:ext uri="{BB962C8B-B14F-4D97-AF65-F5344CB8AC3E}">
        <p14:creationId xmlns:p14="http://schemas.microsoft.com/office/powerpoint/2010/main" val="3615941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54" y="-51517"/>
            <a:ext cx="11124346" cy="1325563"/>
          </a:xfrm>
        </p:spPr>
        <p:txBody>
          <a:bodyPr>
            <a:normAutofit fontScale="90000"/>
          </a:bodyPr>
          <a:lstStyle/>
          <a:p>
            <a:r>
              <a:rPr lang="en-US" dirty="0" smtClean="0"/>
              <a:t/>
            </a:r>
            <a:br>
              <a:rPr lang="en-US" dirty="0" smtClean="0"/>
            </a:br>
            <a:r>
              <a:rPr lang="en-US" dirty="0" smtClean="0"/>
              <a:t>Competing </a:t>
            </a:r>
            <a:r>
              <a:rPr lang="en-US" dirty="0"/>
              <a:t>trials/overlap and enrollment strategies</a:t>
            </a:r>
            <a:br>
              <a:rPr lang="en-US" dirty="0"/>
            </a:br>
            <a:endParaRPr lang="en-US" dirty="0"/>
          </a:p>
        </p:txBody>
      </p:sp>
      <p:sp>
        <p:nvSpPr>
          <p:cNvPr id="4" name="Content Placeholder 2"/>
          <p:cNvSpPr>
            <a:spLocks noGrp="1"/>
          </p:cNvSpPr>
          <p:nvPr>
            <p:ph idx="1"/>
          </p:nvPr>
        </p:nvSpPr>
        <p:spPr/>
        <p:txBody>
          <a:bodyPr/>
          <a:lstStyle/>
          <a:p>
            <a:r>
              <a:rPr lang="en-US" dirty="0"/>
              <a:t>E</a:t>
            </a:r>
            <a:r>
              <a:rPr lang="en-US" dirty="0" smtClean="0"/>
              <a:t>very </a:t>
            </a:r>
            <a:r>
              <a:rPr lang="en-US" dirty="0"/>
              <a:t>StrokeNet site </a:t>
            </a:r>
            <a:r>
              <a:rPr lang="en-US" dirty="0" smtClean="0"/>
              <a:t>has </a:t>
            </a:r>
            <a:r>
              <a:rPr lang="en-US" dirty="0"/>
              <a:t>to have a locally defined process for competing trials and communicate the plan with the National Coordinating </a:t>
            </a:r>
            <a:r>
              <a:rPr lang="en-US" dirty="0" smtClean="0"/>
              <a:t>Center.  We don’t legislate the approach.</a:t>
            </a:r>
          </a:p>
          <a:p>
            <a:pPr lvl="1"/>
            <a:r>
              <a:rPr lang="en-US" u="sng" dirty="0"/>
              <a:t>Rolling </a:t>
            </a:r>
            <a:r>
              <a:rPr lang="en-US" u="sng" dirty="0" smtClean="0"/>
              <a:t>prioritization </a:t>
            </a:r>
            <a:r>
              <a:rPr lang="en-US" u="sng" dirty="0"/>
              <a:t>e</a:t>
            </a:r>
            <a:r>
              <a:rPr lang="en-US" u="sng" dirty="0" smtClean="0"/>
              <a:t>nrollment </a:t>
            </a:r>
            <a:r>
              <a:rPr lang="en-US" u="sng" dirty="0"/>
              <a:t>g</a:t>
            </a:r>
            <a:r>
              <a:rPr lang="en-US" u="sng" dirty="0" smtClean="0"/>
              <a:t>rid</a:t>
            </a:r>
          </a:p>
          <a:p>
            <a:pPr lvl="1"/>
            <a:r>
              <a:rPr lang="en-US" u="sng" dirty="0"/>
              <a:t>Equal </a:t>
            </a:r>
            <a:r>
              <a:rPr lang="en-US" u="sng" dirty="0" smtClean="0"/>
              <a:t>opportunity </a:t>
            </a:r>
            <a:r>
              <a:rPr lang="en-US" u="sng" dirty="0"/>
              <a:t>e</a:t>
            </a:r>
            <a:r>
              <a:rPr lang="en-US" u="sng" dirty="0" smtClean="0"/>
              <a:t>nrollment </a:t>
            </a:r>
            <a:r>
              <a:rPr lang="en-US" u="sng" dirty="0"/>
              <a:t>g</a:t>
            </a:r>
            <a:r>
              <a:rPr lang="en-US" u="sng" dirty="0" smtClean="0"/>
              <a:t>rid</a:t>
            </a:r>
          </a:p>
          <a:p>
            <a:pPr lvl="1"/>
            <a:r>
              <a:rPr lang="en-US" u="sng" dirty="0"/>
              <a:t>Prioritize l</a:t>
            </a:r>
            <a:r>
              <a:rPr lang="en-US" u="sng" dirty="0" smtClean="0"/>
              <a:t>agging trials</a:t>
            </a:r>
          </a:p>
          <a:p>
            <a:pPr lvl="1"/>
            <a:r>
              <a:rPr lang="en-US" u="sng" dirty="0"/>
              <a:t>Maximize </a:t>
            </a:r>
            <a:r>
              <a:rPr lang="en-US" u="sng" dirty="0" smtClean="0"/>
              <a:t>patient autonomy</a:t>
            </a:r>
          </a:p>
          <a:p>
            <a:pPr lvl="1"/>
            <a:r>
              <a:rPr lang="en-US" u="sng" dirty="0"/>
              <a:t>Minimize Trial Participation</a:t>
            </a:r>
            <a:endParaRPr lang="en-US" dirty="0"/>
          </a:p>
        </p:txBody>
      </p:sp>
    </p:spTree>
    <p:extLst>
      <p:ext uri="{BB962C8B-B14F-4D97-AF65-F5344CB8AC3E}">
        <p14:creationId xmlns:p14="http://schemas.microsoft.com/office/powerpoint/2010/main" val="3356265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ngoing </a:t>
            </a:r>
            <a:r>
              <a:rPr lang="en-US" dirty="0"/>
              <a:t>T</a:t>
            </a:r>
            <a:r>
              <a:rPr lang="en-US" dirty="0" smtClean="0"/>
              <a:t>rial </a:t>
            </a:r>
            <a:r>
              <a:rPr lang="en-US" dirty="0"/>
              <a:t>U</a:t>
            </a:r>
            <a:r>
              <a:rPr lang="en-US" dirty="0" smtClean="0"/>
              <a:t>pdates </a:t>
            </a:r>
            <a:endParaRPr lang="en-US" dirty="0"/>
          </a:p>
        </p:txBody>
      </p:sp>
      <p:sp>
        <p:nvSpPr>
          <p:cNvPr id="3" name="Content Placeholder 2"/>
          <p:cNvSpPr>
            <a:spLocks noGrp="1"/>
          </p:cNvSpPr>
          <p:nvPr>
            <p:ph idx="1"/>
          </p:nvPr>
        </p:nvSpPr>
        <p:spPr/>
        <p:txBody>
          <a:bodyPr/>
          <a:lstStyle/>
          <a:p>
            <a:pPr lvl="0"/>
            <a:r>
              <a:rPr lang="en-US" dirty="0"/>
              <a:t>ARCADIA – </a:t>
            </a:r>
            <a:r>
              <a:rPr lang="en-US" dirty="0" smtClean="0"/>
              <a:t>186/1100 </a:t>
            </a:r>
            <a:r>
              <a:rPr lang="en-US" dirty="0"/>
              <a:t>randomized		Dr. Elkind/ Dr. Kamel</a:t>
            </a:r>
          </a:p>
          <a:p>
            <a:pPr marL="0" indent="0">
              <a:buNone/>
            </a:pPr>
            <a:r>
              <a:rPr lang="en-US" dirty="0" smtClean="0"/>
              <a:t>		 788/4400 </a:t>
            </a:r>
            <a:r>
              <a:rPr lang="en-US" dirty="0"/>
              <a:t>consented 				</a:t>
            </a:r>
          </a:p>
          <a:p>
            <a:pPr lvl="0"/>
            <a:r>
              <a:rPr lang="en-US" dirty="0" smtClean="0"/>
              <a:t>CREST-2 </a:t>
            </a:r>
            <a:r>
              <a:rPr lang="en-US" dirty="0"/>
              <a:t>–1356/2480 				Dr. Meschia</a:t>
            </a:r>
          </a:p>
          <a:p>
            <a:pPr lvl="0"/>
            <a:r>
              <a:rPr lang="en-US" dirty="0" smtClean="0"/>
              <a:t>CREST-H </a:t>
            </a:r>
            <a:r>
              <a:rPr lang="en-US" dirty="0"/>
              <a:t>–54/500  				Dr. Marshall</a:t>
            </a:r>
          </a:p>
          <a:p>
            <a:pPr lvl="0"/>
            <a:r>
              <a:rPr lang="en-US" dirty="0"/>
              <a:t>MOST – startup update				Dr. Adeoye</a:t>
            </a:r>
          </a:p>
          <a:p>
            <a:pPr lvl="0"/>
            <a:r>
              <a:rPr lang="en-US" dirty="0"/>
              <a:t>Sleep </a:t>
            </a:r>
            <a:r>
              <a:rPr lang="en-US" dirty="0" smtClean="0"/>
              <a:t>SMART </a:t>
            </a:r>
            <a:r>
              <a:rPr lang="en-US" dirty="0"/>
              <a:t>– startup update		</a:t>
            </a:r>
            <a:r>
              <a:rPr lang="en-US" dirty="0" smtClean="0"/>
              <a:t>Dr. Brown/Dr. Chervin</a:t>
            </a:r>
            <a:endParaRPr lang="en-US" dirty="0"/>
          </a:p>
        </p:txBody>
      </p:sp>
    </p:spTree>
    <p:extLst>
      <p:ext uri="{BB962C8B-B14F-4D97-AF65-F5344CB8AC3E}">
        <p14:creationId xmlns:p14="http://schemas.microsoft.com/office/powerpoint/2010/main" val="3226085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ngoing </a:t>
            </a:r>
            <a:r>
              <a:rPr lang="en-US" dirty="0"/>
              <a:t>T</a:t>
            </a:r>
            <a:r>
              <a:rPr lang="en-US" dirty="0" smtClean="0"/>
              <a:t>rial </a:t>
            </a:r>
            <a:r>
              <a:rPr lang="en-US" dirty="0"/>
              <a:t>U</a:t>
            </a:r>
            <a:r>
              <a:rPr lang="en-US" dirty="0" smtClean="0"/>
              <a:t>pdates </a:t>
            </a:r>
            <a:endParaRPr lang="en-US" dirty="0"/>
          </a:p>
        </p:txBody>
      </p:sp>
      <p:sp>
        <p:nvSpPr>
          <p:cNvPr id="3" name="Content Placeholder 2"/>
          <p:cNvSpPr>
            <a:spLocks noGrp="1"/>
          </p:cNvSpPr>
          <p:nvPr>
            <p:ph idx="1"/>
          </p:nvPr>
        </p:nvSpPr>
        <p:spPr/>
        <p:txBody>
          <a:bodyPr/>
          <a:lstStyle/>
          <a:p>
            <a:pPr lvl="0"/>
            <a:r>
              <a:rPr lang="en-US" dirty="0" smtClean="0"/>
              <a:t>TRANSPORT2 </a:t>
            </a:r>
            <a:r>
              <a:rPr lang="en-US" dirty="0"/>
              <a:t>– startup update		Dr. Schlaug/Dr. Feng</a:t>
            </a:r>
          </a:p>
          <a:p>
            <a:r>
              <a:rPr lang="en-US" dirty="0" smtClean="0"/>
              <a:t>I-ACQUIRE – startup update 	</a:t>
            </a:r>
            <a:r>
              <a:rPr lang="en-US" dirty="0"/>
              <a:t>		Dr. </a:t>
            </a:r>
            <a:r>
              <a:rPr lang="en-US" dirty="0" smtClean="0"/>
              <a:t>Ramey/Dr</a:t>
            </a:r>
            <a:r>
              <a:rPr lang="en-US" dirty="0"/>
              <a:t>. </a:t>
            </a:r>
            <a:r>
              <a:rPr lang="en-US" dirty="0" smtClean="0"/>
              <a:t>Lo</a:t>
            </a:r>
          </a:p>
          <a:p>
            <a:r>
              <a:rPr lang="en-US" dirty="0" smtClean="0"/>
              <a:t>ASPIRE </a:t>
            </a:r>
            <a:r>
              <a:rPr lang="en-US" dirty="0"/>
              <a:t>– pre-award </a:t>
            </a:r>
            <a:r>
              <a:rPr lang="en-US" dirty="0" smtClean="0"/>
              <a:t>update	</a:t>
            </a:r>
            <a:r>
              <a:rPr lang="en-US" dirty="0"/>
              <a:t>		Dr. Sheth</a:t>
            </a:r>
          </a:p>
          <a:p>
            <a:pPr lvl="0"/>
            <a:r>
              <a:rPr lang="en-US" dirty="0"/>
              <a:t>SATURN – pre-award </a:t>
            </a:r>
            <a:r>
              <a:rPr lang="en-US" dirty="0" smtClean="0"/>
              <a:t>update	</a:t>
            </a:r>
            <a:r>
              <a:rPr lang="en-US" dirty="0"/>
              <a:t>		Dr. Selim</a:t>
            </a:r>
          </a:p>
          <a:p>
            <a:pPr lvl="0"/>
            <a:r>
              <a:rPr lang="en-US" dirty="0"/>
              <a:t>FASTEST – pre-award </a:t>
            </a:r>
            <a:r>
              <a:rPr lang="en-US" dirty="0" smtClean="0"/>
              <a:t>update	</a:t>
            </a:r>
            <a:r>
              <a:rPr lang="en-US" dirty="0"/>
              <a:t>		Dr. Broderick</a:t>
            </a:r>
          </a:p>
          <a:p>
            <a:pPr lvl="0"/>
            <a:r>
              <a:rPr lang="en-US" dirty="0" smtClean="0"/>
              <a:t>ARCADIA-CSI </a:t>
            </a:r>
            <a:r>
              <a:rPr lang="en-US" dirty="0"/>
              <a:t>– pre-award </a:t>
            </a:r>
            <a:r>
              <a:rPr lang="en-US" dirty="0" smtClean="0"/>
              <a:t>update	</a:t>
            </a:r>
            <a:r>
              <a:rPr lang="en-US" dirty="0"/>
              <a:t>	Dr. Lansberg</a:t>
            </a:r>
          </a:p>
          <a:p>
            <a:pPr marL="0" indent="0">
              <a:buNone/>
            </a:pPr>
            <a:endParaRPr lang="en-US" dirty="0"/>
          </a:p>
        </p:txBody>
      </p:sp>
    </p:spTree>
    <p:extLst>
      <p:ext uri="{BB962C8B-B14F-4D97-AF65-F5344CB8AC3E}">
        <p14:creationId xmlns:p14="http://schemas.microsoft.com/office/powerpoint/2010/main" val="2339628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6004" y="349891"/>
            <a:ext cx="2442216" cy="6630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350" y="168359"/>
            <a:ext cx="1131133" cy="1067922"/>
          </a:xfrm>
          <a:prstGeom prst="rect">
            <a:avLst/>
          </a:prstGeom>
        </p:spPr>
      </p:pic>
      <p:sp>
        <p:nvSpPr>
          <p:cNvPr id="5" name="TextBox 4"/>
          <p:cNvSpPr txBox="1"/>
          <p:nvPr/>
        </p:nvSpPr>
        <p:spPr>
          <a:xfrm>
            <a:off x="3447876" y="659039"/>
            <a:ext cx="589746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orbel" panose="020B0503020204020204"/>
                <a:ea typeface="+mn-ea"/>
                <a:cs typeface="+mn-cs"/>
              </a:rPr>
              <a:t>Specific Trial Experience</a:t>
            </a:r>
            <a:endParaRPr kumimoji="0" lang="en-US" sz="32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TextBox 5"/>
          <p:cNvSpPr txBox="1"/>
          <p:nvPr/>
        </p:nvSpPr>
        <p:spPr>
          <a:xfrm>
            <a:off x="2357307" y="1644242"/>
            <a:ext cx="8816830"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DEFUSE 3 – Utilize Air Care I and II to help with recruitment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CREST 2/H – Delegate to the most promising PI</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PI = Vascular Surgery</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Investigators from Vascular Surgery, Neurology, Neurosurgery, Radiology, and Cardiology</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Coordinators in multiple departments</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ARCADIA- Incorporate Prevention Discussion Rounds for any ESUS</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TOAST classification in EMR</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Team approach to recruitment</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Kudos e-mails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5959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3633" y="620785"/>
            <a:ext cx="1019262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orbel" panose="020B0503020204020204"/>
                <a:ea typeface="+mn-ea"/>
                <a:cs typeface="+mn-cs"/>
              </a:rPr>
              <a:t>Excel in Recruitment</a:t>
            </a:r>
            <a:endParaRPr kumimoji="0" lang="en-US" sz="36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TextBox 2"/>
          <p:cNvSpPr txBox="1"/>
          <p:nvPr/>
        </p:nvSpPr>
        <p:spPr>
          <a:xfrm>
            <a:off x="2357308" y="1292661"/>
            <a:ext cx="8816828" cy="532453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Screen daily for trials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Anticipate and prevent recruitment challenges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Redundant pathways to help with identification and recruitment</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Incorporate to patient rounds if possible</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Educate your teams about the trials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orbel" panose="020B0503020204020204"/>
                <a:ea typeface="+mn-ea"/>
                <a:cs typeface="+mn-cs"/>
              </a:rPr>
              <a:t>Explore telehealth, aerial crew, or remote consenting.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7350" y="168359"/>
            <a:ext cx="1131133" cy="10679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6004" y="349891"/>
            <a:ext cx="2442216" cy="663091"/>
          </a:xfrm>
          <a:prstGeom prst="rect">
            <a:avLst/>
          </a:prstGeom>
        </p:spPr>
      </p:pic>
    </p:spTree>
    <p:extLst>
      <p:ext uri="{BB962C8B-B14F-4D97-AF65-F5344CB8AC3E}">
        <p14:creationId xmlns:p14="http://schemas.microsoft.com/office/powerpoint/2010/main" val="383006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smtClean="0"/>
              <a:t>Telemedicine Enrollment</a:t>
            </a:r>
            <a:endParaRPr lang="en-US" dirty="0"/>
          </a:p>
        </p:txBody>
      </p:sp>
      <p:sp>
        <p:nvSpPr>
          <p:cNvPr id="3" name="Content Placeholder 2"/>
          <p:cNvSpPr>
            <a:spLocks noGrp="1"/>
          </p:cNvSpPr>
          <p:nvPr>
            <p:ph idx="1"/>
          </p:nvPr>
        </p:nvSpPr>
        <p:spPr/>
        <p:txBody>
          <a:bodyPr>
            <a:normAutofit/>
          </a:bodyPr>
          <a:lstStyle/>
          <a:p>
            <a:r>
              <a:rPr lang="en-US" dirty="0"/>
              <a:t>Telemedicine allows study personnel to present the informed consent form from a remote location</a:t>
            </a:r>
          </a:p>
          <a:p>
            <a:endParaRPr lang="en-US" dirty="0"/>
          </a:p>
          <a:p>
            <a:r>
              <a:rPr lang="en-US" dirty="0"/>
              <a:t>Requires live two-way video feed via telemedicine and wet ink signature from subject/LAR</a:t>
            </a:r>
          </a:p>
          <a:p>
            <a:pPr marL="0" indent="0">
              <a:buNone/>
            </a:pPr>
            <a:endParaRPr lang="en-US" dirty="0"/>
          </a:p>
          <a:p>
            <a:r>
              <a:rPr lang="en-US" dirty="0"/>
              <a:t>Study personnel will arrive on site and be able to immediately begin study interventions </a:t>
            </a:r>
          </a:p>
          <a:p>
            <a:pPr marL="457200" lvl="1" indent="0">
              <a:buNone/>
            </a:pPr>
            <a:endParaRPr lang="en-US" dirty="0" smtClean="0"/>
          </a:p>
        </p:txBody>
      </p:sp>
    </p:spTree>
    <p:extLst>
      <p:ext uri="{BB962C8B-B14F-4D97-AF65-F5344CB8AC3E}">
        <p14:creationId xmlns:p14="http://schemas.microsoft.com/office/powerpoint/2010/main" val="2864738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0"/>
            <a:ext cx="10515600" cy="1325563"/>
          </a:xfrm>
        </p:spPr>
        <p:txBody>
          <a:bodyPr/>
          <a:lstStyle/>
          <a:p>
            <a:r>
              <a:rPr lang="en-US" dirty="0" smtClean="0"/>
              <a:t>eConsent Enrollment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eConsent allows electronic distribution and electronic signature of informed consent form via text or </a:t>
            </a:r>
            <a:r>
              <a:rPr lang="en-US" dirty="0" smtClean="0"/>
              <a:t>email</a:t>
            </a:r>
          </a:p>
          <a:p>
            <a:pPr marL="0" indent="0">
              <a:buNone/>
            </a:pPr>
            <a:endParaRPr lang="en-US" dirty="0"/>
          </a:p>
          <a:p>
            <a:r>
              <a:rPr lang="en-US" dirty="0"/>
              <a:t>Door-to-randomization time </a:t>
            </a:r>
            <a:r>
              <a:rPr lang="en-US" dirty="0" smtClean="0"/>
              <a:t>reduced</a:t>
            </a:r>
          </a:p>
          <a:p>
            <a:pPr marL="0" indent="0">
              <a:buNone/>
            </a:pPr>
            <a:endParaRPr lang="en-US" dirty="0"/>
          </a:p>
          <a:p>
            <a:r>
              <a:rPr lang="en-US" dirty="0"/>
              <a:t>Electronic timestamp may reduce consent documentation </a:t>
            </a:r>
            <a:r>
              <a:rPr lang="en-US" dirty="0" smtClean="0"/>
              <a:t>errors</a:t>
            </a:r>
          </a:p>
          <a:p>
            <a:pPr marL="0" indent="0">
              <a:buNone/>
            </a:pPr>
            <a:endParaRPr lang="en-US" dirty="0"/>
          </a:p>
          <a:p>
            <a:r>
              <a:rPr lang="en-US" dirty="0"/>
              <a:t>Centralized management and monitoring of </a:t>
            </a:r>
            <a:r>
              <a:rPr lang="en-US" dirty="0" smtClean="0"/>
              <a:t>ICD</a:t>
            </a:r>
          </a:p>
          <a:p>
            <a:pPr marL="0" indent="0">
              <a:buNone/>
            </a:pPr>
            <a:r>
              <a:rPr lang="en-US" dirty="0" smtClean="0"/>
              <a:t> </a:t>
            </a:r>
            <a:endParaRPr lang="en-US" dirty="0"/>
          </a:p>
          <a:p>
            <a:r>
              <a:rPr lang="en-US" dirty="0"/>
              <a:t>Potential to improve participant engagement depending on the study population</a:t>
            </a:r>
          </a:p>
        </p:txBody>
      </p:sp>
    </p:spTree>
    <p:extLst>
      <p:ext uri="{BB962C8B-B14F-4D97-AF65-F5344CB8AC3E}">
        <p14:creationId xmlns:p14="http://schemas.microsoft.com/office/powerpoint/2010/main" val="217453834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SVP-regents-PowerPoint-HD-3">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3629</Words>
  <Application>Microsoft Office PowerPoint</Application>
  <PresentationFormat>Widescreen</PresentationFormat>
  <Paragraphs>433</Paragraphs>
  <Slides>59</Slides>
  <Notes>28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59</vt:i4>
      </vt:variant>
    </vt:vector>
  </HeadingPairs>
  <TitlesOfParts>
    <vt:vector size="72" baseType="lpstr">
      <vt:lpstr>ＭＳ Ｐゴシック</vt:lpstr>
      <vt:lpstr>Arial</vt:lpstr>
      <vt:lpstr>Calibri</vt:lpstr>
      <vt:lpstr>Calibri Light</vt:lpstr>
      <vt:lpstr>Corbel</vt:lpstr>
      <vt:lpstr>Courier New</vt:lpstr>
      <vt:lpstr>NTR</vt:lpstr>
      <vt:lpstr>System Font Regular</vt:lpstr>
      <vt:lpstr>Times Bold</vt:lpstr>
      <vt:lpstr>Times New Roman</vt:lpstr>
      <vt:lpstr>Office Theme</vt:lpstr>
      <vt:lpstr>Parallax</vt:lpstr>
      <vt:lpstr>SVP-regents-PowerPoint-HD-3</vt:lpstr>
      <vt:lpstr>                </vt:lpstr>
      <vt:lpstr>Steering Committee Welcome</vt:lpstr>
      <vt:lpstr>Recruitment in Prevention Trials – Best Practices</vt:lpstr>
      <vt:lpstr>Study Recruitment Tips</vt:lpstr>
      <vt:lpstr>PowerPoint Presentation</vt:lpstr>
      <vt:lpstr>PowerPoint Presentation</vt:lpstr>
      <vt:lpstr>PowerPoint Presentation</vt:lpstr>
      <vt:lpstr>Telemedicine Enrollment</vt:lpstr>
      <vt:lpstr>eConsent Enrollment</vt:lpstr>
      <vt:lpstr>eConsent</vt:lpstr>
      <vt:lpstr>eConsent</vt:lpstr>
      <vt:lpstr>Telestroke &amp; eConsent</vt:lpstr>
      <vt:lpstr>Outline</vt:lpstr>
      <vt:lpstr>Abbreviations</vt:lpstr>
      <vt:lpstr>Spoke</vt:lpstr>
      <vt:lpstr>Telestroke and Clinical Trials: Future Directions</vt:lpstr>
      <vt:lpstr>Telestroke Research Consent U of MN</vt:lpstr>
      <vt:lpstr>Limitations of the Consent Process</vt:lpstr>
      <vt:lpstr>Electronic Informed Consent</vt:lpstr>
      <vt:lpstr>Effective eConsent Platforms Should Be:</vt:lpstr>
      <vt:lpstr>eICF: HOBIT</vt:lpstr>
      <vt:lpstr>eICF: Key Information Highlighted</vt:lpstr>
      <vt:lpstr>eICF: Embedded Documentation of Informed Consent</vt:lpstr>
      <vt:lpstr>eConsent: eICF can Incorporate Media</vt:lpstr>
      <vt:lpstr>eConsent: Enhanced Signature Page</vt:lpstr>
      <vt:lpstr>eConsent: Real-time Return of Signed eICF</vt:lpstr>
      <vt:lpstr>eConsent: Real-time Return of Signed eICF</vt:lpstr>
      <vt:lpstr>Lessons from HOBIT eConsent: In Person</vt:lpstr>
      <vt:lpstr>Lessons from HOBIT eConsent: LAR off-site</vt:lpstr>
      <vt:lpstr>Lessons from HOBIT eConsent:  Telestroke with LAR at Spoke</vt:lpstr>
      <vt:lpstr>Conclusions</vt:lpstr>
      <vt:lpstr>Thank you</vt:lpstr>
      <vt:lpstr>Additional Slides</vt:lpstr>
      <vt:lpstr>eConsent Streamlines On &amp; Off-site Consent</vt:lpstr>
      <vt:lpstr>eConsent Enhances Informed Consent</vt:lpstr>
      <vt:lpstr>eConsent Platform Flaws to Avoid</vt:lpstr>
      <vt:lpstr>Exception from Informed Consent (EFIC)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Perinatal Arterial Stroke:  A RCT of Intensive Infant Rehabilitation (I-ACQUIRE)</vt:lpstr>
      <vt:lpstr>Transcranial Direct Current Stimulation for  Post-stroke Motor Recovery – a Phase2 Study (TRANSPORT2)   Wayne Feng MD/MS    and  Gottfried Schlaug MD/PhD</vt:lpstr>
      <vt:lpstr>PowerPoint Presentation</vt:lpstr>
      <vt:lpstr>The NIH StrokeNet Central IRB</vt:lpstr>
      <vt:lpstr>Reliance Agreement</vt:lpstr>
      <vt:lpstr>Reliance Agreement - Basic Responsibilities</vt:lpstr>
      <vt:lpstr>CIRB and MOST/SLEEP SMART Trials </vt:lpstr>
      <vt:lpstr> Competing trials/overlap and enrollment strategies </vt:lpstr>
      <vt:lpstr>Ongoing Trial Updates </vt:lpstr>
      <vt:lpstr>Ongoing Trial Updates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Gunslinger</dc:creator>
  <cp:lastModifiedBy>Sester, Regina (sesterrj)</cp:lastModifiedBy>
  <cp:revision>42</cp:revision>
  <dcterms:created xsi:type="dcterms:W3CDTF">2014-05-24T16:32:07Z</dcterms:created>
  <dcterms:modified xsi:type="dcterms:W3CDTF">2019-04-10T12:48:00Z</dcterms:modified>
</cp:coreProperties>
</file>