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charts/chart11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  <p:sldMasterId id="2147483675" r:id="rId5"/>
    <p:sldMasterId id="2147483673" r:id="rId6"/>
    <p:sldMasterId id="2147483682" r:id="rId7"/>
    <p:sldMasterId id="2147483696" r:id="rId8"/>
  </p:sldMasterIdLst>
  <p:notesMasterIdLst>
    <p:notesMasterId r:id="rId68"/>
  </p:notesMasterIdLst>
  <p:handoutMasterIdLst>
    <p:handoutMasterId r:id="rId69"/>
  </p:handoutMasterIdLst>
  <p:sldIdLst>
    <p:sldId id="263" r:id="rId9"/>
    <p:sldId id="721" r:id="rId10"/>
    <p:sldId id="807" r:id="rId11"/>
    <p:sldId id="418" r:id="rId12"/>
    <p:sldId id="421" r:id="rId13"/>
    <p:sldId id="855" r:id="rId14"/>
    <p:sldId id="272" r:id="rId15"/>
    <p:sldId id="304" r:id="rId16"/>
    <p:sldId id="305" r:id="rId17"/>
    <p:sldId id="306" r:id="rId18"/>
    <p:sldId id="941" r:id="rId19"/>
    <p:sldId id="940" r:id="rId20"/>
    <p:sldId id="942" r:id="rId21"/>
    <p:sldId id="943" r:id="rId22"/>
    <p:sldId id="950" r:id="rId23"/>
    <p:sldId id="944" r:id="rId24"/>
    <p:sldId id="951" r:id="rId25"/>
    <p:sldId id="952" r:id="rId26"/>
    <p:sldId id="953" r:id="rId27"/>
    <p:sldId id="949" r:id="rId28"/>
    <p:sldId id="934" r:id="rId29"/>
    <p:sldId id="948" r:id="rId30"/>
    <p:sldId id="922" r:id="rId31"/>
    <p:sldId id="919" r:id="rId32"/>
    <p:sldId id="928" r:id="rId33"/>
    <p:sldId id="726" r:id="rId34"/>
    <p:sldId id="930" r:id="rId35"/>
    <p:sldId id="766" r:id="rId36"/>
    <p:sldId id="920" r:id="rId37"/>
    <p:sldId id="926" r:id="rId38"/>
    <p:sldId id="843" r:id="rId39"/>
    <p:sldId id="933" r:id="rId40"/>
    <p:sldId id="888" r:id="rId41"/>
    <p:sldId id="846" r:id="rId42"/>
    <p:sldId id="848" r:id="rId43"/>
    <p:sldId id="851" r:id="rId44"/>
    <p:sldId id="850" r:id="rId45"/>
    <p:sldId id="852" r:id="rId46"/>
    <p:sldId id="853" r:id="rId47"/>
    <p:sldId id="847" r:id="rId48"/>
    <p:sldId id="828" r:id="rId49"/>
    <p:sldId id="416" r:id="rId50"/>
    <p:sldId id="857" r:id="rId51"/>
    <p:sldId id="413" r:id="rId52"/>
    <p:sldId id="741" r:id="rId53"/>
    <p:sldId id="744" r:id="rId54"/>
    <p:sldId id="931" r:id="rId55"/>
    <p:sldId id="414" r:id="rId56"/>
    <p:sldId id="935" r:id="rId57"/>
    <p:sldId id="419" r:id="rId58"/>
    <p:sldId id="936" r:id="rId59"/>
    <p:sldId id="937" r:id="rId60"/>
    <p:sldId id="938" r:id="rId61"/>
    <p:sldId id="292" r:id="rId62"/>
    <p:sldId id="890" r:id="rId63"/>
    <p:sldId id="293" r:id="rId64"/>
    <p:sldId id="925" r:id="rId65"/>
    <p:sldId id="915" r:id="rId66"/>
    <p:sldId id="316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nt Pryor" initials="KP" lastIdx="11" clrIdx="0">
    <p:extLst>
      <p:ext uri="{19B8F6BF-5375-455C-9EA6-DF929625EA0E}">
        <p15:presenceInfo xmlns:p15="http://schemas.microsoft.com/office/powerpoint/2012/main" userId="a82cddff265ee839" providerId="Windows Live"/>
      </p:ext>
    </p:extLst>
  </p:cmAuthor>
  <p:cmAuthor id="2" name="Amy Lu" initials="AL" lastIdx="3" clrIdx="1">
    <p:extLst>
      <p:ext uri="{19B8F6BF-5375-455C-9EA6-DF929625EA0E}">
        <p15:presenceInfo xmlns:p15="http://schemas.microsoft.com/office/powerpoint/2012/main" userId="S::Amy@locustwalk.com::a4c7fc63-deab-41e8-b335-935ca15cea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FC3A"/>
    <a:srgbClr val="0C83BB"/>
    <a:srgbClr val="D4E5F7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3" autoAdjust="0"/>
    <p:restoredTop sz="86861" autoAdjust="0"/>
  </p:normalViewPr>
  <p:slideViewPr>
    <p:cSldViewPr snapToGrid="0">
      <p:cViewPr varScale="1">
        <p:scale>
          <a:sx n="71" d="100"/>
          <a:sy n="71" d="100"/>
        </p:scale>
        <p:origin x="15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4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eus:Users:Kent:Desktop:data-raw-5-4-201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Zeus:Users:Kent:Desktop:untitled%20folder%203:hemoglobin%20and%20hemorrhage%20for%20Kent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Zeus:Users:Kent:Documents:'Work:ProCon%20INDDirections:1909-001%20Coag%20data-5.xls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Zeus:Users:Kent:Desktop:data-raw-5-4-201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Zeus:Users:Kent:Desktop:data-raw-5-4-201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Zeus:Users:Kent:Desktop:data-raw-5-4-201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Zeus:Users:Kent:Desktop:data-raw-5-4-201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Zeus:Users:Kent:Desktop:data-raw-5-4-201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Zeus:Users:Kent:Desktop:untitled%20folder%203:hemoglobin%20and%20hemorrhage%20for%20Ken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Zeus:Users:Kent:Desktop:untitled%20folder%203:hemoglobin%20and%20hemorrhage%20for%20Kent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Zeus:Users:Kent:Desktop:untitled%20folder%203:hemoglobin%20and%20hemorrhage%20for%20Ke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34930008748999"/>
          <c:y val="4.1545163744161798E-2"/>
          <c:w val="0.79745625546806598"/>
          <c:h val="0.812645619995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Sheet1!$U$3</c:f>
              <c:strCache>
                <c:ptCount val="1"/>
                <c:pt idx="0">
                  <c:v>Hemorrhage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503-4323-91C5-2A26D30FC49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503-4323-91C5-2A26D30FC496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503-4323-91C5-2A26D30FC49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F503-4323-91C5-2A26D30FC496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Sheet1!$V$4:$V$7</c:f>
                <c:numCache>
                  <c:formatCode>General</c:formatCode>
                  <c:ptCount val="4"/>
                  <c:pt idx="0">
                    <c:v>12.01473356619557</c:v>
                  </c:pt>
                  <c:pt idx="1">
                    <c:v>25.25877185366609</c:v>
                  </c:pt>
                  <c:pt idx="2">
                    <c:v>17.41292623311757</c:v>
                  </c:pt>
                  <c:pt idx="3">
                    <c:v>15.62622439647175</c:v>
                  </c:pt>
                </c:numCache>
              </c:numRef>
            </c:plus>
            <c:minus>
              <c:numRef>
                <c:f>Sheet1!$V$4:$V$7</c:f>
                <c:numCache>
                  <c:formatCode>General</c:formatCode>
                  <c:ptCount val="4"/>
                  <c:pt idx="0">
                    <c:v>12.01473356619557</c:v>
                  </c:pt>
                  <c:pt idx="1">
                    <c:v>25.25877185366609</c:v>
                  </c:pt>
                  <c:pt idx="2">
                    <c:v>17.41292623311757</c:v>
                  </c:pt>
                  <c:pt idx="3">
                    <c:v>15.62622439647175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Sheet1!$Q$4:$Q$7</c:f>
              <c:strCache>
                <c:ptCount val="4"/>
                <c:pt idx="0">
                  <c:v>saline</c:v>
                </c:pt>
                <c:pt idx="1">
                  <c:v>tPA</c:v>
                </c:pt>
                <c:pt idx="2">
                  <c:v>3K3A-APC</c:v>
                </c:pt>
                <c:pt idx="3">
                  <c:v>3K3A-APC + tPA</c:v>
                </c:pt>
              </c:strCache>
            </c:strRef>
          </c:cat>
          <c:val>
            <c:numRef>
              <c:f>Sheet1!$U$4:$U$7</c:f>
              <c:numCache>
                <c:formatCode>General</c:formatCode>
                <c:ptCount val="4"/>
                <c:pt idx="0">
                  <c:v>30.35600000000003</c:v>
                </c:pt>
                <c:pt idx="1">
                  <c:v>96.5</c:v>
                </c:pt>
                <c:pt idx="2">
                  <c:v>31.9</c:v>
                </c:pt>
                <c:pt idx="3">
                  <c:v>32.300000000000011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03-4323-91C5-2A26D30FC4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49540936"/>
        <c:axId val="-2049537832"/>
      </c:barChart>
      <c:catAx>
        <c:axId val="-20495409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9537832"/>
        <c:crosses val="autoZero"/>
        <c:auto val="1"/>
        <c:lblAlgn val="ctr"/>
        <c:lblOffset val="100"/>
        <c:noMultiLvlLbl val="0"/>
      </c:catAx>
      <c:valAx>
        <c:axId val="-2049537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mm2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9540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41092218170624"/>
          <c:y val="7.022814455885322E-2"/>
          <c:w val="0.7028714800825423"/>
          <c:h val="0.50803284204859012"/>
        </c:manualLayout>
      </c:layout>
      <c:barChart>
        <c:barDir val="col"/>
        <c:grouping val="clustered"/>
        <c:varyColors val="0"/>
        <c:ser>
          <c:idx val="0"/>
          <c:order val="0"/>
          <c:spPr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2279-40B8-A1DE-5195727AA9D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2279-40B8-A1DE-5195727AA9D8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2279-40B8-A1DE-5195727AA9D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7-2279-40B8-A1DE-5195727AA9D8}"/>
              </c:ext>
            </c:extLst>
          </c:dPt>
          <c:errBars>
            <c:errBarType val="plus"/>
            <c:errValType val="cust"/>
            <c:noEndCap val="0"/>
            <c:plus>
              <c:numRef>
                <c:f>Sheet1!$C$31:$F$31</c:f>
                <c:numCache>
                  <c:formatCode>General</c:formatCode>
                  <c:ptCount val="4"/>
                  <c:pt idx="0">
                    <c:v>4.7339955941798548</c:v>
                  </c:pt>
                  <c:pt idx="1">
                    <c:v>10.32247893815102</c:v>
                  </c:pt>
                  <c:pt idx="2">
                    <c:v>4.5276925690687024</c:v>
                  </c:pt>
                  <c:pt idx="3">
                    <c:v>4.4158804331639239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Sheet1!$C$20:$F$20</c:f>
              <c:strCache>
                <c:ptCount val="4"/>
                <c:pt idx="0">
                  <c:v>Vehicle</c:v>
                </c:pt>
                <c:pt idx="1">
                  <c:v>tPA</c:v>
                </c:pt>
                <c:pt idx="2">
                  <c:v>3K3A-APC</c:v>
                </c:pt>
                <c:pt idx="3">
                  <c:v>tPA + 3K3A-APC</c:v>
                </c:pt>
              </c:strCache>
            </c:strRef>
          </c:cat>
          <c:val>
            <c:numRef>
              <c:f>Sheet1!$C$30:$F$30</c:f>
              <c:numCache>
                <c:formatCode>General</c:formatCode>
                <c:ptCount val="4"/>
                <c:pt idx="0">
                  <c:v>15.875</c:v>
                </c:pt>
                <c:pt idx="1">
                  <c:v>55.625</c:v>
                </c:pt>
                <c:pt idx="2">
                  <c:v>12.75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79-40B8-A1DE-5195727AA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4801240"/>
        <c:axId val="-2054563944"/>
      </c:barChart>
      <c:catAx>
        <c:axId val="-2054801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en-US"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4563944"/>
        <c:crosses val="autoZero"/>
        <c:auto val="1"/>
        <c:lblAlgn val="ctr"/>
        <c:lblOffset val="100"/>
        <c:noMultiLvlLbl val="0"/>
      </c:catAx>
      <c:valAx>
        <c:axId val="-205456394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 algn="ctr" rtl="0">
                  <a:defRPr lang="en-US" sz="12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rPr>
                  <a:t>Hemorrhagic Area (mm</a:t>
                </a:r>
                <a:r>
                  <a:rPr lang="en-US" sz="1200" b="1" i="0" u="none" strike="noStrike" kern="1200" baseline="3000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rPr>
                  <a:t>2</a:t>
                </a:r>
                <a:r>
                  <a:rPr lang="en-US" sz="12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1.25786163522013E-2"/>
              <c:y val="0.150989635910896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en-US"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4801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sz="1800" b="0" i="0" u="none" strike="noStrike" kern="1200" baseline="0">
                <a:solidFill>
                  <a:prstClr val="black"/>
                </a:solidFill>
                <a:latin typeface="+mj-lt"/>
                <a:ea typeface="+mn-ea"/>
                <a:cs typeface="+mn-cs"/>
              </a:defRPr>
            </a:pPr>
            <a:r>
              <a:rPr lang="en-US" sz="1800" b="0" i="0" u="none" strike="noStrike" kern="1200" baseline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∆</a:t>
            </a:r>
            <a:r>
              <a:rPr lang="en-US" sz="1800" b="0" i="0" u="none" strike="noStrike" kern="1200" baseline="0" dirty="0" err="1">
                <a:solidFill>
                  <a:prstClr val="black"/>
                </a:solidFill>
                <a:latin typeface="+mn-lt"/>
                <a:ea typeface="+mn-ea"/>
                <a:cs typeface="+mn-cs"/>
              </a:rPr>
              <a:t>aPTT</a:t>
            </a:r>
            <a:endParaRPr lang="en-US" sz="1800" b="0" i="0" u="none" strike="noStrike" kern="1200" baseline="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47966265638115002"/>
          <c:y val="1.75438596491227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404353694156655"/>
          <c:y val="0.14424751361525401"/>
          <c:w val="0.71300058574628189"/>
          <c:h val="0.6885714285714289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Comparison!$B$14</c:f>
              <c:strCache>
                <c:ptCount val="1"/>
                <c:pt idx="0">
                  <c:v>Xigris</c:v>
                </c:pt>
              </c:strCache>
            </c:strRef>
          </c:tx>
          <c:xVal>
            <c:numRef>
              <c:f>Comparison!$A$15:$A$19</c:f>
              <c:numCache>
                <c:formatCode>General</c:formatCode>
                <c:ptCount val="5"/>
                <c:pt idx="0">
                  <c:v>0.02</c:v>
                </c:pt>
                <c:pt idx="1">
                  <c:v>0.1</c:v>
                </c:pt>
                <c:pt idx="2">
                  <c:v>0.2</c:v>
                </c:pt>
                <c:pt idx="3">
                  <c:v>1</c:v>
                </c:pt>
                <c:pt idx="4">
                  <c:v>5</c:v>
                </c:pt>
              </c:numCache>
            </c:numRef>
          </c:xVal>
          <c:yVal>
            <c:numRef>
              <c:f>Comparison!$B$15:$B$19</c:f>
              <c:numCache>
                <c:formatCode>General</c:formatCode>
                <c:ptCount val="5"/>
                <c:pt idx="0">
                  <c:v>3.0499999999999972</c:v>
                </c:pt>
                <c:pt idx="1">
                  <c:v>11.12</c:v>
                </c:pt>
                <c:pt idx="2">
                  <c:v>20.650000000000009</c:v>
                </c:pt>
                <c:pt idx="3">
                  <c:v>152.87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AD6-0448-90B2-55A086DD5F51}"/>
            </c:ext>
          </c:extLst>
        </c:ser>
        <c:ser>
          <c:idx val="1"/>
          <c:order val="1"/>
          <c:tx>
            <c:strRef>
              <c:f>Comparison!$C$14</c:f>
              <c:strCache>
                <c:ptCount val="1"/>
                <c:pt idx="0">
                  <c:v>3K3A-APC</c:v>
                </c:pt>
              </c:strCache>
            </c:strRef>
          </c:tx>
          <c:xVal>
            <c:numRef>
              <c:f>Comparison!$A$15:$A$19</c:f>
              <c:numCache>
                <c:formatCode>General</c:formatCode>
                <c:ptCount val="5"/>
                <c:pt idx="0">
                  <c:v>0.02</c:v>
                </c:pt>
                <c:pt idx="1">
                  <c:v>0.1</c:v>
                </c:pt>
                <c:pt idx="2">
                  <c:v>0.2</c:v>
                </c:pt>
                <c:pt idx="3">
                  <c:v>1</c:v>
                </c:pt>
                <c:pt idx="4">
                  <c:v>5</c:v>
                </c:pt>
              </c:numCache>
            </c:numRef>
          </c:xVal>
          <c:yVal>
            <c:numRef>
              <c:f>Comparison!$C$15:$C$19</c:f>
              <c:numCache>
                <c:formatCode>General</c:formatCode>
                <c:ptCount val="5"/>
                <c:pt idx="2">
                  <c:v>2.2000000000000002</c:v>
                </c:pt>
                <c:pt idx="3">
                  <c:v>12.8</c:v>
                </c:pt>
                <c:pt idx="4">
                  <c:v>85.2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AD6-0448-90B2-55A086DD5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4461712"/>
        <c:axId val="1924456576"/>
      </c:scatterChart>
      <c:valAx>
        <c:axId val="19244617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ctr" rtl="0">
                  <a:defRPr lang="en-US" sz="1200" b="0" i="0" u="none" strike="noStrike" kern="1200" baseline="0" dirty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rPr>
                  <a:t>mg/kg</a:t>
                </a:r>
              </a:p>
            </c:rich>
          </c:tx>
          <c:layout>
            <c:manualLayout>
              <c:xMode val="edge"/>
              <c:yMode val="edge"/>
              <c:x val="0.497765324851006"/>
              <c:y val="0.929884952499749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 rtl="0">
              <a:defRPr lang="en-US" sz="14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4456576"/>
        <c:crossesAt val="-50"/>
        <c:crossBetween val="midCat"/>
        <c:majorUnit val="1"/>
      </c:valAx>
      <c:valAx>
        <c:axId val="1924456576"/>
        <c:scaling>
          <c:orientation val="minMax"/>
          <c:min val="-5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>
                    <a:latin typeface="+mn-lt"/>
                  </a:rPr>
                  <a:t>∆</a:t>
                </a:r>
                <a:r>
                  <a:rPr lang="en-US" b="0" err="1">
                    <a:latin typeface="+mn-lt"/>
                  </a:rPr>
                  <a:t>aPTT</a:t>
                </a:r>
                <a:r>
                  <a:rPr lang="en-US" b="0">
                    <a:latin typeface="+mn-lt"/>
                  </a:rPr>
                  <a:t> (sec)</a:t>
                </a:r>
              </a:p>
            </c:rich>
          </c:tx>
          <c:layout>
            <c:manualLayout>
              <c:xMode val="edge"/>
              <c:yMode val="edge"/>
              <c:x val="1.89380962746521E-3"/>
              <c:y val="0.377513949370190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 rtl="0">
              <a:defRPr lang="en-US" sz="14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4461712"/>
        <c:crosses val="autoZero"/>
        <c:crossBetween val="midCat"/>
      </c:valAx>
      <c:spPr>
        <a:ln>
          <a:solidFill>
            <a:schemeClr val="tx1">
              <a:lumMod val="65000"/>
              <a:lumOff val="3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58223812725875201"/>
          <c:y val="0.186284065976901"/>
          <c:w val="0.27604488470297001"/>
          <c:h val="0.203569702302064"/>
        </c:manualLayout>
      </c:layout>
      <c:overlay val="0"/>
      <c:txPr>
        <a:bodyPr/>
        <a:lstStyle/>
        <a:p>
          <a:pPr algn="ctr" rtl="0">
            <a:defRPr lang="en-US" sz="1400" b="0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+mj-lt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/>
              <a:t>3K3A-APC vs. Placebo % Hemorrhage</a:t>
            </a:r>
            <a:r>
              <a:rPr lang="en-US" sz="1400" b="1" i="0" baseline="0"/>
              <a:t> at Day 30</a:t>
            </a:r>
            <a:endParaRPr lang="en-US" sz="1400" b="1" i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3K3A-APC (N=43)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&gt; 0 mL</c:v>
                </c:pt>
                <c:pt idx="1">
                  <c:v>&gt; 0.06 mL</c:v>
                </c:pt>
                <c:pt idx="2">
                  <c:v>&gt; 0.5 mL</c:v>
                </c:pt>
                <c:pt idx="3">
                  <c:v>&gt; 1.8 mL</c:v>
                </c:pt>
                <c:pt idx="4">
                  <c:v>Microbleeds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0.67400000000000004</c:v>
                </c:pt>
                <c:pt idx="1">
                  <c:v>0.55800000000000005</c:v>
                </c:pt>
                <c:pt idx="2">
                  <c:v>0.23300000000000001</c:v>
                </c:pt>
                <c:pt idx="3">
                  <c:v>9.2999999999999999E-2</c:v>
                </c:pt>
                <c:pt idx="4">
                  <c:v>0.16300000000000001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53-412B-B725-753DB7DF4B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 (N=37)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&gt; 0 mL</c:v>
                </c:pt>
                <c:pt idx="1">
                  <c:v>&gt; 0.06 mL</c:v>
                </c:pt>
                <c:pt idx="2">
                  <c:v>&gt; 0.5 mL</c:v>
                </c:pt>
                <c:pt idx="3">
                  <c:v>&gt; 1.8 mL</c:v>
                </c:pt>
                <c:pt idx="4">
                  <c:v>Microbleeds</c:v>
                </c:pt>
              </c:strCache>
            </c:strRef>
          </c:cat>
          <c:val>
            <c:numRef>
              <c:f>Sheet1!$C$2:$C$6</c:f>
              <c:numCache>
                <c:formatCode>0.00%</c:formatCode>
                <c:ptCount val="5"/>
                <c:pt idx="0">
                  <c:v>0.86499999999999999</c:v>
                </c:pt>
                <c:pt idx="1">
                  <c:v>0.67600000000000005</c:v>
                </c:pt>
                <c:pt idx="2">
                  <c:v>0.378</c:v>
                </c:pt>
                <c:pt idx="3">
                  <c:v>0.24299999999999999</c:v>
                </c:pt>
                <c:pt idx="4">
                  <c:v>0.21609999999999999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53-412B-B725-753DB7DF4B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7751416"/>
        <c:axId val="787753712"/>
      </c:barChart>
      <c:catAx>
        <c:axId val="78775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753712"/>
        <c:crosses val="autoZero"/>
        <c:auto val="1"/>
        <c:lblAlgn val="ctr"/>
        <c:lblOffset val="100"/>
        <c:noMultiLvlLbl val="0"/>
      </c:catAx>
      <c:valAx>
        <c:axId val="7877537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% Hemorrhage at Day 30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751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781119656554701"/>
          <c:y val="2.6421416159269899E-2"/>
          <c:w val="0.75109361329834401"/>
          <c:h val="0.715825103412902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Sheet1!$Q$4</c:f>
              <c:strCache>
                <c:ptCount val="1"/>
                <c:pt idx="0">
                  <c:v>saline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(Sheet1!$AD$4,Sheet1!$AF$4)</c:f>
                <c:numCache>
                  <c:formatCode>General</c:formatCode>
                  <c:ptCount val="2"/>
                  <c:pt idx="0">
                    <c:v>1.476105988365636</c:v>
                  </c:pt>
                  <c:pt idx="1">
                    <c:v>2.0245712852080282</c:v>
                  </c:pt>
                </c:numCache>
              </c:numRef>
            </c:plus>
            <c:minus>
              <c:numRef>
                <c:f>(Sheet1!$AD$4,Sheet1!$AF$4)</c:f>
                <c:numCache>
                  <c:formatCode>General</c:formatCode>
                  <c:ptCount val="2"/>
                  <c:pt idx="0">
                    <c:v>1.476105988365636</c:v>
                  </c:pt>
                  <c:pt idx="1">
                    <c:v>2.0245712852080282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(Sheet1!$AC$3,Sheet1!$AE$3)</c:f>
              <c:strCache>
                <c:ptCount val="2"/>
                <c:pt idx="0">
                  <c:v>day 1</c:v>
                </c:pt>
                <c:pt idx="1">
                  <c:v>day 7</c:v>
                </c:pt>
              </c:strCache>
            </c:strRef>
          </c:cat>
          <c:val>
            <c:numRef>
              <c:f>(Sheet1!$AC$4,Sheet1!$AE$4)</c:f>
              <c:numCache>
                <c:formatCode>General</c:formatCode>
                <c:ptCount val="2"/>
                <c:pt idx="0">
                  <c:v>32.300000000000011</c:v>
                </c:pt>
                <c:pt idx="1">
                  <c:v>24.9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3B-4956-BAE2-DD5FBC393479}"/>
            </c:ext>
          </c:extLst>
        </c:ser>
        <c:ser>
          <c:idx val="1"/>
          <c:order val="1"/>
          <c:tx>
            <c:strRef>
              <c:f>Sheet1!$Q$5</c:f>
              <c:strCache>
                <c:ptCount val="1"/>
                <c:pt idx="0">
                  <c:v>tPA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(Sheet1!$AD$5,Sheet1!$AF$5)</c:f>
                <c:numCache>
                  <c:formatCode>General</c:formatCode>
                  <c:ptCount val="2"/>
                  <c:pt idx="0">
                    <c:v>1.6666666666666661</c:v>
                  </c:pt>
                  <c:pt idx="1">
                    <c:v>1.7904065335994379</c:v>
                  </c:pt>
                </c:numCache>
              </c:numRef>
            </c:plus>
            <c:minus>
              <c:numRef>
                <c:f>(Sheet1!$AD$5,Sheet1!$AF$5)</c:f>
                <c:numCache>
                  <c:formatCode>General</c:formatCode>
                  <c:ptCount val="2"/>
                  <c:pt idx="0">
                    <c:v>1.6666666666666661</c:v>
                  </c:pt>
                  <c:pt idx="1">
                    <c:v>1.7904065335994379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(Sheet1!$AC$3,Sheet1!$AE$3)</c:f>
              <c:strCache>
                <c:ptCount val="2"/>
                <c:pt idx="0">
                  <c:v>day 1</c:v>
                </c:pt>
                <c:pt idx="1">
                  <c:v>day 7</c:v>
                </c:pt>
              </c:strCache>
            </c:strRef>
          </c:cat>
          <c:val>
            <c:numRef>
              <c:f>(Sheet1!$AC$5,Sheet1!$AE$5)</c:f>
              <c:numCache>
                <c:formatCode>General</c:formatCode>
                <c:ptCount val="2"/>
                <c:pt idx="0">
                  <c:v>33</c:v>
                </c:pt>
                <c:pt idx="1">
                  <c:v>26.5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3B-4956-BAE2-DD5FBC393479}"/>
            </c:ext>
          </c:extLst>
        </c:ser>
        <c:ser>
          <c:idx val="2"/>
          <c:order val="2"/>
          <c:tx>
            <c:strRef>
              <c:f>Sheet1!$Q$6</c:f>
              <c:strCache>
                <c:ptCount val="1"/>
                <c:pt idx="0">
                  <c:v>3K3A-APC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(Sheet1!$AD$6,Sheet1!$AF$6)</c:f>
                <c:numCache>
                  <c:formatCode>General</c:formatCode>
                  <c:ptCount val="2"/>
                  <c:pt idx="0">
                    <c:v>2.6417586734766072</c:v>
                  </c:pt>
                  <c:pt idx="1">
                    <c:v>1.584999123729165</c:v>
                  </c:pt>
                </c:numCache>
              </c:numRef>
            </c:plus>
            <c:minus>
              <c:numRef>
                <c:f>(Sheet1!$AD$6,Sheet1!$AF$6)</c:f>
                <c:numCache>
                  <c:formatCode>General</c:formatCode>
                  <c:ptCount val="2"/>
                  <c:pt idx="0">
                    <c:v>2.6417586734766072</c:v>
                  </c:pt>
                  <c:pt idx="1">
                    <c:v>1.584999123729165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(Sheet1!$AC$3,Sheet1!$AE$3)</c:f>
              <c:strCache>
                <c:ptCount val="2"/>
                <c:pt idx="0">
                  <c:v>day 1</c:v>
                </c:pt>
                <c:pt idx="1">
                  <c:v>day 7</c:v>
                </c:pt>
              </c:strCache>
            </c:strRef>
          </c:cat>
          <c:val>
            <c:numRef>
              <c:f>(Sheet1!$AC$6,Sheet1!$AE$6)</c:f>
              <c:numCache>
                <c:formatCode>General</c:formatCode>
                <c:ptCount val="2"/>
                <c:pt idx="0">
                  <c:v>28.3</c:v>
                </c:pt>
                <c:pt idx="1">
                  <c:v>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3B-4956-BAE2-DD5FBC393479}"/>
            </c:ext>
          </c:extLst>
        </c:ser>
        <c:ser>
          <c:idx val="3"/>
          <c:order val="3"/>
          <c:tx>
            <c:strRef>
              <c:f>Sheet1!$Q$7</c:f>
              <c:strCache>
                <c:ptCount val="1"/>
                <c:pt idx="0">
                  <c:v>3K3A-APC + tPA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(Sheet1!$AD$7,Sheet1!$AF$7)</c:f>
                <c:numCache>
                  <c:formatCode>General</c:formatCode>
                  <c:ptCount val="2"/>
                  <c:pt idx="0">
                    <c:v>2.039880170772566</c:v>
                  </c:pt>
                  <c:pt idx="1">
                    <c:v>1.5143755588800729</c:v>
                  </c:pt>
                </c:numCache>
              </c:numRef>
            </c:plus>
            <c:minus>
              <c:numRef>
                <c:f>(Sheet1!$AD$7,Sheet1!$AF$7)</c:f>
                <c:numCache>
                  <c:formatCode>General</c:formatCode>
                  <c:ptCount val="2"/>
                  <c:pt idx="0">
                    <c:v>2.039880170772566</c:v>
                  </c:pt>
                  <c:pt idx="1">
                    <c:v>1.5143755588800729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(Sheet1!$AC$3,Sheet1!$AE$3)</c:f>
              <c:strCache>
                <c:ptCount val="2"/>
                <c:pt idx="0">
                  <c:v>day 1</c:v>
                </c:pt>
                <c:pt idx="1">
                  <c:v>day 7</c:v>
                </c:pt>
              </c:strCache>
            </c:strRef>
          </c:cat>
          <c:val>
            <c:numRef>
              <c:f>(Sheet1!$AC$7,Sheet1!$AE$7)</c:f>
              <c:numCache>
                <c:formatCode>General</c:formatCode>
                <c:ptCount val="2"/>
                <c:pt idx="0">
                  <c:v>18.5</c:v>
                </c:pt>
                <c:pt idx="1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3B-4956-BAE2-DD5FBC3934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14366520"/>
        <c:axId val="-2014363304"/>
      </c:barChart>
      <c:catAx>
        <c:axId val="-2014366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14363304"/>
        <c:crosses val="autoZero"/>
        <c:auto val="1"/>
        <c:lblAlgn val="ctr"/>
        <c:lblOffset val="100"/>
        <c:noMultiLvlLbl val="0"/>
      </c:catAx>
      <c:valAx>
        <c:axId val="-2014363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of left foot fault</a:t>
                </a:r>
              </a:p>
            </c:rich>
          </c:tx>
          <c:layout>
            <c:manualLayout>
              <c:xMode val="edge"/>
              <c:yMode val="edge"/>
              <c:x val="1.3471535534802501E-2"/>
              <c:y val="0.2632042200615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14366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431351604306"/>
          <c:y val="4.4885621865687203E-2"/>
          <c:w val="0.77394555331746695"/>
          <c:h val="0.684911112437626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Sheet1!$Q$4</c:f>
              <c:strCache>
                <c:ptCount val="1"/>
                <c:pt idx="0">
                  <c:v>saline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(Sheet1!$AI$4,Sheet1!$AK$4)</c:f>
                <c:numCache>
                  <c:formatCode>General</c:formatCode>
                  <c:ptCount val="2"/>
                  <c:pt idx="0">
                    <c:v>0.29059326290271198</c:v>
                  </c:pt>
                  <c:pt idx="1">
                    <c:v>0.48189440982670001</c:v>
                  </c:pt>
                </c:numCache>
              </c:numRef>
            </c:plus>
            <c:minus>
              <c:numRef>
                <c:f>(Sheet1!$AI$4,Sheet1!$AK$4)</c:f>
                <c:numCache>
                  <c:formatCode>General</c:formatCode>
                  <c:ptCount val="2"/>
                  <c:pt idx="0">
                    <c:v>0.29059326290271198</c:v>
                  </c:pt>
                  <c:pt idx="1">
                    <c:v>0.48189440982670001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(Sheet1!$AH$3,Sheet1!$AJ$3)</c:f>
              <c:strCache>
                <c:ptCount val="2"/>
                <c:pt idx="0">
                  <c:v>day 1</c:v>
                </c:pt>
                <c:pt idx="1">
                  <c:v>day 7</c:v>
                </c:pt>
              </c:strCache>
            </c:strRef>
          </c:cat>
          <c:val>
            <c:numRef>
              <c:f>(Sheet1!$AH$4,Sheet1!$AJ$4)</c:f>
              <c:numCache>
                <c:formatCode>General</c:formatCode>
                <c:ptCount val="2"/>
                <c:pt idx="0">
                  <c:v>11.2</c:v>
                </c:pt>
                <c:pt idx="1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E0-4EF9-A043-AC498D78AFFB}"/>
            </c:ext>
          </c:extLst>
        </c:ser>
        <c:ser>
          <c:idx val="1"/>
          <c:order val="1"/>
          <c:tx>
            <c:strRef>
              <c:f>Sheet1!$Q$5</c:f>
              <c:strCache>
                <c:ptCount val="1"/>
                <c:pt idx="0">
                  <c:v>tPA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(Sheet1!$AI$5,Sheet1!$AK$5)</c:f>
                <c:numCache>
                  <c:formatCode>General</c:formatCode>
                  <c:ptCount val="2"/>
                  <c:pt idx="0">
                    <c:v>0.33333333333333298</c:v>
                  </c:pt>
                  <c:pt idx="1">
                    <c:v>0.49553562491061698</c:v>
                  </c:pt>
                </c:numCache>
              </c:numRef>
            </c:plus>
            <c:minus>
              <c:numRef>
                <c:f>(Sheet1!$AI$5,Sheet1!$AK$5)</c:f>
                <c:numCache>
                  <c:formatCode>General</c:formatCode>
                  <c:ptCount val="2"/>
                  <c:pt idx="0">
                    <c:v>0.33333333333333298</c:v>
                  </c:pt>
                  <c:pt idx="1">
                    <c:v>0.49553562491061698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(Sheet1!$AH$3,Sheet1!$AJ$3)</c:f>
              <c:strCache>
                <c:ptCount val="2"/>
                <c:pt idx="0">
                  <c:v>day 1</c:v>
                </c:pt>
                <c:pt idx="1">
                  <c:v>day 7</c:v>
                </c:pt>
              </c:strCache>
            </c:strRef>
          </c:cat>
          <c:val>
            <c:numRef>
              <c:f>(Sheet1!$AH$5,Sheet1!$AJ$5)</c:f>
              <c:numCache>
                <c:formatCode>General</c:formatCode>
                <c:ptCount val="2"/>
                <c:pt idx="0">
                  <c:v>11</c:v>
                </c:pt>
                <c:pt idx="1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E0-4EF9-A043-AC498D78AFFB}"/>
            </c:ext>
          </c:extLst>
        </c:ser>
        <c:ser>
          <c:idx val="2"/>
          <c:order val="2"/>
          <c:tx>
            <c:strRef>
              <c:f>Sheet1!$Q$6</c:f>
              <c:strCache>
                <c:ptCount val="1"/>
                <c:pt idx="0">
                  <c:v>3K3A-APC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(Sheet1!$AI$6,Sheet1!$AK$6)</c:f>
                <c:numCache>
                  <c:formatCode>General</c:formatCode>
                  <c:ptCount val="2"/>
                  <c:pt idx="0">
                    <c:v>0.75718777944003601</c:v>
                  </c:pt>
                  <c:pt idx="1">
                    <c:v>0.897527467855747</c:v>
                  </c:pt>
                </c:numCache>
              </c:numRef>
            </c:plus>
            <c:minus>
              <c:numRef>
                <c:f>(Sheet1!$AI$6,Sheet1!$AK$6)</c:f>
                <c:numCache>
                  <c:formatCode>General</c:formatCode>
                  <c:ptCount val="2"/>
                  <c:pt idx="0">
                    <c:v>0.75718777944003601</c:v>
                  </c:pt>
                  <c:pt idx="1">
                    <c:v>0.897527467855747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(Sheet1!$AH$3,Sheet1!$AJ$3)</c:f>
              <c:strCache>
                <c:ptCount val="2"/>
                <c:pt idx="0">
                  <c:v>day 1</c:v>
                </c:pt>
                <c:pt idx="1">
                  <c:v>day 7</c:v>
                </c:pt>
              </c:strCache>
            </c:strRef>
          </c:cat>
          <c:val>
            <c:numRef>
              <c:f>(Sheet1!$AH$6,Sheet1!$AJ$6)</c:f>
              <c:numCache>
                <c:formatCode>General</c:formatCode>
                <c:ptCount val="2"/>
                <c:pt idx="0">
                  <c:v>10.199999999999999</c:v>
                </c:pt>
                <c:pt idx="1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E0-4EF9-A043-AC498D78AFFB}"/>
            </c:ext>
          </c:extLst>
        </c:ser>
        <c:ser>
          <c:idx val="3"/>
          <c:order val="3"/>
          <c:tx>
            <c:strRef>
              <c:f>Sheet1!$Q$7</c:f>
              <c:strCache>
                <c:ptCount val="1"/>
                <c:pt idx="0">
                  <c:v>3K3A-APC + tPA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(Sheet1!$AI$7,Sheet1!$AK$7)</c:f>
                <c:numCache>
                  <c:formatCode>General</c:formatCode>
                  <c:ptCount val="2"/>
                  <c:pt idx="0">
                    <c:v>0.70000000000000095</c:v>
                  </c:pt>
                  <c:pt idx="1">
                    <c:v>0.67082039324994003</c:v>
                  </c:pt>
                </c:numCache>
              </c:numRef>
            </c:plus>
            <c:minus>
              <c:numRef>
                <c:f>(Sheet1!$AI$7,Sheet1!$AK$7)</c:f>
                <c:numCache>
                  <c:formatCode>General</c:formatCode>
                  <c:ptCount val="2"/>
                  <c:pt idx="0">
                    <c:v>0.70000000000000095</c:v>
                  </c:pt>
                  <c:pt idx="1">
                    <c:v>0.67082039324994003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(Sheet1!$AH$3,Sheet1!$AJ$3)</c:f>
              <c:strCache>
                <c:ptCount val="2"/>
                <c:pt idx="0">
                  <c:v>day 1</c:v>
                </c:pt>
                <c:pt idx="1">
                  <c:v>day 7</c:v>
                </c:pt>
              </c:strCache>
            </c:strRef>
          </c:cat>
          <c:val>
            <c:numRef>
              <c:f>(Sheet1!$AH$7,Sheet1!$AJ$7)</c:f>
              <c:numCache>
                <c:formatCode>General</c:formatCode>
                <c:ptCount val="2"/>
                <c:pt idx="0">
                  <c:v>7.3</c:v>
                </c:pt>
                <c:pt idx="1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E0-4EF9-A043-AC498D78AF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15074472"/>
        <c:axId val="-2015232872"/>
      </c:barChart>
      <c:catAx>
        <c:axId val="-2015074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15232872"/>
        <c:crosses val="autoZero"/>
        <c:auto val="1"/>
        <c:lblAlgn val="ctr"/>
        <c:lblOffset val="100"/>
        <c:noMultiLvlLbl val="0"/>
      </c:catAx>
      <c:valAx>
        <c:axId val="-2015232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15074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34164156102001"/>
          <c:y val="8.7191937425648694E-2"/>
          <c:w val="0.80881940570895605"/>
          <c:h val="0.696296792643903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Sheet1!$Q$4</c:f>
              <c:strCache>
                <c:ptCount val="1"/>
                <c:pt idx="0">
                  <c:v>saline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(Sheet1!$Y$4,Sheet1!$AA$4)</c:f>
                <c:numCache>
                  <c:formatCode>General</c:formatCode>
                  <c:ptCount val="2"/>
                  <c:pt idx="0">
                    <c:v>3.9834379344704041</c:v>
                  </c:pt>
                  <c:pt idx="1">
                    <c:v>5.8500712246376452</c:v>
                  </c:pt>
                </c:numCache>
              </c:numRef>
            </c:plus>
            <c:minus>
              <c:numRef>
                <c:f>(Sheet1!$Y$4,Sheet1!$AA$4)</c:f>
                <c:numCache>
                  <c:formatCode>General</c:formatCode>
                  <c:ptCount val="2"/>
                  <c:pt idx="0">
                    <c:v>3.9834379344704041</c:v>
                  </c:pt>
                  <c:pt idx="1">
                    <c:v>5.8500712246376452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(Sheet1!$X$2,Sheet1!$Z$2)</c:f>
              <c:strCache>
                <c:ptCount val="2"/>
                <c:pt idx="0">
                  <c:v>day 1</c:v>
                </c:pt>
                <c:pt idx="1">
                  <c:v>day 7</c:v>
                </c:pt>
              </c:strCache>
            </c:strRef>
          </c:cat>
          <c:val>
            <c:numRef>
              <c:f>(Sheet1!$X$4,Sheet1!$Z$4)</c:f>
              <c:numCache>
                <c:formatCode>General</c:formatCode>
                <c:ptCount val="2"/>
                <c:pt idx="0">
                  <c:v>112.3</c:v>
                </c:pt>
                <c:pt idx="1">
                  <c:v>93.3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5C-423F-97C9-ABD69AAEC9F1}"/>
            </c:ext>
          </c:extLst>
        </c:ser>
        <c:ser>
          <c:idx val="1"/>
          <c:order val="1"/>
          <c:tx>
            <c:strRef>
              <c:f>Sheet1!$Q$5</c:f>
              <c:strCache>
                <c:ptCount val="1"/>
                <c:pt idx="0">
                  <c:v>tPA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(Sheet1!$Y$5,Sheet1!$AA$5)</c:f>
                <c:numCache>
                  <c:formatCode>General</c:formatCode>
                  <c:ptCount val="2"/>
                  <c:pt idx="0">
                    <c:v>1.333333333333333</c:v>
                  </c:pt>
                  <c:pt idx="1">
                    <c:v>4.5485040275774002</c:v>
                  </c:pt>
                </c:numCache>
              </c:numRef>
            </c:plus>
            <c:minus>
              <c:numRef>
                <c:f>(Sheet1!$Y$5,Sheet1!$AA$5)</c:f>
                <c:numCache>
                  <c:formatCode>General</c:formatCode>
                  <c:ptCount val="2"/>
                  <c:pt idx="0">
                    <c:v>1.333333333333333</c:v>
                  </c:pt>
                  <c:pt idx="1">
                    <c:v>4.5485040275774002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(Sheet1!$X$2,Sheet1!$Z$2)</c:f>
              <c:strCache>
                <c:ptCount val="2"/>
                <c:pt idx="0">
                  <c:v>day 1</c:v>
                </c:pt>
                <c:pt idx="1">
                  <c:v>day 7</c:v>
                </c:pt>
              </c:strCache>
            </c:strRef>
          </c:cat>
          <c:val>
            <c:numRef>
              <c:f>(Sheet1!$X$5,Sheet1!$Z$5)</c:f>
              <c:numCache>
                <c:formatCode>General</c:formatCode>
                <c:ptCount val="2"/>
                <c:pt idx="0">
                  <c:v>118</c:v>
                </c:pt>
                <c:pt idx="1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5C-423F-97C9-ABD69AAEC9F1}"/>
            </c:ext>
          </c:extLst>
        </c:ser>
        <c:ser>
          <c:idx val="2"/>
          <c:order val="2"/>
          <c:tx>
            <c:strRef>
              <c:f>Sheet1!$Q$6</c:f>
              <c:strCache>
                <c:ptCount val="1"/>
                <c:pt idx="0">
                  <c:v>3K3A-APC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(Sheet1!$Y$6,Sheet1!$AA$6)</c:f>
                <c:numCache>
                  <c:formatCode>General</c:formatCode>
                  <c:ptCount val="2"/>
                  <c:pt idx="0">
                    <c:v>6.6400301204136154</c:v>
                  </c:pt>
                  <c:pt idx="1">
                    <c:v>13.1685230758806</c:v>
                  </c:pt>
                </c:numCache>
              </c:numRef>
            </c:plus>
            <c:minus>
              <c:numRef>
                <c:f>(Sheet1!$Y$6,Sheet1!$AA$6)</c:f>
                <c:numCache>
                  <c:formatCode>General</c:formatCode>
                  <c:ptCount val="2"/>
                  <c:pt idx="0">
                    <c:v>6.6400301204136154</c:v>
                  </c:pt>
                  <c:pt idx="1">
                    <c:v>13.1685230758806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(Sheet1!$X$2,Sheet1!$Z$2)</c:f>
              <c:strCache>
                <c:ptCount val="2"/>
                <c:pt idx="0">
                  <c:v>day 1</c:v>
                </c:pt>
                <c:pt idx="1">
                  <c:v>day 7</c:v>
                </c:pt>
              </c:strCache>
            </c:strRef>
          </c:cat>
          <c:val>
            <c:numRef>
              <c:f>(Sheet1!$X$6,Sheet1!$Z$6)</c:f>
              <c:numCache>
                <c:formatCode>General</c:formatCode>
                <c:ptCount val="2"/>
                <c:pt idx="0">
                  <c:v>107.3</c:v>
                </c:pt>
                <c:pt idx="1">
                  <c:v>79.900000000000006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5C-423F-97C9-ABD69AAEC9F1}"/>
            </c:ext>
          </c:extLst>
        </c:ser>
        <c:ser>
          <c:idx val="3"/>
          <c:order val="3"/>
          <c:tx>
            <c:strRef>
              <c:f>Sheet1!$Q$7</c:f>
              <c:strCache>
                <c:ptCount val="1"/>
                <c:pt idx="0">
                  <c:v>3K3A-APC + tPA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(Sheet1!$Y$7,Sheet1!$AA$7)</c:f>
                <c:numCache>
                  <c:formatCode>General</c:formatCode>
                  <c:ptCount val="2"/>
                  <c:pt idx="0">
                    <c:v>10.11467580630574</c:v>
                  </c:pt>
                  <c:pt idx="1">
                    <c:v>12.03864148851048</c:v>
                  </c:pt>
                </c:numCache>
              </c:numRef>
            </c:plus>
            <c:minus>
              <c:numRef>
                <c:f>(Sheet1!$Y$7,Sheet1!$AA$7)</c:f>
                <c:numCache>
                  <c:formatCode>General</c:formatCode>
                  <c:ptCount val="2"/>
                  <c:pt idx="0">
                    <c:v>10.11467580630574</c:v>
                  </c:pt>
                  <c:pt idx="1">
                    <c:v>12.03864148851048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(Sheet1!$X$2,Sheet1!$Z$2)</c:f>
              <c:strCache>
                <c:ptCount val="2"/>
                <c:pt idx="0">
                  <c:v>day 1</c:v>
                </c:pt>
                <c:pt idx="1">
                  <c:v>day 7</c:v>
                </c:pt>
              </c:strCache>
            </c:strRef>
          </c:cat>
          <c:val>
            <c:numRef>
              <c:f>(Sheet1!$X$7,Sheet1!$Z$7)</c:f>
              <c:numCache>
                <c:formatCode>General</c:formatCode>
                <c:ptCount val="2"/>
                <c:pt idx="0">
                  <c:v>77.8</c:v>
                </c:pt>
                <c:pt idx="1">
                  <c:v>42.8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5C-423F-97C9-ABD69AAEC9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32676744"/>
        <c:axId val="-2132692120"/>
      </c:barChart>
      <c:catAx>
        <c:axId val="-2132676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2692120"/>
        <c:crosses val="autoZero"/>
        <c:auto val="1"/>
        <c:lblAlgn val="ctr"/>
        <c:lblOffset val="100"/>
        <c:noMultiLvlLbl val="0"/>
      </c:catAx>
      <c:valAx>
        <c:axId val="-2132692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Seconds</a:t>
                </a:r>
              </a:p>
            </c:rich>
          </c:tx>
          <c:layout>
            <c:manualLayout>
              <c:xMode val="edge"/>
              <c:yMode val="edge"/>
              <c:x val="2.6595744680851099E-2"/>
              <c:y val="0.372807946904880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2676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Sheet1!$R$3</c:f>
              <c:strCache>
                <c:ptCount val="1"/>
                <c:pt idx="0">
                  <c:v>Lesion Volume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C8D-4D65-9823-EF504F04189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C8D-4D65-9823-EF504F04189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C8D-4D65-9823-EF504F04189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C8D-4D65-9823-EF504F041894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Sheet1!$S$4:$S$7</c:f>
                <c:numCache>
                  <c:formatCode>General</c:formatCode>
                  <c:ptCount val="4"/>
                  <c:pt idx="0">
                    <c:v>2.6069906022078282</c:v>
                  </c:pt>
                  <c:pt idx="1">
                    <c:v>1.147925665421474</c:v>
                  </c:pt>
                  <c:pt idx="2">
                    <c:v>4.1995714067033099</c:v>
                  </c:pt>
                  <c:pt idx="3">
                    <c:v>2.700946356783529</c:v>
                  </c:pt>
                </c:numCache>
              </c:numRef>
            </c:plus>
            <c:minus>
              <c:numRef>
                <c:f>Sheet1!$S$4:$S$7</c:f>
                <c:numCache>
                  <c:formatCode>General</c:formatCode>
                  <c:ptCount val="4"/>
                  <c:pt idx="0">
                    <c:v>2.6069906022078282</c:v>
                  </c:pt>
                  <c:pt idx="1">
                    <c:v>1.147925665421474</c:v>
                  </c:pt>
                  <c:pt idx="2">
                    <c:v>4.1995714067033099</c:v>
                  </c:pt>
                  <c:pt idx="3">
                    <c:v>2.700946356783529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Sheet1!$Q$4:$Q$7</c:f>
              <c:strCache>
                <c:ptCount val="4"/>
                <c:pt idx="0">
                  <c:v>saline</c:v>
                </c:pt>
                <c:pt idx="1">
                  <c:v>tPA</c:v>
                </c:pt>
                <c:pt idx="2">
                  <c:v>3K3A-APC</c:v>
                </c:pt>
                <c:pt idx="3">
                  <c:v>3K3A-APC + tPA</c:v>
                </c:pt>
              </c:strCache>
            </c:strRef>
          </c:cat>
          <c:val>
            <c:numRef>
              <c:f>Sheet1!$R$4:$R$7</c:f>
              <c:numCache>
                <c:formatCode>General</c:formatCode>
                <c:ptCount val="4"/>
                <c:pt idx="0">
                  <c:v>34.680000000000007</c:v>
                </c:pt>
                <c:pt idx="1">
                  <c:v>38.42</c:v>
                </c:pt>
                <c:pt idx="2">
                  <c:v>28.88</c:v>
                </c:pt>
                <c:pt idx="3">
                  <c:v>18.28299999999982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C8D-4D65-9823-EF504F0418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49217496"/>
        <c:axId val="-2049330632"/>
      </c:barChart>
      <c:catAx>
        <c:axId val="-20492174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9330632"/>
        <c:crosses val="autoZero"/>
        <c:auto val="1"/>
        <c:lblAlgn val="ctr"/>
        <c:lblOffset val="100"/>
        <c:noMultiLvlLbl val="0"/>
      </c:catAx>
      <c:valAx>
        <c:axId val="-2049330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of contralateral hemisphere</a:t>
                </a:r>
              </a:p>
            </c:rich>
          </c:tx>
          <c:layout>
            <c:manualLayout>
              <c:xMode val="edge"/>
              <c:yMode val="edge"/>
              <c:x val="3.2299741602067398E-3"/>
              <c:y val="0.143664167462792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9217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34164156102001"/>
          <c:y val="8.7191937425648694E-2"/>
          <c:w val="0.80881940570895605"/>
          <c:h val="0.74446597726723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Sheet1!$Q$4</c:f>
              <c:strCache>
                <c:ptCount val="1"/>
                <c:pt idx="0">
                  <c:v>saline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(Sheet1!$Y$4,Sheet1!$AA$4)</c:f>
                <c:numCache>
                  <c:formatCode>General</c:formatCode>
                  <c:ptCount val="2"/>
                  <c:pt idx="0">
                    <c:v>3.9834379344704041</c:v>
                  </c:pt>
                  <c:pt idx="1">
                    <c:v>5.8500712246376452</c:v>
                  </c:pt>
                </c:numCache>
              </c:numRef>
            </c:plus>
            <c:minus>
              <c:numRef>
                <c:f>(Sheet1!$Y$4,Sheet1!$AA$4)</c:f>
                <c:numCache>
                  <c:formatCode>General</c:formatCode>
                  <c:ptCount val="2"/>
                  <c:pt idx="0">
                    <c:v>3.9834379344704041</c:v>
                  </c:pt>
                  <c:pt idx="1">
                    <c:v>5.8500712246376452</c:v>
                  </c:pt>
                </c:numCache>
              </c:numRef>
            </c:minus>
            <c:spPr>
              <a:ln>
                <a:solidFill>
                  <a:srgbClr val="1F497D"/>
                </a:solidFill>
              </a:ln>
            </c:spPr>
          </c:errBars>
          <c:cat>
            <c:strRef>
              <c:f>(Sheet1!$X$2,Sheet1!$Z$2)</c:f>
              <c:strCache>
                <c:ptCount val="2"/>
                <c:pt idx="0">
                  <c:v>day 1</c:v>
                </c:pt>
                <c:pt idx="1">
                  <c:v>day 7</c:v>
                </c:pt>
              </c:strCache>
            </c:strRef>
          </c:cat>
          <c:val>
            <c:numRef>
              <c:f>(Sheet1!$X$4,Sheet1!$Z$4)</c:f>
              <c:numCache>
                <c:formatCode>General</c:formatCode>
                <c:ptCount val="2"/>
                <c:pt idx="0">
                  <c:v>112.3</c:v>
                </c:pt>
                <c:pt idx="1">
                  <c:v>93.3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90-49BB-9152-7E4669D4B159}"/>
            </c:ext>
          </c:extLst>
        </c:ser>
        <c:ser>
          <c:idx val="1"/>
          <c:order val="1"/>
          <c:tx>
            <c:strRef>
              <c:f>Sheet1!$Q$5</c:f>
              <c:strCache>
                <c:ptCount val="1"/>
                <c:pt idx="0">
                  <c:v>tPA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(Sheet1!$Y$5,Sheet1!$AA$5)</c:f>
                <c:numCache>
                  <c:formatCode>General</c:formatCode>
                  <c:ptCount val="2"/>
                  <c:pt idx="0">
                    <c:v>1.333333333333333</c:v>
                  </c:pt>
                  <c:pt idx="1">
                    <c:v>4.54850402757741</c:v>
                  </c:pt>
                </c:numCache>
              </c:numRef>
            </c:plus>
            <c:minus>
              <c:numRef>
                <c:f>(Sheet1!$Y$5,Sheet1!$AA$5)</c:f>
                <c:numCache>
                  <c:formatCode>General</c:formatCode>
                  <c:ptCount val="2"/>
                  <c:pt idx="0">
                    <c:v>1.333333333333333</c:v>
                  </c:pt>
                  <c:pt idx="1">
                    <c:v>4.54850402757741</c:v>
                  </c:pt>
                </c:numCache>
              </c:numRef>
            </c:minus>
            <c:spPr>
              <a:ln>
                <a:solidFill>
                  <a:srgbClr val="1F497D"/>
                </a:solidFill>
              </a:ln>
            </c:spPr>
          </c:errBars>
          <c:cat>
            <c:strRef>
              <c:f>(Sheet1!$X$2,Sheet1!$Z$2)</c:f>
              <c:strCache>
                <c:ptCount val="2"/>
                <c:pt idx="0">
                  <c:v>day 1</c:v>
                </c:pt>
                <c:pt idx="1">
                  <c:v>day 7</c:v>
                </c:pt>
              </c:strCache>
            </c:strRef>
          </c:cat>
          <c:val>
            <c:numRef>
              <c:f>(Sheet1!$X$5,Sheet1!$Z$5)</c:f>
              <c:numCache>
                <c:formatCode>General</c:formatCode>
                <c:ptCount val="2"/>
                <c:pt idx="0">
                  <c:v>118</c:v>
                </c:pt>
                <c:pt idx="1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90-49BB-9152-7E4669D4B159}"/>
            </c:ext>
          </c:extLst>
        </c:ser>
        <c:ser>
          <c:idx val="2"/>
          <c:order val="2"/>
          <c:tx>
            <c:strRef>
              <c:f>Sheet1!$Q$6</c:f>
              <c:strCache>
                <c:ptCount val="1"/>
                <c:pt idx="0">
                  <c:v>3K3A-APC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(Sheet1!$Y$6,Sheet1!$AA$6)</c:f>
                <c:numCache>
                  <c:formatCode>General</c:formatCode>
                  <c:ptCount val="2"/>
                  <c:pt idx="0">
                    <c:v>6.6400301204136154</c:v>
                  </c:pt>
                  <c:pt idx="1">
                    <c:v>13.1685230758806</c:v>
                  </c:pt>
                </c:numCache>
              </c:numRef>
            </c:plus>
            <c:minus>
              <c:numRef>
                <c:f>(Sheet1!$Y$6,Sheet1!$AA$6)</c:f>
                <c:numCache>
                  <c:formatCode>General</c:formatCode>
                  <c:ptCount val="2"/>
                  <c:pt idx="0">
                    <c:v>6.6400301204136154</c:v>
                  </c:pt>
                  <c:pt idx="1">
                    <c:v>13.1685230758806</c:v>
                  </c:pt>
                </c:numCache>
              </c:numRef>
            </c:minus>
            <c:spPr>
              <a:ln>
                <a:solidFill>
                  <a:srgbClr val="1F497D"/>
                </a:solidFill>
              </a:ln>
            </c:spPr>
          </c:errBars>
          <c:cat>
            <c:strRef>
              <c:f>(Sheet1!$X$2,Sheet1!$Z$2)</c:f>
              <c:strCache>
                <c:ptCount val="2"/>
                <c:pt idx="0">
                  <c:v>day 1</c:v>
                </c:pt>
                <c:pt idx="1">
                  <c:v>day 7</c:v>
                </c:pt>
              </c:strCache>
            </c:strRef>
          </c:cat>
          <c:val>
            <c:numRef>
              <c:f>(Sheet1!$X$6,Sheet1!$Z$6)</c:f>
              <c:numCache>
                <c:formatCode>General</c:formatCode>
                <c:ptCount val="2"/>
                <c:pt idx="0">
                  <c:v>107.3</c:v>
                </c:pt>
                <c:pt idx="1">
                  <c:v>79.900000000000006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90-49BB-9152-7E4669D4B159}"/>
            </c:ext>
          </c:extLst>
        </c:ser>
        <c:ser>
          <c:idx val="3"/>
          <c:order val="3"/>
          <c:tx>
            <c:strRef>
              <c:f>Sheet1!$Q$7</c:f>
              <c:strCache>
                <c:ptCount val="1"/>
                <c:pt idx="0">
                  <c:v>3K3A-APC + tPA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(Sheet1!$Y$7,Sheet1!$AA$7)</c:f>
                <c:numCache>
                  <c:formatCode>General</c:formatCode>
                  <c:ptCount val="2"/>
                  <c:pt idx="0">
                    <c:v>10.11467580630574</c:v>
                  </c:pt>
                  <c:pt idx="1">
                    <c:v>12.03864148851048</c:v>
                  </c:pt>
                </c:numCache>
              </c:numRef>
            </c:plus>
            <c:minus>
              <c:numRef>
                <c:f>(Sheet1!$Y$7,Sheet1!$AA$7)</c:f>
                <c:numCache>
                  <c:formatCode>General</c:formatCode>
                  <c:ptCount val="2"/>
                  <c:pt idx="0">
                    <c:v>10.11467580630574</c:v>
                  </c:pt>
                  <c:pt idx="1">
                    <c:v>12.03864148851048</c:v>
                  </c:pt>
                </c:numCache>
              </c:numRef>
            </c:minus>
            <c:spPr>
              <a:ln>
                <a:solidFill>
                  <a:schemeClr val="accent1">
                    <a:lumMod val="50000"/>
                  </a:schemeClr>
                </a:solidFill>
              </a:ln>
            </c:spPr>
          </c:errBars>
          <c:cat>
            <c:strRef>
              <c:f>(Sheet1!$X$2,Sheet1!$Z$2)</c:f>
              <c:strCache>
                <c:ptCount val="2"/>
                <c:pt idx="0">
                  <c:v>day 1</c:v>
                </c:pt>
                <c:pt idx="1">
                  <c:v>day 7</c:v>
                </c:pt>
              </c:strCache>
            </c:strRef>
          </c:cat>
          <c:val>
            <c:numRef>
              <c:f>(Sheet1!$X$7,Sheet1!$Z$7)</c:f>
              <c:numCache>
                <c:formatCode>General</c:formatCode>
                <c:ptCount val="2"/>
                <c:pt idx="0">
                  <c:v>77.8</c:v>
                </c:pt>
                <c:pt idx="1">
                  <c:v>42.8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90-49BB-9152-7E4669D4B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8908040"/>
        <c:axId val="-2108904792"/>
      </c:barChart>
      <c:catAx>
        <c:axId val="-2108908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2108904792"/>
        <c:crosses val="autoZero"/>
        <c:auto val="1"/>
        <c:lblAlgn val="ctr"/>
        <c:lblOffset val="100"/>
        <c:noMultiLvlLbl val="0"/>
      </c:catAx>
      <c:valAx>
        <c:axId val="-210890479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Seconds</a:t>
                </a:r>
              </a:p>
            </c:rich>
          </c:tx>
          <c:layout>
            <c:manualLayout>
              <c:xMode val="edge"/>
              <c:yMode val="edge"/>
              <c:x val="0"/>
              <c:y val="0.414107515609375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089080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07407398454046"/>
          <c:y val="0.93120646352955005"/>
          <c:w val="0.78518520309190798"/>
          <c:h val="6.879348152266509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rgbClr val="1C6DA3"/>
          </a:solidFill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059006513074755"/>
          <c:y val="7.022814455885322E-2"/>
          <c:w val="0.64414244515731833"/>
          <c:h val="0.6895136764751145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2463-4797-8D00-F16937E0C71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2463-4797-8D00-F16937E0C71E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2463-4797-8D00-F16937E0C71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2463-4797-8D00-F16937E0C71E}"/>
              </c:ext>
            </c:extLst>
          </c:dPt>
          <c:errBars>
            <c:errBarType val="plus"/>
            <c:errValType val="cust"/>
            <c:noEndCap val="0"/>
            <c:plus>
              <c:numRef>
                <c:f>Sheet1!$C$14:$F$14</c:f>
                <c:numCache>
                  <c:formatCode>General</c:formatCode>
                  <c:ptCount val="4"/>
                  <c:pt idx="0">
                    <c:v>4.3011626335213098E-2</c:v>
                  </c:pt>
                  <c:pt idx="1">
                    <c:v>5.5497747702045901E-2</c:v>
                  </c:pt>
                  <c:pt idx="2">
                    <c:v>4.1231056256176603E-2</c:v>
                  </c:pt>
                  <c:pt idx="3">
                    <c:v>4.32434966208795E-2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Sheet1!$C$7:$F$7</c:f>
              <c:strCache>
                <c:ptCount val="4"/>
                <c:pt idx="0">
                  <c:v>Vehicle</c:v>
                </c:pt>
                <c:pt idx="1">
                  <c:v>tPA</c:v>
                </c:pt>
                <c:pt idx="2">
                  <c:v>3K3A-APC</c:v>
                </c:pt>
                <c:pt idx="3">
                  <c:v>tPA + 3K3A-APC</c:v>
                </c:pt>
              </c:strCache>
            </c:strRef>
          </c:cat>
          <c:val>
            <c:numRef>
              <c:f>Sheet1!$C$13:$F$13</c:f>
              <c:numCache>
                <c:formatCode>General</c:formatCode>
                <c:ptCount val="4"/>
                <c:pt idx="0">
                  <c:v>0.21</c:v>
                </c:pt>
                <c:pt idx="1">
                  <c:v>0.42399999999999999</c:v>
                </c:pt>
                <c:pt idx="2">
                  <c:v>0.2</c:v>
                </c:pt>
                <c:pt idx="3">
                  <c:v>0.222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63-4797-8D00-F16937E0C7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4866568"/>
        <c:axId val="-2054863464"/>
      </c:barChart>
      <c:catAx>
        <c:axId val="-2054866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en-US" sz="10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4863464"/>
        <c:crosses val="autoZero"/>
        <c:auto val="1"/>
        <c:lblAlgn val="ctr"/>
        <c:lblOffset val="100"/>
        <c:noMultiLvlLbl val="0"/>
      </c:catAx>
      <c:valAx>
        <c:axId val="-20548634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 algn="ctr" rtl="0">
                  <a:defRPr lang="en-US" sz="105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rPr>
                  <a:t>Hemoglobin (g/dL)</a:t>
                </a:r>
              </a:p>
            </c:rich>
          </c:tx>
          <c:layout>
            <c:manualLayout>
              <c:xMode val="edge"/>
              <c:yMode val="edge"/>
              <c:x val="0.10214315803117203"/>
              <c:y val="0.2085334521466269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en-US" sz="10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4866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Vehicle</c:v>
          </c:tx>
          <c:spPr>
            <a:solidFill>
              <a:schemeClr val="accent6">
                <a:lumMod val="75000"/>
              </a:schemeClr>
            </a:solidFill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Sheet1!$C$51:$D$51</c:f>
                <c:numCache>
                  <c:formatCode>General</c:formatCode>
                  <c:ptCount val="2"/>
                  <c:pt idx="0">
                    <c:v>1.751190071541828</c:v>
                  </c:pt>
                  <c:pt idx="1">
                    <c:v>1.3784048752090221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Sheet1!$C$43:$D$43</c:f>
              <c:strCache>
                <c:ptCount val="2"/>
                <c:pt idx="0">
                  <c:v>1 day</c:v>
                </c:pt>
                <c:pt idx="1">
                  <c:v>7 days</c:v>
                </c:pt>
              </c:strCache>
            </c:strRef>
          </c:cat>
          <c:val>
            <c:numRef>
              <c:f>Sheet1!$C$44:$D$44</c:f>
              <c:numCache>
                <c:formatCode>General</c:formatCode>
                <c:ptCount val="2"/>
                <c:pt idx="0">
                  <c:v>11.375</c:v>
                </c:pt>
                <c:pt idx="1">
                  <c:v>9.125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58-EE43-BADC-9A6CEA40FE79}"/>
            </c:ext>
          </c:extLst>
        </c:ser>
        <c:ser>
          <c:idx val="1"/>
          <c:order val="1"/>
          <c:tx>
            <c:v>tPA</c:v>
          </c:tx>
          <c:spPr>
            <a:solidFill>
              <a:schemeClr val="accent4">
                <a:lumMod val="75000"/>
              </a:schemeClr>
            </a:solidFill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Sheet1!$C$52:$D$52</c:f>
                <c:numCache>
                  <c:formatCode>General</c:formatCode>
                  <c:ptCount val="2"/>
                  <c:pt idx="0">
                    <c:v>1.940790217067947</c:v>
                  </c:pt>
                  <c:pt idx="1">
                    <c:v>1.751190071541828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val>
            <c:numRef>
              <c:f>Sheet1!$C$45:$D$45</c:f>
              <c:numCache>
                <c:formatCode>General</c:formatCode>
                <c:ptCount val="2"/>
                <c:pt idx="0">
                  <c:v>11.75</c:v>
                </c:pt>
                <c:pt idx="1">
                  <c:v>9.375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58-EE43-BADC-9A6CEA40FE79}"/>
            </c:ext>
          </c:extLst>
        </c:ser>
        <c:ser>
          <c:idx val="2"/>
          <c:order val="2"/>
          <c:tx>
            <c:v>3K3A-APC</c:v>
          </c:tx>
          <c:spPr>
            <a:solidFill>
              <a:schemeClr val="tx2">
                <a:lumMod val="60000"/>
                <a:lumOff val="40000"/>
              </a:schemeClr>
            </a:solidFill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Sheet1!$C$53:$D$53</c:f>
                <c:numCache>
                  <c:formatCode>General</c:formatCode>
                  <c:ptCount val="2"/>
                  <c:pt idx="0">
                    <c:v>1.0327955589886431</c:v>
                  </c:pt>
                  <c:pt idx="1">
                    <c:v>0.98319208025017502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val>
            <c:numRef>
              <c:f>Sheet1!$C$46:$D$46</c:f>
              <c:numCache>
                <c:formatCode>General</c:formatCode>
                <c:ptCount val="2"/>
                <c:pt idx="0">
                  <c:v>6.375</c:v>
                </c:pt>
                <c:pt idx="1">
                  <c:v>3.875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58-EE43-BADC-9A6CEA40FE79}"/>
            </c:ext>
          </c:extLst>
        </c:ser>
        <c:ser>
          <c:idx val="3"/>
          <c:order val="3"/>
          <c:tx>
            <c:v>tPA + 3K3A-APC</c:v>
          </c:tx>
          <c:spPr>
            <a:solidFill>
              <a:schemeClr val="accent2">
                <a:lumMod val="75000"/>
              </a:schemeClr>
            </a:solidFill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Sheet1!$C$54:$D$54</c:f>
                <c:numCache>
                  <c:formatCode>General</c:formatCode>
                  <c:ptCount val="2"/>
                  <c:pt idx="0">
                    <c:v>1.0488088481701521</c:v>
                  </c:pt>
                  <c:pt idx="1">
                    <c:v>0.89442719099991597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val>
            <c:numRef>
              <c:f>Sheet1!$C$47:$D$47</c:f>
              <c:numCache>
                <c:formatCode>General</c:formatCode>
                <c:ptCount val="2"/>
                <c:pt idx="0">
                  <c:v>6.1111111111111107</c:v>
                </c:pt>
                <c:pt idx="1">
                  <c:v>3.7777777777777781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58-EE43-BADC-9A6CEA40FE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4721496"/>
        <c:axId val="-2054735032"/>
      </c:barChart>
      <c:catAx>
        <c:axId val="-2054721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en-US" sz="1200" b="0" i="0" u="none" strike="noStrike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-2054735032"/>
        <c:crosses val="autoZero"/>
        <c:auto val="1"/>
        <c:lblAlgn val="ctr"/>
        <c:lblOffset val="100"/>
        <c:noMultiLvlLbl val="0"/>
      </c:catAx>
      <c:valAx>
        <c:axId val="-2054735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0547214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2917274229610199E-2"/>
          <c:y val="0.85413801933294897"/>
          <c:w val="0.91616020219694705"/>
          <c:h val="8.5824416178746907E-2"/>
        </c:manualLayout>
      </c:layout>
      <c:overlay val="0"/>
    </c:legend>
    <c:plotVisOnly val="1"/>
    <c:dispBlanksAs val="gap"/>
    <c:showDLblsOverMax val="0"/>
  </c:chart>
  <c:txPr>
    <a:bodyPr/>
    <a:lstStyle/>
    <a:p>
      <a:pPr algn="ctr">
        <a:defRPr lang="en-US" sz="1200" b="0" i="0" u="none" strike="noStrike" kern="1200" baseline="0">
          <a:solidFill>
            <a:srgbClr val="002060"/>
          </a:solidFill>
          <a:latin typeface="+mj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B6CE-D54C-A9C5-DF9B56F1F1C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B6CE-D54C-A9C5-DF9B56F1F1CE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B6CE-D54C-A9C5-DF9B56F1F1C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7-B6CE-D54C-A9C5-DF9B56F1F1CE}"/>
              </c:ext>
            </c:extLst>
          </c:dPt>
          <c:errBars>
            <c:errBarType val="plus"/>
            <c:errValType val="cust"/>
            <c:noEndCap val="0"/>
            <c:plus>
              <c:numRef>
                <c:f>Sheet1!$I$31:$L$31</c:f>
                <c:numCache>
                  <c:formatCode>General</c:formatCode>
                  <c:ptCount val="4"/>
                  <c:pt idx="0">
                    <c:v>31.50872894929277</c:v>
                  </c:pt>
                  <c:pt idx="1">
                    <c:v>35.992591830356801</c:v>
                  </c:pt>
                  <c:pt idx="2">
                    <c:v>17.769824609901711</c:v>
                  </c:pt>
                  <c:pt idx="3">
                    <c:v>12.38951169336387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Sheet1!$O$20:$R$20</c:f>
              <c:strCache>
                <c:ptCount val="4"/>
                <c:pt idx="0">
                  <c:v>vehicle</c:v>
                </c:pt>
                <c:pt idx="1">
                  <c:v>tPA</c:v>
                </c:pt>
                <c:pt idx="2">
                  <c:v>3K3A-APC</c:v>
                </c:pt>
                <c:pt idx="3">
                  <c:v>tPA + 3K3A-APC</c:v>
                </c:pt>
              </c:strCache>
            </c:strRef>
          </c:cat>
          <c:val>
            <c:numRef>
              <c:f>Sheet1!$I$30:$L$30</c:f>
              <c:numCache>
                <c:formatCode>General</c:formatCode>
                <c:ptCount val="4"/>
                <c:pt idx="0">
                  <c:v>320.625</c:v>
                </c:pt>
                <c:pt idx="1">
                  <c:v>338.125</c:v>
                </c:pt>
                <c:pt idx="2">
                  <c:v>150.75</c:v>
                </c:pt>
                <c:pt idx="3">
                  <c:v>144.33333333333329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CE-D54C-A9C5-DF9B56F1F1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4800472"/>
        <c:axId val="-2054680872"/>
      </c:barChart>
      <c:catAx>
        <c:axId val="-2054800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en-US" sz="1200" b="0" i="0" u="none" strike="noStrike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-2054680872"/>
        <c:crosses val="autoZero"/>
        <c:auto val="1"/>
        <c:lblAlgn val="ctr"/>
        <c:lblOffset val="100"/>
        <c:noMultiLvlLbl val="0"/>
      </c:catAx>
      <c:valAx>
        <c:axId val="-20546808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 algn="ctr" rtl="0">
                  <a:defRPr lang="en-US" sz="1200" b="1" i="0" u="none" strike="noStrike" kern="1200" baseline="0" dirty="0">
                    <a:solidFill>
                      <a:schemeClr val="tx2">
                        <a:lumMod val="7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sz="12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j-lt"/>
                    <a:ea typeface="+mn-ea"/>
                    <a:cs typeface="+mn-cs"/>
                  </a:rPr>
                  <a:t>Volume (mm</a:t>
                </a:r>
                <a:r>
                  <a:rPr lang="en-US" sz="1200" b="1" i="0" u="none" strike="noStrike" kern="1200" baseline="30000">
                    <a:solidFill>
                      <a:schemeClr val="tx2">
                        <a:lumMod val="75000"/>
                      </a:schemeClr>
                    </a:solidFill>
                    <a:latin typeface="+mj-lt"/>
                    <a:ea typeface="+mn-ea"/>
                    <a:cs typeface="+mn-cs"/>
                  </a:rPr>
                  <a:t>3</a:t>
                </a:r>
                <a:r>
                  <a:rPr lang="en-US" sz="12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j-lt"/>
                    <a:ea typeface="+mn-ea"/>
                    <a:cs typeface="+mn-cs"/>
                  </a:rPr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en-US" sz="1200" b="0" i="0" u="none" strike="noStrike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-2054800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273438-A6D6-E44E-ABC4-11DA8A6CB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19612E-3B5E-0240-89D0-DE077C3F55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61BD3-6042-AE47-A4DB-A66E59A7400A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2E50C-865B-8244-8B8D-8B525B3EF8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7A756-A089-B842-B765-7359FB66DC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34703-FFFB-1A47-9E27-A9DBE3BC4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16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E6465-8F29-6842-920F-8EF008E5A987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04F80-B51B-E64F-A738-DD769FC9C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2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77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213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923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016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04F80-B51B-E64F-A738-DD769FC9CF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31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092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164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458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171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502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327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D33C81-8216-E847-8A4E-29A11DC13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766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4F98-63CF-49F0-9A20-3B0252C897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918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4F98-63CF-49F0-9A20-3B0252C897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679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4F98-63CF-49F0-9A20-3B0252C897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23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4F98-63CF-49F0-9A20-3B0252C897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770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04F80-B51B-E64F-A738-DD769FC9CF9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147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Bleeding benefit (3 studies)</a:t>
            </a:r>
          </a:p>
          <a:p>
            <a:r>
              <a:rPr lang="en-US" dirty="0">
                <a:solidFill>
                  <a:prstClr val="black"/>
                </a:solidFill>
              </a:rPr>
              <a:t>2 study shows (</a:t>
            </a:r>
            <a:r>
              <a:rPr lang="en-US" dirty="0" err="1">
                <a:solidFill>
                  <a:prstClr val="black"/>
                </a:solidFill>
              </a:rPr>
              <a:t>sthis</a:t>
            </a:r>
            <a:r>
              <a:rPr lang="en-US" dirty="0">
                <a:solidFill>
                  <a:prstClr val="black"/>
                </a:solidFill>
              </a:rPr>
              <a:t> as monotherapy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4F98-63CF-49F0-9A20-3B0252C89750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69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036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4072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1564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Split up into 49 and 51 -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37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4F80-B51B-E64F-A738-DD769FC9CF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171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3815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Split up into 49 and 51 -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8028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0147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611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4F80-B51B-E64F-A738-DD769FC9CF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41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4F80-B51B-E64F-A738-DD769FC9CF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31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4F80-B51B-E64F-A738-DD769FC9CF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94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04F80-B51B-E64F-A738-DD769FC9CF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82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4F80-B51B-E64F-A738-DD769FC9CF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7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04F80-B51B-E64F-A738-DD769FC9C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129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492871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165DE-626F-264E-BA22-F4BF598EB29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86E6AC-C89A-44B7-BE93-76E82D47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85" y="365128"/>
            <a:ext cx="8241030" cy="699879"/>
          </a:xfrm>
        </p:spPr>
        <p:txBody>
          <a:bodyPr anchor="t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Vertical Text Placeholder 2">
            <a:extLst>
              <a:ext uri="{FF2B5EF4-FFF2-40B4-BE49-F238E27FC236}">
                <a16:creationId xmlns:a16="http://schemas.microsoft.com/office/drawing/2014/main" id="{627A37D2-19C6-49D9-AF40-FE4DA0C46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1485" y="1293613"/>
            <a:ext cx="8241030" cy="4883350"/>
          </a:xfrm>
        </p:spPr>
        <p:txBody>
          <a:bodyPr vert="horz"/>
          <a:lstStyle>
            <a:lvl1pPr>
              <a:defRPr sz="1600">
                <a:latin typeface="+mn-lt"/>
              </a:defRPr>
            </a:lvl1pPr>
            <a:lvl2pPr marL="514350" indent="-171450">
              <a:buFont typeface="Symbol" panose="05050102010706020507" pitchFamily="18" charset="2"/>
              <a:buChar char="-"/>
              <a:defRPr sz="1400">
                <a:latin typeface="+mn-lt"/>
              </a:defRPr>
            </a:lvl2pPr>
            <a:lvl3pPr marL="857250" indent="-171450">
              <a:buFont typeface="Courier New" panose="02070309020205020404" pitchFamily="49" charset="0"/>
              <a:buChar char="o"/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98D510-CE59-4453-8F27-AC3DF7E22EF3}"/>
              </a:ext>
            </a:extLst>
          </p:cNvPr>
          <p:cNvCxnSpPr>
            <a:cxnSpLocks/>
          </p:cNvCxnSpPr>
          <p:nvPr userDrawn="1"/>
        </p:nvCxnSpPr>
        <p:spPr>
          <a:xfrm>
            <a:off x="411480" y="1172269"/>
            <a:ext cx="832104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3EBD826-0923-4AD9-8431-08B9ECD2253D}"/>
              </a:ext>
            </a:extLst>
          </p:cNvPr>
          <p:cNvSpPr/>
          <p:nvPr userDrawn="1"/>
        </p:nvSpPr>
        <p:spPr>
          <a:xfrm>
            <a:off x="0" y="6518067"/>
            <a:ext cx="9144000" cy="3486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ZZ Biotech logo.jpg">
            <a:extLst>
              <a:ext uri="{FF2B5EF4-FFF2-40B4-BE49-F238E27FC236}">
                <a16:creationId xmlns:a16="http://schemas.microsoft.com/office/drawing/2014/main" id="{4A396843-50C5-4146-97E6-D3EDA8B71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77" y="6153302"/>
            <a:ext cx="701086" cy="3486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87CBBC-51C7-4179-A88B-273C8CFC091A}"/>
              </a:ext>
            </a:extLst>
          </p:cNvPr>
          <p:cNvSpPr/>
          <p:nvPr userDrawn="1"/>
        </p:nvSpPr>
        <p:spPr>
          <a:xfrm>
            <a:off x="3039291" y="6527832"/>
            <a:ext cx="2960915" cy="316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ZZ Biotech | Privileged Review | 2018</a:t>
            </a:r>
          </a:p>
        </p:txBody>
      </p:sp>
    </p:spTree>
    <p:extLst>
      <p:ext uri="{BB962C8B-B14F-4D97-AF65-F5344CB8AC3E}">
        <p14:creationId xmlns:p14="http://schemas.microsoft.com/office/powerpoint/2010/main" val="3859398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1C1FF-CE4E-0F40-B5E2-7555839BC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9404C-9C8E-9344-BE88-FBDAD4741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E4A4D-4449-5846-9CFA-F4322F893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75662-2FB1-5847-A636-DBD8BBA8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2B74-82D2-9747-B47B-BD80797CA25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A41A-0D7E-4F4E-9BDD-2C6B61C2D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1F8D4-0B0F-7041-A0FB-28F7BBC9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32B7-F4E1-EA4D-953D-4AA79A4AA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04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4874F-FB28-0349-BC99-DCD481F05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34D5B-E2F5-144F-9D18-6D82DABB1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9B42C-4075-9E45-B283-561EB789A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FA9E31-2AAF-C14A-894E-BDED9F147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7E32F8-2902-364A-ABE6-F5EF875A19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13D749-2AA3-CD4B-9641-7A254FAB9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2B74-82D2-9747-B47B-BD80797CA25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6F10AE-5C09-9B4E-8E4D-83042ABFD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A41922-B334-AB4F-AFDC-173BCD93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32B7-F4E1-EA4D-953D-4AA79A4AA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28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8B12C-7C52-B04F-A9C5-E1364FA77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A71BA5-766D-F54B-A5F5-51CBF33AD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2B74-82D2-9747-B47B-BD80797CA25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85410-3EA0-6B49-8A52-83C5E032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A3BB7-785B-0A40-A737-DF662903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32B7-F4E1-EA4D-953D-4AA79A4AA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66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1CD74-46F7-9F40-BB58-A4716B498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2B74-82D2-9747-B47B-BD80797CA25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2899B7-FD21-FB43-91FB-150AB9F6C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D8FD6-7929-0A4E-872B-614F95CD3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32B7-F4E1-EA4D-953D-4AA79A4AA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61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7B0F-B093-FA40-B174-113B21C4E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12137-EB31-E240-9E55-46CBE793F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18540-2919-B54F-98FF-8DA6AD42B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0F5A0-D2F1-DD4A-AA44-4F305E72C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2B74-82D2-9747-B47B-BD80797CA25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7FFEC2-8A48-3A4F-A7CC-682FADF7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AC3EA-C838-B649-B249-265DE858F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32B7-F4E1-EA4D-953D-4AA79A4AA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23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36D9E-A622-3142-904D-025005A3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E12A55-9E28-AE4A-A50B-875FC3D47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71CF-E922-7D47-8B43-3D4551318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58A373-0639-684A-A3B1-21BFB3B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2B74-82D2-9747-B47B-BD80797CA25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4AE00-E82D-E14B-A2C7-756EDBE3E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60E9D-59DA-BC41-AB42-14DD50A6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32B7-F4E1-EA4D-953D-4AA79A4AA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1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0E63-DB75-7E47-A69B-8942397BC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78658F-44A2-AC42-930F-DF9B328AB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BC112-34A0-4D48-87FF-6AA77F1D4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2B74-82D2-9747-B47B-BD80797CA25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AA85B-4B98-BF4A-AB68-7BA020238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CE001-FC2E-5B45-9B93-418F3586A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32B7-F4E1-EA4D-953D-4AA79A4AA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52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B73772-C1B6-814D-B3E0-A6B99E5E2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F3D6F-464B-0A4F-94AA-082CFA419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91AE4-6C27-DA49-9E25-C70A4B06A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2B74-82D2-9747-B47B-BD80797CA25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00933-8E29-B04A-BE96-B5FA8D4DB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88D97-9217-9241-A2FA-D9858A839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32B7-F4E1-EA4D-953D-4AA79A4AA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85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492873"/>
            <a:ext cx="2057400" cy="365125"/>
          </a:xfrm>
        </p:spPr>
        <p:txBody>
          <a:bodyPr/>
          <a:lstStyle/>
          <a:p>
            <a:pPr>
              <a:defRPr/>
            </a:pPr>
            <a:fld id="{9FF165DE-626F-264E-BA22-F4BF598EB29C}" type="datetimeFigureOut">
              <a:rPr lang="en-US" sz="675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12/11/2019</a:t>
            </a:fld>
            <a:endParaRPr lang="en-US" sz="67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86E6AC-C89A-44B7-BE93-76E82D47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85" y="365130"/>
            <a:ext cx="8241030" cy="699879"/>
          </a:xfrm>
        </p:spPr>
        <p:txBody>
          <a:bodyPr anchor="t">
            <a:normAutofit/>
          </a:bodyPr>
          <a:lstStyle>
            <a:lvl1pPr>
              <a:defRPr sz="15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Vertical Text Placeholder 2">
            <a:extLst>
              <a:ext uri="{FF2B5EF4-FFF2-40B4-BE49-F238E27FC236}">
                <a16:creationId xmlns:a16="http://schemas.microsoft.com/office/drawing/2014/main" id="{627A37D2-19C6-49D9-AF40-FE4DA0C46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1485" y="1293613"/>
            <a:ext cx="8241030" cy="4883350"/>
          </a:xfrm>
        </p:spPr>
        <p:txBody>
          <a:bodyPr vert="horz"/>
          <a:lstStyle>
            <a:lvl1pPr>
              <a:defRPr sz="1200">
                <a:latin typeface="+mn-lt"/>
              </a:defRPr>
            </a:lvl1pPr>
            <a:lvl2pPr marL="385763" indent="-128588">
              <a:buFont typeface="Symbol" panose="05050102010706020507" pitchFamily="18" charset="2"/>
              <a:buChar char="-"/>
              <a:defRPr sz="1050">
                <a:latin typeface="+mn-lt"/>
              </a:defRPr>
            </a:lvl2pPr>
            <a:lvl3pPr marL="642938" indent="-128588">
              <a:buFont typeface="Courier New" panose="02070309020205020404" pitchFamily="49" charset="0"/>
              <a:buChar char="o"/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98D510-CE59-4453-8F27-AC3DF7E22EF3}"/>
              </a:ext>
            </a:extLst>
          </p:cNvPr>
          <p:cNvCxnSpPr>
            <a:cxnSpLocks/>
          </p:cNvCxnSpPr>
          <p:nvPr userDrawn="1"/>
        </p:nvCxnSpPr>
        <p:spPr>
          <a:xfrm>
            <a:off x="411480" y="1172269"/>
            <a:ext cx="832104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3EBD826-0923-4AD9-8431-08B9ECD2253D}"/>
              </a:ext>
            </a:extLst>
          </p:cNvPr>
          <p:cNvSpPr/>
          <p:nvPr userDrawn="1"/>
        </p:nvSpPr>
        <p:spPr>
          <a:xfrm>
            <a:off x="0" y="6518067"/>
            <a:ext cx="9144000" cy="3486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ZZ Biotech logo.jpg">
            <a:extLst>
              <a:ext uri="{FF2B5EF4-FFF2-40B4-BE49-F238E27FC236}">
                <a16:creationId xmlns:a16="http://schemas.microsoft.com/office/drawing/2014/main" id="{4A396843-50C5-4146-97E6-D3EDA8B71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78" y="6153302"/>
            <a:ext cx="701086" cy="3486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87CBBC-51C7-4179-A88B-273C8CFC091A}"/>
              </a:ext>
            </a:extLst>
          </p:cNvPr>
          <p:cNvSpPr/>
          <p:nvPr userDrawn="1"/>
        </p:nvSpPr>
        <p:spPr>
          <a:xfrm>
            <a:off x="3039292" y="6527832"/>
            <a:ext cx="2960915" cy="316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ZZ Biotech | Privileged Review | 2018</a:t>
            </a:r>
          </a:p>
        </p:txBody>
      </p:sp>
    </p:spTree>
    <p:extLst>
      <p:ext uri="{BB962C8B-B14F-4D97-AF65-F5344CB8AC3E}">
        <p14:creationId xmlns:p14="http://schemas.microsoft.com/office/powerpoint/2010/main" val="1767312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8514-1438-4807-9F12-BDA66F570E5B}" type="datetimeFigureOut">
              <a:rPr lang="en-GB" smtClean="0"/>
              <a:pPr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EE5D-267B-4BB6-BE3D-0FB99F66CF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42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D32FE0-2637-49D1-A415-D24C508B8C70}"/>
              </a:ext>
            </a:extLst>
          </p:cNvPr>
          <p:cNvSpPr/>
          <p:nvPr userDrawn="1"/>
        </p:nvSpPr>
        <p:spPr>
          <a:xfrm>
            <a:off x="0" y="-1"/>
            <a:ext cx="9144000" cy="3563038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9B074-02E4-4B15-9A69-E2399F0324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288238"/>
            <a:ext cx="7886700" cy="1325563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MASTER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D057D4-2A48-428F-A71E-DE57E4C1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165DE-626F-264E-BA22-F4BF598EB29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8B1F0-5275-4041-96D2-9DA5D857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A5B18-EC24-4086-9A8C-58264C171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DFE93-99B7-E447-8C76-18980521B16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ZZ Biotech logo.jpg">
            <a:extLst>
              <a:ext uri="{FF2B5EF4-FFF2-40B4-BE49-F238E27FC236}">
                <a16:creationId xmlns:a16="http://schemas.microsoft.com/office/drawing/2014/main" id="{960CCD43-2A4F-4534-90BE-B77F38B7A3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9239" y="3902040"/>
            <a:ext cx="3543625" cy="176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88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8514-1438-4807-9F12-BDA66F570E5B}" type="datetimeFigureOut">
              <a:rPr lang="en-GB" smtClean="0"/>
              <a:pPr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EE5D-267B-4BB6-BE3D-0FB99F66CF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982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8514-1438-4807-9F12-BDA66F570E5B}" type="datetimeFigureOut">
              <a:rPr lang="en-GB" smtClean="0"/>
              <a:pPr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EE5D-267B-4BB6-BE3D-0FB99F66CF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347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8514-1438-4807-9F12-BDA66F570E5B}" type="datetimeFigureOut">
              <a:rPr lang="en-GB" smtClean="0"/>
              <a:pPr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EE5D-267B-4BB6-BE3D-0FB99F66CF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876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8514-1438-4807-9F12-BDA66F570E5B}" type="datetimeFigureOut">
              <a:rPr lang="en-GB" smtClean="0"/>
              <a:pPr/>
              <a:t>11/12/2019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EE5D-267B-4BB6-BE3D-0FB99F66CF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399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8514-1438-4807-9F12-BDA66F570E5B}" type="datetimeFigureOut">
              <a:rPr lang="en-GB" smtClean="0"/>
              <a:pPr/>
              <a:t>11/12/2019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EE5D-267B-4BB6-BE3D-0FB99F66CF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558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8514-1438-4807-9F12-BDA66F570E5B}" type="datetimeFigureOut">
              <a:rPr lang="en-GB" smtClean="0"/>
              <a:pPr/>
              <a:t>11/12/2019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EE5D-267B-4BB6-BE3D-0FB99F66CF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509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8514-1438-4807-9F12-BDA66F570E5B}" type="datetimeFigureOut">
              <a:rPr lang="en-GB" smtClean="0"/>
              <a:pPr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EE5D-267B-4BB6-BE3D-0FB99F66CF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152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8514-1438-4807-9F12-BDA66F570E5B}" type="datetimeFigureOut">
              <a:rPr lang="en-GB" smtClean="0"/>
              <a:pPr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EE5D-267B-4BB6-BE3D-0FB99F66CF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686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8514-1438-4807-9F12-BDA66F570E5B}" type="datetimeFigureOut">
              <a:rPr lang="en-GB" smtClean="0"/>
              <a:pPr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EE5D-267B-4BB6-BE3D-0FB99F66CF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237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8514-1438-4807-9F12-BDA66F570E5B}" type="datetimeFigureOut">
              <a:rPr lang="en-GB" smtClean="0"/>
              <a:pPr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EE5D-267B-4BB6-BE3D-0FB99F66CF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07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492871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165DE-626F-264E-BA22-F4BF598EB29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86E6AC-C89A-44B7-BE93-76E82D47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85" y="365128"/>
            <a:ext cx="8241030" cy="699879"/>
          </a:xfrm>
        </p:spPr>
        <p:txBody>
          <a:bodyPr anchor="t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Vertical Text Placeholder 2">
            <a:extLst>
              <a:ext uri="{FF2B5EF4-FFF2-40B4-BE49-F238E27FC236}">
                <a16:creationId xmlns:a16="http://schemas.microsoft.com/office/drawing/2014/main" id="{627A37D2-19C6-49D9-AF40-FE4DA0C46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1485" y="1293613"/>
            <a:ext cx="8241030" cy="4883350"/>
          </a:xfrm>
        </p:spPr>
        <p:txBody>
          <a:bodyPr vert="horz"/>
          <a:lstStyle>
            <a:lvl1pPr>
              <a:defRPr sz="1600">
                <a:latin typeface="+mn-lt"/>
              </a:defRPr>
            </a:lvl1pPr>
            <a:lvl2pPr marL="514350" indent="-171450">
              <a:buFont typeface="Symbol" panose="05050102010706020507" pitchFamily="18" charset="2"/>
              <a:buChar char="-"/>
              <a:defRPr sz="1400">
                <a:latin typeface="+mn-lt"/>
              </a:defRPr>
            </a:lvl2pPr>
            <a:lvl3pPr marL="857250" indent="-171450">
              <a:buFont typeface="Courier New" panose="02070309020205020404" pitchFamily="49" charset="0"/>
              <a:buChar char="o"/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98D510-CE59-4453-8F27-AC3DF7E22EF3}"/>
              </a:ext>
            </a:extLst>
          </p:cNvPr>
          <p:cNvCxnSpPr>
            <a:cxnSpLocks/>
          </p:cNvCxnSpPr>
          <p:nvPr userDrawn="1"/>
        </p:nvCxnSpPr>
        <p:spPr>
          <a:xfrm>
            <a:off x="411480" y="1172269"/>
            <a:ext cx="832104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3EBD826-0923-4AD9-8431-08B9ECD2253D}"/>
              </a:ext>
            </a:extLst>
          </p:cNvPr>
          <p:cNvSpPr/>
          <p:nvPr userDrawn="1"/>
        </p:nvSpPr>
        <p:spPr>
          <a:xfrm>
            <a:off x="0" y="6518067"/>
            <a:ext cx="9144000" cy="3486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ZZ Biotech logo.jpg">
            <a:extLst>
              <a:ext uri="{FF2B5EF4-FFF2-40B4-BE49-F238E27FC236}">
                <a16:creationId xmlns:a16="http://schemas.microsoft.com/office/drawing/2014/main" id="{4A396843-50C5-4146-97E6-D3EDA8B71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77" y="6153302"/>
            <a:ext cx="701086" cy="3486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87CBBC-51C7-4179-A88B-273C8CFC091A}"/>
              </a:ext>
            </a:extLst>
          </p:cNvPr>
          <p:cNvSpPr/>
          <p:nvPr userDrawn="1"/>
        </p:nvSpPr>
        <p:spPr>
          <a:xfrm>
            <a:off x="3039291" y="6527832"/>
            <a:ext cx="2960915" cy="316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ZZ Biotech | Privileged Review | 2018</a:t>
            </a:r>
          </a:p>
        </p:txBody>
      </p:sp>
    </p:spTree>
    <p:extLst>
      <p:ext uri="{BB962C8B-B14F-4D97-AF65-F5344CB8AC3E}">
        <p14:creationId xmlns:p14="http://schemas.microsoft.com/office/powerpoint/2010/main" val="415680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492871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165DE-626F-264E-BA22-F4BF598EB29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86E6AC-C89A-44B7-BE93-76E82D47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85" y="365128"/>
            <a:ext cx="8241030" cy="699879"/>
          </a:xfrm>
        </p:spPr>
        <p:txBody>
          <a:bodyPr anchor="t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Vertical Text Placeholder 2">
            <a:extLst>
              <a:ext uri="{FF2B5EF4-FFF2-40B4-BE49-F238E27FC236}">
                <a16:creationId xmlns:a16="http://schemas.microsoft.com/office/drawing/2014/main" id="{627A37D2-19C6-49D9-AF40-FE4DA0C46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1485" y="1293613"/>
            <a:ext cx="8241030" cy="4883350"/>
          </a:xfrm>
        </p:spPr>
        <p:txBody>
          <a:bodyPr vert="horz"/>
          <a:lstStyle>
            <a:lvl1pPr>
              <a:defRPr sz="1600">
                <a:latin typeface="+mn-lt"/>
              </a:defRPr>
            </a:lvl1pPr>
            <a:lvl2pPr marL="514350" indent="-171450">
              <a:buFont typeface="Symbol" panose="05050102010706020507" pitchFamily="18" charset="2"/>
              <a:buChar char="-"/>
              <a:defRPr sz="1400">
                <a:latin typeface="+mn-lt"/>
              </a:defRPr>
            </a:lvl2pPr>
            <a:lvl3pPr marL="857250" indent="-171450">
              <a:buFont typeface="Courier New" panose="02070309020205020404" pitchFamily="49" charset="0"/>
              <a:buChar char="o"/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98D510-CE59-4453-8F27-AC3DF7E22EF3}"/>
              </a:ext>
            </a:extLst>
          </p:cNvPr>
          <p:cNvCxnSpPr>
            <a:cxnSpLocks/>
          </p:cNvCxnSpPr>
          <p:nvPr userDrawn="1"/>
        </p:nvCxnSpPr>
        <p:spPr>
          <a:xfrm>
            <a:off x="411480" y="1172269"/>
            <a:ext cx="832104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3EBD826-0923-4AD9-8431-08B9ECD2253D}"/>
              </a:ext>
            </a:extLst>
          </p:cNvPr>
          <p:cNvSpPr/>
          <p:nvPr userDrawn="1"/>
        </p:nvSpPr>
        <p:spPr>
          <a:xfrm>
            <a:off x="0" y="6518067"/>
            <a:ext cx="9144000" cy="3486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ZZ Biotech logo.jpg">
            <a:extLst>
              <a:ext uri="{FF2B5EF4-FFF2-40B4-BE49-F238E27FC236}">
                <a16:creationId xmlns:a16="http://schemas.microsoft.com/office/drawing/2014/main" id="{4A396843-50C5-4146-97E6-D3EDA8B71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77" y="6153302"/>
            <a:ext cx="701086" cy="3486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87CBBC-51C7-4179-A88B-273C8CFC091A}"/>
              </a:ext>
            </a:extLst>
          </p:cNvPr>
          <p:cNvSpPr/>
          <p:nvPr userDrawn="1"/>
        </p:nvSpPr>
        <p:spPr>
          <a:xfrm>
            <a:off x="3039291" y="6527832"/>
            <a:ext cx="2960915" cy="316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ZZ Biotech | Privileged Review | 2019</a:t>
            </a:r>
          </a:p>
        </p:txBody>
      </p:sp>
    </p:spTree>
    <p:extLst>
      <p:ext uri="{BB962C8B-B14F-4D97-AF65-F5344CB8AC3E}">
        <p14:creationId xmlns:p14="http://schemas.microsoft.com/office/powerpoint/2010/main" val="252625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D32FE0-2637-49D1-A415-D24C508B8C70}"/>
              </a:ext>
            </a:extLst>
          </p:cNvPr>
          <p:cNvSpPr/>
          <p:nvPr userDrawn="1"/>
        </p:nvSpPr>
        <p:spPr>
          <a:xfrm>
            <a:off x="0" y="-1"/>
            <a:ext cx="9144000" cy="3563038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9B074-02E4-4B15-9A69-E2399F0324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288238"/>
            <a:ext cx="7886700" cy="1325563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MASTER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D057D4-2A48-428F-A71E-DE57E4C1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165DE-626F-264E-BA22-F4BF598EB29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8B1F0-5275-4041-96D2-9DA5D857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A5B18-EC24-4086-9A8C-58264C171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DFE93-99B7-E447-8C76-18980521B16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ZZ Biotech logo.jpg">
            <a:extLst>
              <a:ext uri="{FF2B5EF4-FFF2-40B4-BE49-F238E27FC236}">
                <a16:creationId xmlns:a16="http://schemas.microsoft.com/office/drawing/2014/main" id="{960CCD43-2A4F-4534-90BE-B77F38B7A3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9239" y="3902040"/>
            <a:ext cx="3543625" cy="176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88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1CD74-46F7-9F40-BB58-A4716B498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2B74-82D2-9747-B47B-BD80797CA25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2899B7-FD21-FB43-91FB-150AB9F6C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D8FD6-7929-0A4E-872B-614F95CD3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32B7-F4E1-EA4D-953D-4AA79A4AA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1C80F-36A3-1440-A57B-AE3BEAE24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30F65E-9298-3E4F-9653-0F8DEFBD3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C1E9E-376F-6C4A-B0D8-89E5235E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2B74-82D2-9747-B47B-BD80797CA25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1826A-2800-CD44-9706-A657F4E3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2E865-7C24-B44F-8C92-50EF601C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32B7-F4E1-EA4D-953D-4AA79A4AA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9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DA06F-5B48-1641-A27D-6A291EBBA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D2973-D278-F945-9E7C-0440148FF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6395A-87F0-6C44-A5B6-4A734FB7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2B74-82D2-9747-B47B-BD80797CA25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1DB38-CC9D-C44E-BBB4-28E9C5914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ADDB-ACB2-0D4F-9CFC-5564E5DA1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32B7-F4E1-EA4D-953D-4AA79A4AA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13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1A2E0-F4FB-2148-9A48-CF3661985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2E51E-B035-AE45-8506-8CC5E4DF6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41D11-7BD1-4841-B880-DD01DA354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92B74-82D2-9747-B47B-BD80797CA25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D760A-FB89-5C41-B81E-63AA5456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AC082-1213-EB4A-A4BF-26A098EF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32B7-F4E1-EA4D-953D-4AA79A4AA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6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165DE-626F-264E-BA22-F4BF598EB29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Private &amp;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DFE93-99B7-E447-8C76-18980521B16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7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165DE-626F-264E-BA22-F4BF598EB29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Private &amp;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DFE93-99B7-E447-8C76-18980521B16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60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165DE-626F-264E-BA22-F4BF598EB29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Private &amp;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DFE93-99B7-E447-8C76-18980521B16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25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1" r:id="rId2"/>
    <p:sldLayoutId id="2147483695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E01687-9416-E545-971A-5DBBC9C1F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5A4B5-89F3-0B4B-938F-EA1F3A2F3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E9982-EA57-644F-86F4-3BF11A2F1C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92B74-82D2-9747-B47B-BD80797CA25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F4FEF-4911-9E40-A84F-7015EA233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EA0AA-6CD2-6B48-8B3B-6BD84F11F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A32B7-F4E1-EA4D-953D-4AA79A4AA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4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88514-1438-4807-9F12-BDA66F570E5B}" type="datetimeFigureOut">
              <a:rPr lang="en-GB" smtClean="0"/>
              <a:pPr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1EE5D-267B-4BB6-BE3D-0FB99F66CF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52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2.emf"/><Relationship Id="rId4" Type="http://schemas.openxmlformats.org/officeDocument/2006/relationships/package" Target="../embeddings/Microsoft_Word_Document.docx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61938" y="5726909"/>
            <a:ext cx="273758" cy="273844"/>
          </a:xfrm>
        </p:spPr>
        <p:txBody>
          <a:bodyPr/>
          <a:lstStyle/>
          <a:p>
            <a:pPr algn="ctr" defTabSz="685800">
              <a:defRPr/>
            </a:pPr>
            <a:fld id="{37282AED-EDE2-481C-8E73-0F5CC97A9010}" type="slidenum">
              <a:rPr lang="en-US" sz="1050" b="1" i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algn="ctr" defTabSz="685800">
                <a:defRPr/>
              </a:pPr>
              <a:t>1</a:t>
            </a:fld>
            <a:endParaRPr lang="en-US" sz="1050" b="1" i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82D231-9105-D741-A472-82BBC31A9678}"/>
              </a:ext>
            </a:extLst>
          </p:cNvPr>
          <p:cNvSpPr txBox="1"/>
          <p:nvPr/>
        </p:nvSpPr>
        <p:spPr>
          <a:xfrm>
            <a:off x="509913" y="734021"/>
            <a:ext cx="666180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Endothelium:</a:t>
            </a: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Vasculoprotective</a:t>
            </a: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Stabilizes BBB integrity</a:t>
            </a: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Neurons:</a:t>
            </a: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Direct Neuronal Protective + promotes neurogenesis </a:t>
            </a: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Microglia:</a:t>
            </a: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Anti-inflammatory</a:t>
            </a: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endParaRPr lang="en-US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Anticoagulant activity:</a:t>
            </a: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lowered by &gt;90%</a:t>
            </a:r>
            <a:endParaRPr lang="en-US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24438F-BC76-234B-9267-B1B89A287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36" y="2678546"/>
            <a:ext cx="6185264" cy="2743678"/>
          </a:xfrm>
          <a:prstGeom prst="rect">
            <a:avLst/>
          </a:prstGeom>
        </p:spPr>
      </p:pic>
      <p:pic>
        <p:nvPicPr>
          <p:cNvPr id="14" name="Picture 20" descr="wt and 3K3A model.png">
            <a:extLst>
              <a:ext uri="{FF2B5EF4-FFF2-40B4-BE49-F238E27FC236}">
                <a16:creationId xmlns:a16="http://schemas.microsoft.com/office/drawing/2014/main" id="{EA6F89A4-36A3-2148-BCA4-20ECF387FB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2"/>
          <a:stretch/>
        </p:blipFill>
        <p:spPr bwMode="auto">
          <a:xfrm>
            <a:off x="6732809" y="2381997"/>
            <a:ext cx="1850583" cy="168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035A6A-1C2D-8243-9D23-91CE2A63D0CD}"/>
              </a:ext>
            </a:extLst>
          </p:cNvPr>
          <p:cNvSpPr txBox="1"/>
          <p:nvPr/>
        </p:nvSpPr>
        <p:spPr>
          <a:xfrm>
            <a:off x="5489077" y="5723754"/>
            <a:ext cx="33105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Griffin. </a:t>
            </a:r>
            <a:r>
              <a:rPr lang="en-US" sz="105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Zlokovic</a:t>
            </a:r>
            <a:r>
              <a:rPr lang="en-US" sz="105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Mosnier</a:t>
            </a:r>
            <a:r>
              <a:rPr lang="en-US" sz="105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Blood 2018</a:t>
            </a: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Amar, …Griffin, </a:t>
            </a:r>
            <a:r>
              <a:rPr lang="en-US" sz="105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Zlokovic</a:t>
            </a:r>
            <a:r>
              <a:rPr lang="en-US" sz="105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Neuropharmacology, 2018</a:t>
            </a:r>
          </a:p>
          <a:p>
            <a:pPr algn="r" defTabSz="685800"/>
            <a:endParaRPr lang="en-US" sz="900" i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AF434B-37CB-C947-988F-BC3AAFC9E2BF}"/>
              </a:ext>
            </a:extLst>
          </p:cNvPr>
          <p:cNvSpPr/>
          <p:nvPr/>
        </p:nvSpPr>
        <p:spPr>
          <a:xfrm>
            <a:off x="2610977" y="99601"/>
            <a:ext cx="464582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85800"/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3K3A-APC: Multiple-action multiple-target approach</a:t>
            </a: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D235A8-014E-094F-B4E8-743F563A8E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3" y="6327186"/>
            <a:ext cx="1466143" cy="355550"/>
          </a:xfrm>
          <a:prstGeom prst="rect">
            <a:avLst/>
          </a:prstGeom>
        </p:spPr>
      </p:pic>
      <p:pic>
        <p:nvPicPr>
          <p:cNvPr id="17" name="Picture 3" descr="C:\Users\arnelson\Pictures\USC combined logo.tif">
            <a:extLst>
              <a:ext uri="{FF2B5EF4-FFF2-40B4-BE49-F238E27FC236}">
                <a16:creationId xmlns:a16="http://schemas.microsoft.com/office/drawing/2014/main" id="{4E361279-E9F2-0A4F-9968-1FAA064DE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287985" y="6338428"/>
            <a:ext cx="1573953" cy="20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72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E8D0B-C99B-41C5-8F42-E251CDC37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Fewer Asymptomatic Intracerebral Hemorrhage (ICH)</a:t>
            </a:r>
            <a:b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69363" y="5727700"/>
            <a:ext cx="274637" cy="273050"/>
          </a:xfrm>
        </p:spPr>
        <p:txBody>
          <a:bodyPr/>
          <a:lstStyle/>
          <a:p>
            <a:pPr algn="ctr">
              <a:defRPr/>
            </a:pPr>
            <a:fld id="{37282AED-EDE2-481C-8E73-0F5CC97A9010}" type="slidenum">
              <a:rPr lang="en-US" sz="1050" b="1" i="1">
                <a:solidFill>
                  <a:prstClr val="black">
                    <a:lumMod val="75000"/>
                    <a:lumOff val="25000"/>
                  </a:prstClr>
                </a:solidFill>
              </a:rPr>
              <a:pPr algn="ctr">
                <a:defRPr/>
              </a:pPr>
              <a:t>10</a:t>
            </a:fld>
            <a:endParaRPr lang="en-US" sz="1050" b="1" i="1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88F5F91-8E30-1E4D-AC56-D0EE9FD9E3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097169"/>
              </p:ext>
            </p:extLst>
          </p:nvPr>
        </p:nvGraphicFramePr>
        <p:xfrm>
          <a:off x="695650" y="1903887"/>
          <a:ext cx="7752700" cy="2903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1089">
                  <a:extLst>
                    <a:ext uri="{9D8B030D-6E8A-4147-A177-3AD203B41FA5}">
                      <a16:colId xmlns:a16="http://schemas.microsoft.com/office/drawing/2014/main" val="3244393523"/>
                    </a:ext>
                  </a:extLst>
                </a:gridCol>
                <a:gridCol w="847318">
                  <a:extLst>
                    <a:ext uri="{9D8B030D-6E8A-4147-A177-3AD203B41FA5}">
                      <a16:colId xmlns:a16="http://schemas.microsoft.com/office/drawing/2014/main" val="3769087299"/>
                    </a:ext>
                  </a:extLst>
                </a:gridCol>
                <a:gridCol w="709521">
                  <a:extLst>
                    <a:ext uri="{9D8B030D-6E8A-4147-A177-3AD203B41FA5}">
                      <a16:colId xmlns:a16="http://schemas.microsoft.com/office/drawing/2014/main" val="711186956"/>
                    </a:ext>
                  </a:extLst>
                </a:gridCol>
                <a:gridCol w="751113">
                  <a:extLst>
                    <a:ext uri="{9D8B030D-6E8A-4147-A177-3AD203B41FA5}">
                      <a16:colId xmlns:a16="http://schemas.microsoft.com/office/drawing/2014/main" val="2446367201"/>
                    </a:ext>
                  </a:extLst>
                </a:gridCol>
                <a:gridCol w="730317">
                  <a:extLst>
                    <a:ext uri="{9D8B030D-6E8A-4147-A177-3AD203B41FA5}">
                      <a16:colId xmlns:a16="http://schemas.microsoft.com/office/drawing/2014/main" val="3719422412"/>
                    </a:ext>
                  </a:extLst>
                </a:gridCol>
                <a:gridCol w="912896">
                  <a:extLst>
                    <a:ext uri="{9D8B030D-6E8A-4147-A177-3AD203B41FA5}">
                      <a16:colId xmlns:a16="http://schemas.microsoft.com/office/drawing/2014/main" val="4086635054"/>
                    </a:ext>
                  </a:extLst>
                </a:gridCol>
                <a:gridCol w="1002095">
                  <a:extLst>
                    <a:ext uri="{9D8B030D-6E8A-4147-A177-3AD203B41FA5}">
                      <a16:colId xmlns:a16="http://schemas.microsoft.com/office/drawing/2014/main" val="3829505335"/>
                    </a:ext>
                  </a:extLst>
                </a:gridCol>
                <a:gridCol w="738351">
                  <a:extLst>
                    <a:ext uri="{9D8B030D-6E8A-4147-A177-3AD203B41FA5}">
                      <a16:colId xmlns:a16="http://schemas.microsoft.com/office/drawing/2014/main" val="35238183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Treatment</a:t>
                      </a:r>
                      <a:r>
                        <a:rPr lang="en-US" sz="1400" b="1" baseline="0">
                          <a:solidFill>
                            <a:schemeClr val="bg1"/>
                          </a:solidFill>
                        </a:rPr>
                        <a:t>-Related </a:t>
                      </a: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AE</a:t>
                      </a:r>
                      <a:r>
                        <a:rPr lang="en-US" sz="1400" b="1" baseline="0">
                          <a:solidFill>
                            <a:schemeClr val="bg1"/>
                          </a:solidFill>
                        </a:rPr>
                        <a:t> and Hemorrhage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120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(N=15)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240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(N=24)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360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(N=12)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540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(N=15)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All</a:t>
                      </a:r>
                      <a:r>
                        <a:rPr lang="en-US" sz="1400" b="1" baseline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3K3A-APC (N=66)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Placebo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(N=44)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P-value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81575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Any Treatment-Related AE</a:t>
                      </a:r>
                      <a:endParaRPr lang="en-US" sz="14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 (33%)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12 (50%)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 (33%)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 (33%)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26 (39%)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21 (48%)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0.43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10828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       Asymptomatic</a:t>
                      </a:r>
                      <a:r>
                        <a:rPr lang="en-US" sz="1400" baseline="0"/>
                        <a:t> ICH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 1 (7%)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 (8%)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0 (0%)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1 (7%)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  4 (6%)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10 (23%)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0.017</a:t>
                      </a:r>
                      <a:endParaRPr lang="en-US" sz="1400" b="0" i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18988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       Symptomatic</a:t>
                      </a:r>
                      <a:r>
                        <a:rPr lang="en-US" sz="1400" baseline="0"/>
                        <a:t> ICH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 (0%)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 (12%)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0 (0%)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/>
                        <a:t>1 (7%)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 (6%)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 (2%)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0.65</a:t>
                      </a:r>
                      <a:endParaRPr lang="en-US" sz="1400" b="0" i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432731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F17F63A-72EE-48B3-A143-664025D8982E}"/>
              </a:ext>
            </a:extLst>
          </p:cNvPr>
          <p:cNvSpPr/>
          <p:nvPr/>
        </p:nvSpPr>
        <p:spPr>
          <a:xfrm>
            <a:off x="0" y="5406780"/>
            <a:ext cx="9144000" cy="558489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Among AEs deemed related to treatment by the blinded attending physician,</a:t>
            </a:r>
          </a:p>
          <a:p>
            <a:pPr algn="ctr"/>
            <a:r>
              <a:rPr lang="en-US" sz="1600" b="1"/>
              <a:t>asymptomatic hemorrhage was significantly reduced on drug vs. placebo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66D4399-E194-46AD-9B1F-A43769192CDE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7282AED-EDE2-481C-8E73-0F5CC97A9010}" type="slidenum">
              <a:rPr lang="en-US" sz="1050" b="1" smtClean="0">
                <a:solidFill>
                  <a:schemeClr val="bg1"/>
                </a:solidFill>
              </a:rPr>
              <a:pPr algn="ctr">
                <a:defRPr/>
              </a:pPr>
              <a:t>10</a:t>
            </a:fld>
            <a:endParaRPr lang="en-US" sz="1050" b="1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ED26B3-2ED9-449C-B0B2-A34B501E1583}"/>
              </a:ext>
            </a:extLst>
          </p:cNvPr>
          <p:cNvSpPr/>
          <p:nvPr/>
        </p:nvSpPr>
        <p:spPr>
          <a:xfrm>
            <a:off x="5829300" y="3403441"/>
            <a:ext cx="1816100" cy="5969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96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81EDF-DD0E-433D-865D-EF246947A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RHAPSODY-2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B31BC-8FF1-461C-BFDC-F7F9E8849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Primary Aim</a:t>
            </a:r>
            <a:r>
              <a:rPr lang="en-US" sz="3600" dirty="0"/>
              <a:t>: </a:t>
            </a:r>
          </a:p>
          <a:p>
            <a:r>
              <a:rPr lang="en-US" sz="3600" dirty="0"/>
              <a:t>To evaluate the effect of 3K3A-APC on 3-month disability (utility-weighted modified Rankin score [mRS] analysis) and on bleed-free survival at Day 30.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86913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81EDF-DD0E-433D-865D-EF246947A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RHAPSODY-2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B31BC-8FF1-461C-BFDC-F7F9E8849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1485" y="1293612"/>
            <a:ext cx="8241030" cy="5199259"/>
          </a:xfrm>
        </p:spPr>
        <p:txBody>
          <a:bodyPr>
            <a:normAutofit/>
          </a:bodyPr>
          <a:lstStyle/>
          <a:p>
            <a:r>
              <a:rPr lang="en-US" sz="2800" b="1" dirty="0"/>
              <a:t>Intervention (drug/biologic/device/behavioral):</a:t>
            </a:r>
          </a:p>
          <a:p>
            <a:endParaRPr lang="en-US" sz="2800" dirty="0"/>
          </a:p>
          <a:p>
            <a:r>
              <a:rPr lang="en-US" sz="2800" dirty="0"/>
              <a:t>Subjects will be randomized to 3K3A-APC (10, 15, or 30 mg) or placebo. </a:t>
            </a:r>
          </a:p>
          <a:p>
            <a:r>
              <a:rPr lang="en-US" sz="2800" dirty="0"/>
              <a:t>No later than 60 minutes following completion of </a:t>
            </a:r>
            <a:r>
              <a:rPr lang="en-US" sz="2800" dirty="0" err="1"/>
              <a:t>tPA</a:t>
            </a:r>
            <a:r>
              <a:rPr lang="en-US" sz="2800" dirty="0"/>
              <a:t> infusion or initiation of mechanical thrombectomy (arterial puncture), whichever is sooner, adult subjects will receive study treatment given as a 15-minute infusion. </a:t>
            </a:r>
          </a:p>
          <a:p>
            <a:r>
              <a:rPr lang="en-US" sz="2800" dirty="0"/>
              <a:t>Subjects will receive another 15-minute infusion of 3K3A-APC every 12 hours (± 1 hour) for up to 5 total doses. </a:t>
            </a:r>
          </a:p>
        </p:txBody>
      </p:sp>
    </p:spTree>
    <p:extLst>
      <p:ext uri="{BB962C8B-B14F-4D97-AF65-F5344CB8AC3E}">
        <p14:creationId xmlns:p14="http://schemas.microsoft.com/office/powerpoint/2010/main" val="4088098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81EDF-DD0E-433D-865D-EF246947A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RHAPSODY-2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B31BC-8FF1-461C-BFDC-F7F9E8849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84249" y="1247675"/>
            <a:ext cx="7457821" cy="4883350"/>
          </a:xfrm>
        </p:spPr>
        <p:txBody>
          <a:bodyPr>
            <a:normAutofit/>
          </a:bodyPr>
          <a:lstStyle/>
          <a:p>
            <a:r>
              <a:rPr lang="en-US" sz="4000" b="1" dirty="0"/>
              <a:t>Secondary Aims/Outcomes: </a:t>
            </a:r>
          </a:p>
          <a:p>
            <a:r>
              <a:rPr lang="en-US" sz="2800" b="1" dirty="0"/>
              <a:t> </a:t>
            </a:r>
            <a:r>
              <a:rPr lang="en-US" sz="2800" dirty="0"/>
              <a:t>Day 30 bleeding (yes/no) or death.</a:t>
            </a:r>
          </a:p>
          <a:p>
            <a:r>
              <a:rPr lang="en-US" sz="2800" dirty="0"/>
              <a:t>Day 30 death (yes/no). </a:t>
            </a:r>
          </a:p>
          <a:p>
            <a:r>
              <a:rPr lang="en-US" sz="2800" dirty="0"/>
              <a:t>Day 30 mean volumes of bleeding using MRI</a:t>
            </a:r>
          </a:p>
          <a:p>
            <a:r>
              <a:rPr lang="en-US" sz="2800" dirty="0"/>
              <a:t>Proportion of subjects achieving a 7-point or better improvement (or a score of zero if baseline was &lt; 7) in Day 7 NIHSS score</a:t>
            </a:r>
          </a:p>
          <a:p>
            <a:r>
              <a:rPr lang="en-US" sz="2800" dirty="0"/>
              <a:t>Ordinal shift analysis of Day 90 mRS score.</a:t>
            </a:r>
          </a:p>
          <a:p>
            <a:r>
              <a:rPr lang="en-US" sz="2800" dirty="0"/>
              <a:t>Adverse events (AEs)</a:t>
            </a:r>
          </a:p>
        </p:txBody>
      </p:sp>
    </p:spTree>
    <p:extLst>
      <p:ext uri="{BB962C8B-B14F-4D97-AF65-F5344CB8AC3E}">
        <p14:creationId xmlns:p14="http://schemas.microsoft.com/office/powerpoint/2010/main" val="2641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6BCF12-72BF-4768-9BE0-9EA614FE7A02}"/>
              </a:ext>
            </a:extLst>
          </p:cNvPr>
          <p:cNvSpPr/>
          <p:nvPr/>
        </p:nvSpPr>
        <p:spPr>
          <a:xfrm>
            <a:off x="373380" y="1249680"/>
            <a:ext cx="86319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Inclusion Criteria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Age 18 to 90 years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Acute ischemic stroke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Eligible to receive IV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tPA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 local standard of care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NIHSS score ≥ 5 at time of randomization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Signed informed consent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Agreement to use effective birth control throughout the study (i.e., Day 90):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tabLst>
                <a:tab pos="45720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7. </a:t>
            </a:r>
            <a:r>
              <a:rPr lang="en-US" sz="2400" dirty="0"/>
              <a:t>Willing (subject and/or caretaker) to commit to follow-up assessments</a:t>
            </a:r>
          </a:p>
          <a:p>
            <a:pPr marR="0" lvl="0">
              <a:spcBef>
                <a:spcPts val="600"/>
              </a:spcBef>
              <a:tabLst>
                <a:tab pos="45720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996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53831297-65C4-44DD-8878-F25120577F51}"/>
              </a:ext>
            </a:extLst>
          </p:cNvPr>
          <p:cNvSpPr/>
          <p:nvPr/>
        </p:nvSpPr>
        <p:spPr>
          <a:xfrm>
            <a:off x="363557" y="3029639"/>
            <a:ext cx="1938968" cy="517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N=400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CCDD6CE-E5A2-4416-A51C-3830281A4E00}"/>
              </a:ext>
            </a:extLst>
          </p:cNvPr>
          <p:cNvSpPr/>
          <p:nvPr/>
        </p:nvSpPr>
        <p:spPr>
          <a:xfrm>
            <a:off x="2302525" y="3029639"/>
            <a:ext cx="6477918" cy="517792"/>
          </a:xfrm>
          <a:prstGeom prst="rightArrow">
            <a:avLst/>
          </a:prstGeom>
          <a:solidFill>
            <a:srgbClr val="0CFC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N=1000 + relevant lead in patients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7B5347-3571-46B1-A17D-E585A373F4E2}"/>
              </a:ext>
            </a:extLst>
          </p:cNvPr>
          <p:cNvSpPr/>
          <p:nvPr/>
        </p:nvSpPr>
        <p:spPr>
          <a:xfrm>
            <a:off x="972237" y="723899"/>
            <a:ext cx="914400" cy="71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Lead in Phase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C821E69-C81F-4685-A34D-8C29123F7473}"/>
              </a:ext>
            </a:extLst>
          </p:cNvPr>
          <p:cNvSpPr/>
          <p:nvPr/>
        </p:nvSpPr>
        <p:spPr>
          <a:xfrm>
            <a:off x="949898" y="1537855"/>
            <a:ext cx="930390" cy="151769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10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30</a:t>
            </a:r>
            <a:r>
              <a:rPr lang="en-US" sz="1400" dirty="0">
                <a:solidFill>
                  <a:schemeClr val="tx1"/>
                </a:solidFill>
              </a:rPr>
              <a:t>mg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07F036-D2A2-45E4-9D18-6BD4B6499B3F}"/>
              </a:ext>
            </a:extLst>
          </p:cNvPr>
          <p:cNvSpPr/>
          <p:nvPr/>
        </p:nvSpPr>
        <p:spPr>
          <a:xfrm>
            <a:off x="848297" y="4889501"/>
            <a:ext cx="1269692" cy="1308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Bleed Free Survival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AND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Not futile on UW-mRS</a:t>
            </a: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D4C87C56-8FAB-467E-A5EE-C55195E824D0}"/>
              </a:ext>
            </a:extLst>
          </p:cNvPr>
          <p:cNvSpPr/>
          <p:nvPr/>
        </p:nvSpPr>
        <p:spPr>
          <a:xfrm>
            <a:off x="956248" y="3429000"/>
            <a:ext cx="910268" cy="1390649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D6A6EC-6DCF-4D3F-9D01-8FFD67265929}"/>
              </a:ext>
            </a:extLst>
          </p:cNvPr>
          <p:cNvSpPr txBox="1"/>
          <p:nvPr/>
        </p:nvSpPr>
        <p:spPr>
          <a:xfrm>
            <a:off x="1092503" y="3978252"/>
            <a:ext cx="910268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Bayesian </a:t>
            </a:r>
          </a:p>
          <a:p>
            <a:r>
              <a:rPr lang="en-US" sz="1050" dirty="0"/>
              <a:t>Adaptive </a:t>
            </a:r>
          </a:p>
          <a:p>
            <a:r>
              <a:rPr lang="en-US" sz="1050" dirty="0"/>
              <a:t>Response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5269E0-91E5-42BA-8837-7FF60A9C3BDD}"/>
              </a:ext>
            </a:extLst>
          </p:cNvPr>
          <p:cNvSpPr/>
          <p:nvPr/>
        </p:nvSpPr>
        <p:spPr>
          <a:xfrm>
            <a:off x="5299113" y="1436363"/>
            <a:ext cx="914400" cy="914400"/>
          </a:xfrm>
          <a:prstGeom prst="rect">
            <a:avLst/>
          </a:prstGeom>
          <a:solidFill>
            <a:srgbClr val="0CFC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Pivotal Phase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B1B4F6-385C-43D7-A458-375D67911241}"/>
              </a:ext>
            </a:extLst>
          </p:cNvPr>
          <p:cNvSpPr/>
          <p:nvPr/>
        </p:nvSpPr>
        <p:spPr>
          <a:xfrm>
            <a:off x="5121467" y="3880501"/>
            <a:ext cx="1269692" cy="1938969"/>
          </a:xfrm>
          <a:prstGeom prst="rect">
            <a:avLst/>
          </a:prstGeom>
          <a:solidFill>
            <a:srgbClr val="0CFC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Bleed Free Survival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OR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Mean UW-mRS</a:t>
            </a:r>
          </a:p>
        </p:txBody>
      </p:sp>
    </p:spTree>
    <p:extLst>
      <p:ext uri="{BB962C8B-B14F-4D97-AF65-F5344CB8AC3E}">
        <p14:creationId xmlns:p14="http://schemas.microsoft.com/office/powerpoint/2010/main" val="1298852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0ED7E4-4BFD-44AB-A307-9733CB164736}"/>
              </a:ext>
            </a:extLst>
          </p:cNvPr>
          <p:cNvSpPr/>
          <p:nvPr/>
        </p:nvSpPr>
        <p:spPr>
          <a:xfrm>
            <a:off x="341523" y="1121445"/>
            <a:ext cx="825163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400" dirty="0"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During lead-in, the sample size needs to have &gt; 80% Bayesian power to select 1 treatment arm when it is better than control by an absolute 20% decrease in the rate of </a:t>
            </a:r>
            <a:r>
              <a:rPr lang="en-US" sz="24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death or bleeding and no evidence of futility in the utility-weighted analysis of the 3-month </a:t>
            </a:r>
            <a:r>
              <a:rPr lang="en-US" sz="2400" dirty="0" err="1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mRS.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A maximum of 400 subjects will be enrolled using outcome adaptive randomization after r</a:t>
            </a:r>
            <a:r>
              <a:rPr lang="en-US" sz="2400" dirty="0"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andomizing the first 60 </a:t>
            </a:r>
            <a:r>
              <a:rPr lang="en-US" sz="24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subjects to the control arm and 3 treatment arms (Arms A, B, and C) w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ith equal probability.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5886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49632D2-7E56-4563-BC98-35F1BAB98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457640"/>
              </p:ext>
            </p:extLst>
          </p:nvPr>
        </p:nvGraphicFramePr>
        <p:xfrm>
          <a:off x="192792" y="539826"/>
          <a:ext cx="8758415" cy="6191474"/>
        </p:xfrm>
        <a:graphic>
          <a:graphicData uri="http://schemas.openxmlformats.org/drawingml/2006/table">
            <a:tbl>
              <a:tblPr firstRow="1" firstCol="1" bandRow="1"/>
              <a:tblGrid>
                <a:gridCol w="640615">
                  <a:extLst>
                    <a:ext uri="{9D8B030D-6E8A-4147-A177-3AD203B41FA5}">
                      <a16:colId xmlns:a16="http://schemas.microsoft.com/office/drawing/2014/main" val="1327675302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2679708432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567143782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2070464807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3397015712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1802903353"/>
                    </a:ext>
                  </a:extLst>
                </a:gridCol>
                <a:gridCol w="640615">
                  <a:extLst>
                    <a:ext uri="{9D8B030D-6E8A-4147-A177-3AD203B41FA5}">
                      <a16:colId xmlns:a16="http://schemas.microsoft.com/office/drawing/2014/main" val="1815618885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1335540608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2658918693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167575623"/>
                    </a:ext>
                  </a:extLst>
                </a:gridCol>
                <a:gridCol w="640615">
                  <a:extLst>
                    <a:ext uri="{9D8B030D-6E8A-4147-A177-3AD203B41FA5}">
                      <a16:colId xmlns:a16="http://schemas.microsoft.com/office/drawing/2014/main" val="2861657380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3559396359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1655476660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881677003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3488925081"/>
                    </a:ext>
                  </a:extLst>
                </a:gridCol>
                <a:gridCol w="640615">
                  <a:extLst>
                    <a:ext uri="{9D8B030D-6E8A-4147-A177-3AD203B41FA5}">
                      <a16:colId xmlns:a16="http://schemas.microsoft.com/office/drawing/2014/main" val="3776765403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3578046307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925730912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3975620742"/>
                    </a:ext>
                  </a:extLst>
                </a:gridCol>
                <a:gridCol w="640615">
                  <a:extLst>
                    <a:ext uri="{9D8B030D-6E8A-4147-A177-3AD203B41FA5}">
                      <a16:colId xmlns:a16="http://schemas.microsoft.com/office/drawing/2014/main" val="4022952874"/>
                    </a:ext>
                  </a:extLst>
                </a:gridCol>
              </a:tblGrid>
              <a:tr h="221124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Scenario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Rate of bleeding or death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Probability of MRS by category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134953"/>
                  </a:ext>
                </a:extLst>
              </a:tr>
              <a:tr h="221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127115"/>
                  </a:ext>
                </a:extLst>
              </a:tr>
              <a:tr h="2211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7778689"/>
                  </a:ext>
                </a:extLst>
              </a:tr>
              <a:tr h="2211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 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677253"/>
                  </a:ext>
                </a:extLst>
              </a:tr>
              <a:tr h="2211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 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1678692"/>
                  </a:ext>
                </a:extLst>
              </a:tr>
              <a:tr h="2211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 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1361562"/>
                  </a:ext>
                </a:extLst>
              </a:tr>
              <a:tr h="2211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Effect size; A = 0; B = 0; C = 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76018"/>
                  </a:ext>
                </a:extLst>
              </a:tr>
              <a:tr h="221124">
                <a:tc gridSpan="2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 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502030"/>
                  </a:ext>
                </a:extLst>
              </a:tr>
              <a:tr h="442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Winner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P(Early Selection)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P(Early Stop)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P(Futility)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Expected Sample Size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Time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020620"/>
                  </a:ext>
                </a:extLst>
              </a:tr>
              <a:tr h="2211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 (41; 201)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8.8(6.0; 9.8)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286237"/>
                  </a:ext>
                </a:extLst>
              </a:tr>
              <a:tr h="2211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 (35; 191)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127457"/>
                  </a:ext>
                </a:extLst>
              </a:tr>
              <a:tr h="2211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0.143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 (36; 195)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539366"/>
                  </a:ext>
                </a:extLst>
              </a:tr>
              <a:tr h="2211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 (35; 197)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612480"/>
                  </a:ext>
                </a:extLst>
              </a:tr>
              <a:tr h="221124">
                <a:tc gridSpan="2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 2 to Phase 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182261"/>
                  </a:ext>
                </a:extLst>
              </a:tr>
              <a:tr h="221124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P(futility)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569861"/>
                  </a:ext>
                </a:extLst>
              </a:tr>
              <a:tr h="221124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0.028302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9.79 (7.14; 11.39)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813016"/>
                  </a:ext>
                </a:extLst>
              </a:tr>
              <a:tr h="221124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 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102562"/>
                  </a:ext>
                </a:extLst>
              </a:tr>
              <a:tr h="221124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 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0.0454545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207687"/>
                  </a:ext>
                </a:extLst>
              </a:tr>
              <a:tr h="221124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 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755542"/>
                  </a:ext>
                </a:extLst>
              </a:tr>
              <a:tr h="221124">
                <a:tc gridSpan="2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 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540976"/>
                  </a:ext>
                </a:extLst>
              </a:tr>
              <a:tr h="442249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Winner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P(Early Selection)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P(Futility)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Expected Sample Size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067058"/>
                  </a:ext>
                </a:extLst>
              </a:tr>
              <a:tr h="22112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0.076923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479.5288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21.8 (18.6; 28.2)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968729"/>
                  </a:ext>
                </a:extLst>
              </a:tr>
              <a:tr h="22112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0.34375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0.0625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481.8125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063044"/>
                  </a:ext>
                </a:extLst>
              </a:tr>
              <a:tr h="22112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0.285714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0.02381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498.2143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470289"/>
                  </a:ext>
                </a:extLst>
              </a:tr>
              <a:tr h="22112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0.333333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0.133333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451.2667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673017"/>
                  </a:ext>
                </a:extLst>
              </a:tr>
              <a:tr h="221124">
                <a:tc gridSpan="2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P(Type I error</a:t>
                      </a:r>
                      <a:r>
                        <a:rPr lang="en-US" sz="12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= 0.025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47157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89B56F9-C3B4-4E4E-8DB7-69BF10F60F6F}"/>
              </a:ext>
            </a:extLst>
          </p:cNvPr>
          <p:cNvSpPr/>
          <p:nvPr/>
        </p:nvSpPr>
        <p:spPr>
          <a:xfrm>
            <a:off x="1850833" y="66102"/>
            <a:ext cx="6191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No Difference in Rate of Bleeding/Death and mRS </a:t>
            </a:r>
          </a:p>
        </p:txBody>
      </p:sp>
    </p:spTree>
    <p:extLst>
      <p:ext uri="{BB962C8B-B14F-4D97-AF65-F5344CB8AC3E}">
        <p14:creationId xmlns:p14="http://schemas.microsoft.com/office/powerpoint/2010/main" val="2519594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EEC21B-5E04-482E-9504-0CF52D4AB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289169"/>
              </p:ext>
            </p:extLst>
          </p:nvPr>
        </p:nvGraphicFramePr>
        <p:xfrm>
          <a:off x="198303" y="749147"/>
          <a:ext cx="8758410" cy="5905041"/>
        </p:xfrm>
        <a:graphic>
          <a:graphicData uri="http://schemas.openxmlformats.org/drawingml/2006/table">
            <a:tbl>
              <a:tblPr firstRow="1" firstCol="1" bandRow="1"/>
              <a:tblGrid>
                <a:gridCol w="640614">
                  <a:extLst>
                    <a:ext uri="{9D8B030D-6E8A-4147-A177-3AD203B41FA5}">
                      <a16:colId xmlns:a16="http://schemas.microsoft.com/office/drawing/2014/main" val="3880436511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1382291467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3166997529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3391868624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2337218337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1176128777"/>
                    </a:ext>
                  </a:extLst>
                </a:gridCol>
                <a:gridCol w="640614">
                  <a:extLst>
                    <a:ext uri="{9D8B030D-6E8A-4147-A177-3AD203B41FA5}">
                      <a16:colId xmlns:a16="http://schemas.microsoft.com/office/drawing/2014/main" val="2259928289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3836467582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1430591407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2771959950"/>
                    </a:ext>
                  </a:extLst>
                </a:gridCol>
                <a:gridCol w="640614">
                  <a:extLst>
                    <a:ext uri="{9D8B030D-6E8A-4147-A177-3AD203B41FA5}">
                      <a16:colId xmlns:a16="http://schemas.microsoft.com/office/drawing/2014/main" val="2843034929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2581902468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4125383821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1632515289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1574306480"/>
                    </a:ext>
                  </a:extLst>
                </a:gridCol>
                <a:gridCol w="640614">
                  <a:extLst>
                    <a:ext uri="{9D8B030D-6E8A-4147-A177-3AD203B41FA5}">
                      <a16:colId xmlns:a16="http://schemas.microsoft.com/office/drawing/2014/main" val="317345234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1069363580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2046796619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3456610620"/>
                    </a:ext>
                  </a:extLst>
                </a:gridCol>
                <a:gridCol w="640614">
                  <a:extLst>
                    <a:ext uri="{9D8B030D-6E8A-4147-A177-3AD203B41FA5}">
                      <a16:colId xmlns:a16="http://schemas.microsoft.com/office/drawing/2014/main" val="4282581588"/>
                    </a:ext>
                  </a:extLst>
                </a:gridCol>
              </a:tblGrid>
              <a:tr h="203622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Scenario 2a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Rate of bleeding or death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Probability of MRS by category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38133"/>
                  </a:ext>
                </a:extLst>
              </a:tr>
              <a:tr h="2036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997839"/>
                  </a:ext>
                </a:extLst>
              </a:tr>
              <a:tr h="2036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599477"/>
                  </a:ext>
                </a:extLst>
              </a:tr>
              <a:tr h="2036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 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627243"/>
                  </a:ext>
                </a:extLst>
              </a:tr>
              <a:tr h="2036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 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8863549"/>
                  </a:ext>
                </a:extLst>
              </a:tr>
              <a:tr h="2036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 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0798865"/>
                  </a:ext>
                </a:extLst>
              </a:tr>
              <a:tr h="2036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Effect size: A = 0; B = 0; C = 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940790"/>
                  </a:ext>
                </a:extLst>
              </a:tr>
              <a:tr h="203622">
                <a:tc gridSpan="2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 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5236"/>
                  </a:ext>
                </a:extLst>
              </a:tr>
              <a:tr h="4072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Winner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P(Early Selection)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P(Early Stop)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P(Futility)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Expected Sample Size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Time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395828"/>
                  </a:ext>
                </a:extLst>
              </a:tr>
              <a:tr h="4072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0.532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41.6 (23; 64)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 (4.37; 9.62)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120183"/>
                  </a:ext>
                </a:extLst>
              </a:tr>
              <a:tr h="2036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0.171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0.418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97.6 (26; 199)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305976"/>
                  </a:ext>
                </a:extLst>
              </a:tr>
              <a:tr h="2036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0.231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0.186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0.417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92.9 (25; 201)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471606"/>
                  </a:ext>
                </a:extLst>
              </a:tr>
              <a:tr h="2036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0.224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0.175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0.434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 (26; 219)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374970"/>
                  </a:ext>
                </a:extLst>
              </a:tr>
              <a:tr h="203622">
                <a:tc gridSpan="2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 2 to Phase 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839763"/>
                  </a:ext>
                </a:extLst>
              </a:tr>
              <a:tr h="203622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P(futility)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270092"/>
                  </a:ext>
                </a:extLst>
              </a:tr>
              <a:tr h="203622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0.053763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8.7 (6.35; 11.43)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947190"/>
                  </a:ext>
                </a:extLst>
              </a:tr>
              <a:tr h="203622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0.020408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040158"/>
                  </a:ext>
                </a:extLst>
              </a:tr>
              <a:tr h="203622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471953"/>
                  </a:ext>
                </a:extLst>
              </a:tr>
              <a:tr h="203622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0.03125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161016"/>
                  </a:ext>
                </a:extLst>
              </a:tr>
              <a:tr h="203622">
                <a:tc gridSpan="2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 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957233"/>
                  </a:ext>
                </a:extLst>
              </a:tr>
              <a:tr h="40724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Winner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P(Early Selection)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P(Futility)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Expected Sample Size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802818"/>
                  </a:ext>
                </a:extLst>
              </a:tr>
              <a:tr h="20362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0.059375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472.8313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21.8 (18.4; 28.2)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903416"/>
                  </a:ext>
                </a:extLst>
              </a:tr>
              <a:tr h="20362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0.276042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0.088542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470.724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522537"/>
                  </a:ext>
                </a:extLst>
              </a:tr>
              <a:tr h="20362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0.298701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0.090909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474.8312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454770"/>
                  </a:ext>
                </a:extLst>
              </a:tr>
              <a:tr h="20362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0.428571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0.078341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472.9078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952710"/>
                  </a:ext>
                </a:extLst>
              </a:tr>
              <a:tr h="203622">
                <a:tc gridSpan="2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P(Type I error</a:t>
                      </a:r>
                      <a:r>
                        <a:rPr lang="en-US" sz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= 0.21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8156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4AAECC6-4452-4193-86CC-F9753C5C81FD}"/>
              </a:ext>
            </a:extLst>
          </p:cNvPr>
          <p:cNvSpPr/>
          <p:nvPr/>
        </p:nvSpPr>
        <p:spPr>
          <a:xfrm>
            <a:off x="1870113" y="203812"/>
            <a:ext cx="5403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Difference in Rate of Bleeding/Death but Not mRS </a:t>
            </a:r>
          </a:p>
        </p:txBody>
      </p:sp>
    </p:spTree>
    <p:extLst>
      <p:ext uri="{BB962C8B-B14F-4D97-AF65-F5344CB8AC3E}">
        <p14:creationId xmlns:p14="http://schemas.microsoft.com/office/powerpoint/2010/main" val="3259918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7F5EC3-0E11-49D2-81E4-F11059FCA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221972"/>
              </p:ext>
            </p:extLst>
          </p:nvPr>
        </p:nvGraphicFramePr>
        <p:xfrm>
          <a:off x="297456" y="583894"/>
          <a:ext cx="8626215" cy="6292097"/>
        </p:xfrm>
        <a:graphic>
          <a:graphicData uri="http://schemas.openxmlformats.org/drawingml/2006/table">
            <a:tbl>
              <a:tblPr firstRow="1" firstCol="1" bandRow="1"/>
              <a:tblGrid>
                <a:gridCol w="630945">
                  <a:extLst>
                    <a:ext uri="{9D8B030D-6E8A-4147-A177-3AD203B41FA5}">
                      <a16:colId xmlns:a16="http://schemas.microsoft.com/office/drawing/2014/main" val="3899651615"/>
                    </a:ext>
                  </a:extLst>
                </a:gridCol>
                <a:gridCol w="364766">
                  <a:extLst>
                    <a:ext uri="{9D8B030D-6E8A-4147-A177-3AD203B41FA5}">
                      <a16:colId xmlns:a16="http://schemas.microsoft.com/office/drawing/2014/main" val="1173294850"/>
                    </a:ext>
                  </a:extLst>
                </a:gridCol>
                <a:gridCol w="364766">
                  <a:extLst>
                    <a:ext uri="{9D8B030D-6E8A-4147-A177-3AD203B41FA5}">
                      <a16:colId xmlns:a16="http://schemas.microsoft.com/office/drawing/2014/main" val="2554491721"/>
                    </a:ext>
                  </a:extLst>
                </a:gridCol>
                <a:gridCol w="364766">
                  <a:extLst>
                    <a:ext uri="{9D8B030D-6E8A-4147-A177-3AD203B41FA5}">
                      <a16:colId xmlns:a16="http://schemas.microsoft.com/office/drawing/2014/main" val="2391406203"/>
                    </a:ext>
                  </a:extLst>
                </a:gridCol>
                <a:gridCol w="364766">
                  <a:extLst>
                    <a:ext uri="{9D8B030D-6E8A-4147-A177-3AD203B41FA5}">
                      <a16:colId xmlns:a16="http://schemas.microsoft.com/office/drawing/2014/main" val="3537710951"/>
                    </a:ext>
                  </a:extLst>
                </a:gridCol>
                <a:gridCol w="364766">
                  <a:extLst>
                    <a:ext uri="{9D8B030D-6E8A-4147-A177-3AD203B41FA5}">
                      <a16:colId xmlns:a16="http://schemas.microsoft.com/office/drawing/2014/main" val="3776112600"/>
                    </a:ext>
                  </a:extLst>
                </a:gridCol>
                <a:gridCol w="630945">
                  <a:extLst>
                    <a:ext uri="{9D8B030D-6E8A-4147-A177-3AD203B41FA5}">
                      <a16:colId xmlns:a16="http://schemas.microsoft.com/office/drawing/2014/main" val="4234528790"/>
                    </a:ext>
                  </a:extLst>
                </a:gridCol>
                <a:gridCol w="364766">
                  <a:extLst>
                    <a:ext uri="{9D8B030D-6E8A-4147-A177-3AD203B41FA5}">
                      <a16:colId xmlns:a16="http://schemas.microsoft.com/office/drawing/2014/main" val="3745635875"/>
                    </a:ext>
                  </a:extLst>
                </a:gridCol>
                <a:gridCol w="364766">
                  <a:extLst>
                    <a:ext uri="{9D8B030D-6E8A-4147-A177-3AD203B41FA5}">
                      <a16:colId xmlns:a16="http://schemas.microsoft.com/office/drawing/2014/main" val="443190370"/>
                    </a:ext>
                  </a:extLst>
                </a:gridCol>
                <a:gridCol w="364766">
                  <a:extLst>
                    <a:ext uri="{9D8B030D-6E8A-4147-A177-3AD203B41FA5}">
                      <a16:colId xmlns:a16="http://schemas.microsoft.com/office/drawing/2014/main" val="1507667349"/>
                    </a:ext>
                  </a:extLst>
                </a:gridCol>
                <a:gridCol w="630945">
                  <a:extLst>
                    <a:ext uri="{9D8B030D-6E8A-4147-A177-3AD203B41FA5}">
                      <a16:colId xmlns:a16="http://schemas.microsoft.com/office/drawing/2014/main" val="1460935600"/>
                    </a:ext>
                  </a:extLst>
                </a:gridCol>
                <a:gridCol w="364766">
                  <a:extLst>
                    <a:ext uri="{9D8B030D-6E8A-4147-A177-3AD203B41FA5}">
                      <a16:colId xmlns:a16="http://schemas.microsoft.com/office/drawing/2014/main" val="324740484"/>
                    </a:ext>
                  </a:extLst>
                </a:gridCol>
                <a:gridCol w="364766">
                  <a:extLst>
                    <a:ext uri="{9D8B030D-6E8A-4147-A177-3AD203B41FA5}">
                      <a16:colId xmlns:a16="http://schemas.microsoft.com/office/drawing/2014/main" val="3588618004"/>
                    </a:ext>
                  </a:extLst>
                </a:gridCol>
                <a:gridCol w="364766">
                  <a:extLst>
                    <a:ext uri="{9D8B030D-6E8A-4147-A177-3AD203B41FA5}">
                      <a16:colId xmlns:a16="http://schemas.microsoft.com/office/drawing/2014/main" val="1303446744"/>
                    </a:ext>
                  </a:extLst>
                </a:gridCol>
                <a:gridCol w="364766">
                  <a:extLst>
                    <a:ext uri="{9D8B030D-6E8A-4147-A177-3AD203B41FA5}">
                      <a16:colId xmlns:a16="http://schemas.microsoft.com/office/drawing/2014/main" val="2085690900"/>
                    </a:ext>
                  </a:extLst>
                </a:gridCol>
                <a:gridCol w="630945">
                  <a:extLst>
                    <a:ext uri="{9D8B030D-6E8A-4147-A177-3AD203B41FA5}">
                      <a16:colId xmlns:a16="http://schemas.microsoft.com/office/drawing/2014/main" val="2870930252"/>
                    </a:ext>
                  </a:extLst>
                </a:gridCol>
                <a:gridCol w="364766">
                  <a:extLst>
                    <a:ext uri="{9D8B030D-6E8A-4147-A177-3AD203B41FA5}">
                      <a16:colId xmlns:a16="http://schemas.microsoft.com/office/drawing/2014/main" val="3357535083"/>
                    </a:ext>
                  </a:extLst>
                </a:gridCol>
                <a:gridCol w="364766">
                  <a:extLst>
                    <a:ext uri="{9D8B030D-6E8A-4147-A177-3AD203B41FA5}">
                      <a16:colId xmlns:a16="http://schemas.microsoft.com/office/drawing/2014/main" val="4164235799"/>
                    </a:ext>
                  </a:extLst>
                </a:gridCol>
                <a:gridCol w="364766">
                  <a:extLst>
                    <a:ext uri="{9D8B030D-6E8A-4147-A177-3AD203B41FA5}">
                      <a16:colId xmlns:a16="http://schemas.microsoft.com/office/drawing/2014/main" val="666573611"/>
                    </a:ext>
                  </a:extLst>
                </a:gridCol>
                <a:gridCol w="630945">
                  <a:extLst>
                    <a:ext uri="{9D8B030D-6E8A-4147-A177-3AD203B41FA5}">
                      <a16:colId xmlns:a16="http://schemas.microsoft.com/office/drawing/2014/main" val="1735643818"/>
                    </a:ext>
                  </a:extLst>
                </a:gridCol>
              </a:tblGrid>
              <a:tr h="21165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Scenario 3c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Rate of bleeding or death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Probability of MRS by category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169822"/>
                  </a:ext>
                </a:extLst>
              </a:tr>
              <a:tr h="2116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6878917"/>
                  </a:ext>
                </a:extLst>
              </a:tr>
              <a:tr h="2116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963531"/>
                  </a:ext>
                </a:extLst>
              </a:tr>
              <a:tr h="2116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 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313466"/>
                  </a:ext>
                </a:extLst>
              </a:tr>
              <a:tr h="2116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 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8338487"/>
                  </a:ext>
                </a:extLst>
              </a:tr>
              <a:tr h="2116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 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0.333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0.125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0.120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254197"/>
                  </a:ext>
                </a:extLst>
              </a:tr>
              <a:tr h="2116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Effect size: A = 0; B = 0 ; C = 0.809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831807"/>
                  </a:ext>
                </a:extLst>
              </a:tr>
              <a:tr h="211655">
                <a:tc gridSpan="2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 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598316"/>
                  </a:ext>
                </a:extLst>
              </a:tr>
              <a:tr h="423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P(Winner)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P(Early Selection)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P(Early Stop)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P(Futility)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Expected Sample Size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Time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978305"/>
                  </a:ext>
                </a:extLst>
              </a:tr>
              <a:tr h="423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0.994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(21.975; 73.025)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4.79 (4.22; 7.07)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515314"/>
                  </a:ext>
                </a:extLst>
              </a:tr>
              <a:tr h="2116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0.996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(22; 69)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674408"/>
                  </a:ext>
                </a:extLst>
              </a:tr>
              <a:tr h="2116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0.996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(23; 69.025)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358529"/>
                  </a:ext>
                </a:extLst>
              </a:tr>
              <a:tr h="2116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0.994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 (79; 130.025)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296007"/>
                  </a:ext>
                </a:extLst>
              </a:tr>
              <a:tr h="211655">
                <a:tc gridSpan="2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 2 to Phase 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440789"/>
                  </a:ext>
                </a:extLst>
              </a:tr>
              <a:tr h="211655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P(futility)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188817"/>
                  </a:ext>
                </a:extLst>
              </a:tr>
              <a:tr h="211655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6.79 (6.22; 9.07)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91183"/>
                  </a:ext>
                </a:extLst>
              </a:tr>
              <a:tr h="211655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930745"/>
                  </a:ext>
                </a:extLst>
              </a:tr>
              <a:tr h="211655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927988"/>
                  </a:ext>
                </a:extLst>
              </a:tr>
              <a:tr h="211655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966147"/>
                  </a:ext>
                </a:extLst>
              </a:tr>
              <a:tr h="211655">
                <a:tc gridSpan="2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 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837384"/>
                  </a:ext>
                </a:extLst>
              </a:tr>
              <a:tr h="423309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P(Winner)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P(Early Selection)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P(Futility)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Expected Sample Size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640547"/>
                  </a:ext>
                </a:extLst>
              </a:tr>
              <a:tr h="36195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375 (124; 502)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30.55 (22.29; 32.49)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747784"/>
                  </a:ext>
                </a:extLst>
              </a:tr>
              <a:tr h="21165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 (NA; NA)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640515"/>
                  </a:ext>
                </a:extLst>
              </a:tr>
              <a:tr h="21165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 (NA; NA)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358661"/>
                  </a:ext>
                </a:extLst>
              </a:tr>
              <a:tr h="21165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0.881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0.823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375 (126; 502)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317278"/>
                  </a:ext>
                </a:extLst>
              </a:tr>
              <a:tr h="211655">
                <a:tc gridSpan="2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 = 0.88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521" marR="6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88985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FC92801-12B9-4837-B060-53CE41B24815}"/>
              </a:ext>
            </a:extLst>
          </p:cNvPr>
          <p:cNvSpPr/>
          <p:nvPr/>
        </p:nvSpPr>
        <p:spPr>
          <a:xfrm>
            <a:off x="297456" y="27522"/>
            <a:ext cx="8626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Differences in Rate of Bleeding/Death in 1 Arm Only and a Difference in mRS for That Arm</a:t>
            </a:r>
          </a:p>
        </p:txBody>
      </p:sp>
    </p:spTree>
    <p:extLst>
      <p:ext uri="{BB962C8B-B14F-4D97-AF65-F5344CB8AC3E}">
        <p14:creationId xmlns:p14="http://schemas.microsoft.com/office/powerpoint/2010/main" val="266206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113DD8-AC69-AD4E-BD84-790EE2FD26B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472" y="906139"/>
            <a:ext cx="3354860" cy="199809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436B9-51EB-F84F-A739-4B16D6B6419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33" y="3688141"/>
            <a:ext cx="4355805" cy="18424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386B80-C67A-244A-A1A4-1128B2FEF98D}"/>
              </a:ext>
            </a:extLst>
          </p:cNvPr>
          <p:cNvSpPr/>
          <p:nvPr/>
        </p:nvSpPr>
        <p:spPr>
          <a:xfrm>
            <a:off x="1942784" y="3411142"/>
            <a:ext cx="362272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8643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Functional Outcome after Embolic Stroke in Rats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892CA1-21E2-5D45-B747-C24C6CE745FD}"/>
              </a:ext>
            </a:extLst>
          </p:cNvPr>
          <p:cNvSpPr/>
          <p:nvPr/>
        </p:nvSpPr>
        <p:spPr>
          <a:xfrm>
            <a:off x="1909733" y="505889"/>
            <a:ext cx="36223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A577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Preclinical data: 3K3A-APC Reduces </a:t>
            </a:r>
            <a:r>
              <a:rPr lang="en-US" sz="1350" dirty="0" err="1">
                <a:solidFill>
                  <a:srgbClr val="0A577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tPA</a:t>
            </a:r>
            <a:r>
              <a:rPr lang="en-US" sz="1350" dirty="0">
                <a:solidFill>
                  <a:srgbClr val="0A577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bleeding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9D7FA8-2A22-6440-970A-4F7821BDA159}"/>
              </a:ext>
            </a:extLst>
          </p:cNvPr>
          <p:cNvSpPr txBox="1"/>
          <p:nvPr/>
        </p:nvSpPr>
        <p:spPr>
          <a:xfrm>
            <a:off x="5824603" y="1500560"/>
            <a:ext cx="310933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THERAPEUTIC WINDOW AFTER STROKE IN RODENTS</a:t>
            </a:r>
          </a:p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3K3A-APC 	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h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rtPA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3-4 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971A18-38C7-0949-A339-957FCC1A9C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9" y="5999881"/>
            <a:ext cx="1466143" cy="340188"/>
          </a:xfrm>
          <a:prstGeom prst="rect">
            <a:avLst/>
          </a:prstGeom>
        </p:spPr>
      </p:pic>
      <p:pic>
        <p:nvPicPr>
          <p:cNvPr id="13" name="Picture 3" descr="C:\Users\arnelson\Pictures\USC combined logo.tif">
            <a:extLst>
              <a:ext uri="{FF2B5EF4-FFF2-40B4-BE49-F238E27FC236}">
                <a16:creationId xmlns:a16="http://schemas.microsoft.com/office/drawing/2014/main" id="{D9D6C44A-F3A0-0645-B80E-253AF2F46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445334" y="6169975"/>
            <a:ext cx="2329211" cy="28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76FDC04-DD95-7F4A-8EBF-2BA42F8B32CB}"/>
              </a:ext>
            </a:extLst>
          </p:cNvPr>
          <p:cNvSpPr/>
          <p:nvPr/>
        </p:nvSpPr>
        <p:spPr>
          <a:xfrm>
            <a:off x="2595581" y="5702818"/>
            <a:ext cx="2453990" cy="249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defTabSz="685800">
              <a:lnSpc>
                <a:spcPct val="97000"/>
              </a:lnSpc>
              <a:spcBef>
                <a:spcPts val="221"/>
              </a:spcBef>
              <a:defRPr/>
            </a:pPr>
            <a:r>
              <a:rPr lang="en-US" sz="1050" i="1" kern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Wang et al., Stroke 2013 </a:t>
            </a:r>
            <a:endParaRPr lang="en-US" sz="1050" b="1" kern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61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6DFF13-6849-48D9-B96B-E40D19EA8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Clinical Advisory Board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59EFF-F6D3-4A5F-AD72-D9C008618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Jeff Saver</a:t>
            </a:r>
          </a:p>
          <a:p>
            <a:r>
              <a:rPr lang="en-US" sz="2800" dirty="0"/>
              <a:t>Enrique Leira</a:t>
            </a:r>
          </a:p>
          <a:p>
            <a:r>
              <a:rPr lang="en-US" sz="2800" dirty="0"/>
              <a:t>Cheryl Bushnell</a:t>
            </a:r>
          </a:p>
          <a:p>
            <a:r>
              <a:rPr lang="en-US" sz="2800" dirty="0"/>
              <a:t>Johanna Fifi</a:t>
            </a:r>
          </a:p>
          <a:p>
            <a:endParaRPr lang="en-US" sz="2800" dirty="0"/>
          </a:p>
          <a:p>
            <a:r>
              <a:rPr lang="en-US" sz="2800" dirty="0"/>
              <a:t>First teleconference 12/18/19</a:t>
            </a:r>
          </a:p>
        </p:txBody>
      </p:sp>
    </p:spTree>
    <p:extLst>
      <p:ext uri="{BB962C8B-B14F-4D97-AF65-F5344CB8AC3E}">
        <p14:creationId xmlns:p14="http://schemas.microsoft.com/office/powerpoint/2010/main" val="909559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4A50B-FAEB-497D-ACCF-E26D2565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22094"/>
            <a:ext cx="78867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1837076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61938" y="5726909"/>
            <a:ext cx="273758" cy="273844"/>
          </a:xfrm>
        </p:spPr>
        <p:txBody>
          <a:bodyPr/>
          <a:lstStyle/>
          <a:p>
            <a:pPr algn="ctr">
              <a:defRPr/>
            </a:pPr>
            <a:fld id="{37282AED-EDE2-481C-8E73-0F5CC97A9010}" type="slidenum">
              <a:rPr lang="en-US" sz="1050" b="1" i="1">
                <a:solidFill>
                  <a:prstClr val="black">
                    <a:lumMod val="75000"/>
                    <a:lumOff val="25000"/>
                  </a:prstClr>
                </a:solidFill>
              </a:rPr>
              <a:pPr algn="ctr">
                <a:defRPr/>
              </a:pPr>
              <a:t>22</a:t>
            </a:fld>
            <a:endParaRPr lang="en-US" sz="1050" b="1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82D231-9105-D741-A472-82BBC31A9678}"/>
              </a:ext>
            </a:extLst>
          </p:cNvPr>
          <p:cNvSpPr txBox="1"/>
          <p:nvPr/>
        </p:nvSpPr>
        <p:spPr>
          <a:xfrm>
            <a:off x="1082568" y="1391184"/>
            <a:ext cx="666180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Endothelium: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Vasculoprotective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, Stabilizes BBB integrity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Neurons: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Direct Neuronal Protective + promotes neurogenesis 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Microglia: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Anti-inflammatory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Anticoagulant activity: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lowered by &gt;90%</a:t>
            </a:r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24438F-BC76-234B-9267-B1B89A287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36" y="3016076"/>
            <a:ext cx="5670108" cy="2406147"/>
          </a:xfrm>
          <a:prstGeom prst="rect">
            <a:avLst/>
          </a:prstGeom>
        </p:spPr>
      </p:pic>
      <p:pic>
        <p:nvPicPr>
          <p:cNvPr id="14" name="Picture 20" descr="wt and 3K3A model.png">
            <a:extLst>
              <a:ext uri="{FF2B5EF4-FFF2-40B4-BE49-F238E27FC236}">
                <a16:creationId xmlns:a16="http://schemas.microsoft.com/office/drawing/2014/main" id="{EA6F89A4-36A3-2148-BCA4-20ECF387FB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2"/>
          <a:stretch/>
        </p:blipFill>
        <p:spPr bwMode="auto">
          <a:xfrm>
            <a:off x="6732809" y="2381997"/>
            <a:ext cx="1850583" cy="168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035A6A-1C2D-8243-9D23-91CE2A63D0CD}"/>
              </a:ext>
            </a:extLst>
          </p:cNvPr>
          <p:cNvSpPr txBox="1"/>
          <p:nvPr/>
        </p:nvSpPr>
        <p:spPr>
          <a:xfrm>
            <a:off x="5812532" y="5073171"/>
            <a:ext cx="33105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Griffin. </a:t>
            </a:r>
            <a:r>
              <a:rPr lang="en-US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Zlokovic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Mosnier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, Blood 2018</a:t>
            </a:r>
          </a:p>
          <a:p>
            <a:pPr algn="r"/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Amar, …Griffin, </a:t>
            </a:r>
            <a:r>
              <a:rPr lang="en-US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Zlokovic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, Neuropharmacology, 2018</a:t>
            </a:r>
          </a:p>
          <a:p>
            <a:pPr algn="r"/>
            <a:endParaRPr lang="en-US" sz="900" i="1" dirty="0"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AF434B-37CB-C947-988F-BC3AAFC9E2BF}"/>
              </a:ext>
            </a:extLst>
          </p:cNvPr>
          <p:cNvSpPr/>
          <p:nvPr/>
        </p:nvSpPr>
        <p:spPr>
          <a:xfrm>
            <a:off x="1752719" y="916104"/>
            <a:ext cx="464582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3K3A-APC: Multiple-action multiple-target approach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D235A8-014E-094F-B4E8-743F563A8E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9" y="5523622"/>
            <a:ext cx="1466143" cy="355550"/>
          </a:xfrm>
          <a:prstGeom prst="rect">
            <a:avLst/>
          </a:prstGeom>
        </p:spPr>
      </p:pic>
      <p:pic>
        <p:nvPicPr>
          <p:cNvPr id="17" name="Picture 3" descr="C:\Users\arnelson\Pictures\USC combined logo.tif">
            <a:extLst>
              <a:ext uri="{FF2B5EF4-FFF2-40B4-BE49-F238E27FC236}">
                <a16:creationId xmlns:a16="http://schemas.microsoft.com/office/drawing/2014/main" id="{4E361279-E9F2-0A4F-9968-1FAA064DE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256801" y="5608973"/>
            <a:ext cx="1573953" cy="20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073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9D52E-1825-4CD0-AF17-818D910FD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3K3A-APC is an engineered protein (3-amino acid mutation of </a:t>
            </a:r>
            <a:r>
              <a:rPr lang="en-US" err="1"/>
              <a:t>wt</a:t>
            </a:r>
            <a:r>
              <a:rPr lang="en-US"/>
              <a:t>-APC) that solves key issues limiting the therapeutic application of wild-type APC</a:t>
            </a:r>
          </a:p>
        </p:txBody>
      </p:sp>
      <p:pic>
        <p:nvPicPr>
          <p:cNvPr id="5" name="Picture 20" descr="wt and 3K3A model.png">
            <a:extLst>
              <a:ext uri="{FF2B5EF4-FFF2-40B4-BE49-F238E27FC236}">
                <a16:creationId xmlns:a16="http://schemas.microsoft.com/office/drawing/2014/main" id="{39A91153-5CC9-4629-9FB4-83D1EB783E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83"/>
          <a:stretch/>
        </p:blipFill>
        <p:spPr bwMode="auto">
          <a:xfrm>
            <a:off x="451485" y="1499724"/>
            <a:ext cx="1105297" cy="982469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wt and 3K3A model.png">
            <a:extLst>
              <a:ext uri="{FF2B5EF4-FFF2-40B4-BE49-F238E27FC236}">
                <a16:creationId xmlns:a16="http://schemas.microsoft.com/office/drawing/2014/main" id="{38106EF0-BAF8-4F08-A963-EF8A867F6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83"/>
          <a:stretch/>
        </p:blipFill>
        <p:spPr bwMode="auto">
          <a:xfrm>
            <a:off x="4768483" y="1494106"/>
            <a:ext cx="1117937" cy="99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B4AD75CC-3338-4023-AD2E-7EE304565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508" y="1806292"/>
            <a:ext cx="273601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Wild-type APC 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4B5FD453-BF7F-4E67-8F22-895A7A39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039" y="2687215"/>
            <a:ext cx="4072795" cy="2800903"/>
          </a:xfrm>
          <a:prstGeom prst="rect">
            <a:avLst/>
          </a:prstGeom>
          <a:solidFill>
            <a:srgbClr val="FFF7DD"/>
          </a:solidFill>
          <a:ln w="19050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wt</a:t>
            </a: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-APC previously marketed as </a:t>
            </a:r>
            <a:r>
              <a:rPr kumimoji="0" lang="en-US" sz="13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Xigris</a:t>
            </a: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Eli Lilly for sepsis</a:t>
            </a:r>
          </a:p>
          <a:p>
            <a:pPr marL="171450" marR="0" lvl="0" indent="-171450" algn="l" defTabSz="3429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Removed from the market in 2011, 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large part due to </a:t>
            </a: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concerns over bleeding risk</a:t>
            </a:r>
          </a:p>
          <a:p>
            <a:pPr marL="171450" marR="0" lvl="0" indent="-171450" algn="l" defTabSz="3429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2-3 fold increased risk of serious bleeding 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during infusion, including intracranial hemorrhage vs. placebo</a:t>
            </a:r>
          </a:p>
          <a:p>
            <a:pPr marL="173736" marR="0" lvl="0" indent="-173736" algn="l" defTabSz="3429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Potential to </a:t>
            </a: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significantly exacerbate 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bleeding risks already present with </a:t>
            </a:r>
            <a:r>
              <a:rPr kumimoji="0" lang="en-US" sz="13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971B40E9-D0AA-423A-B96E-E20D8145F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5925" y="2687216"/>
            <a:ext cx="4072795" cy="2800903"/>
          </a:xfrm>
          <a:prstGeom prst="rect">
            <a:avLst/>
          </a:prstGeom>
          <a:solidFill>
            <a:srgbClr val="E0EBF6"/>
          </a:solidFill>
          <a:ln w="19050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r>
              <a:rPr kumimoji="0" lang="en-US" sz="13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3K3A-APC is a 405-residue protein produced via recombinant technology in CHO cells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r>
              <a:rPr kumimoji="0" lang="en-US" sz="13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Reverses</a:t>
            </a: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bleeding risk of </a:t>
            </a:r>
            <a:r>
              <a:rPr kumimoji="0" lang="en-US" sz="13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wt</a:t>
            </a: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-APC </a:t>
            </a:r>
          </a:p>
          <a:p>
            <a:pPr marL="171450" marR="0" lvl="0" indent="-171450" algn="l" defTabSz="3429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2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Designed to reduce anti-coagulant activity of </a:t>
            </a:r>
            <a:r>
              <a:rPr kumimoji="0" lang="en-US" sz="13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wt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-APC by </a:t>
            </a: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&gt;90%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altering factor </a:t>
            </a:r>
            <a:r>
              <a:rPr kumimoji="0" lang="en-US" sz="13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</a:t>
            </a:r>
            <a:r>
              <a:rPr kumimoji="0" lang="en-US" sz="13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exosites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APC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25000"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25000"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Maintains cytoprotective activity of APC</a:t>
            </a:r>
          </a:p>
          <a:p>
            <a:pPr marL="171450" marR="0" lvl="0" indent="-171450" algn="l" defTabSz="3429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2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Mutation does not impact action on PAR-1 and EPCR </a:t>
            </a:r>
          </a:p>
          <a:p>
            <a:pPr marL="171450" marR="0" lvl="0" indent="-171450" algn="l" defTabSz="3429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2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~3X more anti-apoptotic potency than </a:t>
            </a:r>
            <a:r>
              <a:rPr kumimoji="0" lang="en-US" sz="13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wt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-APC </a:t>
            </a:r>
            <a:r>
              <a:rPr kumimoji="0" lang="en-US" sz="13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vitro</a:t>
            </a:r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3429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2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Improvement in neurological function relative to comparable doses of </a:t>
            </a:r>
            <a:r>
              <a:rPr kumimoji="0" lang="en-US" sz="13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wt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-APC</a:t>
            </a:r>
          </a:p>
          <a:p>
            <a:pPr marL="171450" marR="0" lvl="0" indent="-171450" algn="l" defTabSz="3429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2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Demonstrates </a:t>
            </a: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reduction of </a:t>
            </a:r>
            <a:r>
              <a:rPr kumimoji="0" lang="en-US" sz="1300" b="1" i="1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3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-induced </a:t>
            </a: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bleeding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307240-0A3D-40C8-B7EE-2865C77700AA}"/>
              </a:ext>
            </a:extLst>
          </p:cNvPr>
          <p:cNvGrpSpPr/>
          <p:nvPr/>
        </p:nvGrpSpPr>
        <p:grpSpPr>
          <a:xfrm>
            <a:off x="5886420" y="1608742"/>
            <a:ext cx="2736010" cy="764433"/>
            <a:chOff x="5886420" y="1915212"/>
            <a:chExt cx="2736010" cy="764433"/>
          </a:xfrm>
        </p:grpSpPr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EC55362D-DC66-446B-937B-9D46E2F692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6420" y="1915212"/>
              <a:ext cx="273601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Wingdings" pitchFamily="2" charset="2"/>
                </a:rPr>
                <a:t>3K3A-APC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629919C-3CC2-42B0-A933-B2A8F8FC925A}"/>
                </a:ext>
              </a:extLst>
            </p:cNvPr>
            <p:cNvSpPr/>
            <p:nvPr/>
          </p:nvSpPr>
          <p:spPr>
            <a:xfrm>
              <a:off x="5886420" y="2156425"/>
              <a:ext cx="18917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Replaced 3 lysine residues with alanine</a:t>
              </a:r>
              <a:endPara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ED97E8D-6D80-491F-883D-1039FEC2EE80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26" y="1701103"/>
            <a:ext cx="1164505" cy="5797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E8A7CE-385C-44CA-8740-6CE88847806E}"/>
              </a:ext>
            </a:extLst>
          </p:cNvPr>
          <p:cNvSpPr txBox="1"/>
          <p:nvPr/>
        </p:nvSpPr>
        <p:spPr>
          <a:xfrm>
            <a:off x="740533" y="5488119"/>
            <a:ext cx="766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3K3A-APC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97F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maintains cytoprotective effects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wt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-APC while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97F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eliminating its bleeding risk,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making it an optimal drug for stroke patients receiving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thrombectomy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3E9CFC1-5880-4945-8FE0-53E0E76AD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0759" y="2316736"/>
            <a:ext cx="1843043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189-DS</a:t>
            </a:r>
            <a:r>
              <a:rPr kumimoji="0" lang="en-US" sz="1200" b="1" i="0" u="sng" strike="noStrike" kern="0" cap="none" spc="0" normalizeH="0" baseline="0" noProof="0">
                <a:ln>
                  <a:noFill/>
                </a:ln>
                <a:solidFill>
                  <a:srgbClr val="0C83BB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AAA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LA-195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F697F6C4-9B27-4367-837E-E5348AC12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508" y="2310732"/>
            <a:ext cx="1843043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189-DS</a:t>
            </a:r>
            <a:r>
              <a:rPr kumimoji="0" lang="en-US" sz="1200" b="1" i="0" u="sng" strike="noStrike" kern="0" cap="none" spc="0" normalizeH="0" baseline="0" noProof="0">
                <a:ln>
                  <a:noFill/>
                </a:ln>
                <a:solidFill>
                  <a:srgbClr val="0C83BB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KKK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LA-195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205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6F3E83-5813-497E-97A8-27AF2E96A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APC interferes with the tPA-MMP-9 pathway, which mediates BBB breakdown in mice subjected to focal transient ischemia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39610B-2C4A-40D3-BB2D-F1782FF253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878" y="1632828"/>
            <a:ext cx="2891135" cy="1402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557B8F-3228-4C20-9E57-ACD66133B91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0920" y="1651361"/>
            <a:ext cx="2680350" cy="1665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A6C8BF-1D34-4852-A859-ACCB0F57477B}"/>
              </a:ext>
            </a:extLst>
          </p:cNvPr>
          <p:cNvSpPr txBox="1"/>
          <p:nvPr/>
        </p:nvSpPr>
        <p:spPr>
          <a:xfrm>
            <a:off x="207800" y="3163689"/>
            <a:ext cx="410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APC substantially reduced the levels of pro-MMP-9 and activated MMP-9 in mice treated with rh-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ischemia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1CB37D-CE5E-40C5-A681-2BA0EA428F15}"/>
              </a:ext>
            </a:extLst>
          </p:cNvPr>
          <p:cNvSpPr txBox="1"/>
          <p:nvPr/>
        </p:nvSpPr>
        <p:spPr>
          <a:xfrm>
            <a:off x="4663721" y="3200265"/>
            <a:ext cx="410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MMP-9 colocalized with ischemic brain endothelium acutely after stroke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61CFF5-65A9-4B73-847A-23CFAC6232B1}"/>
              </a:ext>
            </a:extLst>
          </p:cNvPr>
          <p:cNvSpPr/>
          <p:nvPr/>
        </p:nvSpPr>
        <p:spPr>
          <a:xfrm>
            <a:off x="3705013" y="4448463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Mice subjected to MCAO and rh-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therapy exhibited a significant (p&lt;0.001) increase in MMP—9 microvascular staining vs. control mice subjected to ischemia and control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Dose-dependent effect of APC on MMP-9 vascular staining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7FC417-1F69-41CD-A2CA-20DF2EA94E5D}"/>
              </a:ext>
            </a:extLst>
          </p:cNvPr>
          <p:cNvSpPr/>
          <p:nvPr/>
        </p:nvSpPr>
        <p:spPr>
          <a:xfrm>
            <a:off x="2314722" y="1784120"/>
            <a:ext cx="330813" cy="12601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5F2D72-3CE8-418E-8542-C70FFCB7CD38}"/>
              </a:ext>
            </a:extLst>
          </p:cNvPr>
          <p:cNvSpPr/>
          <p:nvPr/>
        </p:nvSpPr>
        <p:spPr>
          <a:xfrm>
            <a:off x="3215940" y="1784120"/>
            <a:ext cx="330813" cy="12601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881510-9771-4274-B6B3-0BD6FFAA5B33}"/>
              </a:ext>
            </a:extLst>
          </p:cNvPr>
          <p:cNvSpPr/>
          <p:nvPr/>
        </p:nvSpPr>
        <p:spPr>
          <a:xfrm>
            <a:off x="381043" y="1645188"/>
            <a:ext cx="643812" cy="37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1DBE85-8F6A-415E-9213-F36B6BEE52B8}"/>
              </a:ext>
            </a:extLst>
          </p:cNvPr>
          <p:cNvSpPr/>
          <p:nvPr/>
        </p:nvSpPr>
        <p:spPr>
          <a:xfrm>
            <a:off x="4804376" y="1674025"/>
            <a:ext cx="643812" cy="37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82AE578-932B-4176-8844-FAE997E38DAC}"/>
              </a:ext>
            </a:extLst>
          </p:cNvPr>
          <p:cNvGrpSpPr/>
          <p:nvPr/>
        </p:nvGrpSpPr>
        <p:grpSpPr>
          <a:xfrm>
            <a:off x="207800" y="4060459"/>
            <a:ext cx="2750905" cy="2449758"/>
            <a:chOff x="311901" y="3924806"/>
            <a:chExt cx="3025995" cy="26947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DF16F84-6033-464D-AA6B-B79032A1A04C}"/>
                </a:ext>
              </a:extLst>
            </p:cNvPr>
            <p:cNvSpPr/>
            <p:nvPr/>
          </p:nvSpPr>
          <p:spPr>
            <a:xfrm>
              <a:off x="826647" y="6158411"/>
              <a:ext cx="2477169" cy="1524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rgbClr val="0C83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19EB42-8FF8-4CD9-A00C-4CDD248C9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9321" y="3943094"/>
              <a:ext cx="2668575" cy="267644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9573E2-B076-4B27-BDA9-148E62B9A27A}"/>
                </a:ext>
              </a:extLst>
            </p:cNvPr>
            <p:cNvSpPr/>
            <p:nvPr/>
          </p:nvSpPr>
          <p:spPr>
            <a:xfrm>
              <a:off x="311901" y="4008450"/>
              <a:ext cx="643812" cy="373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7ECCE52-F241-4A7D-BE6A-E568D104E3AE}"/>
                </a:ext>
              </a:extLst>
            </p:cNvPr>
            <p:cNvSpPr/>
            <p:nvPr/>
          </p:nvSpPr>
          <p:spPr>
            <a:xfrm>
              <a:off x="2148839" y="3924806"/>
              <a:ext cx="1155617" cy="238905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2CE442F-24D0-46C7-9554-B09AF07F3ED7}"/>
              </a:ext>
            </a:extLst>
          </p:cNvPr>
          <p:cNvSpPr/>
          <p:nvPr/>
        </p:nvSpPr>
        <p:spPr>
          <a:xfrm>
            <a:off x="4663721" y="1230033"/>
            <a:ext cx="4103289" cy="432271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Immunostaining for MMP-9 and brain vascular CD31 after MCAO and rh-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rh-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3 hour after TPA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815745-07CD-4C76-9EDC-77FFFA73A710}"/>
              </a:ext>
            </a:extLst>
          </p:cNvPr>
          <p:cNvSpPr/>
          <p:nvPr/>
        </p:nvSpPr>
        <p:spPr>
          <a:xfrm>
            <a:off x="207800" y="1246622"/>
            <a:ext cx="4103289" cy="432271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MMP-9 gelatin zymography in ischemic brain in the presence/absence of rh-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APC (0.2 mg/kg)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B8F1AE-8DE0-4394-A524-35F72C1CB1C0}"/>
              </a:ext>
            </a:extLst>
          </p:cNvPr>
          <p:cNvSpPr/>
          <p:nvPr/>
        </p:nvSpPr>
        <p:spPr>
          <a:xfrm>
            <a:off x="207800" y="3598794"/>
            <a:ext cx="8559209" cy="432271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Dose-dependent reduction in MMP-9 immunostaining in ischemic brain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microvessels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mice treated with rh-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APC</a:t>
            </a:r>
          </a:p>
        </p:txBody>
      </p:sp>
    </p:spTree>
    <p:extLst>
      <p:ext uri="{BB962C8B-B14F-4D97-AF65-F5344CB8AC3E}">
        <p14:creationId xmlns:p14="http://schemas.microsoft.com/office/powerpoint/2010/main" val="163777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FCAEBC-189F-4A16-A06A-0223CA153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3K3A-APC is predicted to reduce bleeding during </a:t>
            </a:r>
            <a:r>
              <a:rPr lang="en-US" err="1"/>
              <a:t>tPA</a:t>
            </a:r>
            <a:r>
              <a:rPr lang="en-US"/>
              <a:t>-therapy for stroke based on mechanistic rationale and signaling actions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2E0CAB-F1A2-4B53-8F42-C30C0964B783}"/>
              </a:ext>
            </a:extLst>
          </p:cNvPr>
          <p:cNvSpPr/>
          <p:nvPr/>
        </p:nvSpPr>
        <p:spPr>
          <a:xfrm>
            <a:off x="451485" y="1514597"/>
            <a:ext cx="1127851" cy="1087706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7303B7-FB5A-4ACF-8641-E7148E8F44AA}"/>
              </a:ext>
            </a:extLst>
          </p:cNvPr>
          <p:cNvSpPr/>
          <p:nvPr/>
        </p:nvSpPr>
        <p:spPr>
          <a:xfrm>
            <a:off x="89879" y="6560378"/>
            <a:ext cx="26146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Stroke 41.3 (2010): e123-e128.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A5E6AB-1817-4189-AD9C-6681BA1DF2BB}"/>
              </a:ext>
            </a:extLst>
          </p:cNvPr>
          <p:cNvSpPr/>
          <p:nvPr/>
        </p:nvSpPr>
        <p:spPr>
          <a:xfrm>
            <a:off x="451485" y="3024961"/>
            <a:ext cx="1127851" cy="1087706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576A78-8559-4EAF-9CE4-2718C096308B}"/>
              </a:ext>
            </a:extLst>
          </p:cNvPr>
          <p:cNvSpPr/>
          <p:nvPr/>
        </p:nvSpPr>
        <p:spPr>
          <a:xfrm>
            <a:off x="451485" y="4535324"/>
            <a:ext cx="1127851" cy="1087706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BA2485-FCD1-4C5A-960F-FEB61C7D680C}"/>
              </a:ext>
            </a:extLst>
          </p:cNvPr>
          <p:cNvSpPr/>
          <p:nvPr/>
        </p:nvSpPr>
        <p:spPr>
          <a:xfrm>
            <a:off x="1717981" y="1514597"/>
            <a:ext cx="6974534" cy="10877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APC-induced signaling activates endothelial Rac-1, thereby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C83B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stabilizing endothelial cell (EC) barriers to reduce vascular leakage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6C449-D571-49F6-9424-448659A056E6}"/>
              </a:ext>
            </a:extLst>
          </p:cNvPr>
          <p:cNvSpPr/>
          <p:nvPr/>
        </p:nvSpPr>
        <p:spPr>
          <a:xfrm>
            <a:off x="1717981" y="3024961"/>
            <a:ext cx="6974534" cy="10877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APC-induced signaling reduces matrix metalloproteinase (MMP) 9 levels, thereby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C83B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blunting MMP9-induced breakdown of the blood-brain-barrier and bleeding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A0BFE-34B2-4460-B49E-11B5E706634C}"/>
              </a:ext>
            </a:extLst>
          </p:cNvPr>
          <p:cNvSpPr/>
          <p:nvPr/>
        </p:nvSpPr>
        <p:spPr>
          <a:xfrm>
            <a:off x="1717981" y="4535324"/>
            <a:ext cx="6974534" cy="10877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APC-induced signaling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C83B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provides anti-apoptotic effects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ischemic brain microvascular endothelial cells by reducing p53 and favorably decreasing the ratio of pro-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aptotic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Bax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anti-apoptotic Bcl-2, thereby reducing bleeding linked to breakdown o the microvasculature</a:t>
            </a:r>
          </a:p>
        </p:txBody>
      </p:sp>
    </p:spTree>
    <p:extLst>
      <p:ext uri="{BB962C8B-B14F-4D97-AF65-F5344CB8AC3E}">
        <p14:creationId xmlns:p14="http://schemas.microsoft.com/office/powerpoint/2010/main" val="3840342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535F-EFB5-440E-83D8-E2ABE9E6F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Protein C activation and expression of APC’s multiple activities</a:t>
            </a:r>
            <a:br>
              <a:rPr lang="en-US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</a:br>
            <a:endParaRPr lang="en-US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3950" y="5727700"/>
            <a:ext cx="400050" cy="2730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5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" y="1380349"/>
            <a:ext cx="3331845" cy="377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9D3D1B-384F-4EC4-A23E-06D9D3238B66}"/>
              </a:ext>
            </a:extLst>
          </p:cNvPr>
          <p:cNvSpPr/>
          <p:nvPr/>
        </p:nvSpPr>
        <p:spPr>
          <a:xfrm>
            <a:off x="0" y="5468325"/>
            <a:ext cx="9144000" cy="557784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APC is activated by thrombin, then goes on to exert antithrombotic activity and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several beneficial effects through cell-signaling pathways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F54BE42-427D-4BA1-BE87-CFFDDE77898C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9D19AC-D9B7-4E6F-96FE-A59D4E16CB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082" r="52985"/>
          <a:stretch/>
        </p:blipFill>
        <p:spPr>
          <a:xfrm>
            <a:off x="4093534" y="1380349"/>
            <a:ext cx="2998381" cy="36948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A35D86-5E70-4139-859D-56BC5E9FF6AF}"/>
              </a:ext>
            </a:extLst>
          </p:cNvPr>
          <p:cNvSpPr txBox="1"/>
          <p:nvPr/>
        </p:nvSpPr>
        <p:spPr>
          <a:xfrm>
            <a:off x="7410896" y="4081589"/>
            <a:ext cx="14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Neuroprotective Effects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40041E4D-2A30-4416-AEEE-2039A26D3DA6}"/>
              </a:ext>
            </a:extLst>
          </p:cNvPr>
          <p:cNvSpPr/>
          <p:nvPr/>
        </p:nvSpPr>
        <p:spPr>
          <a:xfrm>
            <a:off x="7189137" y="3616057"/>
            <a:ext cx="124537" cy="1392730"/>
          </a:xfrm>
          <a:prstGeom prst="rightBrac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03DB45-1632-48F2-AC2D-93D18B48CC86}"/>
              </a:ext>
            </a:extLst>
          </p:cNvPr>
          <p:cNvSpPr/>
          <p:nvPr/>
        </p:nvSpPr>
        <p:spPr>
          <a:xfrm>
            <a:off x="89879" y="6560378"/>
            <a:ext cx="26146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Griffin,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Zlokovic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Mosnier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Blood, 2015</a:t>
            </a:r>
          </a:p>
        </p:txBody>
      </p:sp>
    </p:spTree>
    <p:extLst>
      <p:ext uri="{BB962C8B-B14F-4D97-AF65-F5344CB8AC3E}">
        <p14:creationId xmlns:p14="http://schemas.microsoft.com/office/powerpoint/2010/main" val="3375742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FCAEBC-189F-4A16-A06A-0223CA153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3K3A-APC signaling will activate Rac-1 in brain endothelium and reduce the risk of bleeding due to enhanced endothelial barrier stability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7303B7-FB5A-4ACF-8641-E7148E8F44AA}"/>
              </a:ext>
            </a:extLst>
          </p:cNvPr>
          <p:cNvSpPr/>
          <p:nvPr/>
        </p:nvSpPr>
        <p:spPr>
          <a:xfrm>
            <a:off x="299585" y="6369761"/>
            <a:ext cx="26146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Source: </a:t>
            </a:r>
            <a:r>
              <a:rPr lang="fr-FR" sz="1000"/>
              <a:t>Stroke 41.3 (2010): e123-e128.</a:t>
            </a:r>
            <a:endParaRPr lang="en-US" sz="1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4C0677-3697-4291-B973-222817346E8E}"/>
              </a:ext>
            </a:extLst>
          </p:cNvPr>
          <p:cNvSpPr txBox="1"/>
          <p:nvPr/>
        </p:nvSpPr>
        <p:spPr>
          <a:xfrm>
            <a:off x="4361793" y="1285314"/>
            <a:ext cx="4242956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736" indent="-17373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prstClr val="black"/>
                </a:solidFill>
                <a:latin typeface="Calibri"/>
              </a:rPr>
              <a:t>Activation of PAR1 by APC results in activation of Ras-related C3 botulinum toxin substrate 1 (Rac1) and endothelial barrier protection</a:t>
            </a:r>
          </a:p>
          <a:p>
            <a:pPr marL="173736" indent="-17373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prstClr val="black"/>
                </a:solidFill>
                <a:latin typeface="Calibri"/>
              </a:rPr>
              <a:t>The mechanistic basis for APC-induced biased PAR1 signaling was clarified by </a:t>
            </a:r>
            <a:r>
              <a:rPr lang="en-US" sz="1400" err="1">
                <a:solidFill>
                  <a:prstClr val="black"/>
                </a:solidFill>
                <a:latin typeface="Calibri"/>
              </a:rPr>
              <a:t>Mosnier</a:t>
            </a:r>
            <a:r>
              <a:rPr lang="en-US" sz="1400">
                <a:solidFill>
                  <a:prstClr val="black"/>
                </a:solidFill>
                <a:latin typeface="Calibri"/>
              </a:rPr>
              <a:t> ('12) who showed that APC cleaves PAR1 at the noncanonical Arg46 site whereas thrombin cleaves PAR1 at the long-known, canonical Arg41 site (</a:t>
            </a:r>
            <a:r>
              <a:rPr lang="en-US" sz="1400" err="1">
                <a:solidFill>
                  <a:prstClr val="black"/>
                </a:solidFill>
                <a:latin typeface="Calibri"/>
              </a:rPr>
              <a:t>Mosnier</a:t>
            </a:r>
            <a:r>
              <a:rPr lang="en-US" sz="1400">
                <a:solidFill>
                  <a:prstClr val="black"/>
                </a:solidFill>
                <a:latin typeface="Calibri"/>
              </a:rPr>
              <a:t> '12) </a:t>
            </a:r>
          </a:p>
          <a:p>
            <a:pPr marL="173736" indent="-17373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prstClr val="black"/>
                </a:solidFill>
                <a:latin typeface="Calibri"/>
              </a:rPr>
              <a:t>APC's cleavage at Arg46 generates a novel N-terminus at Asn47, and a 20-mer peptide with the PAR1 sequence of residues 47-66 reduces vascular leakage in murine models (</a:t>
            </a:r>
            <a:r>
              <a:rPr lang="en-US" sz="1400" err="1">
                <a:solidFill>
                  <a:prstClr val="black"/>
                </a:solidFill>
                <a:latin typeface="Calibri"/>
              </a:rPr>
              <a:t>Mosnier</a:t>
            </a:r>
            <a:r>
              <a:rPr lang="en-US" sz="1400">
                <a:solidFill>
                  <a:prstClr val="black"/>
                </a:solidFill>
                <a:latin typeface="Calibri"/>
              </a:rPr>
              <a:t> ‘12)</a:t>
            </a:r>
          </a:p>
          <a:p>
            <a:pPr marL="173736" indent="-173736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Fig 6 TR47 paper V2">
            <a:extLst>
              <a:ext uri="{FF2B5EF4-FFF2-40B4-BE49-F238E27FC236}">
                <a16:creationId xmlns:a16="http://schemas.microsoft.com/office/drawing/2014/main" id="{83973318-9927-435C-B8C0-84936DD24D7A}"/>
              </a:ext>
            </a:extLst>
          </p:cNvPr>
          <p:cNvPicPr/>
          <p:nvPr/>
        </p:nvPicPr>
        <p:blipFill>
          <a:blip r:embed="rId3" cstate="print"/>
          <a:srcRect t="4340"/>
          <a:stretch>
            <a:fillRect/>
          </a:stretch>
        </p:blipFill>
        <p:spPr bwMode="auto">
          <a:xfrm>
            <a:off x="337943" y="1717786"/>
            <a:ext cx="4023850" cy="4189813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1E006A-57AE-4FFB-9920-FE17A473B36E}"/>
              </a:ext>
            </a:extLst>
          </p:cNvPr>
          <p:cNvSpPr/>
          <p:nvPr/>
        </p:nvSpPr>
        <p:spPr>
          <a:xfrm>
            <a:off x="299585" y="1324812"/>
            <a:ext cx="4062208" cy="392974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APC promotes biased signaling via PAR1 resulting in endothelial barrier stabilization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36A812-A21D-4087-B4D0-512129956B14}"/>
              </a:ext>
            </a:extLst>
          </p:cNvPr>
          <p:cNvSpPr/>
          <p:nvPr/>
        </p:nvSpPr>
        <p:spPr>
          <a:xfrm>
            <a:off x="4572000" y="4461049"/>
            <a:ext cx="42045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>
                <a:solidFill>
                  <a:prstClr val="black"/>
                </a:solidFill>
                <a:latin typeface="Calibri"/>
              </a:rPr>
              <a:t>Thrombin cleaves PAR1 at Arg41 (left side) to initiate G protein-dependent signaling that leads to activation of </a:t>
            </a:r>
            <a:r>
              <a:rPr lang="en-US" sz="1100" i="1" err="1">
                <a:solidFill>
                  <a:prstClr val="black"/>
                </a:solidFill>
                <a:latin typeface="Calibri"/>
              </a:rPr>
              <a:t>RhoA</a:t>
            </a:r>
            <a:r>
              <a:rPr lang="en-US" sz="1100" i="1">
                <a:solidFill>
                  <a:prstClr val="black"/>
                </a:solidFill>
                <a:latin typeface="Calibri"/>
              </a:rPr>
              <a:t>, that causes endothelial cell retraction and increases vascular leakage reflected as edema and bleeding.    In contrast, APC cleaves PAR1 at Arg46 (right side) and signals via β-</a:t>
            </a:r>
            <a:r>
              <a:rPr lang="en-US" sz="1100" i="1" err="1">
                <a:solidFill>
                  <a:prstClr val="black"/>
                </a:solidFill>
                <a:latin typeface="Calibri"/>
              </a:rPr>
              <a:t>arrestin</a:t>
            </a:r>
            <a:r>
              <a:rPr lang="en-US" sz="1100" i="1">
                <a:solidFill>
                  <a:prstClr val="black"/>
                </a:solidFill>
                <a:latin typeface="Calibri"/>
              </a:rPr>
              <a:t> 2 leading to activation of Rac-1, that promotes endothelial cortical actin polymerization and endothelial barrier stability, thereby reducing vascular leakage, edema, and bleeding. (figure from </a:t>
            </a:r>
            <a:r>
              <a:rPr lang="en-US" sz="1100" i="1" err="1">
                <a:solidFill>
                  <a:prstClr val="black"/>
                </a:solidFill>
                <a:latin typeface="Calibri"/>
              </a:rPr>
              <a:t>Mosnier</a:t>
            </a:r>
            <a:r>
              <a:rPr lang="en-US" sz="1100" i="1">
                <a:solidFill>
                  <a:prstClr val="black"/>
                </a:solidFill>
                <a:latin typeface="Calibri"/>
              </a:rPr>
              <a:t> '12).</a:t>
            </a:r>
          </a:p>
        </p:txBody>
      </p:sp>
    </p:spTree>
    <p:extLst>
      <p:ext uri="{BB962C8B-B14F-4D97-AF65-F5344CB8AC3E}">
        <p14:creationId xmlns:p14="http://schemas.microsoft.com/office/powerpoint/2010/main" val="664202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AED1-9BC5-4DC1-885A-E7676CE8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3K3A-APC has reduced anticoagulant activity with fully-retained cytoprotective activity</a:t>
            </a:r>
            <a:br>
              <a:rPr lang="en-US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</a:br>
            <a:endParaRPr lang="en-US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3950" y="5727700"/>
            <a:ext cx="400050" cy="2730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5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9903" y="6268912"/>
            <a:ext cx="63700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Griffin,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Zlokovic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Mosneir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Blood, 2015 – modified from Cheng…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Zlokovic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Nature Medicine, 2006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65"/>
          <a:stretch/>
        </p:blipFill>
        <p:spPr bwMode="auto">
          <a:xfrm>
            <a:off x="1052623" y="1461567"/>
            <a:ext cx="2110664" cy="352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E58209-AB20-48AB-BA37-5DD20216FDA6}"/>
              </a:ext>
            </a:extLst>
          </p:cNvPr>
          <p:cNvSpPr/>
          <p:nvPr/>
        </p:nvSpPr>
        <p:spPr>
          <a:xfrm>
            <a:off x="0" y="5406780"/>
            <a:ext cx="9144000" cy="558489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Unlike APC, modified APC (3K3A-APC) is safe in humans when given in high-dose bolus regimen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2877116-16F0-47DA-B050-A3038076B32C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091344A-91DD-438F-B73B-12F13FCD5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6" b="52817"/>
          <a:stretch/>
        </p:blipFill>
        <p:spPr bwMode="auto">
          <a:xfrm>
            <a:off x="3387063" y="1815355"/>
            <a:ext cx="5305452" cy="290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9E6385-4ABD-4245-BF4E-1F1FB5FEE572}"/>
              </a:ext>
            </a:extLst>
          </p:cNvPr>
          <p:cNvSpPr/>
          <p:nvPr/>
        </p:nvSpPr>
        <p:spPr>
          <a:xfrm>
            <a:off x="3132990" y="1539929"/>
            <a:ext cx="508145" cy="624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DA6A04-5119-4488-9CDB-94655E50C7EE}"/>
              </a:ext>
            </a:extLst>
          </p:cNvPr>
          <p:cNvSpPr txBox="1"/>
          <p:nvPr/>
        </p:nvSpPr>
        <p:spPr>
          <a:xfrm>
            <a:off x="3752193" y="141054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444491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18AE52-18BE-482D-9E83-07F81043D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APC blocks a </a:t>
            </a:r>
            <a:r>
              <a:rPr lang="en-US" err="1"/>
              <a:t>tPA</a:t>
            </a:r>
            <a:r>
              <a:rPr lang="en-US"/>
              <a:t>-induced NF-kB-MMP-9 pathway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EBCE7-3384-45C9-911E-14A750BCEE17}"/>
              </a:ext>
            </a:extLst>
          </p:cNvPr>
          <p:cNvSpPr txBox="1"/>
          <p:nvPr/>
        </p:nvSpPr>
        <p:spPr>
          <a:xfrm>
            <a:off x="548047" y="5149713"/>
            <a:ext cx="356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-mediated increase in pro-MMP-9 and activated MMP-9 was dose-dependently inhibited by APC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A9AD31-0FB4-4B7E-AF07-0ED205152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47" y="1704342"/>
            <a:ext cx="3248025" cy="26955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224524-B44F-4458-9273-80D15E3921EC}"/>
              </a:ext>
            </a:extLst>
          </p:cNvPr>
          <p:cNvSpPr/>
          <p:nvPr/>
        </p:nvSpPr>
        <p:spPr>
          <a:xfrm>
            <a:off x="548047" y="1246622"/>
            <a:ext cx="3511444" cy="432271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APC inhibits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-mediated MMP-9 upregulation in OGD-treated BEC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4DD1E7-DD08-4AC4-9657-0E707BCF427E}"/>
              </a:ext>
            </a:extLst>
          </p:cNvPr>
          <p:cNvSpPr/>
          <p:nvPr/>
        </p:nvSpPr>
        <p:spPr>
          <a:xfrm>
            <a:off x="666425" y="1926183"/>
            <a:ext cx="643812" cy="254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8B5795-8D82-4B23-9164-15DA854CE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620" y="1809908"/>
            <a:ext cx="3671168" cy="33061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280417-70DA-4049-8DBC-879F67ACF3B6}"/>
              </a:ext>
            </a:extLst>
          </p:cNvPr>
          <p:cNvSpPr/>
          <p:nvPr/>
        </p:nvSpPr>
        <p:spPr>
          <a:xfrm>
            <a:off x="4511620" y="1926182"/>
            <a:ext cx="643812" cy="254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626849-D528-4401-B3E4-4206AED791EC}"/>
              </a:ext>
            </a:extLst>
          </p:cNvPr>
          <p:cNvSpPr/>
          <p:nvPr/>
        </p:nvSpPr>
        <p:spPr>
          <a:xfrm>
            <a:off x="4272699" y="1246622"/>
            <a:ext cx="4409021" cy="432271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APC’s inhibition of MMP-9 required the protease-activated receptor 1 (PAR1) and endothelial protein C receptor (EPCR)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CF35C2-6D30-4391-B7FE-0C1E66F761EB}"/>
              </a:ext>
            </a:extLst>
          </p:cNvPr>
          <p:cNvSpPr txBox="1"/>
          <p:nvPr/>
        </p:nvSpPr>
        <p:spPr>
          <a:xfrm>
            <a:off x="4478490" y="5170014"/>
            <a:ext cx="4203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Demonstrated by blockade of APC’s effect with a PAR1-specific blocking antibody and an APCR antibody that inhibits the APC binding site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AF0214-7B6A-40EE-A49B-439E8D253BBF}"/>
              </a:ext>
            </a:extLst>
          </p:cNvPr>
          <p:cNvSpPr/>
          <p:nvPr/>
        </p:nvSpPr>
        <p:spPr>
          <a:xfrm>
            <a:off x="6352670" y="2335751"/>
            <a:ext cx="205409" cy="270120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83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20C59788-2E2D-C444-ACB7-CBE5A0666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3"/>
          <a:stretch/>
        </p:blipFill>
        <p:spPr bwMode="auto">
          <a:xfrm>
            <a:off x="332480" y="1603679"/>
            <a:ext cx="8479040" cy="250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ECB1E-6F32-43A6-A262-303CAA5F1C20}"/>
              </a:ext>
            </a:extLst>
          </p:cNvPr>
          <p:cNvSpPr/>
          <p:nvPr/>
        </p:nvSpPr>
        <p:spPr>
          <a:xfrm>
            <a:off x="671946" y="1306216"/>
            <a:ext cx="7800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u="sng">
                <a:solidFill>
                  <a:srgbClr val="001E5C"/>
                </a:solidFill>
                <a:cs typeface="Arial" panose="020B0604020202020204" pitchFamily="34" charset="0"/>
              </a:rPr>
              <a:t>Stroke Therapy Academic Industry Roundtable (STAIR) score for preclinical fitness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2453AD-539E-472D-9E06-D3F4BA5C1670}"/>
              </a:ext>
            </a:extLst>
          </p:cNvPr>
          <p:cNvSpPr txBox="1"/>
          <p:nvPr/>
        </p:nvSpPr>
        <p:spPr>
          <a:xfrm>
            <a:off x="86498" y="5504695"/>
            <a:ext cx="8971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3K3A-APC has been extensively studied and has demonstrated </a:t>
            </a:r>
            <a:r>
              <a:rPr lang="en-US" sz="1600" b="1" dirty="0">
                <a:solidFill>
                  <a:srgbClr val="297FD5"/>
                </a:solidFill>
              </a:rPr>
              <a:t>statistically significant, clinically meaningful</a:t>
            </a:r>
            <a:r>
              <a:rPr lang="en-US" sz="1600" b="1" dirty="0"/>
              <a:t> improvements in </a:t>
            </a:r>
            <a:r>
              <a:rPr lang="en-US" sz="1600" b="1" dirty="0">
                <a:solidFill>
                  <a:srgbClr val="297FD5"/>
                </a:solidFill>
              </a:rPr>
              <a:t>multiple validated stroke models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FE1AFB5-207B-4BE5-8FEE-6C1137501FD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1485" y="4223052"/>
          <a:ext cx="824103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20515">
                  <a:extLst>
                    <a:ext uri="{9D8B030D-6E8A-4147-A177-3AD203B41FA5}">
                      <a16:colId xmlns:a16="http://schemas.microsoft.com/office/drawing/2014/main" val="3107822731"/>
                    </a:ext>
                  </a:extLst>
                </a:gridCol>
                <a:gridCol w="4120515">
                  <a:extLst>
                    <a:ext uri="{9D8B030D-6E8A-4147-A177-3AD203B41FA5}">
                      <a16:colId xmlns:a16="http://schemas.microsoft.com/office/drawing/2014/main" val="191961729"/>
                    </a:ext>
                  </a:extLst>
                </a:gridCol>
              </a:tblGrid>
              <a:tr h="176972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Treatment</a:t>
                      </a:r>
                    </a:p>
                  </a:txBody>
                  <a:tcPr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STAIR Score</a:t>
                      </a:r>
                    </a:p>
                  </a:txBody>
                  <a:tcPr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461830"/>
                  </a:ext>
                </a:extLst>
              </a:tr>
              <a:tr h="17697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3K3A-APC</a:t>
                      </a:r>
                      <a:endParaRPr lang="en-US" b="1"/>
                    </a:p>
                  </a:txBody>
                  <a:tcPr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10/10</a:t>
                      </a:r>
                      <a:endParaRPr lang="en-US" b="1"/>
                    </a:p>
                  </a:txBody>
                  <a:tcPr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7860620"/>
                  </a:ext>
                </a:extLst>
              </a:tr>
              <a:tr h="17697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3K3A-APC + </a:t>
                      </a:r>
                      <a:r>
                        <a:rPr lang="en-US" err="1"/>
                        <a:t>tPA</a:t>
                      </a:r>
                      <a:endParaRPr lang="en-US" b="1"/>
                    </a:p>
                  </a:txBody>
                  <a:tcPr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3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9/10</a:t>
                      </a:r>
                      <a:endParaRPr lang="en-US" b="1"/>
                    </a:p>
                  </a:txBody>
                  <a:tcPr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3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713743"/>
                  </a:ext>
                </a:extLst>
              </a:tr>
              <a:tr h="176972"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tPA</a:t>
                      </a:r>
                      <a:endParaRPr lang="en-US" b="1"/>
                    </a:p>
                  </a:txBody>
                  <a:tcPr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9/10</a:t>
                      </a:r>
                      <a:endParaRPr lang="en-US" b="1"/>
                    </a:p>
                  </a:txBody>
                  <a:tcPr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498844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702FE60C-3CF8-44B5-95BD-480DC4132159}"/>
              </a:ext>
            </a:extLst>
          </p:cNvPr>
          <p:cNvSpPr txBox="1">
            <a:spLocks/>
          </p:cNvSpPr>
          <p:nvPr/>
        </p:nvSpPr>
        <p:spPr>
          <a:xfrm>
            <a:off x="451485" y="365128"/>
            <a:ext cx="8241030" cy="699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3K3A-APC is among the best-validated stroke cytoprotective agents—fully satisfying STAIR criteria for preclinical fitness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F5FA493-B946-4F0C-9059-86397005429D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7282AED-EDE2-481C-8E73-0F5CC97A9010}" type="slidenum">
              <a:rPr lang="en-US" sz="1050" b="1" smtClean="0">
                <a:solidFill>
                  <a:schemeClr val="tx1"/>
                </a:solidFill>
              </a:rPr>
              <a:pPr algn="ctr">
                <a:defRPr/>
              </a:pPr>
              <a:t>3</a:t>
            </a:fld>
            <a:endParaRPr lang="en-US" sz="105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99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FCAEBC-189F-4A16-A06A-0223CA153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APC promotes endothelial barrier stabilization, critical for stability of the blood-brain-barrier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7303B7-FB5A-4ACF-8641-E7148E8F44AA}"/>
              </a:ext>
            </a:extLst>
          </p:cNvPr>
          <p:cNvSpPr/>
          <p:nvPr/>
        </p:nvSpPr>
        <p:spPr>
          <a:xfrm>
            <a:off x="89879" y="6560378"/>
            <a:ext cx="26146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Stroke 41.3 (2010): e123-e128.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5C5866-78C9-466C-AD72-88A4EB7BC06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0028" y="1344972"/>
            <a:ext cx="5283944" cy="3590500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4C0677-3697-4291-B973-222817346E8E}"/>
              </a:ext>
            </a:extLst>
          </p:cNvPr>
          <p:cNvSpPr txBox="1"/>
          <p:nvPr/>
        </p:nvSpPr>
        <p:spPr>
          <a:xfrm>
            <a:off x="451485" y="5086205"/>
            <a:ext cx="8241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736" marR="0" lvl="0" indent="-173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APC rapidly increases endothelial cell cytoskeletal rearrangement in a spatially restricted manner</a:t>
            </a:r>
          </a:p>
          <a:p>
            <a:pPr marL="173736" marR="0" lvl="0" indent="-173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APC promotes cortical actin polymerization, resulting in endothelial barrier stability</a:t>
            </a:r>
          </a:p>
          <a:p>
            <a:pPr marL="173736" marR="0" lvl="0" indent="-173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APC acts directly on the endothelial cell receptors, endothelial protein C receptor (EPCR) and protease activated receptor 1 (PAR1), to initiate signaling that results in activation of the small Rho family GTPase, Rac-1, widely recognized for its key role in promoting endothelial barrier stabilization </a:t>
            </a:r>
          </a:p>
        </p:txBody>
      </p:sp>
    </p:spTree>
    <p:extLst>
      <p:ext uri="{BB962C8B-B14F-4D97-AF65-F5344CB8AC3E}">
        <p14:creationId xmlns:p14="http://schemas.microsoft.com/office/powerpoint/2010/main" val="3885741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5455E-DC38-4829-98B1-C295AFE5C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Efficacious in Healthy Animals</a:t>
            </a:r>
            <a:b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371600" y="2034406"/>
            <a:ext cx="2628900" cy="131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4C1A98F-FED4-480A-A537-1879D20F3053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4C8C8E-13FF-42C1-9B30-BBB9938BB154}"/>
              </a:ext>
            </a:extLst>
          </p:cNvPr>
          <p:cNvSpPr/>
          <p:nvPr/>
        </p:nvSpPr>
        <p:spPr>
          <a:xfrm>
            <a:off x="447125" y="1995129"/>
            <a:ext cx="3351152" cy="3195455"/>
          </a:xfrm>
          <a:prstGeom prst="rect">
            <a:avLst/>
          </a:prstGeom>
          <a:solidFill>
            <a:srgbClr val="D4E5F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tMCAO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model with 10 young, healthy, male Wistar rats per dose group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(10 mg/kg) and human 3K3A-APC             (2 mg/kg) dosed 4 hours after embolic stroke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 3K3A-APC was additionally administered 1, 3, 5, and 7 days post-stroke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dosed earlier,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shows significant benefit on its own in this 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5AB52-B3E3-4CA0-889C-761884AE590D}"/>
              </a:ext>
            </a:extLst>
          </p:cNvPr>
          <p:cNvSpPr/>
          <p:nvPr/>
        </p:nvSpPr>
        <p:spPr>
          <a:xfrm>
            <a:off x="447125" y="1667416"/>
            <a:ext cx="3351152" cy="327714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Details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372B00-8F36-42DF-815B-A67C78FDE51E}"/>
              </a:ext>
            </a:extLst>
          </p:cNvPr>
          <p:cNvSpPr txBox="1"/>
          <p:nvPr/>
        </p:nvSpPr>
        <p:spPr>
          <a:xfrm>
            <a:off x="451485" y="1187860"/>
            <a:ext cx="2823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Human 3K3A-APC was used in this study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23A19D-3558-41D8-BF57-BE6038F41724}"/>
              </a:ext>
            </a:extLst>
          </p:cNvPr>
          <p:cNvSpPr/>
          <p:nvPr/>
        </p:nvSpPr>
        <p:spPr>
          <a:xfrm>
            <a:off x="4485485" y="1667416"/>
            <a:ext cx="4083162" cy="327713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Hemorrhagic Area (Day 7)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7449D-06B2-4C47-A85B-C6D8C8C87AEC}"/>
              </a:ext>
            </a:extLst>
          </p:cNvPr>
          <p:cNvSpPr/>
          <p:nvPr/>
        </p:nvSpPr>
        <p:spPr>
          <a:xfrm>
            <a:off x="0" y="5305654"/>
            <a:ext cx="9144000" cy="828918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Combo product has the potential to be utilized in the 0-3 and 3-4.5 hours post-stroke time window and demonstrated statistically significant improvement in efficacy compared with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alone and eliminated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tPA’s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bleeding risk</a:t>
            </a:r>
          </a:p>
        </p:txBody>
      </p:sp>
      <p:graphicFrame>
        <p:nvGraphicFramePr>
          <p:cNvPr id="26" name="Content Placeholder 17">
            <a:extLst>
              <a:ext uri="{FF2B5EF4-FFF2-40B4-BE49-F238E27FC236}">
                <a16:creationId xmlns:a16="http://schemas.microsoft.com/office/drawing/2014/main" id="{F9DE8DDB-F6BB-4A30-A0AE-EE8D3570C7D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439251" y="2255610"/>
          <a:ext cx="3935847" cy="3099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F57CB77E-4DF9-438C-91CA-47D2D18D0BD9}"/>
              </a:ext>
            </a:extLst>
          </p:cNvPr>
          <p:cNvSpPr txBox="1"/>
          <p:nvPr/>
        </p:nvSpPr>
        <p:spPr>
          <a:xfrm>
            <a:off x="7019757" y="2292604"/>
            <a:ext cx="1372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P&lt;0.05 vs. saline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 P&lt;0.05 vs. tPA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§ P&lt;0.05 vs. 3K3A</a:t>
            </a: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E4D79D1E-069D-4C23-B398-DB5FE68EC215}"/>
              </a:ext>
            </a:extLst>
          </p:cNvPr>
          <p:cNvSpPr txBox="1"/>
          <p:nvPr/>
        </p:nvSpPr>
        <p:spPr>
          <a:xfrm>
            <a:off x="7826833" y="3627628"/>
            <a:ext cx="284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B9C74D54-DE78-412E-8486-3BA838A5C863}"/>
              </a:ext>
            </a:extLst>
          </p:cNvPr>
          <p:cNvSpPr txBox="1"/>
          <p:nvPr/>
        </p:nvSpPr>
        <p:spPr>
          <a:xfrm>
            <a:off x="6993054" y="3627628"/>
            <a:ext cx="271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</a:t>
            </a:r>
          </a:p>
        </p:txBody>
      </p:sp>
      <p:sp>
        <p:nvSpPr>
          <p:cNvPr id="30" name="TextBox 3">
            <a:extLst>
              <a:ext uri="{FF2B5EF4-FFF2-40B4-BE49-F238E27FC236}">
                <a16:creationId xmlns:a16="http://schemas.microsoft.com/office/drawing/2014/main" id="{A8274437-3479-4816-A949-7989A41511CF}"/>
              </a:ext>
            </a:extLst>
          </p:cNvPr>
          <p:cNvSpPr txBox="1"/>
          <p:nvPr/>
        </p:nvSpPr>
        <p:spPr>
          <a:xfrm>
            <a:off x="6164638" y="2434239"/>
            <a:ext cx="250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65723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AF9FB-C387-47F5-8755-97DEE27B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85" y="365128"/>
            <a:ext cx="8241030" cy="699879"/>
          </a:xfrm>
        </p:spPr>
        <p:txBody>
          <a:bodyPr>
            <a:normAutofit/>
          </a:bodyPr>
          <a:lstStyle/>
          <a:p>
            <a:r>
              <a:rPr lang="en-US"/>
              <a:t>Efficacious in Healthy Animals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5A268F-395A-4451-AF44-068039033741}"/>
              </a:ext>
            </a:extLst>
          </p:cNvPr>
          <p:cNvSpPr/>
          <p:nvPr/>
        </p:nvSpPr>
        <p:spPr>
          <a:xfrm>
            <a:off x="451484" y="1242570"/>
            <a:ext cx="4120515" cy="279815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Lesion Volume (Day 7)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82E27E-C7EC-4A30-B3A2-34EB865DE324}"/>
              </a:ext>
            </a:extLst>
          </p:cNvPr>
          <p:cNvSpPr/>
          <p:nvPr/>
        </p:nvSpPr>
        <p:spPr>
          <a:xfrm>
            <a:off x="451484" y="3932492"/>
            <a:ext cx="4120515" cy="279815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 Fault Test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B84A12-1603-41BD-A073-9891F3101F39}"/>
              </a:ext>
            </a:extLst>
          </p:cNvPr>
          <p:cNvSpPr/>
          <p:nvPr/>
        </p:nvSpPr>
        <p:spPr>
          <a:xfrm>
            <a:off x="4907720" y="3932492"/>
            <a:ext cx="3912040" cy="279815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Neurological Severity Score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FEF981-9FE2-4A8F-8189-22BECCB11105}"/>
              </a:ext>
            </a:extLst>
          </p:cNvPr>
          <p:cNvSpPr/>
          <p:nvPr/>
        </p:nvSpPr>
        <p:spPr>
          <a:xfrm>
            <a:off x="89879" y="6560378"/>
            <a:ext cx="26146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Stroke. 2012 Sep;43(9):2444-9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3A66A88-FDB1-4FA5-9897-FA09BF2CA5DA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369FCAC-070F-499C-BF60-02D20FBAAC4D}"/>
              </a:ext>
            </a:extLst>
          </p:cNvPr>
          <p:cNvSpPr txBox="1">
            <a:spLocks/>
          </p:cNvSpPr>
          <p:nvPr/>
        </p:nvSpPr>
        <p:spPr>
          <a:xfrm>
            <a:off x="4672344" y="1246943"/>
            <a:ext cx="4123944" cy="308610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Adhesive Removal Test (Sensory Motor Function)</a:t>
            </a:r>
          </a:p>
        </p:txBody>
      </p:sp>
      <p:graphicFrame>
        <p:nvGraphicFramePr>
          <p:cNvPr id="24" name="Content Placeholder 9">
            <a:extLst>
              <a:ext uri="{FF2B5EF4-FFF2-40B4-BE49-F238E27FC236}">
                <a16:creationId xmlns:a16="http://schemas.microsoft.com/office/drawing/2014/main" id="{E1CE87A1-4635-4FF1-B40E-99FABF0C3B5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1483" y="4212307"/>
          <a:ext cx="4120515" cy="2261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Content Placeholder 13">
            <a:extLst>
              <a:ext uri="{FF2B5EF4-FFF2-40B4-BE49-F238E27FC236}">
                <a16:creationId xmlns:a16="http://schemas.microsoft.com/office/drawing/2014/main" id="{DB49D071-767A-4AF4-B00F-CA61252B7A5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749443" y="4231307"/>
          <a:ext cx="3931920" cy="2261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13CCD81B-4E09-4412-9198-563426112733}"/>
              </a:ext>
            </a:extLst>
          </p:cNvPr>
          <p:cNvSpPr txBox="1"/>
          <p:nvPr/>
        </p:nvSpPr>
        <p:spPr>
          <a:xfrm>
            <a:off x="3490600" y="4243746"/>
            <a:ext cx="10374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P&lt;0.05 vs. saline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 P&lt;0.05 vs. tPA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§ P&lt;0.05 vs. 3K3A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178049-E1B1-4CB0-9310-85B21A422EE7}"/>
              </a:ext>
            </a:extLst>
          </p:cNvPr>
          <p:cNvSpPr txBox="1"/>
          <p:nvPr/>
        </p:nvSpPr>
        <p:spPr>
          <a:xfrm>
            <a:off x="7792899" y="4243746"/>
            <a:ext cx="10374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P&lt;0.05 vs. saline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 P&lt;0.05 vs.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C6DA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§ P&lt;0.05 vs. 3K3A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3EFF1D-1A46-468D-A9D1-6A25D9A7B7FF}"/>
              </a:ext>
            </a:extLst>
          </p:cNvPr>
          <p:cNvSpPr txBox="1"/>
          <p:nvPr/>
        </p:nvSpPr>
        <p:spPr>
          <a:xfrm>
            <a:off x="2086710" y="4833694"/>
            <a:ext cx="414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*†§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F7C150-3ADB-4928-9A25-938ACC6EF65A}"/>
              </a:ext>
            </a:extLst>
          </p:cNvPr>
          <p:cNvSpPr txBox="1"/>
          <p:nvPr/>
        </p:nvSpPr>
        <p:spPr>
          <a:xfrm>
            <a:off x="3599447" y="5215249"/>
            <a:ext cx="414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*†§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1F56E6-FABD-4036-A614-E1B6D2E49604}"/>
              </a:ext>
            </a:extLst>
          </p:cNvPr>
          <p:cNvSpPr txBox="1"/>
          <p:nvPr/>
        </p:nvSpPr>
        <p:spPr>
          <a:xfrm>
            <a:off x="3446890" y="5031392"/>
            <a:ext cx="234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533176-6BC6-4DB8-B0D6-C796A9D148B1}"/>
              </a:ext>
            </a:extLst>
          </p:cNvPr>
          <p:cNvSpPr txBox="1"/>
          <p:nvPr/>
        </p:nvSpPr>
        <p:spPr>
          <a:xfrm>
            <a:off x="6266722" y="4786850"/>
            <a:ext cx="3742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*†§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F79714-DE39-4AD8-B815-FBBCCDB68BDA}"/>
              </a:ext>
            </a:extLst>
          </p:cNvPr>
          <p:cNvSpPr txBox="1"/>
          <p:nvPr/>
        </p:nvSpPr>
        <p:spPr>
          <a:xfrm>
            <a:off x="7753186" y="5154502"/>
            <a:ext cx="436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*†§</a:t>
            </a:r>
          </a:p>
        </p:txBody>
      </p:sp>
      <p:graphicFrame>
        <p:nvGraphicFramePr>
          <p:cNvPr id="33" name="Content Placeholder 10">
            <a:extLst>
              <a:ext uri="{FF2B5EF4-FFF2-40B4-BE49-F238E27FC236}">
                <a16:creationId xmlns:a16="http://schemas.microsoft.com/office/drawing/2014/main" id="{9EA1D057-B7FB-4BCE-9033-A272952CAD3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28063" y="1539596"/>
          <a:ext cx="4356206" cy="246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29AF069F-1828-49B4-800C-0B4212BF6111}"/>
              </a:ext>
            </a:extLst>
          </p:cNvPr>
          <p:cNvSpPr txBox="1"/>
          <p:nvPr/>
        </p:nvSpPr>
        <p:spPr>
          <a:xfrm>
            <a:off x="7594411" y="1525040"/>
            <a:ext cx="10374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P&lt;0.05 vs. saline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 P&lt;0.05 vs. tPA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§ P&lt;0.05 vs. 3K3A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33AC4D-F81B-478C-874D-C17D7493AC25}"/>
              </a:ext>
            </a:extLst>
          </p:cNvPr>
          <p:cNvSpPr txBox="1"/>
          <p:nvPr/>
        </p:nvSpPr>
        <p:spPr>
          <a:xfrm>
            <a:off x="8142117" y="2467023"/>
            <a:ext cx="414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*†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66E455-40FD-4654-AF0E-812CF725161A}"/>
              </a:ext>
            </a:extLst>
          </p:cNvPr>
          <p:cNvSpPr txBox="1"/>
          <p:nvPr/>
        </p:nvSpPr>
        <p:spPr>
          <a:xfrm>
            <a:off x="6319450" y="2002682"/>
            <a:ext cx="414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*†§</a:t>
            </a:r>
          </a:p>
        </p:txBody>
      </p:sp>
      <p:graphicFrame>
        <p:nvGraphicFramePr>
          <p:cNvPr id="37" name="Content Placeholder 16">
            <a:extLst>
              <a:ext uri="{FF2B5EF4-FFF2-40B4-BE49-F238E27FC236}">
                <a16:creationId xmlns:a16="http://schemas.microsoft.com/office/drawing/2014/main" id="{2C8D17E4-C006-4B78-BFE0-5A641D03079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10044" y="1580387"/>
          <a:ext cx="4161954" cy="2443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68D70BB2-5554-4960-A3A2-AEB885B30324}"/>
              </a:ext>
            </a:extLst>
          </p:cNvPr>
          <p:cNvSpPr txBox="1"/>
          <p:nvPr/>
        </p:nvSpPr>
        <p:spPr>
          <a:xfrm>
            <a:off x="3785911" y="2375100"/>
            <a:ext cx="414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*†§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9806FC-D1F7-47BC-8DE8-56A1D5DCEC32}"/>
              </a:ext>
            </a:extLst>
          </p:cNvPr>
          <p:cNvSpPr txBox="1"/>
          <p:nvPr/>
        </p:nvSpPr>
        <p:spPr>
          <a:xfrm>
            <a:off x="3564365" y="1649434"/>
            <a:ext cx="10374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P&lt;0.05 vs. saline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 P&lt;0.05 vs. tPA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§ P&lt;0.05 vs. 3K3A</a:t>
            </a:r>
          </a:p>
        </p:txBody>
      </p:sp>
    </p:spTree>
    <p:extLst>
      <p:ext uri="{BB962C8B-B14F-4D97-AF65-F5344CB8AC3E}">
        <p14:creationId xmlns:p14="http://schemas.microsoft.com/office/powerpoint/2010/main" val="4150946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AF9FB-C387-47F5-8755-97DEE27B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85" y="365128"/>
            <a:ext cx="8241030" cy="699879"/>
          </a:xfrm>
        </p:spPr>
        <p:txBody>
          <a:bodyPr>
            <a:normAutofit/>
          </a:bodyPr>
          <a:lstStyle/>
          <a:p>
            <a:r>
              <a:rPr lang="en-US"/>
              <a:t>Human 3K3A-APC shows synergy with </a:t>
            </a:r>
            <a:r>
              <a:rPr lang="en-US" err="1"/>
              <a:t>tPA</a:t>
            </a:r>
            <a:r>
              <a:rPr lang="en-US"/>
              <a:t> when dosed outside of the </a:t>
            </a:r>
            <a:r>
              <a:rPr lang="en-US" err="1"/>
              <a:t>tPA</a:t>
            </a:r>
            <a:r>
              <a:rPr lang="en-US"/>
              <a:t> therapeutic window in embolic rat stroke model </a:t>
            </a:r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C38C763-DFFA-4E6E-A736-19FCFBA9C9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582"/>
          <a:stretch/>
        </p:blipFill>
        <p:spPr>
          <a:xfrm>
            <a:off x="192779" y="1642788"/>
            <a:ext cx="2888351" cy="2342740"/>
          </a:xfrm>
          <a:prstGeom prst="rect">
            <a:avLst/>
          </a:prstGeom>
        </p:spPr>
      </p:pic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4211190-C5B9-4361-AC82-5A31358073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98"/>
          <a:stretch/>
        </p:blipFill>
        <p:spPr>
          <a:xfrm>
            <a:off x="192779" y="4300576"/>
            <a:ext cx="2768914" cy="2178417"/>
          </a:xfrm>
          <a:prstGeom prst="rect">
            <a:avLst/>
          </a:prstGeom>
        </p:spPr>
      </p:pic>
      <p:pic>
        <p:nvPicPr>
          <p:cNvPr id="11" name="Picture 10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D54C1D42-A949-4E2D-8320-2B954D47A8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65"/>
          <a:stretch/>
        </p:blipFill>
        <p:spPr>
          <a:xfrm>
            <a:off x="4489039" y="4250881"/>
            <a:ext cx="2923151" cy="2167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B61EEA-803B-4BF4-AC46-F19EE653D3DE}"/>
              </a:ext>
            </a:extLst>
          </p:cNvPr>
          <p:cNvSpPr txBox="1"/>
          <p:nvPr/>
        </p:nvSpPr>
        <p:spPr>
          <a:xfrm>
            <a:off x="7151952" y="4367664"/>
            <a:ext cx="17194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736" marR="0" lvl="0" indent="-173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3K3A-APC improved functional outcomes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3736" marR="0" lvl="0" indent="-173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3K3A-APC +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synergistically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improved functional outcomes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2E661C-1C57-4D27-808B-5F9D819E16F7}"/>
              </a:ext>
            </a:extLst>
          </p:cNvPr>
          <p:cNvSpPr txBox="1"/>
          <p:nvPr/>
        </p:nvSpPr>
        <p:spPr>
          <a:xfrm>
            <a:off x="2869700" y="4207667"/>
            <a:ext cx="1821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736" marR="0" lvl="0" indent="-173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Foot-fault test is used for assessing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locomotor function</a:t>
            </a:r>
          </a:p>
          <a:p>
            <a:pPr marL="173736" marR="0" lvl="0" indent="-173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3736" marR="0" lvl="0" indent="-173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Excellent 3K3A-APC monotherapy improvements in locomotor function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further enhanced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addition of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542AC1-592E-4567-B629-67C78A55292A}"/>
              </a:ext>
            </a:extLst>
          </p:cNvPr>
          <p:cNvSpPr txBox="1"/>
          <p:nvPr/>
        </p:nvSpPr>
        <p:spPr>
          <a:xfrm>
            <a:off x="2869700" y="2118014"/>
            <a:ext cx="1821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Synergistic effect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3K3A-APC +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reducing lesion volume over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3K3A-APC monotherapy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5A268F-395A-4451-AF44-068039033741}"/>
              </a:ext>
            </a:extLst>
          </p:cNvPr>
          <p:cNvSpPr/>
          <p:nvPr/>
        </p:nvSpPr>
        <p:spPr>
          <a:xfrm>
            <a:off x="451484" y="1242570"/>
            <a:ext cx="4120515" cy="279815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Lesion Volume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82E27E-C7EC-4A30-B3A2-34EB865DE324}"/>
              </a:ext>
            </a:extLst>
          </p:cNvPr>
          <p:cNvSpPr/>
          <p:nvPr/>
        </p:nvSpPr>
        <p:spPr>
          <a:xfrm>
            <a:off x="451484" y="3932492"/>
            <a:ext cx="4120515" cy="279815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 Fault Test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B84A12-1603-41BD-A073-9891F3101F39}"/>
              </a:ext>
            </a:extLst>
          </p:cNvPr>
          <p:cNvSpPr/>
          <p:nvPr/>
        </p:nvSpPr>
        <p:spPr>
          <a:xfrm>
            <a:off x="4907720" y="3932492"/>
            <a:ext cx="3912040" cy="279815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Neurological Severity Score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FEF981-9FE2-4A8F-8189-22BECCB11105}"/>
              </a:ext>
            </a:extLst>
          </p:cNvPr>
          <p:cNvSpPr/>
          <p:nvPr/>
        </p:nvSpPr>
        <p:spPr>
          <a:xfrm>
            <a:off x="89879" y="6560378"/>
            <a:ext cx="26146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Stroke. 2012 Sep;43(9):2444-9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3A66A88-FDB1-4FA5-9897-FA09BF2CA5DA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369FCAC-070F-499C-BF60-02D20FBAAC4D}"/>
              </a:ext>
            </a:extLst>
          </p:cNvPr>
          <p:cNvSpPr txBox="1">
            <a:spLocks/>
          </p:cNvSpPr>
          <p:nvPr/>
        </p:nvSpPr>
        <p:spPr>
          <a:xfrm>
            <a:off x="4672344" y="1246943"/>
            <a:ext cx="4123944" cy="308610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Adhesive Removal Test</a:t>
            </a:r>
          </a:p>
        </p:txBody>
      </p: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16576E7D-6B67-4EAA-B20B-EB97106B823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077768" y="1527338"/>
          <a:ext cx="3275271" cy="2255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BE8AB45D-F2F1-491C-9612-116249AFEA6B}"/>
              </a:ext>
            </a:extLst>
          </p:cNvPr>
          <p:cNvSpPr txBox="1"/>
          <p:nvPr/>
        </p:nvSpPr>
        <p:spPr>
          <a:xfrm>
            <a:off x="7492955" y="1642774"/>
            <a:ext cx="10374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P&lt;0.05 vs. saline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 P&lt;0.05 vs.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C6DA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§ P&lt;0.05 vs. 3K3A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4A1A5A-F2FF-4C47-90F6-2B4ECB1C7C27}"/>
              </a:ext>
            </a:extLst>
          </p:cNvPr>
          <p:cNvSpPr txBox="1"/>
          <p:nvPr/>
        </p:nvSpPr>
        <p:spPr>
          <a:xfrm>
            <a:off x="7774173" y="2556969"/>
            <a:ext cx="311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497F4A-8AFF-4A99-BD7A-92E32795626D}"/>
              </a:ext>
            </a:extLst>
          </p:cNvPr>
          <p:cNvSpPr txBox="1"/>
          <p:nvPr/>
        </p:nvSpPr>
        <p:spPr>
          <a:xfrm>
            <a:off x="6456559" y="2132244"/>
            <a:ext cx="3757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*†§</a:t>
            </a:r>
          </a:p>
        </p:txBody>
      </p:sp>
    </p:spTree>
    <p:extLst>
      <p:ext uri="{BB962C8B-B14F-4D97-AF65-F5344CB8AC3E}">
        <p14:creationId xmlns:p14="http://schemas.microsoft.com/office/powerpoint/2010/main" val="3699690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9AA4B-8D96-48CD-8BEC-B38A49956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Efficacious in Hypertensive Animals</a:t>
            </a:r>
          </a:p>
        </p:txBody>
      </p:sp>
      <p:pic>
        <p:nvPicPr>
          <p:cNvPr id="30" name="Picture 5" descr="C:\Users\jlaffin\Downloads\5a vehicl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908" y="2100923"/>
            <a:ext cx="1760220" cy="10920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jlaffin\Downloads\5a tP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103" y="2039214"/>
            <a:ext cx="1792839" cy="11923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jlaffin\Downloads\5a 3k3a-apc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132" y="3868564"/>
            <a:ext cx="1970818" cy="1158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jlaffin\Downloads\5a tPA 3K3A-APC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004" y="3862126"/>
            <a:ext cx="1763035" cy="10532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D2FBEE-E5C6-46BA-8C4C-C6767FA4BD49}"/>
              </a:ext>
            </a:extLst>
          </p:cNvPr>
          <p:cNvSpPr/>
          <p:nvPr/>
        </p:nvSpPr>
        <p:spPr>
          <a:xfrm>
            <a:off x="417764" y="1808372"/>
            <a:ext cx="3412536" cy="2807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Details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D9DD9A-4941-4A72-96E9-B165F947F3A3}"/>
              </a:ext>
            </a:extLst>
          </p:cNvPr>
          <p:cNvSpPr/>
          <p:nvPr/>
        </p:nvSpPr>
        <p:spPr>
          <a:xfrm>
            <a:off x="417764" y="2103690"/>
            <a:ext cx="3412536" cy="3013431"/>
          </a:xfrm>
          <a:prstGeom prst="rect">
            <a:avLst/>
          </a:prstGeom>
          <a:solidFill>
            <a:srgbClr val="D4E5F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spontaneously hypertensive (HTN) rats per dose group</a:t>
            </a:r>
          </a:p>
          <a:p>
            <a:pPr marL="514350" marR="0" lvl="1" indent="-1714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recommended by STAIR</a:t>
            </a:r>
          </a:p>
          <a:p>
            <a:pPr marL="171450" marR="0" lvl="0" indent="-1714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(10 mg/kg) and murine 3K3A-APC (0.2 mg/kg) dosed 4 hours after embolic stroke in spontaneously hypertensive rat</a:t>
            </a:r>
          </a:p>
          <a:p>
            <a:pPr marL="171450" marR="0" lvl="0" indent="-1714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Murine 3K3A-APC was additionally administered within 3 to 7 days post-stroke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4D8D91-2727-4FF7-97A3-CA09625A36E5}"/>
              </a:ext>
            </a:extLst>
          </p:cNvPr>
          <p:cNvSpPr/>
          <p:nvPr/>
        </p:nvSpPr>
        <p:spPr>
          <a:xfrm>
            <a:off x="4081829" y="1806510"/>
            <a:ext cx="2175150" cy="2807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B014FC-ED8D-4B32-84AC-4557E305F56D}"/>
              </a:ext>
            </a:extLst>
          </p:cNvPr>
          <p:cNvSpPr/>
          <p:nvPr/>
        </p:nvSpPr>
        <p:spPr>
          <a:xfrm>
            <a:off x="6406143" y="1806510"/>
            <a:ext cx="2175150" cy="2807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B78AB2-F893-4635-B6A1-4A659AD6BE32}"/>
              </a:ext>
            </a:extLst>
          </p:cNvPr>
          <p:cNvSpPr/>
          <p:nvPr/>
        </p:nvSpPr>
        <p:spPr>
          <a:xfrm>
            <a:off x="4081829" y="3451151"/>
            <a:ext cx="2175150" cy="2807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3K3A-APC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914086-7967-4B8E-997A-DC11A5244D9D}"/>
              </a:ext>
            </a:extLst>
          </p:cNvPr>
          <p:cNvSpPr/>
          <p:nvPr/>
        </p:nvSpPr>
        <p:spPr>
          <a:xfrm>
            <a:off x="6406143" y="3451151"/>
            <a:ext cx="2175150" cy="2807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3K3A-APC +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64AA95-EE7B-46AB-AA63-F602D7D299A3}"/>
              </a:ext>
            </a:extLst>
          </p:cNvPr>
          <p:cNvSpPr/>
          <p:nvPr/>
        </p:nvSpPr>
        <p:spPr>
          <a:xfrm>
            <a:off x="0" y="6092762"/>
            <a:ext cx="86207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Efficacy data using murine 3K3A-APC in rodents are thought to provide a better clue for the efficacy of human 3K3A-APC in humans than data using human 3K3A-APC in rodents (much higher doses are needed in the latter case)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5976788-AFAC-4101-9CBB-DD2847BF4F15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46CB1B-43A2-467C-BBB0-44DB3877170E}"/>
              </a:ext>
            </a:extLst>
          </p:cNvPr>
          <p:cNvSpPr/>
          <p:nvPr/>
        </p:nvSpPr>
        <p:spPr>
          <a:xfrm>
            <a:off x="0" y="5292929"/>
            <a:ext cx="9144000" cy="724239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3K3A-APC +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combination demonstrated statistically significant improvement in efficacy compared with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alone in HTN animals</a:t>
            </a:r>
          </a:p>
        </p:txBody>
      </p:sp>
    </p:spTree>
    <p:extLst>
      <p:ext uri="{BB962C8B-B14F-4D97-AF65-F5344CB8AC3E}">
        <p14:creationId xmlns:p14="http://schemas.microsoft.com/office/powerpoint/2010/main" val="1262051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141AF-D0F8-4D3E-BEBB-A706F7559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Efficacious in Aged Female Mice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3950" y="5727700"/>
            <a:ext cx="400050" cy="2730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5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7"/>
          <a:stretch>
            <a:fillRect/>
          </a:stretch>
        </p:blipFill>
        <p:spPr bwMode="auto">
          <a:xfrm>
            <a:off x="2903803" y="1347164"/>
            <a:ext cx="3206115" cy="366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0DAB874-C1CA-49D6-9FD9-D014BF8C9DFA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DA59E5-8F78-4D19-B4AC-01AE99612A0E}"/>
              </a:ext>
            </a:extLst>
          </p:cNvPr>
          <p:cNvSpPr/>
          <p:nvPr/>
        </p:nvSpPr>
        <p:spPr>
          <a:xfrm>
            <a:off x="417765" y="1445641"/>
            <a:ext cx="2334227" cy="39380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Details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D60567-724B-4C20-8433-8B0E0D17800D}"/>
              </a:ext>
            </a:extLst>
          </p:cNvPr>
          <p:cNvSpPr/>
          <p:nvPr/>
        </p:nvSpPr>
        <p:spPr>
          <a:xfrm>
            <a:off x="417765" y="1840959"/>
            <a:ext cx="2334228" cy="3013431"/>
          </a:xfrm>
          <a:prstGeom prst="rect">
            <a:avLst/>
          </a:prstGeom>
          <a:solidFill>
            <a:srgbClr val="D4E5F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aged female mice per group</a:t>
            </a:r>
          </a:p>
          <a:p>
            <a:pPr marL="514350" marR="0" lvl="1" indent="-1714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recommended by STAIR</a:t>
            </a:r>
          </a:p>
          <a:p>
            <a:pPr marL="171450" marR="0" lvl="0" indent="-1714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(10 mg/kg) and murine 3K3A-APC (0.2 mg/kg) dosed 4 hours after distal permanent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MCAo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Murine 3K3A-APC was additionally administered within 1, 3, 5, and 7 days post-stroke</a:t>
            </a:r>
          </a:p>
          <a:p>
            <a:pPr marL="171450" marR="0" lvl="0" indent="-1714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 presented at 28 days post-stroke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6F0783DE-1020-4CB4-8F3A-C2B966B8284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627913" y="1839446"/>
          <a:ext cx="3086100" cy="3454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18CE8E8-696C-4820-A72B-1E67372623AC}"/>
              </a:ext>
            </a:extLst>
          </p:cNvPr>
          <p:cNvSpPr txBox="1"/>
          <p:nvPr/>
        </p:nvSpPr>
        <p:spPr>
          <a:xfrm>
            <a:off x="7547879" y="3254829"/>
            <a:ext cx="272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70038D-B27D-4010-A36F-2251B7ABAB52}"/>
              </a:ext>
            </a:extLst>
          </p:cNvPr>
          <p:cNvSpPr txBox="1"/>
          <p:nvPr/>
        </p:nvSpPr>
        <p:spPr>
          <a:xfrm>
            <a:off x="7647175" y="2242813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P&lt;0.01 vs. vehicle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 P&lt;0.01 vs. </a:t>
            </a:r>
            <a:r>
              <a:rPr kumimoji="0" lang="en-US" sz="900" b="0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8C734F-2D35-42EB-984B-AE5C39D5FC19}"/>
              </a:ext>
            </a:extLst>
          </p:cNvPr>
          <p:cNvSpPr txBox="1"/>
          <p:nvPr/>
        </p:nvSpPr>
        <p:spPr>
          <a:xfrm>
            <a:off x="8169726" y="3171828"/>
            <a:ext cx="272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9DD9B9-DB6E-4155-965A-809FBA83F283}"/>
              </a:ext>
            </a:extLst>
          </p:cNvPr>
          <p:cNvSpPr txBox="1"/>
          <p:nvPr/>
        </p:nvSpPr>
        <p:spPr>
          <a:xfrm>
            <a:off x="7187217" y="2346026"/>
            <a:ext cx="272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21929B-9D95-46CE-A7B8-FE8D2781E605}"/>
              </a:ext>
            </a:extLst>
          </p:cNvPr>
          <p:cNvSpPr/>
          <p:nvPr/>
        </p:nvSpPr>
        <p:spPr>
          <a:xfrm>
            <a:off x="6026608" y="1347164"/>
            <a:ext cx="2717342" cy="492283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Hemoglobin concentration in aged female mouse brains, day 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7A8C02-003D-4DCD-8234-07DE07E49487}"/>
              </a:ext>
            </a:extLst>
          </p:cNvPr>
          <p:cNvSpPr/>
          <p:nvPr/>
        </p:nvSpPr>
        <p:spPr>
          <a:xfrm>
            <a:off x="0" y="5292929"/>
            <a:ext cx="9144000" cy="724239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3K3A-APC +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combination demonstrated statistically significant improvement in efficacy compared with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alone in aged female mice</a:t>
            </a:r>
          </a:p>
        </p:txBody>
      </p:sp>
    </p:spTree>
    <p:extLst>
      <p:ext uri="{BB962C8B-B14F-4D97-AF65-F5344CB8AC3E}">
        <p14:creationId xmlns:p14="http://schemas.microsoft.com/office/powerpoint/2010/main" val="3325877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60" y="1294002"/>
            <a:ext cx="5211955" cy="424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CDEED1-CA59-45E6-8340-30E8D98FA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Delayed Dosing: Permanent Model</a:t>
            </a:r>
            <a:b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3950" y="5727700"/>
            <a:ext cx="400050" cy="2730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5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3411" y="2892023"/>
            <a:ext cx="12859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a: p&lt;0.05 vs. vehicle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b: p&lt;0.05 v. </a:t>
            </a:r>
            <a:r>
              <a:rPr kumimoji="0" lang="en-US" sz="105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wt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-APC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62E21C3-146E-475C-8E72-FA550E213ABE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C469E9-EA3D-4586-AF5A-025643526327}"/>
              </a:ext>
            </a:extLst>
          </p:cNvPr>
          <p:cNvSpPr/>
          <p:nvPr/>
        </p:nvSpPr>
        <p:spPr>
          <a:xfrm>
            <a:off x="0" y="5550035"/>
            <a:ext cx="9144000" cy="544132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permanent occlusion model, 3K3A-APC is significantly more effective than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wt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-APC when dosing starts 12 hours after stroke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6A2C9-AF90-4166-BD22-3C993BF878F3}"/>
              </a:ext>
            </a:extLst>
          </p:cNvPr>
          <p:cNvSpPr/>
          <p:nvPr/>
        </p:nvSpPr>
        <p:spPr>
          <a:xfrm>
            <a:off x="447124" y="1995129"/>
            <a:ext cx="2357621" cy="2963733"/>
          </a:xfrm>
          <a:prstGeom prst="rect">
            <a:avLst/>
          </a:prstGeom>
          <a:solidFill>
            <a:srgbClr val="D4E5F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male mice per group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 distal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MCAo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Multiple doses 12hr, 1, 3, 5, 7 days 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-APC (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Xigris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and human 3K3A-APC, 1 mg/kg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D64F28-F0FF-4A0F-AD29-FF6170CE19CA}"/>
              </a:ext>
            </a:extLst>
          </p:cNvPr>
          <p:cNvSpPr/>
          <p:nvPr/>
        </p:nvSpPr>
        <p:spPr>
          <a:xfrm>
            <a:off x="447124" y="1667416"/>
            <a:ext cx="2357621" cy="327714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Details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72AF07-F2B2-41EF-BD86-166C288B0348}"/>
              </a:ext>
            </a:extLst>
          </p:cNvPr>
          <p:cNvSpPr/>
          <p:nvPr/>
        </p:nvSpPr>
        <p:spPr>
          <a:xfrm>
            <a:off x="89879" y="6560378"/>
            <a:ext cx="26146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Wang et al., Stroke 2009</a:t>
            </a:r>
          </a:p>
        </p:txBody>
      </p:sp>
    </p:spTree>
    <p:extLst>
      <p:ext uri="{BB962C8B-B14F-4D97-AF65-F5344CB8AC3E}">
        <p14:creationId xmlns:p14="http://schemas.microsoft.com/office/powerpoint/2010/main" val="2205964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905" y="1242672"/>
            <a:ext cx="5601272" cy="420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47DA7-B078-4277-8878-01DCA428F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Delayed Dosing: Transient Model</a:t>
            </a:r>
            <a:b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3950" y="5727700"/>
            <a:ext cx="400050" cy="2730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5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03771" y="1345347"/>
            <a:ext cx="6992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a: p&lt;0.05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b: p&lt;0.01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B2BBC37-9DEF-4E48-9D7C-B5F0DEB9F7C4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6C5D07-0B39-4EE9-A36C-D072541DE99E}"/>
              </a:ext>
            </a:extLst>
          </p:cNvPr>
          <p:cNvSpPr/>
          <p:nvPr/>
        </p:nvSpPr>
        <p:spPr>
          <a:xfrm>
            <a:off x="0" y="5550035"/>
            <a:ext cx="9144000" cy="544132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tMCAO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model, single-dose at 24 hours post-stroke or delayed multiple-dose APC administration at 6-72 hours and 72-144 hours is neuroprotective and mediates brain repair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4ECCF4-8D8E-4A77-B394-A3E81DA0DD30}"/>
              </a:ext>
            </a:extLst>
          </p:cNvPr>
          <p:cNvSpPr/>
          <p:nvPr/>
        </p:nvSpPr>
        <p:spPr>
          <a:xfrm>
            <a:off x="447124" y="1995129"/>
            <a:ext cx="2357621" cy="2963733"/>
          </a:xfrm>
          <a:prstGeom prst="rect">
            <a:avLst/>
          </a:prstGeom>
          <a:solidFill>
            <a:srgbClr val="D4E5F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male mice per group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Transient proximal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MCAo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 dose 24 h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 dose 6-72 h or          72-144 h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Murine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-APC, 800 µg/kg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E21504-4C3F-4339-87D4-5C677903FDEC}"/>
              </a:ext>
            </a:extLst>
          </p:cNvPr>
          <p:cNvSpPr/>
          <p:nvPr/>
        </p:nvSpPr>
        <p:spPr>
          <a:xfrm>
            <a:off x="447124" y="1667416"/>
            <a:ext cx="2357621" cy="327714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Details</a:t>
            </a:r>
          </a:p>
        </p:txBody>
      </p:sp>
    </p:spTree>
    <p:extLst>
      <p:ext uri="{BB962C8B-B14F-4D97-AF65-F5344CB8AC3E}">
        <p14:creationId xmlns:p14="http://schemas.microsoft.com/office/powerpoint/2010/main" val="3019938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9A697-D97F-4B05-BCBD-7B3BD8EC1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Murine vs. Human 3K3A-APC</a:t>
            </a:r>
            <a:b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3950" y="5727700"/>
            <a:ext cx="400050" cy="2730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05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45" y="1494830"/>
            <a:ext cx="4928520" cy="407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769321" y="3949944"/>
            <a:ext cx="14702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*: p&lt;0.01 vs. vehicle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†: p&lt;0.01 v. h3K3A-APC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918BD89-7E83-4E6D-8F1D-6D8DE2D5C9FA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69435E-2F7D-46C8-8117-8F604A20EDDE}"/>
              </a:ext>
            </a:extLst>
          </p:cNvPr>
          <p:cNvSpPr/>
          <p:nvPr/>
        </p:nvSpPr>
        <p:spPr>
          <a:xfrm>
            <a:off x="0" y="5550035"/>
            <a:ext cx="9144000" cy="544132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Strong species specificity underscores efficacy of human 3K3A-APC in rodent models and suggests maximally efficacious human dose of ≤200 µg/kg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BE18F7-A51A-40EF-A9FE-BBDD029D137A}"/>
              </a:ext>
            </a:extLst>
          </p:cNvPr>
          <p:cNvSpPr/>
          <p:nvPr/>
        </p:nvSpPr>
        <p:spPr>
          <a:xfrm>
            <a:off x="447124" y="1995129"/>
            <a:ext cx="2357621" cy="2963733"/>
          </a:xfrm>
          <a:prstGeom prst="rect">
            <a:avLst/>
          </a:prstGeom>
          <a:solidFill>
            <a:srgbClr val="D4E5F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5-6 male mice per group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 distal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MCAo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Multiple doses 12hr, 1, 3, 5, 7 days 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Murine vs. human 3K3A-APC, 200 µg/kg each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615A88-2576-4A50-A22F-9F52C36BE2F8}"/>
              </a:ext>
            </a:extLst>
          </p:cNvPr>
          <p:cNvSpPr/>
          <p:nvPr/>
        </p:nvSpPr>
        <p:spPr>
          <a:xfrm>
            <a:off x="447124" y="1667416"/>
            <a:ext cx="2357621" cy="327714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Details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46B195-762A-4E16-BA11-EB154FDCA9CA}"/>
              </a:ext>
            </a:extLst>
          </p:cNvPr>
          <p:cNvSpPr/>
          <p:nvPr/>
        </p:nvSpPr>
        <p:spPr>
          <a:xfrm>
            <a:off x="89879" y="6560378"/>
            <a:ext cx="26146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Guo et al. J.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Neurochem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2009</a:t>
            </a:r>
          </a:p>
        </p:txBody>
      </p:sp>
    </p:spTree>
    <p:extLst>
      <p:ext uri="{BB962C8B-B14F-4D97-AF65-F5344CB8AC3E}">
        <p14:creationId xmlns:p14="http://schemas.microsoft.com/office/powerpoint/2010/main" val="1018469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DDA44-F316-4C62-9DFB-0EDF2AD42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Potent Benefit of Species-Matched 3K3A-APC</a:t>
            </a:r>
            <a:b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138" y="1359553"/>
            <a:ext cx="4278777" cy="413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44142C3-7DF6-4611-A39A-4844A91DF9CA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CD4F0E-0124-4ED7-ADB7-C2103B05404A}"/>
              </a:ext>
            </a:extLst>
          </p:cNvPr>
          <p:cNvSpPr/>
          <p:nvPr/>
        </p:nvSpPr>
        <p:spPr>
          <a:xfrm>
            <a:off x="0" y="5574769"/>
            <a:ext cx="9144000" cy="494665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Recent work continues to support strong benefit of 3K3A-APC when dosed long after onset of ischemia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F82480-C154-4D1B-B13B-BA96D76B1AA6}"/>
              </a:ext>
            </a:extLst>
          </p:cNvPr>
          <p:cNvSpPr/>
          <p:nvPr/>
        </p:nvSpPr>
        <p:spPr>
          <a:xfrm>
            <a:off x="447125" y="1995129"/>
            <a:ext cx="3351152" cy="2963733"/>
          </a:xfrm>
          <a:prstGeom prst="rect">
            <a:avLst/>
          </a:prstGeom>
          <a:solidFill>
            <a:srgbClr val="D4E5F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5-6 male mice per group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 distal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MCAo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Multiple doses 12hr, 1, 3, 5, 7 days 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Infarct and Edema at 7 days, Functional tests at 14 days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Murine 3K3A-APC, 800 µg/kg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463CB7-5F1C-4517-8648-2F4E66CB3826}"/>
              </a:ext>
            </a:extLst>
          </p:cNvPr>
          <p:cNvSpPr/>
          <p:nvPr/>
        </p:nvSpPr>
        <p:spPr>
          <a:xfrm>
            <a:off x="447125" y="1667416"/>
            <a:ext cx="3351152" cy="327714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Details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99EED5-B7F1-4448-9291-9368DA905F9C}"/>
              </a:ext>
            </a:extLst>
          </p:cNvPr>
          <p:cNvSpPr/>
          <p:nvPr/>
        </p:nvSpPr>
        <p:spPr>
          <a:xfrm>
            <a:off x="89879" y="6560378"/>
            <a:ext cx="26146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Wang et al. Brain Res. 2013</a:t>
            </a:r>
          </a:p>
        </p:txBody>
      </p:sp>
    </p:spTree>
    <p:extLst>
      <p:ext uri="{BB962C8B-B14F-4D97-AF65-F5344CB8AC3E}">
        <p14:creationId xmlns:p14="http://schemas.microsoft.com/office/powerpoint/2010/main" val="11030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5E486AA5-6FC8-477B-A89E-814E56FECAA9}"/>
              </a:ext>
            </a:extLst>
          </p:cNvPr>
          <p:cNvSpPr txBox="1">
            <a:spLocks/>
          </p:cNvSpPr>
          <p:nvPr/>
        </p:nvSpPr>
        <p:spPr>
          <a:xfrm>
            <a:off x="730250" y="258363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3K3A-APC Phase 1 Study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D06E7ED1-12FE-4CB5-86F3-EDE5EBB29A7F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7282AED-EDE2-481C-8E73-0F5CC97A9010}" type="slidenum">
              <a:rPr lang="en-US" sz="1050" b="1" smtClean="0">
                <a:solidFill>
                  <a:schemeClr val="bg1"/>
                </a:solidFill>
              </a:rPr>
              <a:pPr algn="ctr">
                <a:defRPr/>
              </a:pPr>
              <a:t>4</a:t>
            </a:fld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746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Chart 31"/>
          <p:cNvGraphicFramePr>
            <a:graphicFrameLocks/>
          </p:cNvGraphicFramePr>
          <p:nvPr>
            <p:extLst/>
          </p:nvPr>
        </p:nvGraphicFramePr>
        <p:xfrm>
          <a:off x="3407018" y="1908990"/>
          <a:ext cx="3086100" cy="3405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1DDF52-5E61-4129-814E-E113C42C3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Efficacious in Hypertensive Animals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3950" y="5727700"/>
            <a:ext cx="400050" cy="273050"/>
          </a:xfrm>
        </p:spPr>
        <p:txBody>
          <a:bodyPr/>
          <a:lstStyle/>
          <a:p>
            <a:pPr algn="ctr">
              <a:defRPr/>
            </a:pPr>
            <a:fld id="{37282AED-EDE2-481C-8E73-0F5CC97A9010}" type="slidenum">
              <a:rPr lang="en-US" sz="1050" b="1" i="1">
                <a:solidFill>
                  <a:prstClr val="black">
                    <a:lumMod val="75000"/>
                    <a:lumOff val="25000"/>
                  </a:prstClr>
                </a:solidFill>
              </a:rPr>
              <a:pPr algn="ctr">
                <a:defRPr/>
              </a:pPr>
              <a:t>40</a:t>
            </a:fld>
            <a:endParaRPr lang="en-US" sz="1050" b="1" i="1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268165" y="1878403"/>
          <a:ext cx="3086100" cy="3322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286877" y="2094667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900" kern="0">
                <a:solidFill>
                  <a:srgbClr val="002060"/>
                </a:solidFill>
              </a:rPr>
              <a:t>* P&lt;0.01 vs. vehicle</a:t>
            </a:r>
          </a:p>
          <a:p>
            <a:pPr>
              <a:defRPr/>
            </a:pPr>
            <a:r>
              <a:rPr lang="en-US" sz="900" kern="0">
                <a:solidFill>
                  <a:srgbClr val="002060"/>
                </a:solidFill>
              </a:rPr>
              <a:t>† P&lt;0.01 vs. </a:t>
            </a:r>
            <a:r>
              <a:rPr lang="en-US" sz="900" kern="0" err="1">
                <a:solidFill>
                  <a:srgbClr val="002060"/>
                </a:solidFill>
              </a:rPr>
              <a:t>tPA</a:t>
            </a:r>
            <a:endParaRPr lang="en-US" sz="900" kern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30839" y="2898909"/>
            <a:ext cx="27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kern="0">
                <a:solidFill>
                  <a:srgbClr val="002060"/>
                </a:solidFill>
              </a:rPr>
              <a:t>*†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15945" y="2956059"/>
            <a:ext cx="27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kern="0">
                <a:solidFill>
                  <a:srgbClr val="002060"/>
                </a:solidFill>
              </a:rPr>
              <a:t>*†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21015" y="2094667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900" kern="0">
                <a:solidFill>
                  <a:srgbClr val="002060"/>
                </a:solidFill>
              </a:rPr>
              <a:t>* P&lt;0.01 vs. vehicle</a:t>
            </a:r>
          </a:p>
          <a:p>
            <a:pPr>
              <a:defRPr/>
            </a:pPr>
            <a:r>
              <a:rPr lang="en-US" sz="900" kern="0">
                <a:solidFill>
                  <a:srgbClr val="002060"/>
                </a:solidFill>
              </a:rPr>
              <a:t>† P&lt;0.01 vs. </a:t>
            </a:r>
            <a:r>
              <a:rPr lang="en-US" sz="900" kern="0" err="1">
                <a:solidFill>
                  <a:srgbClr val="002060"/>
                </a:solidFill>
              </a:rPr>
              <a:t>tPA</a:t>
            </a:r>
            <a:endParaRPr lang="en-US" sz="900" kern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00737" y="2935487"/>
            <a:ext cx="27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kern="0">
                <a:solidFill>
                  <a:srgbClr val="002060"/>
                </a:solidFill>
              </a:rPr>
              <a:t>*†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35419" y="2920473"/>
            <a:ext cx="27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kern="0" dirty="0">
                <a:solidFill>
                  <a:srgbClr val="002060"/>
                </a:solidFill>
              </a:rPr>
              <a:t>*†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88078" y="3299556"/>
            <a:ext cx="27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kern="0">
                <a:solidFill>
                  <a:srgbClr val="002060"/>
                </a:solidFill>
              </a:rPr>
              <a:t>*†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16678" y="3313163"/>
            <a:ext cx="27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kern="0">
                <a:solidFill>
                  <a:srgbClr val="002060"/>
                </a:solidFill>
              </a:rPr>
              <a:t>*†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3C44EA-92F7-4760-884D-CD36DBBDE42A}"/>
              </a:ext>
            </a:extLst>
          </p:cNvPr>
          <p:cNvSpPr/>
          <p:nvPr/>
        </p:nvSpPr>
        <p:spPr>
          <a:xfrm>
            <a:off x="578206" y="1420580"/>
            <a:ext cx="2820277" cy="280770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prstClr val="white"/>
                </a:solidFill>
              </a:rPr>
              <a:t>Infarct Volume, day 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A8A09-A4A1-44FD-9E63-CDAF17082C40}"/>
              </a:ext>
            </a:extLst>
          </p:cNvPr>
          <p:cNvSpPr/>
          <p:nvPr/>
        </p:nvSpPr>
        <p:spPr>
          <a:xfrm>
            <a:off x="3539929" y="1405384"/>
            <a:ext cx="2820277" cy="280770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prstClr val="white"/>
                </a:solidFill>
              </a:rPr>
              <a:t>Neurological Severity Score: </a:t>
            </a:r>
            <a:r>
              <a:rPr lang="en-US" sz="1400" b="1" err="1">
                <a:solidFill>
                  <a:prstClr val="white"/>
                </a:solidFill>
              </a:rPr>
              <a:t>mNSS</a:t>
            </a:r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6F616C-7BB2-4D77-995B-D737A8A2D9D9}"/>
              </a:ext>
            </a:extLst>
          </p:cNvPr>
          <p:cNvSpPr/>
          <p:nvPr/>
        </p:nvSpPr>
        <p:spPr>
          <a:xfrm>
            <a:off x="0" y="5292929"/>
            <a:ext cx="9144000" cy="724239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Data reflects significantly reduction of hemorrhagic area from combo product as well as potential of 3K3A-APC as a monotherapy, and potential to extend the therapeutic time window of </a:t>
            </a:r>
            <a:r>
              <a:rPr lang="en-US" sz="1600" b="1" dirty="0" err="1"/>
              <a:t>tPA</a:t>
            </a:r>
            <a:endParaRPr lang="en-US" sz="1600" b="1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7D54A6C1-EBF0-43D8-BF27-7CCEC11C66E4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7282AED-EDE2-481C-8E73-0F5CC97A9010}" type="slidenum">
              <a:rPr lang="en-US" sz="1050" b="1" smtClean="0">
                <a:solidFill>
                  <a:schemeClr val="bg1"/>
                </a:solidFill>
              </a:rPr>
              <a:pPr algn="ctr">
                <a:defRPr/>
              </a:pPr>
              <a:t>40</a:t>
            </a:fld>
            <a:endParaRPr lang="en-US" sz="1050" b="1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177C20-3A94-41C9-9019-7603CD23443D}"/>
              </a:ext>
            </a:extLst>
          </p:cNvPr>
          <p:cNvSpPr/>
          <p:nvPr/>
        </p:nvSpPr>
        <p:spPr>
          <a:xfrm>
            <a:off x="6517790" y="1337723"/>
            <a:ext cx="2415195" cy="396534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prstClr val="white"/>
                </a:solidFill>
              </a:rPr>
              <a:t>Hemorrhagic area in hypertensive rats, day 7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D458184-D87E-4496-AC60-65E8B7E5670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328366" y="2180346"/>
          <a:ext cx="2754468" cy="3653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E19B6A99-BF3D-468B-A45F-2CE6B83FFD99}"/>
              </a:ext>
            </a:extLst>
          </p:cNvPr>
          <p:cNvSpPr txBox="1"/>
          <p:nvPr/>
        </p:nvSpPr>
        <p:spPr>
          <a:xfrm>
            <a:off x="7983399" y="2314266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900" kern="0" dirty="0">
                <a:solidFill>
                  <a:srgbClr val="002060"/>
                </a:solidFill>
              </a:rPr>
              <a:t>* P&lt;0.01 vs. vehicle</a:t>
            </a:r>
          </a:p>
          <a:p>
            <a:pPr>
              <a:defRPr/>
            </a:pPr>
            <a:r>
              <a:rPr lang="en-US" sz="900" kern="0" dirty="0">
                <a:solidFill>
                  <a:srgbClr val="002060"/>
                </a:solidFill>
              </a:rPr>
              <a:t>† P&lt;0.01 vs. </a:t>
            </a:r>
            <a:r>
              <a:rPr lang="en-US" sz="900" kern="0" dirty="0" err="1">
                <a:solidFill>
                  <a:srgbClr val="002060"/>
                </a:solidFill>
              </a:rPr>
              <a:t>tPA</a:t>
            </a:r>
            <a:endParaRPr lang="en-US" sz="900" kern="0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AD934B-36E1-4D1A-9AD0-5DAE2835C99F}"/>
              </a:ext>
            </a:extLst>
          </p:cNvPr>
          <p:cNvSpPr txBox="1"/>
          <p:nvPr/>
        </p:nvSpPr>
        <p:spPr>
          <a:xfrm>
            <a:off x="7569528" y="2339540"/>
            <a:ext cx="272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kern="0">
                <a:solidFill>
                  <a:srgbClr val="002060"/>
                </a:solidFill>
              </a:rPr>
              <a:t>*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4CDE4B-F59D-49D7-A79E-9B686844C71E}"/>
              </a:ext>
            </a:extLst>
          </p:cNvPr>
          <p:cNvSpPr txBox="1"/>
          <p:nvPr/>
        </p:nvSpPr>
        <p:spPr>
          <a:xfrm>
            <a:off x="8065933" y="3556980"/>
            <a:ext cx="272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kern="0">
                <a:solidFill>
                  <a:srgbClr val="002060"/>
                </a:solidFill>
              </a:rPr>
              <a:t>†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4E33C8-1187-4739-848E-5A88A68DE6ED}"/>
              </a:ext>
            </a:extLst>
          </p:cNvPr>
          <p:cNvSpPr txBox="1"/>
          <p:nvPr/>
        </p:nvSpPr>
        <p:spPr>
          <a:xfrm>
            <a:off x="8537070" y="3496535"/>
            <a:ext cx="272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kern="0">
                <a:solidFill>
                  <a:srgbClr val="002060"/>
                </a:solidFill>
              </a:rPr>
              <a:t>†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C7B0BB-9761-40BF-8623-CBC15A3050D7}"/>
              </a:ext>
            </a:extLst>
          </p:cNvPr>
          <p:cNvSpPr/>
          <p:nvPr/>
        </p:nvSpPr>
        <p:spPr>
          <a:xfrm>
            <a:off x="381274" y="6380824"/>
            <a:ext cx="2453990" cy="249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defTabSz="685800">
              <a:lnSpc>
                <a:spcPct val="97000"/>
              </a:lnSpc>
              <a:spcBef>
                <a:spcPts val="221"/>
              </a:spcBef>
              <a:defRPr/>
            </a:pPr>
            <a:r>
              <a:rPr lang="en-US" sz="1050" i="1" kern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Wang et al., Stroke 2013 </a:t>
            </a:r>
            <a:endParaRPr lang="en-US" sz="1050" b="1" kern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3952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16" y="2411556"/>
            <a:ext cx="2146577" cy="191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952" y="2367648"/>
            <a:ext cx="2151817" cy="192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28" y="2393632"/>
            <a:ext cx="2143959" cy="189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2A64FC-1145-470F-96D8-2FE001DCB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Significant Efficacy as Monotherapy in </a:t>
            </a:r>
            <a:r>
              <a:rPr lang="en-US" err="1">
                <a:solidFill>
                  <a:prstClr val="black">
                    <a:lumMod val="75000"/>
                    <a:lumOff val="25000"/>
                  </a:prstClr>
                </a:solidFill>
              </a:rPr>
              <a:t>tMCAO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 Model</a:t>
            </a:r>
            <a:b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3950" y="5727700"/>
            <a:ext cx="400050" cy="273050"/>
          </a:xfrm>
        </p:spPr>
        <p:txBody>
          <a:bodyPr/>
          <a:lstStyle/>
          <a:p>
            <a:pPr algn="ctr">
              <a:defRPr/>
            </a:pPr>
            <a:fld id="{37282AED-EDE2-481C-8E73-0F5CC97A9010}" type="slidenum">
              <a:rPr lang="en-US" sz="1050" b="1" i="1">
                <a:solidFill>
                  <a:prstClr val="black">
                    <a:lumMod val="75000"/>
                    <a:lumOff val="25000"/>
                  </a:prstClr>
                </a:solidFill>
              </a:rPr>
              <a:pPr algn="ctr">
                <a:defRPr/>
              </a:pPr>
              <a:t>41</a:t>
            </a:fld>
            <a:endParaRPr lang="en-US" sz="1050" b="1" i="1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4D0DA23-E2B5-40E3-8354-D884F7BE5F3C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7282AED-EDE2-481C-8E73-0F5CC97A9010}" type="slidenum">
              <a:rPr lang="en-US" sz="1050" b="1" smtClean="0">
                <a:solidFill>
                  <a:schemeClr val="bg1"/>
                </a:solidFill>
              </a:rPr>
              <a:pPr algn="ctr">
                <a:defRPr/>
              </a:pPr>
              <a:t>41</a:t>
            </a:fld>
            <a:endParaRPr lang="en-US" sz="1050" b="1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A6FE81-2754-4106-B3AB-CD89B5D24701}"/>
              </a:ext>
            </a:extLst>
          </p:cNvPr>
          <p:cNvSpPr/>
          <p:nvPr/>
        </p:nvSpPr>
        <p:spPr>
          <a:xfrm>
            <a:off x="0" y="4905026"/>
            <a:ext cx="9144000" cy="796663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In the transient middle cerebral artery occlusion (</a:t>
            </a:r>
            <a:r>
              <a:rPr lang="en-US" sz="1600" b="1" err="1"/>
              <a:t>tMCAO</a:t>
            </a:r>
            <a:r>
              <a:rPr lang="en-US" sz="1600" b="1"/>
              <a:t>) model, murine 3K3A-APC demonstrated significant efficacy (</a:t>
            </a:r>
            <a:r>
              <a:rPr lang="en-US" sz="1600" b="1" baseline="30000" err="1"/>
              <a:t>a</a:t>
            </a:r>
            <a:r>
              <a:rPr lang="en-US" sz="1600" b="1" err="1"/>
              <a:t>P</a:t>
            </a:r>
            <a:r>
              <a:rPr lang="en-US" sz="1600" b="1"/>
              <a:t> &lt; 0.01, n=5 mice per group) as single dose monotherapy 4 hours post-stroke, while showing no evidence of intracerebral hemorrhage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756A94-792D-455B-BB34-2D235EF7BD76}"/>
              </a:ext>
            </a:extLst>
          </p:cNvPr>
          <p:cNvSpPr/>
          <p:nvPr/>
        </p:nvSpPr>
        <p:spPr>
          <a:xfrm>
            <a:off x="912587" y="1503704"/>
            <a:ext cx="2118915" cy="452184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Foot-Fault Test Functional Recovery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C3C220-A183-4ACF-92B1-D4148E50FB74}"/>
              </a:ext>
            </a:extLst>
          </p:cNvPr>
          <p:cNvSpPr/>
          <p:nvPr/>
        </p:nvSpPr>
        <p:spPr>
          <a:xfrm>
            <a:off x="3659984" y="1503704"/>
            <a:ext cx="2118915" cy="452184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Forelimb Asymmetry Functional Recovery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B46B25-596F-45B1-9DAD-6D4CD6D546AC}"/>
              </a:ext>
            </a:extLst>
          </p:cNvPr>
          <p:cNvSpPr/>
          <p:nvPr/>
        </p:nvSpPr>
        <p:spPr>
          <a:xfrm>
            <a:off x="6407382" y="1503704"/>
            <a:ext cx="2118915" cy="452184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Infarct Size </a:t>
            </a:r>
          </a:p>
          <a:p>
            <a:pPr algn="ctr"/>
            <a:r>
              <a:rPr lang="en-US" sz="1400" b="1"/>
              <a:t>Post-Dose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1293CC-ECEE-4148-A81F-B24121D59A44}"/>
              </a:ext>
            </a:extLst>
          </p:cNvPr>
          <p:cNvSpPr/>
          <p:nvPr/>
        </p:nvSpPr>
        <p:spPr>
          <a:xfrm>
            <a:off x="98860" y="6231262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25464">
              <a:defRPr/>
            </a:pPr>
            <a:r>
              <a:rPr lang="en-US" sz="1050"/>
              <a:t>Source: </a:t>
            </a:r>
            <a:r>
              <a:rPr lang="it-IT" sz="1050"/>
              <a:t>Eur J Neurosci. 2009 March; 29(6): 1119–1130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4185829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3K3A-APC Primate Studies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B7F4065-052F-4566-AF93-43DE694119B4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2170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C2D54-15FF-46B4-8EEE-16EDC64C3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3K3A-APC is Very Well Tolerated in Primate Studies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5350450-E56A-4741-8249-B3DD66FC7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612" y="2041664"/>
            <a:ext cx="3486150" cy="289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10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14-day GLP Toxicology Study at 3 dose levels (0.2, 1.0, or 5.0 mg/kg IV bolus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qd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10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No clinical signs of toxicity (hematology, chemistry) and no histopathological changes indicating target organ toxicity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10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No drug-related effects on neurological, respiratory, or cardiovascular functions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10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Changes in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aPTT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and PT were not associated with signs of bruising or bleeding, and returned to within normal limits (WNL) by 24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hrs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post-dose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DE08E0-4C28-4A2D-8D9A-5909E5A3A834}"/>
              </a:ext>
            </a:extLst>
          </p:cNvPr>
          <p:cNvSpPr/>
          <p:nvPr/>
        </p:nvSpPr>
        <p:spPr>
          <a:xfrm>
            <a:off x="0" y="5406780"/>
            <a:ext cx="9144000" cy="558489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Primate toxicology studies demonstrated no clinical signs of toxicity for 3K3A-APC at any dose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10D5FA-C418-4B4C-840D-64BC5B1F0694}"/>
              </a:ext>
            </a:extLst>
          </p:cNvPr>
          <p:cNvSpPr/>
          <p:nvPr/>
        </p:nvSpPr>
        <p:spPr>
          <a:xfrm>
            <a:off x="593612" y="1471072"/>
            <a:ext cx="3412536" cy="280770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GLP Primate Toxicology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2E6B54-81BE-4D62-95A3-ADE2C7E65548}"/>
              </a:ext>
            </a:extLst>
          </p:cNvPr>
          <p:cNvSpPr/>
          <p:nvPr/>
        </p:nvSpPr>
        <p:spPr>
          <a:xfrm>
            <a:off x="4974863" y="1471072"/>
            <a:ext cx="3412536" cy="280770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3K3A-APC Primate Pharmacokinetics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FE8D3D43-91FE-47D2-9298-684942AC0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356" y="2061772"/>
            <a:ext cx="4475284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Active 3K3A-APC in plasma was measured</a:t>
            </a:r>
          </a:p>
          <a:p>
            <a:pPr marL="514350" marR="0" lvl="2" indent="-171450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45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Immunocapture,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amidolytic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assay</a:t>
            </a:r>
          </a:p>
          <a:p>
            <a:pPr marL="514350" marR="0" lvl="2" indent="-171450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45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assay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used in Phase 1 and NN104</a:t>
            </a: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dose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levels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(0.2, 1 and 5 mg/kg/day) on Days 1 and 14</a:t>
            </a: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Half-life (t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  <a:p>
            <a:pPr marL="514350" marR="0" lvl="2" indent="-171450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45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0.2 mg/kg/day ~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minutes </a:t>
            </a:r>
          </a:p>
          <a:p>
            <a:pPr marL="514350" marR="0" lvl="2" indent="-171450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45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1.0 mg/kg/day ~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293F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 minutes</a:t>
            </a:r>
          </a:p>
          <a:p>
            <a:pPr marL="514350" marR="0" lvl="2" indent="-171450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45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5.0 mg/kg/day ~ 40 minutes</a:t>
            </a:r>
          </a:p>
          <a:p>
            <a:pPr marL="857250" marR="0" lvl="3" indent="-171450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Decreased clearance at 5.0 mg/kg/day, presumably related to limited naturally circulating proteases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0F946F4-A8B8-4425-86DA-C144FE2E474D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7953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03030-B218-4B2F-B406-50BA587AF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3K3A-APC Mean Coagulation Parameters in Primates</a:t>
            </a:r>
            <a:br>
              <a:rPr lang="en-US"/>
            </a:b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3950" y="5727700"/>
            <a:ext cx="400050" cy="2730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05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25766" y="1950720"/>
          <a:ext cx="8292468" cy="2964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2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2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2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20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20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Dose </a:t>
                      </a:r>
                    </a:p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(mg/kg/day)</a:t>
                      </a:r>
                      <a:endParaRPr lang="en-US" sz="1100" b="1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aPTT</a:t>
                      </a:r>
                      <a:r>
                        <a:rPr lang="en-US" sz="1200" b="1" baseline="300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T = 15 min</a:t>
                      </a:r>
                    </a:p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(sec)</a:t>
                      </a:r>
                      <a:endParaRPr lang="en-US" sz="1100" b="1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aPTT</a:t>
                      </a:r>
                      <a:r>
                        <a:rPr lang="en-US" sz="1200" b="1" baseline="3000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2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T = 3 </a:t>
                      </a:r>
                      <a:r>
                        <a:rPr lang="en-US" sz="1200" b="1" err="1">
                          <a:solidFill>
                            <a:schemeClr val="bg1"/>
                          </a:solidFill>
                        </a:rPr>
                        <a:t>hrs</a:t>
                      </a:r>
                      <a:endParaRPr lang="en-US" sz="12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(sec)</a:t>
                      </a:r>
                      <a:endParaRPr lang="en-US" sz="1100" b="1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PT</a:t>
                      </a:r>
                      <a:r>
                        <a:rPr lang="en-US" sz="1200" b="1" baseline="3000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2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1200" b="1" baseline="0">
                          <a:solidFill>
                            <a:schemeClr val="bg1"/>
                          </a:solidFill>
                        </a:rPr>
                        <a:t> = 15 min</a:t>
                      </a:r>
                      <a:endParaRPr lang="en-US" sz="12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(sec)</a:t>
                      </a:r>
                      <a:endParaRPr lang="en-US" sz="1100" b="1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PT</a:t>
                      </a:r>
                      <a:r>
                        <a:rPr lang="en-US" sz="1200" b="1" baseline="3000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2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T = 3 </a:t>
                      </a:r>
                      <a:r>
                        <a:rPr lang="en-US" sz="1200" b="1" err="1">
                          <a:solidFill>
                            <a:schemeClr val="bg1"/>
                          </a:solidFill>
                        </a:rPr>
                        <a:t>hrs</a:t>
                      </a:r>
                      <a:endParaRPr lang="en-US" sz="12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(sec)</a:t>
                      </a:r>
                      <a:endParaRPr lang="en-US" sz="1100" b="1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HED</a:t>
                      </a:r>
                    </a:p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(μg/kg)</a:t>
                      </a:r>
                      <a:endParaRPr lang="en-US" sz="1100" b="1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</a:t>
                      </a:r>
                    </a:p>
                    <a:p>
                      <a:pPr algn="ctr"/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(control)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23.3</a:t>
                      </a:r>
                      <a:endParaRPr lang="en-US" sz="12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24.5</a:t>
                      </a:r>
                      <a:endParaRPr lang="en-US" sz="12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11.4</a:t>
                      </a:r>
                      <a:endParaRPr lang="en-US" sz="12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11.3</a:t>
                      </a:r>
                      <a:endParaRPr lang="en-US" sz="12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</a:t>
                      </a:r>
                      <a:endParaRPr lang="en-US" sz="12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0.2</a:t>
                      </a:r>
                      <a:endParaRPr lang="en-US" sz="12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26.0</a:t>
                      </a:r>
                    </a:p>
                    <a:p>
                      <a:pPr algn="ctr"/>
                      <a:r>
                        <a:rPr lang="en-US" sz="900"/>
                        <a:t>(1.12x baseline)</a:t>
                      </a:r>
                      <a:endParaRPr lang="en-US" sz="9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23.9</a:t>
                      </a:r>
                    </a:p>
                    <a:p>
                      <a:pPr algn="ctr"/>
                      <a:r>
                        <a:rPr lang="en-US" sz="900"/>
                        <a:t>(1.03x baseline)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11.2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(0.98x baseline)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11.3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(0.99x baseline)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60</a:t>
                      </a:r>
                      <a:endParaRPr lang="en-US" sz="12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1.0</a:t>
                      </a:r>
                      <a:endParaRPr lang="en-US" sz="12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35.2</a:t>
                      </a:r>
                    </a:p>
                    <a:p>
                      <a:pPr algn="ctr"/>
                      <a:r>
                        <a:rPr lang="en-US" sz="900"/>
                        <a:t>(1.45x baseline)</a:t>
                      </a:r>
                    </a:p>
                    <a:p>
                      <a:pPr algn="ctr"/>
                      <a:endParaRPr lang="en-US" sz="9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25.8</a:t>
                      </a:r>
                    </a:p>
                    <a:p>
                      <a:pPr algn="ctr"/>
                      <a:r>
                        <a:rPr lang="en-US" sz="900"/>
                        <a:t>(1.06x baseline)</a:t>
                      </a:r>
                    </a:p>
                    <a:p>
                      <a:pPr algn="ctr"/>
                      <a:endParaRPr lang="en-US" sz="9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11.3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(0.98x baseline)</a:t>
                      </a:r>
                      <a:endParaRPr lang="en-US" sz="9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11.6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(1.01x baseline)</a:t>
                      </a:r>
                      <a:endParaRPr lang="en-US" sz="9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320</a:t>
                      </a:r>
                      <a:endParaRPr lang="en-US" sz="12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5.0</a:t>
                      </a:r>
                      <a:endParaRPr lang="en-US" sz="12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112.0</a:t>
                      </a:r>
                    </a:p>
                    <a:p>
                      <a:pPr algn="ctr"/>
                      <a:r>
                        <a:rPr lang="en-US" sz="900"/>
                        <a:t>(4.89x baseline)</a:t>
                      </a:r>
                    </a:p>
                    <a:p>
                      <a:pPr algn="ctr"/>
                      <a:endParaRPr lang="en-US" sz="9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34.6</a:t>
                      </a:r>
                    </a:p>
                    <a:p>
                      <a:pPr algn="ctr"/>
                      <a:r>
                        <a:rPr lang="en-US" sz="900"/>
                        <a:t>(1.51x baseline)</a:t>
                      </a:r>
                    </a:p>
                    <a:p>
                      <a:pPr algn="ctr"/>
                      <a:endParaRPr lang="en-US" sz="9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15.2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(1.33x baseline)</a:t>
                      </a:r>
                      <a:endParaRPr lang="en-US" sz="9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13.8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(1.21x baseline)</a:t>
                      </a:r>
                      <a:endParaRPr lang="en-US" sz="9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1620</a:t>
                      </a:r>
                      <a:endParaRPr lang="en-US" sz="12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34476" y="6223386"/>
            <a:ext cx="6615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1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Mean Data from all animals in each dose group on Day 14; baseline = mean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predose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value within dose group  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86C39C6-69AF-4183-949D-871EFB1807A0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3D7F1F-E66E-4E28-A169-C5132B301ACE}"/>
              </a:ext>
            </a:extLst>
          </p:cNvPr>
          <p:cNvSpPr/>
          <p:nvPr/>
        </p:nvSpPr>
        <p:spPr>
          <a:xfrm>
            <a:off x="89879" y="6560378"/>
            <a:ext cx="31456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Source: 14-day Toxicology Study Report No. 20002858</a:t>
            </a:r>
          </a:p>
        </p:txBody>
      </p:sp>
    </p:spTree>
    <p:extLst>
      <p:ext uri="{BB962C8B-B14F-4D97-AF65-F5344CB8AC3E}">
        <p14:creationId xmlns:p14="http://schemas.microsoft.com/office/powerpoint/2010/main" val="552541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86A19B2-29C5-47C0-8E10-A671DCF23AD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ctr" fontAlgn="auto">
              <a:spcBef>
                <a:spcPct val="0"/>
              </a:spcBef>
              <a:spcAft>
                <a:spcPts val="0"/>
              </a:spcAft>
              <a:defRPr sz="340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algn="l"/>
            <a:r>
              <a:rPr lang="en-US" sz="2000">
                <a:solidFill>
                  <a:schemeClr val="tx1"/>
                </a:solidFill>
                <a:latin typeface="+mn-lt"/>
              </a:rPr>
              <a:t>Mean Toxicokinetic Data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3950" y="5727700"/>
            <a:ext cx="400050" cy="2730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05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874078" y="1704420"/>
          <a:ext cx="7418070" cy="4342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Document" r:id="rId4" imgW="6079557" imgH="3559253" progId="Word.Document.12">
                  <p:embed/>
                </p:oleObj>
              </mc:Choice>
              <mc:Fallback>
                <p:oleObj name="Document" r:id="rId4" imgW="6079557" imgH="3559253" progId="Word.Document.12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4078" y="1704420"/>
                        <a:ext cx="7418070" cy="4342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07870" y="6073344"/>
            <a:ext cx="83579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A validated assay was developed to measure active 3K3A-APC in monkey plasma to parallel the analysis of active drug in humans. This assay was based on the published method of Gruber &amp; Griffin (1992) that was developed to measure circulating, active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wt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-APC in human and nonhuman primate plasma.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9888E-F58B-410F-8E84-77F41DC3E7E0}"/>
              </a:ext>
            </a:extLst>
          </p:cNvPr>
          <p:cNvSpPr txBox="1"/>
          <p:nvPr/>
        </p:nvSpPr>
        <p:spPr>
          <a:xfrm>
            <a:off x="2500568" y="1280835"/>
            <a:ext cx="4142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Mean Toxicokinetic Data: Active Drug/Monkey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B3A3411-11C2-4E28-A64B-20B18CBFE4C1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464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51485" y="1507881"/>
            <a:ext cx="7262446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aPTT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PT were measured following IV bolus injections of 0.02 to 1 mg/kg of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DrotAA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6 monkeys </a:t>
            </a:r>
          </a:p>
          <a:p>
            <a:pPr marL="2857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aPTT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values were elevated in monkeys following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DrotAA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doses of 0.1, 0.2 and 1.0 mg/kg </a:t>
            </a:r>
          </a:p>
          <a:p>
            <a:pPr marL="2857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aPTT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was ~1.4-fold greater than baseline at 0.1 mg/kg dose (similar increase observed at 1.0 mg/kg of 3K3A-APC) indicating ~10-fold difference in anticoagulant activity </a:t>
            </a:r>
          </a:p>
          <a:p>
            <a:pPr marL="2857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Pre-dose values of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aPTT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prior to the 1 mg/kg dose (72 hours post-dose 0.2 mg/kg) were elevated above normal implying a persistent anticoagulant effect (not seen with 3K3A-APC)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2A6363-0331-4F7E-87F0-1952A9A47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/>
              <a:t>Drotrecogin</a:t>
            </a:r>
            <a:r>
              <a:rPr lang="en-US"/>
              <a:t> Alfa, Activated Coagulation Study in Primates</a:t>
            </a:r>
            <a:br>
              <a:rPr lang="en-US"/>
            </a:b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3950" y="5727700"/>
            <a:ext cx="400050" cy="2730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05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A370B-856B-4B3C-BE8A-1FBF95D442F1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742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03030-B218-4B2F-B406-50BA587AF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/>
              <a:t>Drotecogin</a:t>
            </a:r>
            <a:r>
              <a:rPr lang="en-US"/>
              <a:t> Alfa Activated: Mean Coagulation Parameters in Primates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3950" y="5727700"/>
            <a:ext cx="400050" cy="2730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05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25765" y="1950720"/>
          <a:ext cx="8266750" cy="35928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3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Dose 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(mL/kg)</a:t>
                      </a: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aPTT1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 = 15 min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(sec)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aPTT1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 = 3 </a:t>
                      </a:r>
                      <a:r>
                        <a:rPr lang="en-US" sz="1200" b="1" kern="120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hrs</a:t>
                      </a:r>
                      <a:endParaRPr lang="en-US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685800" rtl="0" eaLnBrk="1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(sec)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PT1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 = 15 min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(sec)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PT1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 = 3 </a:t>
                      </a:r>
                      <a:r>
                        <a:rPr lang="en-US" sz="1200" b="1" kern="120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hrs</a:t>
                      </a:r>
                      <a:endParaRPr lang="en-US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685800" rtl="0" eaLnBrk="1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(sec)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(Day 1)</a:t>
                      </a: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28.90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(1.12x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26.27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(1.02x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12.00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(1.01x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12.00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(1.01x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(Day 3)</a:t>
                      </a: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36.75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(1.43x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27.30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(1.05x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12.65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(1.07x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12.32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(1.04x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(Day 5)</a:t>
                      </a: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46.18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(1.81x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28.75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(1.51x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13.00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(1.14x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12.10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(1.06x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(Day 8)</a:t>
                      </a: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&gt;200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42.38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(1.51x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21.97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(1.41x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15.23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(0.98x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(Day 18)</a:t>
                      </a: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&gt;200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66.02</a:t>
                      </a:r>
                    </a:p>
                    <a:p>
                      <a:pPr marL="0" algn="ctr" defTabSz="685800" rtl="0" eaLnBrk="1" latinLnBrk="0" hangingPunct="1"/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(1.40x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25.02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(2.06x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21.02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(1.73x baseline)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386042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34476" y="6243482"/>
            <a:ext cx="7889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1Mean Data from all animals in each dose group; baseline = mean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predose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value on indicated study 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86C39C6-69AF-4183-949D-871EFB1807A0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CFF339-3046-43CE-9D12-502274464911}"/>
              </a:ext>
            </a:extLst>
          </p:cNvPr>
          <p:cNvSpPr/>
          <p:nvPr/>
        </p:nvSpPr>
        <p:spPr>
          <a:xfrm>
            <a:off x="-1684962" y="719191"/>
            <a:ext cx="1684962" cy="2260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Confirm with Kent: this is pk from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Xigris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 a control to produce following graph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69B0ED-1DE4-4E40-9693-75828572A1F8}"/>
              </a:ext>
            </a:extLst>
          </p:cNvPr>
          <p:cNvSpPr/>
          <p:nvPr/>
        </p:nvSpPr>
        <p:spPr>
          <a:xfrm>
            <a:off x="89878" y="6490042"/>
            <a:ext cx="33868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Source: Pharmacodynamic Study of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Xigris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Report No. 1909-001</a:t>
            </a:r>
          </a:p>
        </p:txBody>
      </p:sp>
    </p:spTree>
    <p:extLst>
      <p:ext uri="{BB962C8B-B14F-4D97-AF65-F5344CB8AC3E}">
        <p14:creationId xmlns:p14="http://schemas.microsoft.com/office/powerpoint/2010/main" val="7463250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6A0D2E-C2EF-431D-90A0-5D6B587B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3K3A-APC vs. Wild-Type APC in Primates</a:t>
            </a:r>
            <a:br>
              <a:rPr lang="en-US"/>
            </a:br>
            <a:endParaRPr lang="en-US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451486" y="1943100"/>
          <a:ext cx="4573740" cy="3367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521569" y="1918343"/>
            <a:ext cx="25717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 in coagulation parameter in Cynomolgus monkeys dosed with 3K3A-APC and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Xigris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(recombinant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wt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-APC, Lilly)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~90% reduction in 3K3A-APC anti-coagulation activity relative to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Xigris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(wild-type APC)</a:t>
            </a:r>
          </a:p>
          <a:p>
            <a:pPr marL="6286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0.2 mg/kg: 9.4x</a:t>
            </a:r>
          </a:p>
          <a:p>
            <a:pPr marL="6286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1.0 mg/kg: 11.9x</a:t>
            </a: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1C6DA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Dramatically reduced risk of bleeding at planned doses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ct val="25000"/>
              </a:spcBef>
              <a:spcAft>
                <a:spcPct val="2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5B4E3EB-6F9D-4233-9909-59A9D19DE5F1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AF6F52-A206-47B7-BF6D-AE0CB835D62E}"/>
              </a:ext>
            </a:extLst>
          </p:cNvPr>
          <p:cNvSpPr/>
          <p:nvPr/>
        </p:nvSpPr>
        <p:spPr>
          <a:xfrm>
            <a:off x="89879" y="6560378"/>
            <a:ext cx="3145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Williams et al, Davis,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 Pharm Des,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2012.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90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5E486AA5-6FC8-477B-A89E-814E56FECAA9}"/>
              </a:ext>
            </a:extLst>
          </p:cNvPr>
          <p:cNvSpPr txBox="1">
            <a:spLocks/>
          </p:cNvSpPr>
          <p:nvPr/>
        </p:nvSpPr>
        <p:spPr>
          <a:xfrm>
            <a:off x="730250" y="258363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3K3A-APC Phase 1 Study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D06E7ED1-12FE-4CB5-86F3-EDE5EBB29A7F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84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58AC-A68A-4AFB-AC43-6FEEF35EB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Phase 1: No individual </a:t>
            </a:r>
            <a:r>
              <a:rPr lang="en-US" err="1">
                <a:solidFill>
                  <a:prstClr val="black">
                    <a:lumMod val="75000"/>
                    <a:lumOff val="25000"/>
                  </a:prstClr>
                </a:solidFill>
              </a:rPr>
              <a:t>aPTT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 exceed 1.51 x ULN at 1 hour following infusion (60.4 sec) </a:t>
            </a:r>
            <a:r>
              <a:rPr lang="en-US" err="1">
                <a:solidFill>
                  <a:prstClr val="black">
                    <a:lumMod val="75000"/>
                    <a:lumOff val="25000"/>
                  </a:prstClr>
                </a:solidFill>
              </a:rPr>
              <a:t>aPTT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/>
          </a:p>
        </p:txBody>
      </p:sp>
      <p:pic>
        <p:nvPicPr>
          <p:cNvPr id="10" name="Picture 2" descr="Manuscript_aPTT Fig 2_14Jan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0" y="1408379"/>
            <a:ext cx="8304761" cy="43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733497" y="4381894"/>
            <a:ext cx="6016180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b="1">
                <a:solidFill>
                  <a:srgbClr val="595959"/>
                </a:solidFill>
              </a:rPr>
              <a:t>Multiple Dose: Baseline Adjusted Mean Change in </a:t>
            </a:r>
            <a:r>
              <a:rPr lang="en-US" sz="1500" b="1" err="1">
                <a:solidFill>
                  <a:srgbClr val="595959"/>
                </a:solidFill>
              </a:rPr>
              <a:t>aPTT</a:t>
            </a:r>
            <a:r>
              <a:rPr lang="en-US" sz="1500" b="1">
                <a:solidFill>
                  <a:srgbClr val="595959"/>
                </a:solidFill>
              </a:rPr>
              <a:t> 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972831" y="2099894"/>
            <a:ext cx="6154483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211811" y="1767397"/>
            <a:ext cx="739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1.3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EC0E582-A40B-47F3-89AD-6C25FD29D8EF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7282AED-EDE2-481C-8E73-0F5CC97A9010}" type="slidenum">
              <a:rPr lang="en-US" sz="1050" b="1" smtClean="0">
                <a:solidFill>
                  <a:schemeClr val="bg1"/>
                </a:solidFill>
              </a:rPr>
              <a:pPr algn="ctr">
                <a:defRPr/>
              </a:pPr>
              <a:t>5</a:t>
            </a:fld>
            <a:endParaRPr lang="en-US" sz="1050" b="1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168FD4-15D2-4EC4-91F4-04284F14FBA2}"/>
              </a:ext>
            </a:extLst>
          </p:cNvPr>
          <p:cNvSpPr/>
          <p:nvPr/>
        </p:nvSpPr>
        <p:spPr>
          <a:xfrm>
            <a:off x="89879" y="6560378"/>
            <a:ext cx="31456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</a:t>
            </a:r>
            <a:r>
              <a:rPr lang="en-US" sz="1000" dirty="0" err="1">
                <a:solidFill>
                  <a:schemeClr val="bg1"/>
                </a:solidFill>
              </a:rPr>
              <a:t>Lyden</a:t>
            </a:r>
            <a:r>
              <a:rPr lang="en-US" sz="1000" dirty="0">
                <a:solidFill>
                  <a:schemeClr val="bg1"/>
                </a:solidFill>
              </a:rPr>
              <a:t> et al, </a:t>
            </a:r>
            <a:r>
              <a:rPr lang="en-US" sz="1000" dirty="0" err="1">
                <a:solidFill>
                  <a:schemeClr val="bg1"/>
                </a:solidFill>
              </a:rPr>
              <a:t>Zlokovic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i="1" dirty="0" err="1">
                <a:solidFill>
                  <a:schemeClr val="bg1"/>
                </a:solidFill>
              </a:rPr>
              <a:t>Curr</a:t>
            </a:r>
            <a:r>
              <a:rPr lang="en-US" sz="1000" i="1" dirty="0">
                <a:solidFill>
                  <a:schemeClr val="bg1"/>
                </a:solidFill>
              </a:rPr>
              <a:t> Pharm Des</a:t>
            </a:r>
            <a:r>
              <a:rPr lang="en-US" sz="1000" dirty="0">
                <a:solidFill>
                  <a:schemeClr val="bg1"/>
                </a:solidFill>
              </a:rPr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94628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A0D75-700B-4449-AB94-A589233D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3K3A-APC was very well tolerated in the Phase 1 safety study</a:t>
            </a:r>
            <a:b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3950" y="5727700"/>
            <a:ext cx="400050" cy="2730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05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52BAF1-2A4A-4A2C-B00D-C51323D42503}"/>
              </a:ext>
            </a:extLst>
          </p:cNvPr>
          <p:cNvSpPr/>
          <p:nvPr/>
        </p:nvSpPr>
        <p:spPr>
          <a:xfrm>
            <a:off x="0" y="5406780"/>
            <a:ext cx="9144000" cy="558489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in human clinical study demonstrated no serious adverse events (SAEs)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3K3A-APC at any dose level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CBE2B7F-0B8A-45FB-B83B-8C16ADDD8DC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67202" y="1400823"/>
          <a:ext cx="4629149" cy="35810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6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6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6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6239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Adverse events and lab findings occurring in greater frequency in 3K3A-APC treated subjects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448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AE or Lab Finding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%</a:t>
                      </a:r>
                      <a:r>
                        <a:rPr lang="en-US" sz="1200" b="1" baseline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3K3A-APC Subjects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(N=50)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% of Placebo Subjects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(N=14)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C83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846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Headache</a:t>
                      </a:r>
                      <a:endParaRPr lang="en-US" sz="1200">
                        <a:solidFill>
                          <a:srgbClr val="595959"/>
                        </a:solidFill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84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Increased </a:t>
                      </a:r>
                      <a:r>
                        <a:rPr lang="en-US" sz="1200" dirty="0" err="1"/>
                        <a:t>aPTT</a:t>
                      </a:r>
                      <a:endParaRPr lang="en-US" sz="1200" dirty="0">
                        <a:solidFill>
                          <a:srgbClr val="595959"/>
                        </a:solidFill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846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Nausea</a:t>
                      </a:r>
                      <a:endParaRPr lang="en-US" sz="1200">
                        <a:solidFill>
                          <a:srgbClr val="595959"/>
                        </a:solidFill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846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Increased PT</a:t>
                      </a:r>
                      <a:endParaRPr lang="en-US" sz="1200">
                        <a:solidFill>
                          <a:srgbClr val="595959"/>
                        </a:solidFill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846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Vomiting</a:t>
                      </a:r>
                      <a:endParaRPr lang="en-US" sz="1200">
                        <a:solidFill>
                          <a:srgbClr val="595959"/>
                        </a:solidFill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8324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Vertigo, Migraine, Diarrhea, Fatigue, Sweating, Bronchitis, Tonsillitis and Neck Pain </a:t>
                      </a:r>
                      <a:endParaRPr lang="en-US" sz="1200">
                        <a:solidFill>
                          <a:srgbClr val="595959"/>
                        </a:solidFill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52616AE-62A0-46AF-AE6C-0B78F1CDA0DA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9DDFB80-4970-411A-8EB1-5CB1A33E0A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7760" y="1400823"/>
          <a:ext cx="3794919" cy="37275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6072">
                  <a:extLst>
                    <a:ext uri="{9D8B030D-6E8A-4147-A177-3AD203B41FA5}">
                      <a16:colId xmlns:a16="http://schemas.microsoft.com/office/drawing/2014/main" val="537251369"/>
                    </a:ext>
                  </a:extLst>
                </a:gridCol>
                <a:gridCol w="2878847">
                  <a:extLst>
                    <a:ext uri="{9D8B030D-6E8A-4147-A177-3AD203B41FA5}">
                      <a16:colId xmlns:a16="http://schemas.microsoft.com/office/drawing/2014/main" val="627716929"/>
                    </a:ext>
                  </a:extLst>
                </a:gridCol>
              </a:tblGrid>
              <a:tr h="344251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Phase 1</a:t>
                      </a:r>
                    </a:p>
                  </a:txBody>
                  <a:tcPr anchor="ctr">
                    <a:solidFill>
                      <a:srgbClr val="0C83B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262619"/>
                  </a:ext>
                </a:extLst>
              </a:tr>
              <a:tr h="424419">
                <a:tc>
                  <a:txBody>
                    <a:bodyPr/>
                    <a:lstStyle/>
                    <a:p>
                      <a:r>
                        <a:rPr lang="en-US" sz="1200" b="1"/>
                        <a:t>Patient Population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Healthy volunteers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547501"/>
                  </a:ext>
                </a:extLst>
              </a:tr>
              <a:tr h="594186">
                <a:tc>
                  <a:txBody>
                    <a:bodyPr/>
                    <a:lstStyle/>
                    <a:p>
                      <a:r>
                        <a:rPr lang="en-US" sz="1200" b="1" dirty="0"/>
                        <a:t>Study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Randomized, double-blind, placebo-controlled Phase 1 study of safety and pharmacokinetics of single and multiple ascending doses of APC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9073164"/>
                  </a:ext>
                </a:extLst>
              </a:tr>
              <a:tr h="344251">
                <a:tc>
                  <a:txBody>
                    <a:bodyPr/>
                    <a:lstStyle/>
                    <a:p>
                      <a:r>
                        <a:rPr lang="en-US" sz="1200" b="1"/>
                        <a:t>Study Size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 patients were enrolled for the study (32 single-dose, 32 multiple-dose)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099233"/>
                  </a:ext>
                </a:extLst>
              </a:tr>
              <a:tr h="424419">
                <a:tc>
                  <a:txBody>
                    <a:bodyPr/>
                    <a:lstStyle/>
                    <a:p>
                      <a:r>
                        <a:rPr lang="en-US" sz="1200" b="1" dirty="0"/>
                        <a:t>Primary Endpoint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Safety, maximum tolerated dose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451902"/>
                  </a:ext>
                </a:extLst>
              </a:tr>
              <a:tr h="1103488">
                <a:tc>
                  <a:txBody>
                    <a:bodyPr/>
                    <a:lstStyle/>
                    <a:p>
                      <a:r>
                        <a:rPr lang="en-US" sz="1200" b="1"/>
                        <a:t>Secondary Endpoint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3736" indent="-173736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Maximum observed plasma concentration</a:t>
                      </a:r>
                    </a:p>
                    <a:p>
                      <a:pPr marL="173736" indent="-173736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Area under the Plasma concentration time curve</a:t>
                      </a:r>
                    </a:p>
                    <a:p>
                      <a:pPr marL="173736" indent="-173736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clearance of 3K3A-APC</a:t>
                      </a:r>
                    </a:p>
                    <a:p>
                      <a:pPr marL="173736" indent="-173736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Volume of Distribution of 3K3A-APC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441472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16EC03B1-E1D0-4ACE-A920-FF77E11EE3C6}"/>
              </a:ext>
            </a:extLst>
          </p:cNvPr>
          <p:cNvSpPr/>
          <p:nvPr/>
        </p:nvSpPr>
        <p:spPr>
          <a:xfrm>
            <a:off x="89879" y="6560378"/>
            <a:ext cx="31456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Lyden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Zlokovic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Pharm Des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13758330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5E486AA5-6FC8-477B-A89E-814E56FECAA9}"/>
              </a:ext>
            </a:extLst>
          </p:cNvPr>
          <p:cNvSpPr txBox="1">
            <a:spLocks/>
          </p:cNvSpPr>
          <p:nvPr/>
        </p:nvSpPr>
        <p:spPr>
          <a:xfrm>
            <a:off x="871477" y="246933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3K3A-APC Phase 2A Study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D16EB6C0-B175-4BAA-AD5A-88C64DB6F657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6009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8061E-9F5C-4E51-8037-40CA82DA3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NN-104 (RHAPSODY) Study Design</a:t>
            </a:r>
            <a:b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795FB9B-44A7-8249-B6C6-B2F66DB2FDB3}"/>
              </a:ext>
            </a:extLst>
          </p:cNvPr>
          <p:cNvSpPr txBox="1">
            <a:spLocks/>
          </p:cNvSpPr>
          <p:nvPr/>
        </p:nvSpPr>
        <p:spPr>
          <a:xfrm>
            <a:off x="628650" y="1338446"/>
            <a:ext cx="7886700" cy="3263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85800" marR="0" lvl="1" indent="-342900" algn="l" defTabSz="914400" rtl="0" eaLnBrk="0" fontAlgn="auto" latinLnBrk="0" hangingPunct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prstClr val="black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9C7D7CB-8D6F-4A52-AC16-B8164190FAEF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3C96E63-4507-47F2-9E39-4631871CAD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650" y="1473133"/>
          <a:ext cx="7886700" cy="43940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6556">
                  <a:extLst>
                    <a:ext uri="{9D8B030D-6E8A-4147-A177-3AD203B41FA5}">
                      <a16:colId xmlns:a16="http://schemas.microsoft.com/office/drawing/2014/main" val="596953374"/>
                    </a:ext>
                  </a:extLst>
                </a:gridCol>
                <a:gridCol w="6760144">
                  <a:extLst>
                    <a:ext uri="{9D8B030D-6E8A-4147-A177-3AD203B41FA5}">
                      <a16:colId xmlns:a16="http://schemas.microsoft.com/office/drawing/2014/main" val="130671051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NN-104 (RHAPSODY) Study Design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102627162"/>
                  </a:ext>
                </a:extLst>
              </a:tr>
              <a:tr h="3445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Design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Multicenter, Prospective, Randomized, Placebo-Controlled, Double-Blind Phase II Study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545253"/>
                  </a:ext>
                </a:extLst>
              </a:tr>
              <a:tr h="1017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Purpose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To evaluate the following after administration of tPA, mechanical thrombectomy, or both in subjects with moderate to acute ischemic stroke: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Safety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Pharmacokinetics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Incidence of intracranial hemorrhage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775670"/>
                  </a:ext>
                </a:extLst>
              </a:tr>
              <a:tr h="14245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Subject Enrollment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Enrolled 110 subjects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22 cohorts in groups of four (three treated / one placebo)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“Extra” placebo subjects enrolled during safety review pauses</a:t>
                      </a:r>
                    </a:p>
                    <a:p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Randomization “confirmed” once subject receives any amount of 3K3A-APC or placebo</a:t>
                      </a:r>
                    </a:p>
                    <a:p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Placebo group included: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For secondary comparison of hemorrhage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To provide useful data for planning future studies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199291"/>
                  </a:ext>
                </a:extLst>
              </a:tr>
              <a:tr h="8140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Treatment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Following completion of </a:t>
                      </a:r>
                      <a:r>
                        <a:rPr lang="en-US" sz="11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tPA</a:t>
                      </a: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infusion or initiation of mechanical thrombectomy: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Subjects received 3K3A-APC or placebo 30-120 minutes later – given as a 15 minute infusion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Subjects received another 15 minute infusion every 12 hours (+/- 1  hour) for up to 5 total doses (or discharge from hospital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671448"/>
                  </a:ext>
                </a:extLst>
              </a:tr>
              <a:tr h="610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Assessment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Dose-limiting toxicity events (DLTs) assessed from first dose to 48 hours following last dose of study treatment</a:t>
                      </a:r>
                    </a:p>
                    <a:p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Safety evaluations conducted through day 7</a:t>
                      </a:r>
                    </a:p>
                    <a:p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MRI scans obtained at days 7, 30, and 90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242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26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2CB25-3B2D-4D1B-9D87-D0659AA4B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NN-104 (RHAPSODY) was powered and designed for safety and evaluation of hemorrhage, not for clinical outcomes</a:t>
            </a:r>
            <a:b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268040F-0147-CE49-919F-4C5B4071D877}"/>
              </a:ext>
            </a:extLst>
          </p:cNvPr>
          <p:cNvSpPr txBox="1">
            <a:spLocks/>
          </p:cNvSpPr>
          <p:nvPr/>
        </p:nvSpPr>
        <p:spPr>
          <a:xfrm>
            <a:off x="8861938" y="5726909"/>
            <a:ext cx="273758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05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56E07CE-A49D-4B8D-A5BA-5BCF05EC1B9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4012" y="1387426"/>
          <a:ext cx="8455977" cy="3749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9665">
                  <a:extLst>
                    <a:ext uri="{9D8B030D-6E8A-4147-A177-3AD203B41FA5}">
                      <a16:colId xmlns:a16="http://schemas.microsoft.com/office/drawing/2014/main" val="1873468009"/>
                    </a:ext>
                  </a:extLst>
                </a:gridCol>
                <a:gridCol w="7516312">
                  <a:extLst>
                    <a:ext uri="{9D8B030D-6E8A-4147-A177-3AD203B41FA5}">
                      <a16:colId xmlns:a16="http://schemas.microsoft.com/office/drawing/2014/main" val="41663407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Primary Objectives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To evaluate the safety of multiple ascending intravenous (IV) doses of 3K3A-APC following </a:t>
                      </a:r>
                      <a:r>
                        <a:rPr lang="en-US" sz="1200" err="1"/>
                        <a:t>tPA</a:t>
                      </a:r>
                      <a:r>
                        <a:rPr lang="en-US" sz="1200"/>
                        <a:t> administration or mechanical thrombectomy or both in subjects who have experienced moderate to severe acute ischemic stroke.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/>
                    </a:p>
                  </a:txBody>
                  <a:tcPr anchor="ctr"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142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Secondary Objectives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To investigate the PK properties of 3K3A-APC following </a:t>
                      </a:r>
                      <a:r>
                        <a:rPr lang="en-US" sz="1200" err="1"/>
                        <a:t>tPA</a:t>
                      </a:r>
                      <a:r>
                        <a:rPr lang="en-US" sz="1200"/>
                        <a:t> or mechanical thrombectomy or both in adults with acute ischemic stroke.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To evaluate the effect of 3K3A-APC on the presence of </a:t>
                      </a:r>
                      <a:r>
                        <a:rPr lang="en-US" sz="1200" err="1"/>
                        <a:t>tPA</a:t>
                      </a:r>
                      <a:r>
                        <a:rPr lang="en-US" sz="1200"/>
                        <a:t>/mechanical thrombectomy-related bleeding in the brain (hemorrhage and microbleeds) as determined by MRI at Day 30.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/>
                    </a:p>
                  </a:txBody>
                  <a:tcPr anchor="ctr"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640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Exploratory Objectives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To evaluate the effect of 3K3A-APC on the volume of </a:t>
                      </a:r>
                      <a:r>
                        <a:rPr lang="en-US" sz="1200" err="1"/>
                        <a:t>tPA</a:t>
                      </a:r>
                      <a:r>
                        <a:rPr lang="en-US" sz="1200"/>
                        <a:t>/mechanical thrombectomy-related bleeding (hemorrhage and microbleeds) in the brain as determined by MRI at Day 30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To evaluate the effect of 3K3A-APC on incidence of subarachnoid hemorrhage in subjects who receive mechanical thrombectomy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To collect the 7-day National Institutes of Health Stroke Scale (NIHSS) scores as a predictor for 90-day modified Rankin Scale (</a:t>
                      </a:r>
                      <a:r>
                        <a:rPr lang="en-US" sz="1200" err="1"/>
                        <a:t>mRS</a:t>
                      </a:r>
                      <a:r>
                        <a:rPr lang="en-US" sz="1200"/>
                        <a:t>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To collect the 90-day </a:t>
                      </a:r>
                      <a:r>
                        <a:rPr lang="en-US" sz="1200" err="1"/>
                        <a:t>mRS</a:t>
                      </a:r>
                      <a:endParaRPr lang="en-US" sz="120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To collect the 90-day Barthel Index (BI)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To collect infarct volume at 90 days (MRI, or CT if unable to obtain MRI)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To assess the immunogenic potential of 3K3A-APC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/>
                    </a:p>
                  </a:txBody>
                  <a:tcPr anchor="ctr"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18895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0A72D1B-6BC7-49BC-A8A0-A06BACF1C578}"/>
              </a:ext>
            </a:extLst>
          </p:cNvPr>
          <p:cNvSpPr/>
          <p:nvPr/>
        </p:nvSpPr>
        <p:spPr>
          <a:xfrm>
            <a:off x="0" y="5406780"/>
            <a:ext cx="9144000" cy="558489"/>
          </a:xfrm>
          <a:prstGeom prst="rect">
            <a:avLst/>
          </a:prstGeom>
          <a:solidFill>
            <a:srgbClr val="0C8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Efficacy endpoints collected to demonstrate feasibility of measuring them in a future trial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D98F627-DB6C-411B-A87A-ECC413A7CB55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6757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D9E69-6D1F-46CE-A621-087B04F8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Baseline Stroke Characteristics</a:t>
            </a:r>
            <a:b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69363" y="5727700"/>
            <a:ext cx="274637" cy="2730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05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C441D30-6C23-C24B-B7BC-17E7B41FAB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8472" y="1440891"/>
          <a:ext cx="8047056" cy="43028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8373">
                  <a:extLst>
                    <a:ext uri="{9D8B030D-6E8A-4147-A177-3AD203B41FA5}">
                      <a16:colId xmlns:a16="http://schemas.microsoft.com/office/drawing/2014/main" val="596953374"/>
                    </a:ext>
                  </a:extLst>
                </a:gridCol>
                <a:gridCol w="1659186">
                  <a:extLst>
                    <a:ext uri="{9D8B030D-6E8A-4147-A177-3AD203B41FA5}">
                      <a16:colId xmlns:a16="http://schemas.microsoft.com/office/drawing/2014/main" val="1306710516"/>
                    </a:ext>
                  </a:extLst>
                </a:gridCol>
                <a:gridCol w="1606396">
                  <a:extLst>
                    <a:ext uri="{9D8B030D-6E8A-4147-A177-3AD203B41FA5}">
                      <a16:colId xmlns:a16="http://schemas.microsoft.com/office/drawing/2014/main" val="2657056327"/>
                    </a:ext>
                  </a:extLst>
                </a:gridCol>
                <a:gridCol w="14631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4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5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</a:rPr>
                        <a:t>Placebo</a:t>
                      </a:r>
                      <a:br>
                        <a:rPr lang="en-US" sz="1500" b="1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</a:rPr>
                        <a:t>(n = 44)</a:t>
                      </a:r>
                      <a:endParaRPr lang="en-US" sz="15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</a:rPr>
                        <a:t>3K3A-APC</a:t>
                      </a:r>
                      <a:br>
                        <a:rPr lang="en-US" sz="1500" b="1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</a:rPr>
                        <a:t>(n = 66)</a:t>
                      </a:r>
                      <a:endParaRPr lang="en-US" sz="15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</a:rPr>
                        <a:t>P-value</a:t>
                      </a:r>
                      <a:endParaRPr lang="en-US" sz="15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254109"/>
                  </a:ext>
                </a:extLst>
              </a:tr>
              <a:tr h="4777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NIHSS</a:t>
                      </a:r>
                      <a:r>
                        <a:rPr lang="en-US" sz="1200" baseline="0">
                          <a:effectLst/>
                        </a:rPr>
                        <a:t> Prior to Recanalization Therapy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 (6.8)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 (6.3)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0.89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545253"/>
                  </a:ext>
                </a:extLst>
              </a:tr>
              <a:tr h="3237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NIHSS Eligibility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 (6.3)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 (7.6)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0.44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515649"/>
                  </a:ext>
                </a:extLst>
              </a:tr>
              <a:tr h="8599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Modified Rankin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- 0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- 1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- ≥ 2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 (93%)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(7%)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(0%)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 (88%)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 (12%)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(0%)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0.52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99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Recanalization Therapy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- IV </a:t>
                      </a:r>
                      <a:r>
                        <a:rPr lang="en-US" sz="12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tPA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Only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- IAT Only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- IV </a:t>
                      </a:r>
                      <a:r>
                        <a:rPr lang="en-US" sz="12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tPA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IAT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(55%)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(5%)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(41%)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 (53%)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(5%)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 (42%)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1.00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87947"/>
                  </a:ext>
                </a:extLst>
              </a:tr>
              <a:tr h="12420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from Stroke Onset to First Therapy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- Time to </a:t>
                      </a:r>
                      <a:r>
                        <a:rPr lang="en-US" sz="12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tPA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Initiation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- Time to First Skin Puncture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- Time to </a:t>
                      </a:r>
                      <a:r>
                        <a:rPr lang="en-US" sz="12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tPA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Initiation or First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Skin Puncture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2:07 (1:01)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1:59 (0:44)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5:39 (0:21)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1:53 (0:35)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2:13 (0:58)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2:16 (0:49)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3:31 (1:37)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2:02 (1:00)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0.57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0.19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0.18</a:t>
                      </a:r>
                      <a:b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0.57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3189379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27A979-8245-4E2C-AC46-41C5DDDE3271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54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C47CE-7015-4EE0-803B-C68AE31B3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3K3A-APC has an extremely favorable safety profile, as it is safe at all doses tested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A8EB2-7544-46A3-AF49-88A3C907B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1485" y="1430980"/>
            <a:ext cx="8306692" cy="46708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u="sng"/>
              <a:t>Continual Reassessment Method (CRM)</a:t>
            </a:r>
          </a:p>
          <a:p>
            <a:r>
              <a:rPr lang="en-US"/>
              <a:t>CRM was used to establish a maximum tolerated dose (MTD) of the drug</a:t>
            </a:r>
          </a:p>
          <a:p>
            <a:pPr lvl="1"/>
            <a:r>
              <a:rPr lang="en-US" sz="1600"/>
              <a:t>MTD defined as an estimated DLT of 10% or less</a:t>
            </a:r>
          </a:p>
          <a:p>
            <a:r>
              <a:rPr lang="en-US"/>
              <a:t>DLT frequencies were initially estimated in each dose tier: 120-5%, 240-7%, 360-9%, and 540-11%</a:t>
            </a:r>
          </a:p>
          <a:p>
            <a:r>
              <a:rPr lang="en-US"/>
              <a:t>Initial patient cohort was started at the lowest dose level (120 µg/kg)</a:t>
            </a:r>
          </a:p>
          <a:p>
            <a:r>
              <a:rPr lang="en-US"/>
              <a:t>From there, dose escalations were driven by CRM based on incidence DLTs</a:t>
            </a:r>
          </a:p>
          <a:p>
            <a:r>
              <a:rPr lang="en-US"/>
              <a:t>CRM determined number of patients included in the study at each dose level</a:t>
            </a:r>
          </a:p>
          <a:p>
            <a:pPr lvl="1">
              <a:spcBef>
                <a:spcPts val="600"/>
              </a:spcBef>
            </a:pPr>
            <a:r>
              <a:rPr lang="en-US" sz="1600"/>
              <a:t>Enroll 4 subjects (3 treatment / 1 placebo) into a cohort</a:t>
            </a:r>
          </a:p>
          <a:p>
            <a:pPr lvl="1">
              <a:spcBef>
                <a:spcPts val="600"/>
              </a:spcBef>
            </a:pPr>
            <a:r>
              <a:rPr lang="en-US" sz="1600"/>
              <a:t>Determine number of evaluable subjects in cohort</a:t>
            </a:r>
          </a:p>
          <a:p>
            <a:pPr lvl="1">
              <a:spcBef>
                <a:spcPts val="600"/>
              </a:spcBef>
            </a:pPr>
            <a:r>
              <a:rPr lang="en-US" sz="1600"/>
              <a:t>Observe number of evaluable subjects (out of 3 treated) that have a DLT per study definition</a:t>
            </a:r>
          </a:p>
          <a:p>
            <a:pPr lvl="1">
              <a:spcBef>
                <a:spcPts val="600"/>
              </a:spcBef>
            </a:pPr>
            <a:r>
              <a:rPr lang="en-US" sz="1600"/>
              <a:t>Refit dose-response curve using observed information from all evaluable subjects to date</a:t>
            </a:r>
          </a:p>
          <a:p>
            <a:pPr lvl="1">
              <a:spcBef>
                <a:spcPts val="600"/>
              </a:spcBef>
            </a:pPr>
            <a:r>
              <a:rPr lang="en-US" sz="1600"/>
              <a:t>Dose level may be escalated by no more than one dose between consecutive cohorts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BA0A7BFE-4B43-4274-9DFF-045B233FC29A}"/>
              </a:ext>
            </a:extLst>
          </p:cNvPr>
          <p:cNvSpPr txBox="1">
            <a:spLocks/>
          </p:cNvSpPr>
          <p:nvPr/>
        </p:nvSpPr>
        <p:spPr>
          <a:xfrm>
            <a:off x="12483001" y="5020131"/>
            <a:ext cx="274637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05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AEFDB38D-4584-44B2-B5A0-CB2E800CDBE0}"/>
              </a:ext>
            </a:extLst>
          </p:cNvPr>
          <p:cNvSpPr txBox="1">
            <a:spLocks/>
          </p:cNvSpPr>
          <p:nvPr/>
        </p:nvSpPr>
        <p:spPr>
          <a:xfrm>
            <a:off x="-1775451" y="4840697"/>
            <a:ext cx="7886700" cy="3263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9B0105B-AA3C-4E5B-940A-70F0195A6728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8011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59B7-2AE7-4EF6-9FBA-838B25C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Continual re-assessment method was used to determine maximum tolerated dose (MTD) 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E644AB4-550C-5448-9FBB-A0F87C12F369}"/>
              </a:ext>
            </a:extLst>
          </p:cNvPr>
          <p:cNvSpPr txBox="1">
            <a:spLocks/>
          </p:cNvSpPr>
          <p:nvPr/>
        </p:nvSpPr>
        <p:spPr>
          <a:xfrm>
            <a:off x="385028" y="1407886"/>
            <a:ext cx="4177628" cy="786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a hyperbolic tangent dose-response model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Assumed prior probabilities of toxicity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D8023D1-93BE-9746-9B30-D8F23E53E7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40" y="2357593"/>
          <a:ext cx="402725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1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63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5186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120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240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360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540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32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 5%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 7%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 9%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11%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id="{694CEBDB-2626-A842-9F37-4F8E43CA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40" y="3017131"/>
            <a:ext cx="4055347" cy="304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07C7B9F-0484-4AA3-AEEF-2EFC383B1CFA}"/>
              </a:ext>
            </a:extLst>
          </p:cNvPr>
          <p:cNvSpPr/>
          <p:nvPr/>
        </p:nvSpPr>
        <p:spPr>
          <a:xfrm>
            <a:off x="4221516" y="5371666"/>
            <a:ext cx="4629150" cy="895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DLTs observed in Cohort 1, estimated curve substantially lower  -- all doses &lt; 10%.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But, since dose can only increase by one level, cohort 2 treated at 240 </a:t>
            </a:r>
            <a:r>
              <a:rPr kumimoji="0" lang="el-GR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g/kg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F95D778-926A-4C53-8765-5DF1FA34F4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21517" y="4348488"/>
          <a:ext cx="462915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5740"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/>
                      </a:r>
                      <a:b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</a:br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Cohort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Dose</a:t>
                      </a:r>
                      <a:b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</a:br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(</a:t>
                      </a:r>
                      <a:r>
                        <a:rPr lang="el-GR" sz="9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μ</a:t>
                      </a:r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g/kg)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Evaluable Subjects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# of DLTs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Toxicity</a:t>
                      </a:r>
                      <a:r>
                        <a:rPr lang="en-US" sz="900" b="1" baseline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Estimates</a:t>
                      </a:r>
                      <a:endParaRPr lang="en-US" sz="900" b="1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 v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120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240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360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540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endParaRPr lang="en-US" sz="900" b="1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 5%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 7%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 9%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 11%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120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 1%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 2%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 3%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 4%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Freeform 21">
            <a:extLst>
              <a:ext uri="{FF2B5EF4-FFF2-40B4-BE49-F238E27FC236}">
                <a16:creationId xmlns:a16="http://schemas.microsoft.com/office/drawing/2014/main" id="{CF97BF58-4B17-48DF-A366-B9178F90C635}"/>
              </a:ext>
            </a:extLst>
          </p:cNvPr>
          <p:cNvSpPr/>
          <p:nvPr/>
        </p:nvSpPr>
        <p:spPr bwMode="auto">
          <a:xfrm>
            <a:off x="6920410" y="5206380"/>
            <a:ext cx="589480" cy="184807"/>
          </a:xfrm>
          <a:custGeom>
            <a:avLst/>
            <a:gdLst>
              <a:gd name="connsiteX0" fmla="*/ 0 w 785973"/>
              <a:gd name="connsiteY0" fmla="*/ 0 h 349334"/>
              <a:gd name="connsiteX1" fmla="*/ 431514 w 785973"/>
              <a:gd name="connsiteY1" fmla="*/ 349322 h 349334"/>
              <a:gd name="connsiteX2" fmla="*/ 785973 w 785973"/>
              <a:gd name="connsiteY2" fmla="*/ 10274 h 34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5973" h="349334">
                <a:moveTo>
                  <a:pt x="0" y="0"/>
                </a:moveTo>
                <a:cubicBezTo>
                  <a:pt x="150259" y="173805"/>
                  <a:pt x="300519" y="347610"/>
                  <a:pt x="431514" y="349322"/>
                </a:cubicBezTo>
                <a:cubicBezTo>
                  <a:pt x="562509" y="351034"/>
                  <a:pt x="674241" y="180654"/>
                  <a:pt x="785973" y="10274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32B058-DCB6-423D-8BFC-6AA29D290B52}"/>
              </a:ext>
            </a:extLst>
          </p:cNvPr>
          <p:cNvGrpSpPr/>
          <p:nvPr/>
        </p:nvGrpSpPr>
        <p:grpSpPr>
          <a:xfrm>
            <a:off x="4522463" y="1279268"/>
            <a:ext cx="4027257" cy="3022017"/>
            <a:chOff x="3568464" y="2989173"/>
            <a:chExt cx="3661143" cy="2747288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CD84F9C8-69DD-4432-9989-4CABFE375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464" y="2989173"/>
              <a:ext cx="3661143" cy="2747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E4F9996-7F45-4B48-9E9E-F562701239CF}"/>
                </a:ext>
              </a:extLst>
            </p:cNvPr>
            <p:cNvCxnSpPr/>
            <p:nvPr/>
          </p:nvCxnSpPr>
          <p:spPr bwMode="auto">
            <a:xfrm>
              <a:off x="6393566" y="4255949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7ACB5AC-8FF7-4547-88B8-1F88F0DE5068}"/>
                </a:ext>
              </a:extLst>
            </p:cNvPr>
            <p:cNvCxnSpPr/>
            <p:nvPr/>
          </p:nvCxnSpPr>
          <p:spPr bwMode="auto">
            <a:xfrm>
              <a:off x="5593466" y="4348125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FED06A5-A9B9-4221-8BDF-4BEAE7013DA7}"/>
                </a:ext>
              </a:extLst>
            </p:cNvPr>
            <p:cNvCxnSpPr/>
            <p:nvPr/>
          </p:nvCxnSpPr>
          <p:spPr bwMode="auto">
            <a:xfrm>
              <a:off x="4793366" y="4574881"/>
              <a:ext cx="0" cy="3429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1247C2B1-C399-4BFF-85D9-58C4216E8D72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9439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C47CE-7015-4EE0-803B-C68AE31B3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Continual re-assessment method was utilized to determine that 540 </a:t>
            </a:r>
            <a:r>
              <a:rPr lang="en-US" err="1">
                <a:solidFill>
                  <a:prstClr val="black">
                    <a:lumMod val="75000"/>
                    <a:lumOff val="25000"/>
                  </a:prstClr>
                </a:solidFill>
              </a:rPr>
              <a:t>μg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/kg is the maximum tolerated dose, with an estimated DLT rate around 7%</a:t>
            </a:r>
            <a:endParaRPr lang="en-US"/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BA0A7BFE-4B43-4274-9DFF-045B233FC29A}"/>
              </a:ext>
            </a:extLst>
          </p:cNvPr>
          <p:cNvSpPr txBox="1">
            <a:spLocks/>
          </p:cNvSpPr>
          <p:nvPr/>
        </p:nvSpPr>
        <p:spPr>
          <a:xfrm>
            <a:off x="12483001" y="5020131"/>
            <a:ext cx="274637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05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AEFDB38D-4584-44B2-B5A0-CB2E800CDBE0}"/>
              </a:ext>
            </a:extLst>
          </p:cNvPr>
          <p:cNvSpPr txBox="1">
            <a:spLocks/>
          </p:cNvSpPr>
          <p:nvPr/>
        </p:nvSpPr>
        <p:spPr>
          <a:xfrm>
            <a:off x="-1775451" y="4840697"/>
            <a:ext cx="7886700" cy="3263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6F690A-65E8-4E3B-ADEC-B0A176B81E52}"/>
              </a:ext>
            </a:extLst>
          </p:cNvPr>
          <p:cNvGrpSpPr/>
          <p:nvPr/>
        </p:nvGrpSpPr>
        <p:grpSpPr>
          <a:xfrm>
            <a:off x="1433743" y="1430852"/>
            <a:ext cx="6276515" cy="4780761"/>
            <a:chOff x="3771900" y="1472303"/>
            <a:chExt cx="5029200" cy="37719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26338E-5902-47FB-8718-8D624B7FA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1900" y="1472303"/>
              <a:ext cx="5029200" cy="3771900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C85895B-088D-43FA-B209-6C92CA462781}"/>
                </a:ext>
              </a:extLst>
            </p:cNvPr>
            <p:cNvCxnSpPr>
              <a:cxnSpLocks/>
            </p:cNvCxnSpPr>
            <p:nvPr/>
          </p:nvCxnSpPr>
          <p:spPr>
            <a:xfrm>
              <a:off x="4384448" y="3176741"/>
              <a:ext cx="422452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9B0105B-AA3C-4E5B-940A-70F0195A6728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1271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2FB21-33EB-47F1-8E89-02C304F5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Secondary Outcome: Vascular Protection – Strong trend toward less hemorrhage incidence and total hemorrhage volume in 3K3A-APC treated patients vs. placebo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69363" y="5727700"/>
            <a:ext cx="274637" cy="2730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05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17EB7-5B14-4005-AF96-553B0C6842FE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ECC3A91-BED3-4C12-AB41-055305076665}"/>
              </a:ext>
            </a:extLst>
          </p:cNvPr>
          <p:cNvGraphicFramePr/>
          <p:nvPr>
            <p:extLst/>
          </p:nvPr>
        </p:nvGraphicFramePr>
        <p:xfrm>
          <a:off x="858416" y="1663699"/>
          <a:ext cx="7843430" cy="4513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033BC5C-48FC-4EBB-8ED6-F8922D3D5727}"/>
              </a:ext>
            </a:extLst>
          </p:cNvPr>
          <p:cNvSpPr/>
          <p:nvPr/>
        </p:nvSpPr>
        <p:spPr>
          <a:xfrm>
            <a:off x="1766157" y="2319958"/>
            <a:ext cx="9557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C83B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P-Value: 0.046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B753F9-8EC2-4CF9-BEC4-F8AF3EA004CA}"/>
              </a:ext>
            </a:extLst>
          </p:cNvPr>
          <p:cNvSpPr/>
          <p:nvPr/>
        </p:nvSpPr>
        <p:spPr>
          <a:xfrm>
            <a:off x="3175901" y="2732255"/>
            <a:ext cx="9396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P-Value: 0.282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B376F1-B095-44F1-919C-B76E94BA5A94}"/>
              </a:ext>
            </a:extLst>
          </p:cNvPr>
          <p:cNvSpPr/>
          <p:nvPr/>
        </p:nvSpPr>
        <p:spPr>
          <a:xfrm>
            <a:off x="4565902" y="3553928"/>
            <a:ext cx="9396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P-Value: 0.156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1A9C2-D9A7-4C0A-9A42-3981FF4282A9}"/>
              </a:ext>
            </a:extLst>
          </p:cNvPr>
          <p:cNvSpPr/>
          <p:nvPr/>
        </p:nvSpPr>
        <p:spPr>
          <a:xfrm>
            <a:off x="5955903" y="3982164"/>
            <a:ext cx="9396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P-Value: 0.069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D22841-FDC0-4081-AE6C-433401CD3A18}"/>
              </a:ext>
            </a:extLst>
          </p:cNvPr>
          <p:cNvSpPr/>
          <p:nvPr/>
        </p:nvSpPr>
        <p:spPr>
          <a:xfrm>
            <a:off x="7345903" y="4228385"/>
            <a:ext cx="9396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P-Value: 0.542</a:t>
            </a:r>
          </a:p>
        </p:txBody>
      </p:sp>
    </p:spTree>
    <p:extLst>
      <p:ext uri="{BB962C8B-B14F-4D97-AF65-F5344CB8AC3E}">
        <p14:creationId xmlns:p14="http://schemas.microsoft.com/office/powerpoint/2010/main" val="25495260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0FACD-C113-4B85-BE2D-DDCB9BC60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Overall Conclusions: Phase 2 Study</a:t>
            </a:r>
            <a:b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58177" y="6571762"/>
            <a:ext cx="385823" cy="2730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82AED-EDE2-481C-8E73-0F5CC97A9010}" type="slidenum"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E644AB4-550C-5448-9FBB-A0F87C12F369}"/>
              </a:ext>
            </a:extLst>
          </p:cNvPr>
          <p:cNvSpPr txBox="1">
            <a:spLocks/>
          </p:cNvSpPr>
          <p:nvPr/>
        </p:nvSpPr>
        <p:spPr>
          <a:xfrm>
            <a:off x="451485" y="1337668"/>
            <a:ext cx="7886700" cy="4829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Conclusions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3K3A-APC is safe &amp; tolerable in the acute stroke population receiving </a:t>
            </a: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mechanical thrombectomy, or both.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540 </a:t>
            </a:r>
            <a:r>
              <a:rPr kumimoji="0" lang="el-GR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g/kg, the highest dose studied, was the maximum tolerated dose with low DLT rate of 7%.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 is a strong trend toward reduced hemorrhage incidence and reduced total hemorrhage volume in patients treated with 3K3A-APC vs. placebo.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study of neuroprotectant 3K3A-APC in patients receiving </a:t>
            </a: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mechanical thrombectomy, or both is feasible and can be recruited in a timely fashion.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Rhapsody was designed to satisfy the highest possible safety bar: safety when dosed on top of clot-centric treatment for ischemic stroke, including bleed-inducing </a:t>
            </a: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so future studies are now enabled with </a:t>
            </a: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mechanical thrombectomy.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Preclinical data also strongly support the use of 3K3A-APC as monotherapy.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 Outcome Measures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Phase 2a study was designed and powered to evaluate safety and identify an MTD, with a secondary objective to evaluate hemorrhage.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order to demonstrate the feasibility of conducting an efficacy study in this challenging patient population, the protocol included the collection of clinical outcome measures.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expected, no significant differences were found on any outcome measure:</a:t>
            </a:r>
          </a:p>
          <a:p>
            <a:pPr marL="685800" marR="0" lvl="1" indent="-228600" algn="l" defTabSz="914400" rtl="0" eaLnBrk="0" fontAlgn="base" latinLnBrk="0" hangingPunct="0">
              <a:lnSpc>
                <a:spcPct val="8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Day NIHSS</a:t>
            </a:r>
          </a:p>
          <a:p>
            <a:pPr marL="685800" marR="0" lvl="1" indent="-228600" algn="l" defTabSz="914400" rtl="0" eaLnBrk="0" fontAlgn="base" latinLnBrk="0" hangingPunct="0">
              <a:lnSpc>
                <a:spcPct val="8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90-Day Modified Rankin Scale (</a:t>
            </a: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mRS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685800" marR="0" lvl="1" indent="-228600" algn="l" defTabSz="914400" rtl="0" eaLnBrk="0" fontAlgn="base" latinLnBrk="0" hangingPunct="0">
              <a:lnSpc>
                <a:spcPct val="8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90-Day Barthel Index</a:t>
            </a:r>
          </a:p>
          <a:p>
            <a:pPr marL="685800" marR="0" lvl="1" indent="-228600" algn="l" defTabSz="914400" rtl="0" eaLnBrk="0" fontAlgn="base" latinLnBrk="0" hangingPunct="0">
              <a:lnSpc>
                <a:spcPct val="8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90-Day Infarct Volume by MRI</a:t>
            </a:r>
          </a:p>
          <a:p>
            <a:pPr marL="685800" marR="0" lvl="1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85800" marR="0" lvl="1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562501-2AF5-49E1-911D-3F1F3E829473}"/>
              </a:ext>
            </a:extLst>
          </p:cNvPr>
          <p:cNvSpPr txBox="1">
            <a:spLocks/>
          </p:cNvSpPr>
          <p:nvPr/>
        </p:nvSpPr>
        <p:spPr>
          <a:xfrm>
            <a:off x="385823" y="4445705"/>
            <a:ext cx="7886700" cy="2419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008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5E486AA5-6FC8-477B-A89E-814E56FECAA9}"/>
              </a:ext>
            </a:extLst>
          </p:cNvPr>
          <p:cNvSpPr txBox="1">
            <a:spLocks/>
          </p:cNvSpPr>
          <p:nvPr/>
        </p:nvSpPr>
        <p:spPr>
          <a:xfrm>
            <a:off x="871477" y="246933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3K3A-APC Phase 2A Study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D16EB6C0-B175-4BAA-AD5A-88C64DB6F657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7282AED-EDE2-481C-8E73-0F5CC97A9010}" type="slidenum">
              <a:rPr lang="en-US" sz="1050" b="1" smtClean="0">
                <a:solidFill>
                  <a:schemeClr val="bg1"/>
                </a:solidFill>
              </a:rPr>
              <a:pPr algn="ctr">
                <a:defRPr/>
              </a:pPr>
              <a:t>6</a:t>
            </a:fld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31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93CFC4-FCFD-4FBB-B948-67FFC18E874A}"/>
              </a:ext>
            </a:extLst>
          </p:cNvPr>
          <p:cNvGrpSpPr/>
          <p:nvPr/>
        </p:nvGrpSpPr>
        <p:grpSpPr>
          <a:xfrm>
            <a:off x="66646" y="-341523"/>
            <a:ext cx="3987561" cy="3770523"/>
            <a:chOff x="411622" y="769416"/>
            <a:chExt cx="5681593" cy="524292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29"/>
            <a:stretch/>
          </p:blipFill>
          <p:spPr>
            <a:xfrm>
              <a:off x="411622" y="2799483"/>
              <a:ext cx="5681593" cy="32128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04FFE8-D55B-4019-8A7A-F93560503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04000"/>
                      </a14:imgEffect>
                      <a14:imgEffect>
                        <a14:brightnessContrast contrast="-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2436" y="769416"/>
              <a:ext cx="2598421" cy="1479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0" descr="NeuroNEXT_Logo_V2">
              <a:extLst>
                <a:ext uri="{FF2B5EF4-FFF2-40B4-BE49-F238E27FC236}">
                  <a16:creationId xmlns:a16="http://schemas.microsoft.com/office/drawing/2014/main" id="{2A9D40AA-0F9C-4CF9-BF41-A29E9E54C4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61" b="17251"/>
            <a:stretch/>
          </p:blipFill>
          <p:spPr bwMode="auto">
            <a:xfrm>
              <a:off x="411622" y="1882601"/>
              <a:ext cx="5681593" cy="839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itle 2">
            <a:extLst>
              <a:ext uri="{FF2B5EF4-FFF2-40B4-BE49-F238E27FC236}">
                <a16:creationId xmlns:a16="http://schemas.microsoft.com/office/drawing/2014/main" id="{4F7069D8-5206-4241-B3FF-DF27E927EC46}"/>
              </a:ext>
            </a:extLst>
          </p:cNvPr>
          <p:cNvSpPr txBox="1">
            <a:spLocks/>
          </p:cNvSpPr>
          <p:nvPr/>
        </p:nvSpPr>
        <p:spPr>
          <a:xfrm>
            <a:off x="0" y="3103503"/>
            <a:ext cx="3495001" cy="2081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000" b="0" dirty="0">
                <a:solidFill>
                  <a:schemeClr val="bg1"/>
                </a:solidFill>
              </a:rPr>
              <a:t>RHAPSODY final Investigators’ Meeting</a:t>
            </a:r>
            <a:br>
              <a:rPr lang="en-US" sz="1000" b="0" dirty="0">
                <a:solidFill>
                  <a:schemeClr val="bg1"/>
                </a:solidFill>
              </a:rPr>
            </a:b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550E41B-66F6-4735-94DD-C25AF6E4E06A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7282AED-EDE2-481C-8E73-0F5CC97A9010}" type="slidenum">
              <a:rPr lang="en-US" sz="1050" b="1" smtClean="0">
                <a:solidFill>
                  <a:schemeClr val="bg1"/>
                </a:solidFill>
              </a:rPr>
              <a:pPr algn="ctr">
                <a:defRPr/>
              </a:pPr>
              <a:t>7</a:t>
            </a:fld>
            <a:endParaRPr lang="en-US" sz="1050" b="1">
              <a:solidFill>
                <a:schemeClr val="bg1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0FDEF03-9CDB-4344-B54B-34D13818F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443685"/>
              </p:ext>
            </p:extLst>
          </p:nvPr>
        </p:nvGraphicFramePr>
        <p:xfrm>
          <a:off x="4054207" y="16740"/>
          <a:ext cx="5023147" cy="6828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4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8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30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Site 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Clinical Study Site PI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83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30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Cedars-Sinai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err="1"/>
                        <a:t>Shlee</a:t>
                      </a:r>
                      <a:r>
                        <a:rPr lang="en-US" sz="1600"/>
                        <a:t> Song, MD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3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Columbia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Jan </a:t>
                      </a:r>
                      <a:r>
                        <a:rPr lang="en-US" sz="1600" err="1"/>
                        <a:t>Claassen</a:t>
                      </a:r>
                      <a:r>
                        <a:rPr lang="en-US" sz="1600"/>
                        <a:t>, MD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324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Harvard Partners (Mass General)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Natalia </a:t>
                      </a:r>
                      <a:r>
                        <a:rPr lang="en-US" sz="1600" err="1"/>
                        <a:t>Rost</a:t>
                      </a:r>
                      <a:r>
                        <a:rPr lang="en-US" sz="1600"/>
                        <a:t>, MD, MPH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324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Northwestern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err="1"/>
                        <a:t>Shyam</a:t>
                      </a:r>
                      <a:r>
                        <a:rPr lang="en-US" sz="1600"/>
                        <a:t> </a:t>
                      </a:r>
                      <a:r>
                        <a:rPr lang="en-US" sz="1600" err="1"/>
                        <a:t>Prabhakaran</a:t>
                      </a:r>
                      <a:r>
                        <a:rPr lang="en-US" sz="1600"/>
                        <a:t>, MD, MS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30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Ohio State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Michel </a:t>
                      </a:r>
                      <a:r>
                        <a:rPr lang="en-US" sz="1600" err="1"/>
                        <a:t>Torbey</a:t>
                      </a:r>
                      <a:r>
                        <a:rPr lang="en-US" sz="1600"/>
                        <a:t>, MD, MPH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30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SUNY Buffalo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Robert Sawyer, MD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30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U of Cincinnati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err="1"/>
                        <a:t>Opeolu</a:t>
                      </a:r>
                      <a:r>
                        <a:rPr lang="en-US" sz="1600"/>
                        <a:t> </a:t>
                      </a:r>
                      <a:r>
                        <a:rPr lang="en-US" sz="1600" err="1"/>
                        <a:t>Adeoye</a:t>
                      </a:r>
                      <a:r>
                        <a:rPr lang="en-US" sz="1600"/>
                        <a:t>, MD, MS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33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U of Kansas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/>
                        <a:t>Michael </a:t>
                      </a:r>
                      <a:r>
                        <a:rPr lang="en-US" sz="1800" kern="1200" err="1"/>
                        <a:t>Rippee</a:t>
                      </a:r>
                      <a:r>
                        <a:rPr lang="en-US" sz="1600"/>
                        <a:t>, MD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30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U of Pittsburgh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Andrew </a:t>
                      </a:r>
                      <a:r>
                        <a:rPr lang="en-US" sz="1600" err="1"/>
                        <a:t>Durcruet</a:t>
                      </a:r>
                      <a:r>
                        <a:rPr lang="en-US" sz="1600"/>
                        <a:t>, MD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30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U of Rochester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Curtis </a:t>
                      </a:r>
                      <a:r>
                        <a:rPr lang="en-US" sz="1600" err="1"/>
                        <a:t>Benesch</a:t>
                      </a:r>
                      <a:r>
                        <a:rPr lang="en-US" sz="1600"/>
                        <a:t>, MD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59324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U of Texas Southwestern 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Mark Johnson, MD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30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U of Utah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Peter Hannon, MD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30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U of Virginia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E. Clarke Haley, MD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30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Vanderbilt University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Michael </a:t>
                      </a:r>
                      <a:r>
                        <a:rPr lang="en-US" sz="1600" err="1"/>
                        <a:t>Froehler</a:t>
                      </a:r>
                      <a:r>
                        <a:rPr lang="en-US" sz="1600"/>
                        <a:t>, MD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3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Washington University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Jin-Moo Lee, MD, PhD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F93691F-8B17-4128-9FFE-DB7699FE9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02" y="3748077"/>
            <a:ext cx="3827649" cy="291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36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7477-76F3-491F-86CA-EE9BDFD35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Primary Outcome: All four doses tested were deemed to be safe and well-tolerated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10A187-1EFE-484C-A49C-0BD8643728C0}"/>
              </a:ext>
            </a:extLst>
          </p:cNvPr>
          <p:cNvGrpSpPr/>
          <p:nvPr/>
        </p:nvGrpSpPr>
        <p:grpSpPr>
          <a:xfrm>
            <a:off x="583433" y="1447347"/>
            <a:ext cx="7977134" cy="3351665"/>
            <a:chOff x="4008110" y="1694579"/>
            <a:chExt cx="4689993" cy="327201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C9FED7-C49B-4B68-B0E9-0C6EAFA8FFAD}"/>
                </a:ext>
              </a:extLst>
            </p:cNvPr>
            <p:cNvSpPr/>
            <p:nvPr/>
          </p:nvSpPr>
          <p:spPr>
            <a:xfrm>
              <a:off x="4008110" y="1694579"/>
              <a:ext cx="4641051" cy="357141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Patient Group Outcomes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496A1EC-3955-4FEE-AB2C-883098398E4B}"/>
                </a:ext>
              </a:extLst>
            </p:cNvPr>
            <p:cNvSpPr/>
            <p:nvPr/>
          </p:nvSpPr>
          <p:spPr>
            <a:xfrm>
              <a:off x="4008111" y="2493654"/>
              <a:ext cx="4641051" cy="35714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/>
                <a:t>110 patients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891459E-F3B4-4E45-B364-58A1A3E579E2}"/>
                </a:ext>
              </a:extLst>
            </p:cNvPr>
            <p:cNvSpPr/>
            <p:nvPr/>
          </p:nvSpPr>
          <p:spPr>
            <a:xfrm>
              <a:off x="7674287" y="4353315"/>
              <a:ext cx="1023816" cy="32467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b="1"/>
                <a:t>Placebo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8406218-DD39-4E6D-B37A-E041C59AF924}"/>
                </a:ext>
              </a:extLst>
            </p:cNvPr>
            <p:cNvSpPr/>
            <p:nvPr/>
          </p:nvSpPr>
          <p:spPr>
            <a:xfrm>
              <a:off x="5841198" y="4363123"/>
              <a:ext cx="846129" cy="2951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b="1"/>
                <a:t>36</a:t>
              </a:r>
              <a:r>
                <a:rPr lang="el-GR" sz="1200" b="1"/>
                <a:t>0 μ</a:t>
              </a:r>
              <a:r>
                <a:rPr lang="en-US" sz="1200" b="1"/>
                <a:t>g/kg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DE7F3D0-E044-4BC4-BFB5-0BEC7AC6F5EB}"/>
                </a:ext>
              </a:extLst>
            </p:cNvPr>
            <p:cNvSpPr/>
            <p:nvPr/>
          </p:nvSpPr>
          <p:spPr>
            <a:xfrm>
              <a:off x="4924654" y="4363123"/>
              <a:ext cx="846129" cy="2951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b="1"/>
                <a:t>24</a:t>
              </a:r>
              <a:r>
                <a:rPr lang="el-GR" sz="1200" b="1"/>
                <a:t>0 μ</a:t>
              </a:r>
              <a:r>
                <a:rPr lang="en-US" sz="1200" b="1"/>
                <a:t>g/kg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01DC61E-0FC0-474D-A3E1-36878B26A49D}"/>
                </a:ext>
              </a:extLst>
            </p:cNvPr>
            <p:cNvSpPr/>
            <p:nvPr/>
          </p:nvSpPr>
          <p:spPr>
            <a:xfrm>
              <a:off x="4008110" y="4363123"/>
              <a:ext cx="846129" cy="2951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l-GR" sz="1200" b="1"/>
                <a:t>120 μ</a:t>
              </a:r>
              <a:r>
                <a:rPr lang="en-US" sz="1200" b="1"/>
                <a:t>g/kg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15303F-7512-4532-BD34-00A7C757E8F1}"/>
                </a:ext>
              </a:extLst>
            </p:cNvPr>
            <p:cNvSpPr txBox="1"/>
            <p:nvPr/>
          </p:nvSpPr>
          <p:spPr>
            <a:xfrm>
              <a:off x="4146933" y="4673306"/>
              <a:ext cx="5684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/>
                <a:t>N=15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442BED-0973-4F00-83C5-C3DE1B4CF17F}"/>
                </a:ext>
              </a:extLst>
            </p:cNvPr>
            <p:cNvSpPr txBox="1"/>
            <p:nvPr/>
          </p:nvSpPr>
          <p:spPr>
            <a:xfrm>
              <a:off x="5062597" y="4673069"/>
              <a:ext cx="570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/>
                <a:t>N=24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209F643-D92B-48DA-A2BB-63766669DFFC}"/>
                </a:ext>
              </a:extLst>
            </p:cNvPr>
            <p:cNvSpPr txBox="1"/>
            <p:nvPr/>
          </p:nvSpPr>
          <p:spPr>
            <a:xfrm>
              <a:off x="5979141" y="4667695"/>
              <a:ext cx="570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/>
                <a:t>N=12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110E77C-AE6D-4CE1-B9A8-237AF6D29F0B}"/>
                </a:ext>
              </a:extLst>
            </p:cNvPr>
            <p:cNvSpPr txBox="1"/>
            <p:nvPr/>
          </p:nvSpPr>
          <p:spPr>
            <a:xfrm>
              <a:off x="7901074" y="4689595"/>
              <a:ext cx="570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/>
                <a:t>N=44</a:t>
              </a:r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4476F4C1-4BB5-4DC6-9DDF-A6D93BA02479}"/>
                </a:ext>
              </a:extLst>
            </p:cNvPr>
            <p:cNvSpPr/>
            <p:nvPr/>
          </p:nvSpPr>
          <p:spPr>
            <a:xfrm>
              <a:off x="5292677" y="3001437"/>
              <a:ext cx="128542" cy="195926"/>
            </a:xfrm>
            <a:prstGeom prst="downArrow">
              <a:avLst/>
            </a:prstGeom>
            <a:solidFill>
              <a:schemeClr val="tx2"/>
            </a:solidFill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C66E773F-1208-4D6E-92EC-A0651192919E}"/>
                </a:ext>
              </a:extLst>
            </p:cNvPr>
            <p:cNvSpPr/>
            <p:nvPr/>
          </p:nvSpPr>
          <p:spPr>
            <a:xfrm>
              <a:off x="7519667" y="3001437"/>
              <a:ext cx="128542" cy="195926"/>
            </a:xfrm>
            <a:prstGeom prst="downArrow">
              <a:avLst/>
            </a:prstGeom>
            <a:solidFill>
              <a:schemeClr val="tx2"/>
            </a:solidFill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F757D96-F1E3-4703-9024-F1BFBCD1249C}"/>
                </a:ext>
              </a:extLst>
            </p:cNvPr>
            <p:cNvSpPr/>
            <p:nvPr/>
          </p:nvSpPr>
          <p:spPr>
            <a:xfrm>
              <a:off x="4008111" y="3265612"/>
              <a:ext cx="2269113" cy="35714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b="1"/>
                <a:t>3K3A-APC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99C58FC-EAB6-4569-AC32-9EE6C7B68556}"/>
                </a:ext>
              </a:extLst>
            </p:cNvPr>
            <p:cNvSpPr/>
            <p:nvPr/>
          </p:nvSpPr>
          <p:spPr>
            <a:xfrm>
              <a:off x="6380049" y="3265612"/>
              <a:ext cx="2269113" cy="35714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b="1"/>
                <a:t>Placebo</a:t>
              </a:r>
            </a:p>
          </p:txBody>
        </p:sp>
        <p:sp>
          <p:nvSpPr>
            <p:cNvPr id="43" name="Right Brace 42">
              <a:extLst>
                <a:ext uri="{FF2B5EF4-FFF2-40B4-BE49-F238E27FC236}">
                  <a16:creationId xmlns:a16="http://schemas.microsoft.com/office/drawing/2014/main" id="{054E2756-AA53-438C-A85E-730D0DE29ED4}"/>
                </a:ext>
              </a:extLst>
            </p:cNvPr>
            <p:cNvSpPr/>
            <p:nvPr/>
          </p:nvSpPr>
          <p:spPr>
            <a:xfrm rot="16200000">
              <a:off x="5696606" y="2094967"/>
              <a:ext cx="215741" cy="3592733"/>
            </a:xfrm>
            <a:prstGeom prst="rightBrace">
              <a:avLst>
                <a:gd name="adj1" fmla="val 8333"/>
                <a:gd name="adj2" fmla="val 37973"/>
              </a:avLst>
            </a:prstGeom>
            <a:noFill/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ight Brace 43">
              <a:extLst>
                <a:ext uri="{FF2B5EF4-FFF2-40B4-BE49-F238E27FC236}">
                  <a16:creationId xmlns:a16="http://schemas.microsoft.com/office/drawing/2014/main" id="{E4776D92-41F3-402F-BA27-228B5731B988}"/>
                </a:ext>
              </a:extLst>
            </p:cNvPr>
            <p:cNvSpPr/>
            <p:nvPr/>
          </p:nvSpPr>
          <p:spPr>
            <a:xfrm rot="16200000">
              <a:off x="8023782" y="3411565"/>
              <a:ext cx="215741" cy="959547"/>
            </a:xfrm>
            <a:prstGeom prst="rightBrace">
              <a:avLst>
                <a:gd name="adj1" fmla="val 8333"/>
                <a:gd name="adj2" fmla="val 37973"/>
              </a:avLst>
            </a:prstGeom>
            <a:noFill/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2D07E84-8C93-4326-A473-49AA83E59BD1}"/>
                </a:ext>
              </a:extLst>
            </p:cNvPr>
            <p:cNvSpPr txBox="1"/>
            <p:nvPr/>
          </p:nvSpPr>
          <p:spPr>
            <a:xfrm>
              <a:off x="4685533" y="3984645"/>
              <a:ext cx="26353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/>
                <a:t>3 dose limiting toxicities (DLTs)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C3299E9-B5ED-48C8-9435-73E70B689895}"/>
                </a:ext>
              </a:extLst>
            </p:cNvPr>
            <p:cNvSpPr/>
            <p:nvPr/>
          </p:nvSpPr>
          <p:spPr>
            <a:xfrm>
              <a:off x="6757742" y="4363123"/>
              <a:ext cx="846129" cy="2951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b="1"/>
                <a:t>540</a:t>
              </a:r>
              <a:r>
                <a:rPr lang="el-GR" sz="1200" b="1"/>
                <a:t> μ</a:t>
              </a:r>
              <a:r>
                <a:rPr lang="en-US" sz="1200" b="1"/>
                <a:t>g/kg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AF9C61B-4522-49DC-9165-F9A0F024BE39}"/>
                </a:ext>
              </a:extLst>
            </p:cNvPr>
            <p:cNvSpPr txBox="1"/>
            <p:nvPr/>
          </p:nvSpPr>
          <p:spPr>
            <a:xfrm>
              <a:off x="6895685" y="4678644"/>
              <a:ext cx="570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/>
                <a:t>N=15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0CF0192-2F78-40D9-8D94-2A0ABF5FCB82}"/>
                </a:ext>
              </a:extLst>
            </p:cNvPr>
            <p:cNvSpPr txBox="1"/>
            <p:nvPr/>
          </p:nvSpPr>
          <p:spPr>
            <a:xfrm>
              <a:off x="7947804" y="3984645"/>
              <a:ext cx="5693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/>
                <a:t>4 DLTs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9D8E1DD5-DA92-44E6-A41B-7504DFA1EA86}"/>
              </a:ext>
            </a:extLst>
          </p:cNvPr>
          <p:cNvSpPr/>
          <p:nvPr/>
        </p:nvSpPr>
        <p:spPr>
          <a:xfrm>
            <a:off x="264696" y="4967571"/>
            <a:ext cx="8427820" cy="1754326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u="sng"/>
              <a:t>Phase 2A Safety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Overall 3K3A-APC is safe and tolerable in the acute stroke population receiving </a:t>
            </a:r>
            <a:r>
              <a:rPr lang="en-US" err="1"/>
              <a:t>tPA</a:t>
            </a:r>
            <a:r>
              <a:rPr lang="en-US"/>
              <a:t>, mechanical thrombectomy, or both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540 </a:t>
            </a:r>
            <a:r>
              <a:rPr lang="en-US" err="1"/>
              <a:t>μg</a:t>
            </a:r>
            <a:r>
              <a:rPr lang="en-US"/>
              <a:t>/kg, the highest dose studied, was the maximum tolerated dose with low final estimated DLT rate of 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More DLTs observed on placebo than drug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95B9679C-644C-441F-A7A2-D951A5AF51B5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7282AED-EDE2-481C-8E73-0F5CC97A9010}" type="slidenum">
              <a:rPr lang="en-US" sz="1050" b="1" smtClean="0">
                <a:solidFill>
                  <a:schemeClr val="bg1"/>
                </a:solidFill>
              </a:rPr>
              <a:pPr algn="ctr">
                <a:defRPr/>
              </a:pPr>
              <a:t>8</a:t>
            </a:fld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06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2FB21-33EB-47F1-8E89-02C304F5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Vascular Protection: Strong trend toward less hemorrhage incidence and total hemorrhage volume in 3K3A-APC treated patients vs. placebo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69363" y="5727700"/>
            <a:ext cx="274637" cy="273050"/>
          </a:xfrm>
        </p:spPr>
        <p:txBody>
          <a:bodyPr/>
          <a:lstStyle/>
          <a:p>
            <a:pPr algn="ctr">
              <a:defRPr/>
            </a:pPr>
            <a:fld id="{37282AED-EDE2-481C-8E73-0F5CC97A9010}" type="slidenum">
              <a:rPr lang="en-US" sz="1050" b="1" i="1">
                <a:solidFill>
                  <a:prstClr val="black">
                    <a:lumMod val="75000"/>
                    <a:lumOff val="25000"/>
                  </a:prstClr>
                </a:solidFill>
              </a:rPr>
              <a:pPr algn="ctr">
                <a:defRPr/>
              </a:pPr>
              <a:t>9</a:t>
            </a:fld>
            <a:endParaRPr lang="en-US" sz="1050" b="1" i="1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B64EF97-8BA8-2840-9CB8-798235D9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699851"/>
              </p:ext>
            </p:extLst>
          </p:nvPr>
        </p:nvGraphicFramePr>
        <p:xfrm>
          <a:off x="606334" y="1926321"/>
          <a:ext cx="7931332" cy="3613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4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1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1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12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12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1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12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1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7827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Hemorrhage Type at</a:t>
                      </a:r>
                    </a:p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Day 30</a:t>
                      </a:r>
                    </a:p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(Hemorrhage Incidence)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Dose (µg/kg)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83B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P-Value (Collapsed</a:t>
                      </a:r>
                      <a:r>
                        <a:rPr lang="en-US" sz="1200" b="1" baseline="0">
                          <a:solidFill>
                            <a:schemeClr val="bg1"/>
                          </a:solidFill>
                        </a:rPr>
                        <a:t> 3K3A-APC v </a:t>
                      </a:r>
                      <a:r>
                        <a:rPr lang="en-US" sz="1200" b="1" baseline="0" err="1">
                          <a:solidFill>
                            <a:schemeClr val="bg1"/>
                          </a:solidFill>
                        </a:rPr>
                        <a:t>Pbo</a:t>
                      </a:r>
                      <a:r>
                        <a:rPr lang="en-US" sz="1200" b="1" baseline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200" b="1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120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(N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 = 12)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240 µg/kg</a:t>
                      </a:r>
                    </a:p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(N</a:t>
                      </a:r>
                      <a:r>
                        <a:rPr lang="en-US" sz="1200" b="1" baseline="0">
                          <a:solidFill>
                            <a:schemeClr val="bg1"/>
                          </a:solidFill>
                        </a:rPr>
                        <a:t> = 16)</a:t>
                      </a:r>
                      <a:endParaRPr lang="en-US" sz="1200" b="1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360 µg/kg</a:t>
                      </a:r>
                    </a:p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(N</a:t>
                      </a:r>
                      <a:r>
                        <a:rPr lang="en-US" sz="1200" b="1" baseline="0">
                          <a:solidFill>
                            <a:schemeClr val="bg1"/>
                          </a:solidFill>
                        </a:rPr>
                        <a:t> = 6)</a:t>
                      </a:r>
                      <a:endParaRPr lang="en-US" sz="1200" b="1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540 µg/kg</a:t>
                      </a:r>
                    </a:p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(N</a:t>
                      </a:r>
                      <a:r>
                        <a:rPr lang="en-US" sz="1200" b="1" baseline="0">
                          <a:solidFill>
                            <a:schemeClr val="bg1"/>
                          </a:solidFill>
                        </a:rPr>
                        <a:t> = 9)</a:t>
                      </a:r>
                      <a:endParaRPr lang="en-US" sz="1200" b="1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3K3A-APC</a:t>
                      </a:r>
                    </a:p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(N</a:t>
                      </a:r>
                      <a:r>
                        <a:rPr lang="en-US" sz="1200" b="1" baseline="0">
                          <a:solidFill>
                            <a:schemeClr val="bg1"/>
                          </a:solidFill>
                        </a:rPr>
                        <a:t> = 43)</a:t>
                      </a:r>
                      <a:endParaRPr lang="en-US" sz="1200" b="1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Placebo</a:t>
                      </a:r>
                    </a:p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(N</a:t>
                      </a:r>
                      <a:r>
                        <a:rPr lang="en-US" sz="1200" b="1" baseline="0">
                          <a:solidFill>
                            <a:schemeClr val="bg1"/>
                          </a:solidFill>
                        </a:rPr>
                        <a:t> = 37)</a:t>
                      </a:r>
                      <a:endParaRPr lang="en-US" sz="1200" b="1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83B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746"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(&gt; 0</a:t>
                      </a:r>
                      <a:r>
                        <a:rPr lang="en-US" sz="1100" b="1" baseline="0"/>
                        <a:t> mL)</a:t>
                      </a:r>
                      <a:endParaRPr lang="en-US" sz="1100" b="1"/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61 (76.3%)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8 (66.7%)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13 (81.3%)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3 (50.0%)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5 (55.6%)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29 (67.4%)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32 (86.5%)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0.046</a:t>
                      </a:r>
                      <a:endParaRPr lang="en-US" sz="11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746"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    (&gt; 0.06 mL)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49 (61.3%)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7 (58.3%)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 (68.8%)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 (33.3%)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4 (44.4%)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24 (55.8%)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25 (67.6%)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0.282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746"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    (&gt; 0.5 mL)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24 (30.0%)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4 (33.3%)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5 (31.3%)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 (0.0%)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 (11.1%)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10 (23.3%)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14 (37.8%)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0.156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746"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    (&gt; 1.8 mL)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13 (16.3%)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 (8.3%)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 (12.5%)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 (0.0%)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 (11.1%)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4 (9.3%)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 (24.3%)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0.069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746">
                <a:tc>
                  <a:txBody>
                    <a:bodyPr/>
                    <a:lstStyle/>
                    <a:p>
                      <a:pPr algn="ctr"/>
                      <a:r>
                        <a:rPr lang="en-US" sz="1100" b="1" err="1"/>
                        <a:t>Microbleeds</a:t>
                      </a:r>
                      <a:endParaRPr lang="en-US" sz="1100" b="1"/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15 (18.8%)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 (8.3%)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 (12.5%)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3 (50.0%)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 (11.1%)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7 (16.3%)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8 (21.61%)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0.542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746"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Total Hemorrhage</a:t>
                      </a:r>
                      <a:r>
                        <a:rPr lang="en-US" sz="1100" b="1" baseline="0"/>
                        <a:t> Volume (mL)</a:t>
                      </a:r>
                      <a:endParaRPr lang="en-US" sz="1100" b="1"/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N/A</a:t>
                      </a:r>
                      <a:endParaRPr lang="en-US" sz="11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N/A</a:t>
                      </a:r>
                      <a:endParaRPr lang="en-US" sz="11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N/A</a:t>
                      </a:r>
                      <a:endParaRPr lang="en-US" sz="11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N/A</a:t>
                      </a:r>
                      <a:endParaRPr lang="en-US" sz="11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N/A</a:t>
                      </a:r>
                      <a:endParaRPr lang="en-US" sz="11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0.8 ± 2.1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 ± 5.8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0.066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C83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17EB7-5B14-4005-AF96-553B0C6842FE}"/>
              </a:ext>
            </a:extLst>
          </p:cNvPr>
          <p:cNvSpPr txBox="1">
            <a:spLocks/>
          </p:cNvSpPr>
          <p:nvPr/>
        </p:nvSpPr>
        <p:spPr>
          <a:xfrm>
            <a:off x="8758177" y="6571762"/>
            <a:ext cx="385823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7282AED-EDE2-481C-8E73-0F5CC97A9010}" type="slidenum">
              <a:rPr lang="en-US" sz="1050" b="1" smtClean="0">
                <a:solidFill>
                  <a:schemeClr val="bg1"/>
                </a:solidFill>
              </a:rPr>
              <a:pPr algn="ctr">
                <a:defRPr/>
              </a:pPr>
              <a:t>9</a:t>
            </a:fld>
            <a:endParaRPr lang="en-US" sz="1050" b="1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419F09-8CEB-478E-BAE0-5D1E10D542FC}"/>
              </a:ext>
            </a:extLst>
          </p:cNvPr>
          <p:cNvSpPr/>
          <p:nvPr/>
        </p:nvSpPr>
        <p:spPr>
          <a:xfrm>
            <a:off x="7734300" y="2832100"/>
            <a:ext cx="711200" cy="5969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E70259-A58A-42EE-BBEB-8492B77D354E}"/>
              </a:ext>
            </a:extLst>
          </p:cNvPr>
          <p:cNvSpPr/>
          <p:nvPr/>
        </p:nvSpPr>
        <p:spPr>
          <a:xfrm>
            <a:off x="7826466" y="5018831"/>
            <a:ext cx="711200" cy="5969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06276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Z Biotech 2018 AprBVZ" id="{47CE1896-F68A-3747-AFAD-8D270802025A}" vid="{DCEB6620-5D96-8244-9111-82551F4BFB53}"/>
    </a:ext>
  </a:extLst>
</a:theme>
</file>

<file path=ppt/theme/theme2.xml><?xml version="1.0" encoding="utf-8"?>
<a:theme xmlns:a="http://schemas.openxmlformats.org/drawingml/2006/main" name="2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Z Biotech 2018 AprBVZ" id="{47CE1896-F68A-3747-AFAD-8D270802025A}" vid="{DCEB6620-5D96-8244-9111-82551F4BFB53}"/>
    </a:ext>
  </a:extLst>
</a:theme>
</file>

<file path=ppt/theme/theme3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Z Biotech 2018 AprBVZ" id="{47CE1896-F68A-3747-AFAD-8D270802025A}" vid="{DCEB6620-5D96-8244-9111-82551F4BFB5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53E3CBE5F0254D8A9D3A51FFD8A9F6" ma:contentTypeVersion="4" ma:contentTypeDescription="Create a new document." ma:contentTypeScope="" ma:versionID="e196424643d2b2bec2dc5174f40e1653">
  <xsd:schema xmlns:xsd="http://www.w3.org/2001/XMLSchema" xmlns:xs="http://www.w3.org/2001/XMLSchema" xmlns:p="http://schemas.microsoft.com/office/2006/metadata/properties" xmlns:ns2="bccc4007-848b-4698-850a-18f7880d0b49" xmlns:ns3="14345ef6-e0fc-47dc-bc52-a8b5ddc7b41f" xmlns:ns4="0d0d22ef-69cd-442d-a760-cc6bcb158af8" xmlns:ns5="aec819c0-05fc-4ecd-946d-6bb28bc99427" targetNamespace="http://schemas.microsoft.com/office/2006/metadata/properties" ma:root="true" ma:fieldsID="9300281768cedb5405bd5394942fc4b1" ns2:_="" ns3:_="" ns4:_="" ns5:_="">
    <xsd:import namespace="bccc4007-848b-4698-850a-18f7880d0b49"/>
    <xsd:import namespace="14345ef6-e0fc-47dc-bc52-a8b5ddc7b41f"/>
    <xsd:import namespace="0d0d22ef-69cd-442d-a760-cc6bcb158af8"/>
    <xsd:import namespace="aec819c0-05fc-4ecd-946d-6bb28bc9942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3:SharedWithUsers" minOccurs="0"/>
                <xsd:element ref="ns4:SharingHintHash" minOccurs="0"/>
                <xsd:element ref="ns4:SharedWithDetails" minOccurs="0"/>
                <xsd:element ref="ns5:MediaServiceMetadata" minOccurs="0"/>
                <xsd:element ref="ns5:MediaServiceFastMetadata" minOccurs="0"/>
                <xsd:element ref="ns5:MediaServiceEventHashCode" minOccurs="0"/>
                <xsd:element ref="ns5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c4007-848b-4698-850a-18f7880d0b49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Enterprise Keywords" ma:fieldId="{23f27201-bee3-471e-b2e7-b64fd8b7ca38}" ma:taxonomyMulti="true" ma:sspId="d10ab558-0f3a-4d95-ba4e-b139224a3a51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63dde6b5-b16d-4999-a9c8-d6f67690c670}" ma:internalName="TaxCatchAll" ma:showField="CatchAllData" ma:web="bccc4007-848b-4698-850a-18f7880d0b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63dde6b5-b16d-4999-a9c8-d6f67690c670}" ma:internalName="TaxCatchAllLabel" ma:readOnly="true" ma:showField="CatchAllDataLabel" ma:web="bccc4007-848b-4698-850a-18f7880d0b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345ef6-e0fc-47dc-bc52-a8b5ddc7b4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d22ef-69cd-442d-a760-cc6bcb158af8" elementFormDefault="qualified">
    <xsd:import namespace="http://schemas.microsoft.com/office/2006/documentManagement/types"/>
    <xsd:import namespace="http://schemas.microsoft.com/office/infopath/2007/PartnerControls"/>
    <xsd:element name="SharingHintHash" ma:index="13" nillable="true" ma:displayName="Sharing Hint Hash" ma:description="" ma:internalName="SharingHintHash" ma:readOnly="true">
      <xsd:simpleType>
        <xsd:restriction base="dms:Text"/>
      </xsd:simple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c819c0-05fc-4ecd-946d-6bb28bc994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cc4007-848b-4698-850a-18f7880d0b49"/>
    <TaxKeywordTaxHTField xmlns="bccc4007-848b-4698-850a-18f7880d0b49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381D16BE-400E-4924-8EDB-4596832D66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CC2D1A-B0C6-4FD5-A4C0-EC84AF5A66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cc4007-848b-4698-850a-18f7880d0b49"/>
    <ds:schemaRef ds:uri="14345ef6-e0fc-47dc-bc52-a8b5ddc7b41f"/>
    <ds:schemaRef ds:uri="0d0d22ef-69cd-442d-a760-cc6bcb158af8"/>
    <ds:schemaRef ds:uri="aec819c0-05fc-4ecd-946d-6bb28bc994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E26D2B-451E-4F66-9B60-9FFB3006006D}">
  <ds:schemaRefs>
    <ds:schemaRef ds:uri="bccc4007-848b-4698-850a-18f7880d0b49"/>
    <ds:schemaRef ds:uri="http://purl.org/dc/dcmitype/"/>
    <ds:schemaRef ds:uri="0d0d22ef-69cd-442d-a760-cc6bcb158af8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aec819c0-05fc-4ecd-946d-6bb28bc99427"/>
    <ds:schemaRef ds:uri="14345ef6-e0fc-47dc-bc52-a8b5ddc7b41f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7918</TotalTime>
  <Words>5983</Words>
  <Application>Microsoft Office PowerPoint</Application>
  <PresentationFormat>On-screen Show (4:3)</PresentationFormat>
  <Paragraphs>1326</Paragraphs>
  <Slides>59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4" baseType="lpstr">
      <vt:lpstr>MS Mincho</vt:lpstr>
      <vt:lpstr>Arial</vt:lpstr>
      <vt:lpstr>Calibri</vt:lpstr>
      <vt:lpstr>Calibri Light</vt:lpstr>
      <vt:lpstr>Cambria</vt:lpstr>
      <vt:lpstr>Courier New</vt:lpstr>
      <vt:lpstr>Symbol</vt:lpstr>
      <vt:lpstr>Times New Roman</vt:lpstr>
      <vt:lpstr>Wingdings</vt:lpstr>
      <vt:lpstr>3_Office Theme</vt:lpstr>
      <vt:lpstr>2_Office Theme</vt:lpstr>
      <vt:lpstr>1_Office Theme</vt:lpstr>
      <vt:lpstr>Office Theme</vt:lpstr>
      <vt:lpstr>4_Office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Phase 1: No individual aPTT exceed 1.51 x ULN at 1 hour following infusion (60.4 sec) aPTT </vt:lpstr>
      <vt:lpstr>PowerPoint Presentation</vt:lpstr>
      <vt:lpstr>PowerPoint Presentation</vt:lpstr>
      <vt:lpstr>Primary Outcome: All four doses tested were deemed to be safe and well-tolerated</vt:lpstr>
      <vt:lpstr>Vascular Protection: Strong trend toward less hemorrhage incidence and total hemorrhage volume in 3K3A-APC treated patients vs. placebo</vt:lpstr>
      <vt:lpstr>Fewer Asymptomatic Intracerebral Hemorrhage (ICH) </vt:lpstr>
      <vt:lpstr>RHAPSODY-2</vt:lpstr>
      <vt:lpstr>RHAPSODY-2</vt:lpstr>
      <vt:lpstr>RHAPSODY-2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Advisory Board </vt:lpstr>
      <vt:lpstr>Back Up Slides</vt:lpstr>
      <vt:lpstr>PowerPoint Presentation</vt:lpstr>
      <vt:lpstr>3K3A-APC is an engineered protein (3-amino acid mutation of wt-APC) that solves key issues limiting the therapeutic application of wild-type APC</vt:lpstr>
      <vt:lpstr>APC interferes with the tPA-MMP-9 pathway, which mediates BBB breakdown in mice subjected to focal transient ischemia</vt:lpstr>
      <vt:lpstr>3K3A-APC is predicted to reduce bleeding during tPA-therapy for stroke based on mechanistic rationale and signaling actions</vt:lpstr>
      <vt:lpstr>Protein C activation and expression of APC’s multiple activities </vt:lpstr>
      <vt:lpstr>3K3A-APC signaling will activate Rac-1 in brain endothelium and reduce the risk of bleeding due to enhanced endothelial barrier stability</vt:lpstr>
      <vt:lpstr>3K3A-APC has reduced anticoagulant activity with fully-retained cytoprotective activity </vt:lpstr>
      <vt:lpstr>APC blocks a tPA-induced NF-kB-MMP-9 pathway</vt:lpstr>
      <vt:lpstr>APC promotes endothelial barrier stabilization, critical for stability of the blood-brain-barrier</vt:lpstr>
      <vt:lpstr>Efficacious in Healthy Animals </vt:lpstr>
      <vt:lpstr>Efficacious in Healthy Animals</vt:lpstr>
      <vt:lpstr>Human 3K3A-APC shows synergy with tPA when dosed outside of the tPA therapeutic window in embolic rat stroke model </vt:lpstr>
      <vt:lpstr>Efficacious in Hypertensive Animals</vt:lpstr>
      <vt:lpstr>Efficacious in Aged Female Mice</vt:lpstr>
      <vt:lpstr>Delayed Dosing: Permanent Model </vt:lpstr>
      <vt:lpstr>Delayed Dosing: Transient Model </vt:lpstr>
      <vt:lpstr>Murine vs. Human 3K3A-APC </vt:lpstr>
      <vt:lpstr>Potent Benefit of Species-Matched 3K3A-APC </vt:lpstr>
      <vt:lpstr>Efficacious in Hypertensive Animals</vt:lpstr>
      <vt:lpstr>Significant Efficacy as Monotherapy in tMCAO Model </vt:lpstr>
      <vt:lpstr>3K3A-APC Primate Studies</vt:lpstr>
      <vt:lpstr>3K3A-APC is Very Well Tolerated in Primate Studies</vt:lpstr>
      <vt:lpstr>3K3A-APC Mean Coagulation Parameters in Primates </vt:lpstr>
      <vt:lpstr>Mean Toxicokinetic Data</vt:lpstr>
      <vt:lpstr>Drotrecogin Alfa, Activated Coagulation Study in Primates </vt:lpstr>
      <vt:lpstr>Drotecogin Alfa Activated: Mean Coagulation Parameters in Primates</vt:lpstr>
      <vt:lpstr>3K3A-APC vs. Wild-Type APC in Primates </vt:lpstr>
      <vt:lpstr>PowerPoint Presentation</vt:lpstr>
      <vt:lpstr>3K3A-APC was very well tolerated in the Phase 1 safety study </vt:lpstr>
      <vt:lpstr>PowerPoint Presentation</vt:lpstr>
      <vt:lpstr>NN-104 (RHAPSODY) Study Design </vt:lpstr>
      <vt:lpstr>NN-104 (RHAPSODY) was powered and designed for safety and evaluation of hemorrhage, not for clinical outcomes </vt:lpstr>
      <vt:lpstr>Baseline Stroke Characteristics </vt:lpstr>
      <vt:lpstr>3K3A-APC has an extremely favorable safety profile, as it is safe at all doses tested</vt:lpstr>
      <vt:lpstr>Continual re-assessment method was used to determine maximum tolerated dose (MTD) </vt:lpstr>
      <vt:lpstr>Continual re-assessment method was utilized to determine that 540 μg/kg is the maximum tolerated dose, with an estimated DLT rate around 7%</vt:lpstr>
      <vt:lpstr>Secondary Outcome: Vascular Protection – Strong trend toward less hemorrhage incidence and total hemorrhage volume in 3K3A-APC treated patients vs. placebo</vt:lpstr>
      <vt:lpstr>Overall Conclusions: Phase 2 Study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Zlokovic, Berislav V.</dc:creator>
  <cp:lastModifiedBy>Sester, Regina (sesterrj)</cp:lastModifiedBy>
  <cp:revision>28</cp:revision>
  <cp:lastPrinted>2018-04-16T20:28:09Z</cp:lastPrinted>
  <dcterms:created xsi:type="dcterms:W3CDTF">2018-04-13T18:43:02Z</dcterms:created>
  <dcterms:modified xsi:type="dcterms:W3CDTF">2019-12-11T11:49:05Z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0x0101003553E3CBE5F0254D8A9D3A51FFD8A9F6</vt:lpwstr>
  </property>
  <property fmtid="{D5CDD505-2E9C-101B-9397-08002B2CF9AE}" pid="3" name="TaxKeyword">
    <vt:lpwstr/>
  </property>
</Properties>
</file>