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2" r:id="rId2"/>
    <p:sldId id="287" r:id="rId3"/>
    <p:sldId id="273" r:id="rId4"/>
    <p:sldId id="284" r:id="rId5"/>
    <p:sldId id="286" r:id="rId6"/>
    <p:sldId id="285" r:id="rId7"/>
    <p:sldId id="283" r:id="rId8"/>
    <p:sldId id="282" r:id="rId9"/>
    <p:sldId id="289" r:id="rId10"/>
    <p:sldId id="288" r:id="rId11"/>
    <p:sldId id="290" r:id="rId12"/>
    <p:sldId id="294" r:id="rId13"/>
    <p:sldId id="291" r:id="rId14"/>
    <p:sldId id="292" r:id="rId15"/>
    <p:sldId id="293" r:id="rId16"/>
    <p:sldId id="28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4"/>
    <p:restoredTop sz="94612"/>
  </p:normalViewPr>
  <p:slideViewPr>
    <p:cSldViewPr>
      <p:cViewPr varScale="1">
        <p:scale>
          <a:sx n="81" d="100"/>
          <a:sy n="81" d="100"/>
        </p:scale>
        <p:origin x="137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0F0C47-AB35-4DAB-95C6-A92279B3F31A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AF0056-6AE8-4EEF-8FE3-7467EFE5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8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49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37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50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00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3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55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14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6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9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3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2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6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69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36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5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267CA-DE94-4CD6-8B2F-8BE7E98F2E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7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Red_Backgroun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679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64136"/>
            <a:ext cx="9152680" cy="3025775"/>
          </a:xfrm>
          <a:prstGeom prst="rect">
            <a:avLst/>
          </a:prstGeom>
          <a:solidFill>
            <a:srgbClr val="7B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 descr="Basc_hall_autumn_fin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564134"/>
            <a:ext cx="1837944" cy="2756916"/>
          </a:xfrm>
          <a:prstGeom prst="rect">
            <a:avLst/>
          </a:prstGeom>
        </p:spPr>
      </p:pic>
      <p:pic>
        <p:nvPicPr>
          <p:cNvPr id="23" name="Picture 22" descr="SailingChamp_final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85" y="841460"/>
            <a:ext cx="1837944" cy="2756916"/>
          </a:xfrm>
          <a:prstGeom prst="rect">
            <a:avLst/>
          </a:prstGeom>
        </p:spPr>
      </p:pic>
      <p:pic>
        <p:nvPicPr>
          <p:cNvPr id="24" name="Picture 23" descr="snowy_campus_final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78" y="562923"/>
            <a:ext cx="1837944" cy="2756916"/>
          </a:xfrm>
          <a:prstGeom prst="rect">
            <a:avLst/>
          </a:prstGeom>
        </p:spPr>
      </p:pic>
      <p:pic>
        <p:nvPicPr>
          <p:cNvPr id="25" name="Picture 24" descr="BascHill_spring_final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16" y="841460"/>
            <a:ext cx="1837944" cy="2756916"/>
          </a:xfrm>
          <a:prstGeom prst="rect">
            <a:avLst/>
          </a:prstGeom>
        </p:spPr>
      </p:pic>
      <p:pic>
        <p:nvPicPr>
          <p:cNvPr id="26" name="Picture 25" descr="Wbanner_Lincoln_final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35" y="564134"/>
            <a:ext cx="1837944" cy="2756916"/>
          </a:xfrm>
          <a:prstGeom prst="rect">
            <a:avLst/>
          </a:prstGeom>
        </p:spPr>
      </p:pic>
      <p:pic>
        <p:nvPicPr>
          <p:cNvPr id="3" name="Picture 2" descr="uwlogo_web_med_ctr_wht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41" y="4169218"/>
            <a:ext cx="2670048" cy="17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6076-36A8-471E-A2A9-2434A71A66B6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BE6076-36A8-471E-A2A9-2434A71A66B6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EC9C90F-46FB-4299-B0AB-C6FD08FCE1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1524"/>
            <a:ext cx="1742072" cy="43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6248400"/>
            <a:ext cx="474573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Stephanie M. Wilbrand, PhD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32" y="6350645"/>
            <a:ext cx="1797368" cy="4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06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402557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STROKENET RESOURCES FOR STUDY COORDINATORS </a:t>
            </a: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PROGRAM MANAGERS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7" y="12954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764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44" y="6342561"/>
            <a:ext cx="1797368" cy="488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810958"/>
            <a:ext cx="75098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/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00113" lvl="2" indent="-214313">
              <a:buFontTx/>
              <a:buChar char="-"/>
            </a:pP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BE96F6-CC1E-4451-9DC0-6660A6DB6C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4" y="658899"/>
            <a:ext cx="8500431" cy="586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7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402557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STROKENET RESOURCES FOR STUDY COORDINATORS </a:t>
            </a: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PROGRAM MANAGERS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7" y="12954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764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44" y="6342561"/>
            <a:ext cx="1797368" cy="488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810958"/>
            <a:ext cx="75098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/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00113" lvl="2" indent="-214313">
              <a:buFontTx/>
              <a:buChar char="-"/>
            </a:pP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108181-7942-4145-B9EC-488DC21D8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30867"/>
            <a:ext cx="8229600" cy="52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7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402557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STROKENET RESOURCES FOR STUDY COORDINATORS </a:t>
            </a: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PROGRAM MANAGERS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7" y="12954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764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44" y="6342561"/>
            <a:ext cx="1797368" cy="488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810958"/>
            <a:ext cx="75098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/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00113" lvl="2" indent="-214313">
              <a:buFontTx/>
              <a:buChar char="-"/>
            </a:pP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A33E1F-42EC-47FE-8AFC-3B17AC68D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1" y="567690"/>
            <a:ext cx="7670347" cy="588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0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402557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STROKENET RESOURCES FOR STUDY COORDINATORS </a:t>
            </a: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PROGRAM MANAGERS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7" y="12954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764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44" y="6342561"/>
            <a:ext cx="1797368" cy="488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457200" y="983849"/>
            <a:ext cx="937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NIH StrokeNet Training/Educational Core is designed to provide research training and career development for future stroke researchers.  Dr. Randy Marshall is the Core chair and Dr. Devin Brown is the Core co-chair. </a:t>
            </a: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F35514-002E-4CFF-B54E-616A695F5864}"/>
              </a:ext>
            </a:extLst>
          </p:cNvPr>
          <p:cNvSpPr/>
          <p:nvPr/>
        </p:nvSpPr>
        <p:spPr>
          <a:xfrm>
            <a:off x="2059296" y="2209800"/>
            <a:ext cx="62047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Scott Janis – NIH/NINDS Project Scientist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Tatjana Rundek– Faculty Representative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Harold Adams – Faculty Representative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Anthony Kim – Faculty Representative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Shyam Prabhakaran – Faculty Representative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Cemal Sozener – Past Trainee Representative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Farhaan Vahidy – Past Trainee Representative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Ashby Clay Turner – Trainee Representative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 Wang – Trainee Representative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Andrea Escobar– Coordinator Representative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Stephanie Wilbrand – Coordinator Representative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Jeanne Sester – Core Coordinator</a:t>
            </a:r>
          </a:p>
        </p:txBody>
      </p:sp>
    </p:spTree>
    <p:extLst>
      <p:ext uri="{BB962C8B-B14F-4D97-AF65-F5344CB8AC3E}">
        <p14:creationId xmlns:p14="http://schemas.microsoft.com/office/powerpoint/2010/main" val="393996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402557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STROKENET RESOURCES FOR STUDY COORDINATORS </a:t>
            </a: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PROGRAM MANAGERS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7" y="12954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764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44" y="6342561"/>
            <a:ext cx="1797368" cy="488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810958"/>
            <a:ext cx="75098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/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00113" lvl="2" indent="-214313">
              <a:buFontTx/>
              <a:buChar char="-"/>
            </a:pP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705FCF-4E1A-4F73-ABE4-268FA26C08E4}"/>
              </a:ext>
            </a:extLst>
          </p:cNvPr>
          <p:cNvSpPr txBox="1">
            <a:spLocks/>
          </p:cNvSpPr>
          <p:nvPr/>
        </p:nvSpPr>
        <p:spPr>
          <a:xfrm>
            <a:off x="76200" y="903614"/>
            <a:ext cx="8763000" cy="3058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Track progress of trainees during the year with phone interviews, surveys, and progress reports</a:t>
            </a:r>
          </a:p>
          <a:p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Trainee presentations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person at national meeting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Professional Development webinar</a:t>
            </a:r>
          </a:p>
          <a:p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Publications, grant submissions, and professional appointments during and post-StrokeNet training</a:t>
            </a:r>
          </a:p>
          <a:p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can the Educational Core do for us?</a:t>
            </a:r>
          </a:p>
          <a:p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can act as a resource, on a as needed basis, to facilitate speakers</a:t>
            </a:r>
          </a:p>
          <a:p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Invited to their Grand Rounds and Professional Development Series</a:t>
            </a:r>
          </a:p>
          <a:p>
            <a:pPr lvl="1"/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4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402557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STROKENET RESOURCES FOR STUDY COORDINATORS </a:t>
            </a: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PROGRAM MANAGERS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7" y="12954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764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44" y="6342561"/>
            <a:ext cx="1797368" cy="488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810958"/>
            <a:ext cx="75098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/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00113" lvl="2" indent="-214313">
              <a:buFontTx/>
              <a:buChar char="-"/>
            </a:pP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3A3F9-A8D2-4B5F-AC8A-F159EBEA5645}"/>
              </a:ext>
            </a:extLst>
          </p:cNvPr>
          <p:cNvSpPr txBox="1"/>
          <p:nvPr/>
        </p:nvSpPr>
        <p:spPr>
          <a:xfrm>
            <a:off x="1068247" y="1128269"/>
            <a:ext cx="720503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Next?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working on a platform that will house all necessary documentation and training for study coordinators and program managers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developing a series of presentations/videos about onboarding, training, documentation, etc. that will be presented most likely in the November coordinator webinar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  <a:p>
            <a:pPr algn="ctr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Thoughts are welcome!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51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8928755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81000"/>
            <a:ext cx="45196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2717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402557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STROKENET RESOURCES FOR STUDY COORDINATORS </a:t>
            </a: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PROGRAM MANAGERS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7" y="12954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764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44" y="6342561"/>
            <a:ext cx="1797368" cy="488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810958"/>
            <a:ext cx="75098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/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00113" lvl="2" indent="-214313">
              <a:buFontTx/>
              <a:buChar char="-"/>
            </a:pP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641D9-985C-4494-A821-D6915E2DD490}"/>
              </a:ext>
            </a:extLst>
          </p:cNvPr>
          <p:cNvSpPr txBox="1"/>
          <p:nvPr/>
        </p:nvSpPr>
        <p:spPr>
          <a:xfrm>
            <a:off x="1232387" y="1003231"/>
            <a:ext cx="6553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of targeted survey for study coordinators and program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StrokeNet intro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StrokeNet resources &amp; Educational 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construction: resource platform for study coordinators and program managers</a:t>
            </a:r>
          </a:p>
          <a:p>
            <a:endParaRPr lang="en-US" dirty="0"/>
          </a:p>
          <a:p>
            <a:pPr marL="342900" indent="-342900">
              <a:buAutoNum type="arabicParenR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8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402557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STROKENET RESOURCES FOR STUDY COORDINATORS </a:t>
            </a: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PROGRAM MANAGERS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7" y="12954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764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44" y="6342561"/>
            <a:ext cx="1797368" cy="488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810958"/>
            <a:ext cx="75098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/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00113" lvl="2" indent="-214313">
              <a:buFontTx/>
              <a:buChar char="-"/>
            </a:pP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8D9250-A8C6-4EBF-965B-B33205EF2A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423" y="810958"/>
            <a:ext cx="3756581" cy="52360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1DCF12-4D16-4262-8EAF-6BD78188B8F6}"/>
              </a:ext>
            </a:extLst>
          </p:cNvPr>
          <p:cNvSpPr/>
          <p:nvPr/>
        </p:nvSpPr>
        <p:spPr>
          <a:xfrm>
            <a:off x="18288" y="741582"/>
            <a:ext cx="571379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C00000"/>
                </a:solidFill>
                <a:effectLst/>
              </a:rPr>
              <a:t>Grant management and budgets</a:t>
            </a:r>
            <a:r>
              <a:rPr lang="en-US" b="1" i="0" dirty="0">
                <a:solidFill>
                  <a:srgbClr val="000000"/>
                </a:solidFill>
                <a:effectLst/>
              </a:rPr>
              <a:t> (16, 72.7%)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C00000"/>
                </a:solidFill>
                <a:effectLst/>
              </a:rPr>
              <a:t>Grant writing (i.e. for renewal/competitive renewal applications)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(12, 54.5%),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C00000"/>
                </a:solidFill>
                <a:effectLst/>
              </a:rPr>
              <a:t>Carryover funding/use of unobligated funds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(13, 59.1%),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C00000"/>
                </a:solidFill>
                <a:effectLst/>
              </a:rPr>
              <a:t>Trial protocols: Science/background/pre-clinical history (maybe)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(12, 54.5%),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C00000"/>
                </a:solidFill>
                <a:effectLst/>
              </a:rPr>
              <a:t>Regulatory issues (e-consenting, new regulations, etc.)</a:t>
            </a:r>
            <a:r>
              <a:rPr lang="en-US" b="1" i="0" dirty="0">
                <a:solidFill>
                  <a:srgbClr val="000000"/>
                </a:solidFill>
                <a:effectLst/>
              </a:rPr>
              <a:t> (15, 68.2%),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C00000"/>
                </a:solidFill>
                <a:effectLst/>
              </a:rPr>
              <a:t>Conducting a clinical trial/initiation of trials/management of a trial network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(13, 59.1%),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C00000"/>
                </a:solidFill>
                <a:effectLst/>
              </a:rPr>
              <a:t>Database management or programming (access, redcap) for screening, trial referrals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(11, 50.0%),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C00000"/>
                </a:solidFill>
                <a:effectLst/>
              </a:rPr>
              <a:t>Managing clinical trial staff</a:t>
            </a:r>
            <a:r>
              <a:rPr lang="en-US" b="1" i="0" dirty="0">
                <a:solidFill>
                  <a:srgbClr val="000000"/>
                </a:solidFill>
                <a:effectLst/>
              </a:rPr>
              <a:t> (15, 68.2%),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sng" dirty="0">
                <a:solidFill>
                  <a:srgbClr val="C00000"/>
                </a:solidFill>
                <a:effectLst/>
              </a:rPr>
              <a:t>Organization tools for Managers/Coordinators</a:t>
            </a:r>
            <a:r>
              <a:rPr lang="en-US" b="1" i="0" u="sng" dirty="0">
                <a:solidFill>
                  <a:srgbClr val="000000"/>
                </a:solidFill>
                <a:effectLst/>
              </a:rPr>
              <a:t> (18, 81.8%)</a:t>
            </a:r>
            <a:r>
              <a:rPr lang="en-US" b="0" i="0" u="sng" dirty="0">
                <a:solidFill>
                  <a:srgbClr val="000000"/>
                </a:solidFill>
                <a:effectLst/>
              </a:rPr>
              <a:t> </a:t>
            </a:r>
            <a:endParaRPr lang="en-US" u="sng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C00000"/>
                </a:solidFill>
                <a:effectLst/>
              </a:rPr>
              <a:t>Other</a:t>
            </a:r>
            <a:r>
              <a:rPr lang="en-US" b="0" i="0" dirty="0">
                <a:solidFill>
                  <a:srgbClr val="000000"/>
                </a:solidFill>
                <a:effectLst/>
              </a:rPr>
              <a:t> (1, 4.5%) </a:t>
            </a:r>
            <a:r>
              <a:rPr lang="en-US" dirty="0"/>
              <a:t>General stroke education for new coordinators hired into the role. </a:t>
            </a:r>
          </a:p>
          <a:p>
            <a:endParaRPr lang="en-US" dirty="0"/>
          </a:p>
          <a:p>
            <a:r>
              <a:rPr lang="en-US" sz="1600" dirty="0"/>
              <a:t>*Could choose multiple responses</a:t>
            </a:r>
          </a:p>
        </p:txBody>
      </p:sp>
    </p:spTree>
    <p:extLst>
      <p:ext uri="{BB962C8B-B14F-4D97-AF65-F5344CB8AC3E}">
        <p14:creationId xmlns:p14="http://schemas.microsoft.com/office/powerpoint/2010/main" val="368135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402557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STROKENET RESOURCES FOR STUDY COORDINATORS </a:t>
            </a: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PROGRAM MANAGERS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7" y="12954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764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44" y="6342561"/>
            <a:ext cx="1797368" cy="488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810958"/>
            <a:ext cx="75098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/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00113" lvl="2" indent="-214313">
              <a:buFontTx/>
              <a:buChar char="-"/>
            </a:pP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5A5430-4688-432D-8A8E-5BBC72A92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992" y="1354355"/>
            <a:ext cx="4408720" cy="40482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7DD779-8849-4D66-B93F-ECCF43A54AFB}"/>
              </a:ext>
            </a:extLst>
          </p:cNvPr>
          <p:cNvSpPr/>
          <p:nvPr/>
        </p:nvSpPr>
        <p:spPr>
          <a:xfrm>
            <a:off x="237778" y="648708"/>
            <a:ext cx="9015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How would you prefer educational opportunities to be presented?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 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465878-1A4E-4F5C-BAAF-3C8AC71B258A}"/>
              </a:ext>
            </a:extLst>
          </p:cNvPr>
          <p:cNvSpPr/>
          <p:nvPr/>
        </p:nvSpPr>
        <p:spPr>
          <a:xfrm>
            <a:off x="152400" y="1479705"/>
            <a:ext cx="40679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Open Sans"/>
              </a:rPr>
              <a:t>During the 2nd half of the monthly RCC Manager call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/>
              </a:rPr>
              <a:t> (12, 54.5%)</a:t>
            </a:r>
          </a:p>
          <a:p>
            <a:r>
              <a:rPr lang="en-US" b="0" i="0" dirty="0">
                <a:solidFill>
                  <a:srgbClr val="C00000"/>
                </a:solidFill>
                <a:effectLst/>
                <a:latin typeface="Open Sans"/>
              </a:rPr>
              <a:t>Separate Call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 (8, 36.4%)</a:t>
            </a:r>
          </a:p>
          <a:p>
            <a:r>
              <a:rPr lang="en-US" b="0" i="0" dirty="0">
                <a:solidFill>
                  <a:srgbClr val="C00000"/>
                </a:solidFill>
                <a:effectLst/>
                <a:latin typeface="Open Sans"/>
              </a:rPr>
              <a:t>Other suggestion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 (2, 9.1%)</a:t>
            </a: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E983D1-3E6A-48C2-8980-9482E65B4FEA}"/>
              </a:ext>
            </a:extLst>
          </p:cNvPr>
          <p:cNvSpPr txBox="1"/>
          <p:nvPr/>
        </p:nvSpPr>
        <p:spPr>
          <a:xfrm>
            <a:off x="133927" y="2743740"/>
            <a:ext cx="50990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Other Suggestions/Comments:</a:t>
            </a: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i="1" dirty="0"/>
              <a:t>-Educational opportunities should be optional. </a:t>
            </a:r>
          </a:p>
          <a:p>
            <a:endParaRPr lang="en-US" i="1" dirty="0"/>
          </a:p>
          <a:p>
            <a:r>
              <a:rPr lang="en-US" i="1" dirty="0"/>
              <a:t>-Educational sessions presented during the monthly manage/coordinator call offering in deep revision of regulatory and administrative clinical research topics.</a:t>
            </a:r>
          </a:p>
          <a:p>
            <a:r>
              <a:rPr lang="en-US" i="1" dirty="0"/>
              <a:t>  </a:t>
            </a:r>
          </a:p>
          <a:p>
            <a:r>
              <a:rPr lang="en-US" i="1" dirty="0"/>
              <a:t>-Separate sessions of detailed and comprehensive educational activities must be offered to clinical research coordinators for community SS/CPS that are relatively new to clinical research.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0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402557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STROKENET RESOURCES FOR STUDY COORDINATORS </a:t>
            </a: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PROGRAM MANAGERS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7" y="12954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764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44" y="6342561"/>
            <a:ext cx="1797368" cy="488007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682B57C5-AD18-45C7-9F95-1564182F0101}"/>
              </a:ext>
            </a:extLst>
          </p:cNvPr>
          <p:cNvSpPr txBox="1">
            <a:spLocks/>
          </p:cNvSpPr>
          <p:nvPr/>
        </p:nvSpPr>
        <p:spPr>
          <a:xfrm>
            <a:off x="495300" y="808706"/>
            <a:ext cx="8153400" cy="692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00"/>
                </a:solidFill>
                <a:latin typeface="Open Sans"/>
              </a:rPr>
              <a:t>other General Comments Related to these topics: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ECB0D-D962-447C-9196-57F0ED83FAEA}"/>
              </a:ext>
            </a:extLst>
          </p:cNvPr>
          <p:cNvSpPr txBox="1"/>
          <p:nvPr/>
        </p:nvSpPr>
        <p:spPr>
          <a:xfrm>
            <a:off x="0" y="1981200"/>
            <a:ext cx="8915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I Websites: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Streamline process for onboarding new study coordinators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in one place</a:t>
            </a: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II Meetings: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StrokeNet studies – monthly webinars</a:t>
            </a: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III Educational Offerings: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Coordinator Educational Opportunities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Core to act as resource, as needed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Managers and Study Coordinators invited to Grand Rounds and Professional Development Series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8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402557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STROKENET RESOURCES FOR STUDY COORDINATORS </a:t>
            </a: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PROGRAM MANAGERS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7" y="12954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764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44" y="6342561"/>
            <a:ext cx="1797368" cy="488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B16904-FCCF-4373-A6B8-9AF20371F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99144"/>
            <a:ext cx="6477000" cy="570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4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402557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STROKENET RESOURCES FOR STUDY COORDINATORS </a:t>
            </a: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PROGRAM MANAGERS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7" y="12954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764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44" y="6342561"/>
            <a:ext cx="1797368" cy="488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810958"/>
            <a:ext cx="75098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/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00113" lvl="2" indent="-214313">
              <a:buFontTx/>
              <a:buChar char="-"/>
            </a:pP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FFBA29-04E7-4A34-8F6D-53B37399C968}"/>
              </a:ext>
            </a:extLst>
          </p:cNvPr>
          <p:cNvSpPr/>
          <p:nvPr/>
        </p:nvSpPr>
        <p:spPr>
          <a:xfrm>
            <a:off x="118431" y="633775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University of Cincinnati serves as the National Coordinating Center and provides national leadership for StrokeNet.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DF0A24-1118-4240-AAE0-D7517331C6FA}"/>
              </a:ext>
            </a:extLst>
          </p:cNvPr>
          <p:cNvSpPr/>
          <p:nvPr/>
        </p:nvSpPr>
        <p:spPr>
          <a:xfrm>
            <a:off x="114732" y="1433654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National Data Management Center at the Medical University of South Carolina oversees all aspects of data management and provides full statistical support for StrokeNet research. </a:t>
            </a:r>
            <a:r>
              <a:rPr lang="en-US" sz="2000" u="sng" dirty="0" err="1"/>
              <a:t>WebDCU</a:t>
            </a:r>
            <a:endParaRPr lang="en-US" sz="2000" u="sn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CD560F-3F1A-4629-B278-2D6A3844BB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78" y="2650284"/>
            <a:ext cx="5274055" cy="35618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24D1CF-F459-48A0-B252-1D92252E3996}"/>
              </a:ext>
            </a:extLst>
          </p:cNvPr>
          <p:cNvSpPr/>
          <p:nvPr/>
        </p:nvSpPr>
        <p:spPr>
          <a:xfrm>
            <a:off x="114732" y="3191193"/>
            <a:ext cx="34818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University of Cincinnati IRB serves as the Central IRB (CIRB) for StrokeNet</a:t>
            </a:r>
          </a:p>
          <a:p>
            <a:endParaRPr lang="en-US" sz="2000" dirty="0"/>
          </a:p>
          <a:p>
            <a:r>
              <a:rPr lang="en-US" sz="2000" dirty="0"/>
              <a:t>VA </a:t>
            </a:r>
          </a:p>
          <a:p>
            <a:endParaRPr lang="en-US" sz="2000" dirty="0"/>
          </a:p>
          <a:p>
            <a:r>
              <a:rPr lang="en-US" sz="2000" dirty="0" err="1"/>
              <a:t>Advarra</a:t>
            </a:r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3859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402557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STROKENET RESOURCES FOR STUDY COORDINATORS </a:t>
            </a: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PROGRAM MANAGERS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7" y="12954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764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44" y="6342561"/>
            <a:ext cx="1797368" cy="488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810958"/>
            <a:ext cx="75098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/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00113" lvl="2" indent="-214313">
              <a:buFontTx/>
              <a:buChar char="-"/>
            </a:pP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E45CC-AF6A-4A1C-850B-7023880CBB66}"/>
              </a:ext>
            </a:extLst>
          </p:cNvPr>
          <p:cNvSpPr txBox="1"/>
          <p:nvPr/>
        </p:nvSpPr>
        <p:spPr>
          <a:xfrm>
            <a:off x="533400" y="689307"/>
            <a:ext cx="789083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 Coordinating Site / CLINICAL PERFORMANCE SITE</a:t>
            </a:r>
          </a:p>
          <a:p>
            <a:pPr algn="ctr"/>
            <a:r>
              <a:rPr lang="en-US" b="1" u="sng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(CPS)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MTA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 (Reliance Agreement)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Protocol Trial Agreement</a:t>
            </a:r>
          </a:p>
          <a:p>
            <a:pPr marL="285750" indent="-285750">
              <a:buFontTx/>
              <a:buChar char="-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 basic responsibilities: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CIRB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single IRB of record.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regulatory responsibility for assuring the protection of the rights and welfare of research participants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Relying Institution (RI)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sets standards to determine whether a research investigator can conduct research under its auspices.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agrees to cede IRB review of the NIH StrokeNet research to the CIRB.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agrees to accept the decisions of the CIRB regarding review, approval and oversight of research covered by this Agreement. 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5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402557" cy="541782"/>
          </a:xfrm>
          <a:prstGeom prst="rect">
            <a:avLst/>
          </a:prstGeom>
          <a:gradFill flip="none" rotWithShape="1">
            <a:gsLst>
              <a:gs pos="0">
                <a:srgbClr val="E60000">
                  <a:shade val="30000"/>
                  <a:satMod val="115000"/>
                </a:srgbClr>
              </a:gs>
              <a:gs pos="50000">
                <a:srgbClr val="E60000">
                  <a:shade val="67500"/>
                  <a:satMod val="115000"/>
                </a:srgbClr>
              </a:gs>
              <a:gs pos="100000">
                <a:srgbClr val="E6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STROKENET RESOURCES FOR STUDY COORDINATORS </a:t>
            </a:r>
          </a:p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PROGRAM MANAGERS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57" y="12954"/>
            <a:ext cx="1741443" cy="54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764"/>
            <a:ext cx="1654969" cy="32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44" y="6342561"/>
            <a:ext cx="1797368" cy="488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810958"/>
            <a:ext cx="75098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/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00113" lvl="2" indent="-214313">
              <a:buFontTx/>
              <a:buChar char="-"/>
            </a:pPr>
            <a:endParaRPr lang="en-US" sz="19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04E9CB-527A-4340-90BD-1ACC60960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6921"/>
            <a:ext cx="8382000" cy="576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46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1389</TotalTime>
  <Words>882</Words>
  <Application>Microsoft Office PowerPoint</Application>
  <PresentationFormat>On-screen Show (4:3)</PresentationFormat>
  <Paragraphs>152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Open Sans</vt:lpstr>
      <vt:lpstr>Palatino Linotype</vt:lpstr>
      <vt:lpstr>Tahoma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 Hospital and Health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Coordinator Webinar Round Table Discussion</dc:title>
  <dc:creator>Goldfarb, Sherry</dc:creator>
  <cp:lastModifiedBy>Sester, Regina (sesterrj)</cp:lastModifiedBy>
  <cp:revision>115</cp:revision>
  <cp:lastPrinted>2017-09-26T13:58:56Z</cp:lastPrinted>
  <dcterms:created xsi:type="dcterms:W3CDTF">2016-10-11T15:38:23Z</dcterms:created>
  <dcterms:modified xsi:type="dcterms:W3CDTF">2020-09-22T11:32:01Z</dcterms:modified>
</cp:coreProperties>
</file>