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notesMasterIdLst>
    <p:notesMasterId r:id="rId38"/>
  </p:notesMasterIdLst>
  <p:sldIdLst>
    <p:sldId id="256" r:id="rId3"/>
    <p:sldId id="257" r:id="rId4"/>
    <p:sldId id="260" r:id="rId5"/>
    <p:sldId id="267" r:id="rId6"/>
    <p:sldId id="259" r:id="rId7"/>
    <p:sldId id="258" r:id="rId8"/>
    <p:sldId id="266" r:id="rId9"/>
    <p:sldId id="282" r:id="rId10"/>
    <p:sldId id="281" r:id="rId11"/>
    <p:sldId id="516" r:id="rId12"/>
    <p:sldId id="517" r:id="rId13"/>
    <p:sldId id="268" r:id="rId14"/>
    <p:sldId id="262" r:id="rId15"/>
    <p:sldId id="261" r:id="rId16"/>
    <p:sldId id="269" r:id="rId17"/>
    <p:sldId id="270" r:id="rId18"/>
    <p:sldId id="429" r:id="rId19"/>
    <p:sldId id="506" r:id="rId20"/>
    <p:sldId id="504" r:id="rId21"/>
    <p:sldId id="505" r:id="rId22"/>
    <p:sldId id="503" r:id="rId23"/>
    <p:sldId id="497" r:id="rId24"/>
    <p:sldId id="492" r:id="rId25"/>
    <p:sldId id="498" r:id="rId26"/>
    <p:sldId id="430" r:id="rId27"/>
    <p:sldId id="360" r:id="rId28"/>
    <p:sldId id="361" r:id="rId29"/>
    <p:sldId id="365" r:id="rId30"/>
    <p:sldId id="508" r:id="rId31"/>
    <p:sldId id="514" r:id="rId32"/>
    <p:sldId id="510" r:id="rId33"/>
    <p:sldId id="511" r:id="rId34"/>
    <p:sldId id="512" r:id="rId35"/>
    <p:sldId id="513" r:id="rId36"/>
    <p:sldId id="271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4"/>
    <p:restoredTop sz="87219" autoAdjust="0"/>
  </p:normalViewPr>
  <p:slideViewPr>
    <p:cSldViewPr>
      <p:cViewPr varScale="1">
        <p:scale>
          <a:sx n="77" d="100"/>
          <a:sy n="77" d="100"/>
        </p:scale>
        <p:origin x="6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93003112077713E-2"/>
          <c:y val="3.9141274988651276E-2"/>
          <c:w val="0.89509463310241699"/>
          <c:h val="0.78536546230316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NINDS</c:v>
                </c:pt>
                <c:pt idx="1">
                  <c:v>NHLBI</c:v>
                </c:pt>
                <c:pt idx="2">
                  <c:v>NICHD</c:v>
                </c:pt>
                <c:pt idx="3">
                  <c:v>NIA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188000</c:v>
                </c:pt>
                <c:pt idx="1">
                  <c:v>22000</c:v>
                </c:pt>
                <c:pt idx="2">
                  <c:v>19000</c:v>
                </c:pt>
                <c:pt idx="3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41-4B94-8B41-E7C2378B2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9064728"/>
        <c:axId val="219065120"/>
      </c:barChart>
      <c:catAx>
        <c:axId val="21906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065120"/>
        <c:crosses val="autoZero"/>
        <c:auto val="0"/>
        <c:lblAlgn val="ctr"/>
        <c:lblOffset val="100"/>
        <c:noMultiLvlLbl val="0"/>
      </c:catAx>
      <c:valAx>
        <c:axId val="21906512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06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D7257-FBE8-3748-8C0D-A246BAAFB103}" type="doc">
      <dgm:prSet loTypeId="urn:microsoft.com/office/officeart/2008/layout/RadialCluster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1F9C54F-41DE-7241-B171-647C09349F69}" type="parTrans" cxnId="{73ECC015-CC96-4DB5-BB14-152A5C5732F3}">
      <dgm:prSet/>
      <dgm:spPr/>
      <dgm:t>
        <a:bodyPr/>
        <a:lstStyle/>
        <a:p>
          <a:endParaRPr lang="en-US"/>
        </a:p>
      </dgm:t>
    </dgm:pt>
    <dgm:pt modelId="{044F9DC9-5AD4-7646-BC18-9CEF41EE40BB}">
      <dgm:prSet phldrT="[Text]"/>
      <dgm:spPr>
        <a:xfrm>
          <a:off x="1142993" y="1092192"/>
          <a:ext cx="1692135" cy="1503832"/>
        </a:xfrm>
        <a:prstGeom prst="roundRect">
          <a:avLst/>
        </a:prstGeom>
        <a:gradFill rotWithShape="0">
          <a:gsLst>
            <a:gs pos="0">
              <a:srgbClr val="4F81BD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anchor="t"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Recovery</a:t>
          </a:r>
        </a:p>
      </dgm:t>
    </dgm:pt>
    <dgm:pt modelId="{7939317E-B703-DF45-8B37-743EB2DE8EA2}" type="parTrans" cxnId="{E7DF6F15-57D9-4CA2-AD88-DEE6746292D6}">
      <dgm:prSet/>
      <dgm:spPr>
        <a:xfrm rot="19266581">
          <a:off x="2723960" y="846765"/>
          <a:ext cx="10030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3098" y="0"/>
              </a:lnTo>
            </a:path>
          </a:pathLst>
        </a:custGeom>
        <a:noFill/>
        <a:ln w="9525" cap="flat" cmpd="sng" algn="ctr">
          <a:solidFill>
            <a:srgbClr val="4F81BD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8DE44C2-F258-D34C-9F30-4652466AEC8C}">
      <dgm:prSet phldrT="[Text]"/>
      <dgm:spPr>
        <a:xfrm>
          <a:off x="2793741" y="142586"/>
          <a:ext cx="2126917" cy="389291"/>
        </a:xfrm>
        <a:prstGeom prst="roundRect">
          <a:avLst/>
        </a:prstGeom>
        <a:gradFill rotWithShape="0">
          <a:gsLst>
            <a:gs pos="0">
              <a:srgbClr val="4F81BD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Neuroplasticity</a:t>
          </a:r>
        </a:p>
      </dgm:t>
    </dgm:pt>
    <dgm:pt modelId="{E390C55D-9990-CA41-9AA0-662AED02C8F8}" type="sibTrans" cxnId="{E7DF6F15-57D9-4CA2-AD88-DEE6746292D6}">
      <dgm:prSet/>
      <dgm:spPr/>
      <dgm:t>
        <a:bodyPr/>
        <a:lstStyle/>
        <a:p>
          <a:endParaRPr lang="en-US"/>
        </a:p>
      </dgm:t>
    </dgm:pt>
    <dgm:pt modelId="{7B55D95F-E269-A24E-93EE-39654F84B2DB}" type="parTrans" cxnId="{135D02D2-0434-48A7-93E6-3CEFC6BE2A3E}">
      <dgm:prSet/>
      <dgm:spPr>
        <a:xfrm rot="20977904">
          <a:off x="2830152" y="1634459"/>
          <a:ext cx="609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537" y="0"/>
              </a:lnTo>
            </a:path>
          </a:pathLst>
        </a:custGeom>
        <a:noFill/>
        <a:ln w="9525" cap="flat" cmpd="sng" algn="ctr">
          <a:solidFill>
            <a:srgbClr val="4F81BD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2B26C48-2953-D340-9CC2-AD9D790D28F7}">
      <dgm:prSet phldrT="[Text]"/>
      <dgm:spPr>
        <a:xfrm>
          <a:off x="3434713" y="1016011"/>
          <a:ext cx="1518284" cy="849408"/>
        </a:xfrm>
        <a:prstGeom prst="roundRect">
          <a:avLst/>
        </a:prstGeom>
        <a:gradFill rotWithShape="0">
          <a:gsLst>
            <a:gs pos="0">
              <a:srgbClr val="4F81BD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Biology of Repair post-Injury</a:t>
          </a:r>
        </a:p>
      </dgm:t>
    </dgm:pt>
    <dgm:pt modelId="{A1DF73F1-4824-D441-B8D3-BE4BDDB164B2}" type="sibTrans" cxnId="{135D02D2-0434-48A7-93E6-3CEFC6BE2A3E}">
      <dgm:prSet/>
      <dgm:spPr/>
      <dgm:t>
        <a:bodyPr/>
        <a:lstStyle/>
        <a:p>
          <a:endParaRPr lang="en-US"/>
        </a:p>
      </dgm:t>
    </dgm:pt>
    <dgm:pt modelId="{69CF965F-A387-104E-9C82-892F0319824D}" type="parTrans" cxnId="{AF56FD5B-5B70-4D18-8AF0-FD33A263515C}">
      <dgm:prSet/>
      <dgm:spPr>
        <a:xfrm rot="1489482">
          <a:off x="2801018" y="2390472"/>
          <a:ext cx="7382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289" y="0"/>
              </a:lnTo>
            </a:path>
          </a:pathLst>
        </a:custGeom>
        <a:noFill/>
        <a:ln w="9525" cap="flat" cmpd="sng" algn="ctr">
          <a:solidFill>
            <a:srgbClr val="4F81BD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3468A51-930A-3A49-8912-CBCB2E8965D2}">
      <dgm:prSet phldrT="[Text]"/>
      <dgm:spPr>
        <a:xfrm>
          <a:off x="3505197" y="2413746"/>
          <a:ext cx="1315063" cy="871750"/>
        </a:xfrm>
        <a:prstGeom prst="roundRect">
          <a:avLst/>
        </a:prstGeom>
        <a:gradFill rotWithShape="0">
          <a:gsLst>
            <a:gs pos="0">
              <a:srgbClr val="4F81BD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Neural Regeneration</a:t>
          </a:r>
        </a:p>
      </dgm:t>
    </dgm:pt>
    <dgm:pt modelId="{C61B96FA-6A3E-2842-A1BE-473AE093F799}" type="sibTrans" cxnId="{AF56FD5B-5B70-4D18-8AF0-FD33A263515C}">
      <dgm:prSet/>
      <dgm:spPr/>
      <dgm:t>
        <a:bodyPr/>
        <a:lstStyle/>
        <a:p>
          <a:endParaRPr lang="en-US"/>
        </a:p>
      </dgm:t>
    </dgm:pt>
    <dgm:pt modelId="{061577BE-F067-034E-8BBC-F7045AC56D39}" type="sibTrans" cxnId="{73ECC015-CC96-4DB5-BB14-152A5C5732F3}">
      <dgm:prSet/>
      <dgm:spPr/>
      <dgm:t>
        <a:bodyPr/>
        <a:lstStyle/>
        <a:p>
          <a:endParaRPr lang="en-US"/>
        </a:p>
      </dgm:t>
    </dgm:pt>
    <dgm:pt modelId="{FD847E70-8860-B242-B4D6-57CA1D58B7FA}" type="pres">
      <dgm:prSet presAssocID="{5A4D7257-FBE8-3748-8C0D-A246BAAFB10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BD56152-7548-DF4F-9922-B54F6F91839D}" type="pres">
      <dgm:prSet presAssocID="{044F9DC9-5AD4-7646-BC18-9CEF41EE40BB}" presName="singleCycle" presStyleCnt="0"/>
      <dgm:spPr/>
    </dgm:pt>
    <dgm:pt modelId="{801ECB1B-3EBA-DB4D-9168-F2BED41C6BC9}" type="pres">
      <dgm:prSet presAssocID="{044F9DC9-5AD4-7646-BC18-9CEF41EE40BB}" presName="singleCenter" presStyleLbl="node1" presStyleIdx="0" presStyleCnt="4" custScaleX="114628" custScaleY="101872" custLinFactNeighborX="-9269" custLinFactNeighborY="-2350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C19CC02-B7A5-F045-B1D9-1E0E232846FB}" type="pres">
      <dgm:prSet presAssocID="{7939317E-B703-DF45-8B37-743EB2DE8EA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991D326A-83A9-5648-89EA-4CA6DBE2336C}" type="pres">
      <dgm:prSet presAssocID="{88DE44C2-F258-D34C-9F30-4652466AEC8C}" presName="text0" presStyleLbl="node1" presStyleIdx="1" presStyleCnt="4" custScaleX="215046" custScaleY="39360" custRadScaleRad="140372" custRadScaleInc="60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44BA2-EE03-2340-92CB-3DCD1A56E92D}" type="pres">
      <dgm:prSet presAssocID="{7B55D95F-E269-A24E-93EE-39654F84B2DB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A05FCA4-74CD-F44E-B4E0-6CCC6B5559D9}" type="pres">
      <dgm:prSet presAssocID="{A2B26C48-2953-D340-9CC2-AD9D790D28F7}" presName="text0" presStyleLbl="node1" presStyleIdx="2" presStyleCnt="4" custScaleX="153509" custScaleY="85881" custRadScaleRad="101915" custRadScaleInc="-115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9D0F5-80C3-B748-8893-D66E9A6F0CA4}" type="pres">
      <dgm:prSet presAssocID="{69CF965F-A387-104E-9C82-892F0319824D}" presName="Name56" presStyleLbl="parChTrans1D2" presStyleIdx="2" presStyleCnt="3"/>
      <dgm:spPr/>
      <dgm:t>
        <a:bodyPr/>
        <a:lstStyle/>
        <a:p>
          <a:endParaRPr lang="en-US"/>
        </a:p>
      </dgm:t>
    </dgm:pt>
    <dgm:pt modelId="{10126A81-849D-9A4B-8D4D-3B24C2AB2CA2}" type="pres">
      <dgm:prSet presAssocID="{23468A51-930A-3A49-8912-CBCB2E8965D2}" presName="text0" presStyleLbl="node1" presStyleIdx="3" presStyleCnt="4" custScaleX="132962" custScaleY="88140" custRadScaleRad="77344" custRadScaleInc="-253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F96125-2544-4A19-AE66-CC38951D50D3}" type="presOf" srcId="{5A4D7257-FBE8-3748-8C0D-A246BAAFB103}" destId="{FD847E70-8860-B242-B4D6-57CA1D58B7FA}" srcOrd="0" destOrd="0" presId="urn:microsoft.com/office/officeart/2008/layout/RadialCluster"/>
    <dgm:cxn modelId="{E7DF6F15-57D9-4CA2-AD88-DEE6746292D6}" srcId="{044F9DC9-5AD4-7646-BC18-9CEF41EE40BB}" destId="{88DE44C2-F258-D34C-9F30-4652466AEC8C}" srcOrd="0" destOrd="0" parTransId="{7939317E-B703-DF45-8B37-743EB2DE8EA2}" sibTransId="{E390C55D-9990-CA41-9AA0-662AED02C8F8}"/>
    <dgm:cxn modelId="{73ECC015-CC96-4DB5-BB14-152A5C5732F3}" srcId="{5A4D7257-FBE8-3748-8C0D-A246BAAFB103}" destId="{044F9DC9-5AD4-7646-BC18-9CEF41EE40BB}" srcOrd="0" destOrd="0" parTransId="{E1F9C54F-41DE-7241-B171-647C09349F69}" sibTransId="{061577BE-F067-034E-8BBC-F7045AC56D39}"/>
    <dgm:cxn modelId="{3CE24880-7D26-4EF6-A694-C70669BACE7F}" type="presOf" srcId="{69CF965F-A387-104E-9C82-892F0319824D}" destId="{F349D0F5-80C3-B748-8893-D66E9A6F0CA4}" srcOrd="0" destOrd="0" presId="urn:microsoft.com/office/officeart/2008/layout/RadialCluster"/>
    <dgm:cxn modelId="{41BE88E5-DEDC-4036-A069-52C89D14CC71}" type="presOf" srcId="{044F9DC9-5AD4-7646-BC18-9CEF41EE40BB}" destId="{801ECB1B-3EBA-DB4D-9168-F2BED41C6BC9}" srcOrd="0" destOrd="0" presId="urn:microsoft.com/office/officeart/2008/layout/RadialCluster"/>
    <dgm:cxn modelId="{5DBF4D50-0FFC-4160-AB71-E3A86F4444C3}" type="presOf" srcId="{7939317E-B703-DF45-8B37-743EB2DE8EA2}" destId="{AC19CC02-B7A5-F045-B1D9-1E0E232846FB}" srcOrd="0" destOrd="0" presId="urn:microsoft.com/office/officeart/2008/layout/RadialCluster"/>
    <dgm:cxn modelId="{631C0422-493D-4903-B1A2-4DDD2753BCD9}" type="presOf" srcId="{88DE44C2-F258-D34C-9F30-4652466AEC8C}" destId="{991D326A-83A9-5648-89EA-4CA6DBE2336C}" srcOrd="0" destOrd="0" presId="urn:microsoft.com/office/officeart/2008/layout/RadialCluster"/>
    <dgm:cxn modelId="{AF56FD5B-5B70-4D18-8AF0-FD33A263515C}" srcId="{044F9DC9-5AD4-7646-BC18-9CEF41EE40BB}" destId="{23468A51-930A-3A49-8912-CBCB2E8965D2}" srcOrd="2" destOrd="0" parTransId="{69CF965F-A387-104E-9C82-892F0319824D}" sibTransId="{C61B96FA-6A3E-2842-A1BE-473AE093F799}"/>
    <dgm:cxn modelId="{99C2C842-2A9D-4DAA-A4AC-F73C855D3B67}" type="presOf" srcId="{A2B26C48-2953-D340-9CC2-AD9D790D28F7}" destId="{FA05FCA4-74CD-F44E-B4E0-6CCC6B5559D9}" srcOrd="0" destOrd="0" presId="urn:microsoft.com/office/officeart/2008/layout/RadialCluster"/>
    <dgm:cxn modelId="{0039943E-0B33-4419-8B53-36098BD9958E}" type="presOf" srcId="{23468A51-930A-3A49-8912-CBCB2E8965D2}" destId="{10126A81-849D-9A4B-8D4D-3B24C2AB2CA2}" srcOrd="0" destOrd="0" presId="urn:microsoft.com/office/officeart/2008/layout/RadialCluster"/>
    <dgm:cxn modelId="{135D02D2-0434-48A7-93E6-3CEFC6BE2A3E}" srcId="{044F9DC9-5AD4-7646-BC18-9CEF41EE40BB}" destId="{A2B26C48-2953-D340-9CC2-AD9D790D28F7}" srcOrd="1" destOrd="0" parTransId="{7B55D95F-E269-A24E-93EE-39654F84B2DB}" sibTransId="{A1DF73F1-4824-D441-B8D3-BE4BDDB164B2}"/>
    <dgm:cxn modelId="{8D3A3159-D07D-41BA-ADC5-3C5092FDE7F4}" type="presOf" srcId="{7B55D95F-E269-A24E-93EE-39654F84B2DB}" destId="{95444BA2-EE03-2340-92CB-3DCD1A56E92D}" srcOrd="0" destOrd="0" presId="urn:microsoft.com/office/officeart/2008/layout/RadialCluster"/>
    <dgm:cxn modelId="{C7BF059B-51DD-4F76-9CCB-E960F30400EC}" type="presParOf" srcId="{FD847E70-8860-B242-B4D6-57CA1D58B7FA}" destId="{2BD56152-7548-DF4F-9922-B54F6F91839D}" srcOrd="0" destOrd="0" presId="urn:microsoft.com/office/officeart/2008/layout/RadialCluster"/>
    <dgm:cxn modelId="{E683D16D-2FC6-4304-B1EE-FE759500C19E}" type="presParOf" srcId="{2BD56152-7548-DF4F-9922-B54F6F91839D}" destId="{801ECB1B-3EBA-DB4D-9168-F2BED41C6BC9}" srcOrd="0" destOrd="0" presId="urn:microsoft.com/office/officeart/2008/layout/RadialCluster"/>
    <dgm:cxn modelId="{A2C563A0-F455-448E-B27C-38326B869C2C}" type="presParOf" srcId="{2BD56152-7548-DF4F-9922-B54F6F91839D}" destId="{AC19CC02-B7A5-F045-B1D9-1E0E232846FB}" srcOrd="1" destOrd="0" presId="urn:microsoft.com/office/officeart/2008/layout/RadialCluster"/>
    <dgm:cxn modelId="{B70A5EE3-5590-4DC2-BA48-A37F327BC0B9}" type="presParOf" srcId="{2BD56152-7548-DF4F-9922-B54F6F91839D}" destId="{991D326A-83A9-5648-89EA-4CA6DBE2336C}" srcOrd="2" destOrd="0" presId="urn:microsoft.com/office/officeart/2008/layout/RadialCluster"/>
    <dgm:cxn modelId="{CBC3DC1C-899C-475D-B39C-A83F32C4DB87}" type="presParOf" srcId="{2BD56152-7548-DF4F-9922-B54F6F91839D}" destId="{95444BA2-EE03-2340-92CB-3DCD1A56E92D}" srcOrd="3" destOrd="0" presId="urn:microsoft.com/office/officeart/2008/layout/RadialCluster"/>
    <dgm:cxn modelId="{C8F2FBC6-F465-4409-8C45-0635B9FD39AB}" type="presParOf" srcId="{2BD56152-7548-DF4F-9922-B54F6F91839D}" destId="{FA05FCA4-74CD-F44E-B4E0-6CCC6B5559D9}" srcOrd="4" destOrd="0" presId="urn:microsoft.com/office/officeart/2008/layout/RadialCluster"/>
    <dgm:cxn modelId="{BC1E55D2-E94D-43A3-BD10-40A079DCB75D}" type="presParOf" srcId="{2BD56152-7548-DF4F-9922-B54F6F91839D}" destId="{F349D0F5-80C3-B748-8893-D66E9A6F0CA4}" srcOrd="5" destOrd="0" presId="urn:microsoft.com/office/officeart/2008/layout/RadialCluster"/>
    <dgm:cxn modelId="{937D72E4-41C7-4390-A5F2-C7E57978EBE9}" type="presParOf" srcId="{2BD56152-7548-DF4F-9922-B54F6F91839D}" destId="{10126A81-849D-9A4B-8D4D-3B24C2AB2CA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4DD65-A96B-1546-9B22-3CF283C2026B}" type="doc">
      <dgm:prSet loTypeId="urn:microsoft.com/office/officeart/2008/layout/RadialCluster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11B2885-86D4-DC4B-81D2-FA95CE886EE6}" type="parTrans" cxnId="{F64085E9-C97B-46EC-8D45-928B27419F26}">
      <dgm:prSet/>
      <dgm:spPr/>
      <dgm:t>
        <a:bodyPr/>
        <a:lstStyle/>
        <a:p>
          <a:endParaRPr lang="en-US"/>
        </a:p>
      </dgm:t>
    </dgm:pt>
    <dgm:pt modelId="{558F3167-B20C-E649-BDA9-711FD6F66ACB}">
      <dgm:prSet phldrT="[Text]"/>
      <dgm:spPr>
        <a:xfrm>
          <a:off x="1934317" y="1330773"/>
          <a:ext cx="1840405" cy="1571191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anchor="b"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Prevention</a:t>
          </a:r>
        </a:p>
      </dgm:t>
    </dgm:pt>
    <dgm:pt modelId="{2D43B309-103D-2445-90EE-53377061687B}" type="parTrans" cxnId="{8D76F928-30EF-4B10-99AE-5CC3A374FB08}">
      <dgm:prSet/>
      <dgm:spPr>
        <a:xfrm rot="16176255">
          <a:off x="2541641" y="1025436"/>
          <a:ext cx="6106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0687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082AB73-46E9-9042-A7D9-D7C7E274A1AC}">
      <dgm:prSet phldrT="[Text]"/>
      <dgm:spPr>
        <a:xfrm>
          <a:off x="2010519" y="263975"/>
          <a:ext cx="1665562" cy="456124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5979"/>
                <a:satOff val="-671"/>
                <a:lumOff val="428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5979"/>
                <a:satOff val="-671"/>
                <a:lumOff val="428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5979"/>
                <a:satOff val="-671"/>
                <a:lumOff val="428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Hemostasis</a:t>
          </a:r>
        </a:p>
      </dgm:t>
    </dgm:pt>
    <dgm:pt modelId="{078284D8-D496-144D-A947-7E675596822D}" type="sibTrans" cxnId="{8D76F928-30EF-4B10-99AE-5CC3A374FB08}">
      <dgm:prSet/>
      <dgm:spPr/>
      <dgm:t>
        <a:bodyPr/>
        <a:lstStyle/>
        <a:p>
          <a:endParaRPr lang="en-US"/>
        </a:p>
      </dgm:t>
    </dgm:pt>
    <dgm:pt modelId="{8112D35A-C6E4-1D43-90D2-001D5E894E02}" type="parTrans" cxnId="{AFD9B725-0150-4757-AF15-E1361A651CC6}">
      <dgm:prSet/>
      <dgm:spPr>
        <a:xfrm rot="13291958">
          <a:off x="1295041" y="1075750"/>
          <a:ext cx="769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245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C480E59-8AC8-9F49-B362-62422816F25A}">
      <dgm:prSet phldrT="[Text]"/>
      <dgm:spPr>
        <a:xfrm>
          <a:off x="257925" y="111588"/>
          <a:ext cx="1467019" cy="709139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Athero research</a:t>
          </a:r>
        </a:p>
      </dgm:t>
    </dgm:pt>
    <dgm:pt modelId="{7887AAD1-35A7-514A-B429-A6117483E627}" type="sibTrans" cxnId="{AFD9B725-0150-4757-AF15-E1361A651CC6}">
      <dgm:prSet/>
      <dgm:spPr/>
      <dgm:t>
        <a:bodyPr/>
        <a:lstStyle/>
        <a:p>
          <a:endParaRPr lang="en-US"/>
        </a:p>
      </dgm:t>
    </dgm:pt>
    <dgm:pt modelId="{73A98994-7B4E-5548-8623-7F692AD4DAE1}" type="parTrans" cxnId="{E825E86B-1C99-4F5C-A379-634F78C8124F}">
      <dgm:prSet/>
      <dgm:spPr>
        <a:xfrm rot="11963694">
          <a:off x="1073732" y="1645343"/>
          <a:ext cx="8857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716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61A9D52-CAF4-184A-9260-D66CE4E5D65E}">
      <dgm:prSet/>
      <dgm:spPr>
        <a:xfrm>
          <a:off x="0" y="1076778"/>
          <a:ext cx="1098863" cy="456142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Genetics</a:t>
          </a:r>
        </a:p>
      </dgm:t>
    </dgm:pt>
    <dgm:pt modelId="{60CB06D7-C8F0-A14E-B233-2A47B1F36CCC}" type="sibTrans" cxnId="{E825E86B-1C99-4F5C-A379-634F78C8124F}">
      <dgm:prSet/>
      <dgm:spPr/>
      <dgm:t>
        <a:bodyPr/>
        <a:lstStyle/>
        <a:p>
          <a:endParaRPr lang="en-US"/>
        </a:p>
      </dgm:t>
    </dgm:pt>
    <dgm:pt modelId="{A550A696-9CDE-BF44-AAB3-7B5FB3FDAA74}" type="parTrans" cxnId="{E67F6703-1979-4940-9F33-35734023D656}">
      <dgm:prSet/>
      <dgm:spPr>
        <a:xfrm rot="8352007">
          <a:off x="1290686" y="3145076"/>
          <a:ext cx="7441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4121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A2F072E-9E03-0B46-A798-82DC6CE1AB57}">
      <dgm:prSet phldrT="[Text]"/>
      <dgm:spPr>
        <a:xfrm>
          <a:off x="257925" y="3388187"/>
          <a:ext cx="1789963" cy="393937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Epidemiology</a:t>
          </a:r>
        </a:p>
      </dgm:t>
    </dgm:pt>
    <dgm:pt modelId="{DFC91776-8C47-C247-B32B-2B5DBDE23CA1}" type="sibTrans" cxnId="{E67F6703-1979-4940-9F33-35734023D656}">
      <dgm:prSet/>
      <dgm:spPr/>
      <dgm:t>
        <a:bodyPr/>
        <a:lstStyle/>
        <a:p>
          <a:endParaRPr lang="en-US"/>
        </a:p>
      </dgm:t>
    </dgm:pt>
    <dgm:pt modelId="{5BD6000E-133B-6F44-8AA0-465C2DCEF2D6}" type="parTrans" cxnId="{D37D7B77-1184-46B4-81C0-7E11A6F02645}">
      <dgm:prSet/>
      <dgm:spPr>
        <a:xfrm rot="10113369">
          <a:off x="1090381" y="2387209"/>
          <a:ext cx="8524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2409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12EF61C-2E8B-464C-8E8D-5377F1BD71C9}">
      <dgm:prSet phldrT="[Text]"/>
      <dgm:spPr>
        <a:xfrm>
          <a:off x="0" y="2113431"/>
          <a:ext cx="1098854" cy="939123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29893"/>
                <a:satOff val="-3353"/>
                <a:lumOff val="2140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29893"/>
                <a:satOff val="-3353"/>
                <a:lumOff val="2140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29893"/>
                <a:satOff val="-3353"/>
                <a:lumOff val="2140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Behavior change</a:t>
          </a:r>
        </a:p>
      </dgm:t>
    </dgm:pt>
    <dgm:pt modelId="{4B6745EA-9B54-EE47-9A54-E1AEDABBBF30}" type="sibTrans" cxnId="{D37D7B77-1184-46B4-81C0-7E11A6F02645}">
      <dgm:prSet/>
      <dgm:spPr/>
      <dgm:t>
        <a:bodyPr/>
        <a:lstStyle/>
        <a:p>
          <a:endParaRPr lang="en-US"/>
        </a:p>
      </dgm:t>
    </dgm:pt>
    <dgm:pt modelId="{9A241845-B8F8-A540-8058-662F8558D14E}" type="parTrans" cxnId="{A047D48F-0392-4C57-871B-99A616CAB32A}">
      <dgm:prSet/>
      <dgm:spPr>
        <a:xfrm rot="6188741">
          <a:off x="2028452" y="3411774"/>
          <a:ext cx="1047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056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C9B0ECB-5192-7946-9289-E9D458B2DDE8}">
      <dgm:prSet phldrT="[Text]"/>
      <dgm:spPr>
        <a:xfrm>
          <a:off x="1248525" y="3921583"/>
          <a:ext cx="2221898" cy="628922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Cerebrovascular biology</a:t>
          </a:r>
        </a:p>
      </dgm:t>
    </dgm:pt>
    <dgm:pt modelId="{839832E2-6283-D749-8D6A-96E7B9094C54}" type="sibTrans" cxnId="{A047D48F-0392-4C57-871B-99A616CAB32A}">
      <dgm:prSet/>
      <dgm:spPr/>
      <dgm:t>
        <a:bodyPr/>
        <a:lstStyle/>
        <a:p>
          <a:endParaRPr lang="en-US"/>
        </a:p>
      </dgm:t>
    </dgm:pt>
    <dgm:pt modelId="{FF0125C5-90ED-BC49-BC4E-DDAD8E09439D}" type="sibTrans" cxnId="{F64085E9-C97B-46EC-8D45-928B27419F26}">
      <dgm:prSet/>
      <dgm:spPr/>
      <dgm:t>
        <a:bodyPr/>
        <a:lstStyle/>
        <a:p>
          <a:endParaRPr lang="en-US"/>
        </a:p>
      </dgm:t>
    </dgm:pt>
    <dgm:pt modelId="{223A9809-9AFB-0C4B-8706-E6FE417D9481}" type="pres">
      <dgm:prSet presAssocID="{9C74DD65-A96B-1546-9B22-3CF283C2026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8C2458-3A66-4344-B35D-24ECC6E952A7}" type="pres">
      <dgm:prSet presAssocID="{558F3167-B20C-E649-BDA9-711FD6F66ACB}" presName="singleCycle" presStyleCnt="0"/>
      <dgm:spPr/>
    </dgm:pt>
    <dgm:pt modelId="{E9DD2AB3-259A-B540-80EC-8280887C9E28}" type="pres">
      <dgm:prSet presAssocID="{558F3167-B20C-E649-BDA9-711FD6F66ACB}" presName="singleCenter" presStyleLbl="node1" presStyleIdx="0" presStyleCnt="7" custScaleX="133149" custScaleY="113672" custLinFactNeighborX="4745" custLinFactNeighborY="-551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5629A56-33E2-9142-95E2-BDABAB25E54C}" type="pres">
      <dgm:prSet presAssocID="{2D43B309-103D-2445-90EE-53377061687B}" presName="Name56" presStyleLbl="parChTrans1D2" presStyleIdx="0" presStyleCnt="6"/>
      <dgm:spPr/>
      <dgm:t>
        <a:bodyPr/>
        <a:lstStyle/>
        <a:p>
          <a:endParaRPr lang="en-US"/>
        </a:p>
      </dgm:t>
    </dgm:pt>
    <dgm:pt modelId="{CC483CED-A1E0-CA45-A811-577320DE7FB1}" type="pres">
      <dgm:prSet presAssocID="{2082AB73-46E9-9042-A7D9-D7C7E274A1AC}" presName="text0" presStyleLbl="node1" presStyleIdx="1" presStyleCnt="7" custScaleX="179850" custScaleY="49253" custRadScaleRad="99687" custRadScaleInc="17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45124-31F3-8444-B728-96BF0B0E697F}" type="pres">
      <dgm:prSet presAssocID="{8112D35A-C6E4-1D43-90D2-001D5E894E02}" presName="Name56" presStyleLbl="parChTrans1D2" presStyleIdx="1" presStyleCnt="6"/>
      <dgm:spPr/>
      <dgm:t>
        <a:bodyPr/>
        <a:lstStyle/>
        <a:p>
          <a:endParaRPr lang="en-US"/>
        </a:p>
      </dgm:t>
    </dgm:pt>
    <dgm:pt modelId="{8807513A-0C5F-5946-8D0E-B440748C2C71}" type="pres">
      <dgm:prSet presAssocID="{1C480E59-8AC8-9F49-B362-62422816F25A}" presName="text0" presStyleLbl="node1" presStyleIdx="2" presStyleCnt="7" custScaleX="158411" custScaleY="76574" custRadScaleRad="136228" custRadScaleInc="-341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1D564-4B73-FB48-B1FA-2BF46C2E030D}" type="pres">
      <dgm:prSet presAssocID="{73A98994-7B4E-5548-8623-7F692AD4DAE1}" presName="Name56" presStyleLbl="parChTrans1D2" presStyleIdx="2" presStyleCnt="6"/>
      <dgm:spPr/>
      <dgm:t>
        <a:bodyPr/>
        <a:lstStyle/>
        <a:p>
          <a:endParaRPr lang="en-US"/>
        </a:p>
      </dgm:t>
    </dgm:pt>
    <dgm:pt modelId="{08AF76DA-6591-DB4E-BCAF-D2A3DEF0C213}" type="pres">
      <dgm:prSet presAssocID="{961A9D52-CAF4-184A-9260-D66CE4E5D65E}" presName="text0" presStyleLbl="node1" presStyleIdx="3" presStyleCnt="7" custScaleX="118657" custScaleY="49255" custRadScaleRad="156449" custRadScaleInc="568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14F1C-32E6-7945-A8FF-7D3EE56C6488}" type="pres">
      <dgm:prSet presAssocID="{A550A696-9CDE-BF44-AAB3-7B5FB3FDAA74}" presName="Name56" presStyleLbl="parChTrans1D2" presStyleIdx="3" presStyleCnt="6"/>
      <dgm:spPr/>
      <dgm:t>
        <a:bodyPr/>
        <a:lstStyle/>
        <a:p>
          <a:endParaRPr lang="en-US"/>
        </a:p>
      </dgm:t>
    </dgm:pt>
    <dgm:pt modelId="{A28EA8A2-5F9D-FF45-9B78-197CD4D85BFE}" type="pres">
      <dgm:prSet presAssocID="{BA2F072E-9E03-0B46-A798-82DC6CE1AB57}" presName="text0" presStyleLbl="node1" presStyleIdx="4" presStyleCnt="7" custScaleX="193283" custScaleY="42538" custRadScaleRad="107783" custRadScaleInc="167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8FDEA-9586-404B-A731-A11F8A9F8E55}" type="pres">
      <dgm:prSet presAssocID="{5BD6000E-133B-6F44-8AA0-465C2DCEF2D6}" presName="Name56" presStyleLbl="parChTrans1D2" presStyleIdx="4" presStyleCnt="6"/>
      <dgm:spPr/>
      <dgm:t>
        <a:bodyPr/>
        <a:lstStyle/>
        <a:p>
          <a:endParaRPr lang="en-US"/>
        </a:p>
      </dgm:t>
    </dgm:pt>
    <dgm:pt modelId="{A743E4B1-1179-4046-8076-BE7FB2DD5A7C}" type="pres">
      <dgm:prSet presAssocID="{F12EF61C-2E8B-464C-8E8D-5377F1BD71C9}" presName="text0" presStyleLbl="node1" presStyleIdx="5" presStyleCnt="7" custScaleX="118656" custScaleY="101408" custRadScaleRad="137775" custRadScaleInc="80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E0A5E-CB4D-BF4F-8CBE-B806B615176A}" type="pres">
      <dgm:prSet presAssocID="{9A241845-B8F8-A540-8058-662F8558D14E}" presName="Name56" presStyleLbl="parChTrans1D2" presStyleIdx="5" presStyleCnt="6"/>
      <dgm:spPr/>
      <dgm:t>
        <a:bodyPr/>
        <a:lstStyle/>
        <a:p>
          <a:endParaRPr lang="en-US"/>
        </a:p>
      </dgm:t>
    </dgm:pt>
    <dgm:pt modelId="{E75953D8-1DB0-C64E-BC82-0D3AD78DEE24}" type="pres">
      <dgm:prSet presAssocID="{DC9B0ECB-5192-7946-9289-E9D458B2DDE8}" presName="text0" presStyleLbl="node1" presStyleIdx="6" presStyleCnt="7" custScaleX="239924" custScaleY="67912" custRadScaleRad="105605" custRadScaleInc="-368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577C3-AE46-4332-9674-C1E7DD89D5D1}" type="presOf" srcId="{5BD6000E-133B-6F44-8AA0-465C2DCEF2D6}" destId="{D388FDEA-9586-404B-A731-A11F8A9F8E55}" srcOrd="0" destOrd="0" presId="urn:microsoft.com/office/officeart/2008/layout/RadialCluster"/>
    <dgm:cxn modelId="{E6017D9B-1885-4966-99E1-C3028430C580}" type="presOf" srcId="{1C480E59-8AC8-9F49-B362-62422816F25A}" destId="{8807513A-0C5F-5946-8D0E-B440748C2C71}" srcOrd="0" destOrd="0" presId="urn:microsoft.com/office/officeart/2008/layout/RadialCluster"/>
    <dgm:cxn modelId="{8D76F928-30EF-4B10-99AE-5CC3A374FB08}" srcId="{558F3167-B20C-E649-BDA9-711FD6F66ACB}" destId="{2082AB73-46E9-9042-A7D9-D7C7E274A1AC}" srcOrd="0" destOrd="0" parTransId="{2D43B309-103D-2445-90EE-53377061687B}" sibTransId="{078284D8-D496-144D-A947-7E675596822D}"/>
    <dgm:cxn modelId="{5D869A05-E98D-4063-ABAA-EBD35E942F1D}" type="presOf" srcId="{F12EF61C-2E8B-464C-8E8D-5377F1BD71C9}" destId="{A743E4B1-1179-4046-8076-BE7FB2DD5A7C}" srcOrd="0" destOrd="0" presId="urn:microsoft.com/office/officeart/2008/layout/RadialCluster"/>
    <dgm:cxn modelId="{97B42E1B-6019-4465-AC1F-9AE4C126F910}" type="presOf" srcId="{BA2F072E-9E03-0B46-A798-82DC6CE1AB57}" destId="{A28EA8A2-5F9D-FF45-9B78-197CD4D85BFE}" srcOrd="0" destOrd="0" presId="urn:microsoft.com/office/officeart/2008/layout/RadialCluster"/>
    <dgm:cxn modelId="{BD0A40EB-7BC0-45B8-8942-948CC4115EDF}" type="presOf" srcId="{DC9B0ECB-5192-7946-9289-E9D458B2DDE8}" destId="{E75953D8-1DB0-C64E-BC82-0D3AD78DEE24}" srcOrd="0" destOrd="0" presId="urn:microsoft.com/office/officeart/2008/layout/RadialCluster"/>
    <dgm:cxn modelId="{D6D573C6-C5E6-4F3E-865F-305A8D317481}" type="presOf" srcId="{9A241845-B8F8-A540-8058-662F8558D14E}" destId="{5CEE0A5E-CB4D-BF4F-8CBE-B806B615176A}" srcOrd="0" destOrd="0" presId="urn:microsoft.com/office/officeart/2008/layout/RadialCluster"/>
    <dgm:cxn modelId="{AE0BADC9-2ADE-428A-9D0B-6F3DEC16CBD1}" type="presOf" srcId="{8112D35A-C6E4-1D43-90D2-001D5E894E02}" destId="{9C045124-31F3-8444-B728-96BF0B0E697F}" srcOrd="0" destOrd="0" presId="urn:microsoft.com/office/officeart/2008/layout/RadialCluster"/>
    <dgm:cxn modelId="{E67F6703-1979-4940-9F33-35734023D656}" srcId="{558F3167-B20C-E649-BDA9-711FD6F66ACB}" destId="{BA2F072E-9E03-0B46-A798-82DC6CE1AB57}" srcOrd="3" destOrd="0" parTransId="{A550A696-9CDE-BF44-AAB3-7B5FB3FDAA74}" sibTransId="{DFC91776-8C47-C247-B32B-2B5DBDE23CA1}"/>
    <dgm:cxn modelId="{A047D48F-0392-4C57-871B-99A616CAB32A}" srcId="{558F3167-B20C-E649-BDA9-711FD6F66ACB}" destId="{DC9B0ECB-5192-7946-9289-E9D458B2DDE8}" srcOrd="5" destOrd="0" parTransId="{9A241845-B8F8-A540-8058-662F8558D14E}" sibTransId="{839832E2-6283-D749-8D6A-96E7B9094C54}"/>
    <dgm:cxn modelId="{E9AAC32A-06C5-4F83-9E4D-8ED5A9DD1DA2}" type="presOf" srcId="{9C74DD65-A96B-1546-9B22-3CF283C2026B}" destId="{223A9809-9AFB-0C4B-8706-E6FE417D9481}" srcOrd="0" destOrd="0" presId="urn:microsoft.com/office/officeart/2008/layout/RadialCluster"/>
    <dgm:cxn modelId="{D37D7B77-1184-46B4-81C0-7E11A6F02645}" srcId="{558F3167-B20C-E649-BDA9-711FD6F66ACB}" destId="{F12EF61C-2E8B-464C-8E8D-5377F1BD71C9}" srcOrd="4" destOrd="0" parTransId="{5BD6000E-133B-6F44-8AA0-465C2DCEF2D6}" sibTransId="{4B6745EA-9B54-EE47-9A54-E1AEDABBBF30}"/>
    <dgm:cxn modelId="{F64085E9-C97B-46EC-8D45-928B27419F26}" srcId="{9C74DD65-A96B-1546-9B22-3CF283C2026B}" destId="{558F3167-B20C-E649-BDA9-711FD6F66ACB}" srcOrd="0" destOrd="0" parTransId="{511B2885-86D4-DC4B-81D2-FA95CE886EE6}" sibTransId="{FF0125C5-90ED-BC49-BC4E-DDAD8E09439D}"/>
    <dgm:cxn modelId="{84598250-14D4-47D3-9A21-CEFE0894A71B}" type="presOf" srcId="{558F3167-B20C-E649-BDA9-711FD6F66ACB}" destId="{E9DD2AB3-259A-B540-80EC-8280887C9E28}" srcOrd="0" destOrd="0" presId="urn:microsoft.com/office/officeart/2008/layout/RadialCluster"/>
    <dgm:cxn modelId="{2B8837EE-F826-4B6F-AA0F-EB37D4F74782}" type="presOf" srcId="{A550A696-9CDE-BF44-AAB3-7B5FB3FDAA74}" destId="{20B14F1C-32E6-7945-A8FF-7D3EE56C6488}" srcOrd="0" destOrd="0" presId="urn:microsoft.com/office/officeart/2008/layout/RadialCluster"/>
    <dgm:cxn modelId="{D07A1AB6-CB94-40C1-A7BE-73F66EF22883}" type="presOf" srcId="{2082AB73-46E9-9042-A7D9-D7C7E274A1AC}" destId="{CC483CED-A1E0-CA45-A811-577320DE7FB1}" srcOrd="0" destOrd="0" presId="urn:microsoft.com/office/officeart/2008/layout/RadialCluster"/>
    <dgm:cxn modelId="{C811115C-3734-4BAF-A5D4-4AB1645075FC}" type="presOf" srcId="{2D43B309-103D-2445-90EE-53377061687B}" destId="{F5629A56-33E2-9142-95E2-BDABAB25E54C}" srcOrd="0" destOrd="0" presId="urn:microsoft.com/office/officeart/2008/layout/RadialCluster"/>
    <dgm:cxn modelId="{F22D47D8-139D-4547-942A-BE8AD4805C19}" type="presOf" srcId="{961A9D52-CAF4-184A-9260-D66CE4E5D65E}" destId="{08AF76DA-6591-DB4E-BCAF-D2A3DEF0C213}" srcOrd="0" destOrd="0" presId="urn:microsoft.com/office/officeart/2008/layout/RadialCluster"/>
    <dgm:cxn modelId="{F37796D9-94E2-49DE-9333-D77C6DE90A6D}" type="presOf" srcId="{73A98994-7B4E-5548-8623-7F692AD4DAE1}" destId="{2731D564-4B73-FB48-B1FA-2BF46C2E030D}" srcOrd="0" destOrd="0" presId="urn:microsoft.com/office/officeart/2008/layout/RadialCluster"/>
    <dgm:cxn modelId="{AFD9B725-0150-4757-AF15-E1361A651CC6}" srcId="{558F3167-B20C-E649-BDA9-711FD6F66ACB}" destId="{1C480E59-8AC8-9F49-B362-62422816F25A}" srcOrd="1" destOrd="0" parTransId="{8112D35A-C6E4-1D43-90D2-001D5E894E02}" sibTransId="{7887AAD1-35A7-514A-B429-A6117483E627}"/>
    <dgm:cxn modelId="{E825E86B-1C99-4F5C-A379-634F78C8124F}" srcId="{558F3167-B20C-E649-BDA9-711FD6F66ACB}" destId="{961A9D52-CAF4-184A-9260-D66CE4E5D65E}" srcOrd="2" destOrd="0" parTransId="{73A98994-7B4E-5548-8623-7F692AD4DAE1}" sibTransId="{60CB06D7-C8F0-A14E-B233-2A47B1F36CCC}"/>
    <dgm:cxn modelId="{20339D1D-921C-412B-B85A-9E70C308A42B}" type="presParOf" srcId="{223A9809-9AFB-0C4B-8706-E6FE417D9481}" destId="{0E8C2458-3A66-4344-B35D-24ECC6E952A7}" srcOrd="0" destOrd="0" presId="urn:microsoft.com/office/officeart/2008/layout/RadialCluster"/>
    <dgm:cxn modelId="{93E4C146-1394-477B-8662-1367A169E807}" type="presParOf" srcId="{0E8C2458-3A66-4344-B35D-24ECC6E952A7}" destId="{E9DD2AB3-259A-B540-80EC-8280887C9E28}" srcOrd="0" destOrd="0" presId="urn:microsoft.com/office/officeart/2008/layout/RadialCluster"/>
    <dgm:cxn modelId="{38CA1E87-EA9E-453E-96E1-FA3F11F1DF4A}" type="presParOf" srcId="{0E8C2458-3A66-4344-B35D-24ECC6E952A7}" destId="{F5629A56-33E2-9142-95E2-BDABAB25E54C}" srcOrd="1" destOrd="0" presId="urn:microsoft.com/office/officeart/2008/layout/RadialCluster"/>
    <dgm:cxn modelId="{74DC738A-2E77-4D27-BAF3-A4867C3285E3}" type="presParOf" srcId="{0E8C2458-3A66-4344-B35D-24ECC6E952A7}" destId="{CC483CED-A1E0-CA45-A811-577320DE7FB1}" srcOrd="2" destOrd="0" presId="urn:microsoft.com/office/officeart/2008/layout/RadialCluster"/>
    <dgm:cxn modelId="{5DE0589C-EFE6-406A-82A1-6529A0386FAE}" type="presParOf" srcId="{0E8C2458-3A66-4344-B35D-24ECC6E952A7}" destId="{9C045124-31F3-8444-B728-96BF0B0E697F}" srcOrd="3" destOrd="0" presId="urn:microsoft.com/office/officeart/2008/layout/RadialCluster"/>
    <dgm:cxn modelId="{476D4A51-83B5-4993-A549-F83F3158AE9B}" type="presParOf" srcId="{0E8C2458-3A66-4344-B35D-24ECC6E952A7}" destId="{8807513A-0C5F-5946-8D0E-B440748C2C71}" srcOrd="4" destOrd="0" presId="urn:microsoft.com/office/officeart/2008/layout/RadialCluster"/>
    <dgm:cxn modelId="{C9D98C5C-E6EF-4535-BC21-D0C2BE9DE816}" type="presParOf" srcId="{0E8C2458-3A66-4344-B35D-24ECC6E952A7}" destId="{2731D564-4B73-FB48-B1FA-2BF46C2E030D}" srcOrd="5" destOrd="0" presId="urn:microsoft.com/office/officeart/2008/layout/RadialCluster"/>
    <dgm:cxn modelId="{61186D49-8657-4C48-91C1-D92AACBDB9A4}" type="presParOf" srcId="{0E8C2458-3A66-4344-B35D-24ECC6E952A7}" destId="{08AF76DA-6591-DB4E-BCAF-D2A3DEF0C213}" srcOrd="6" destOrd="0" presId="urn:microsoft.com/office/officeart/2008/layout/RadialCluster"/>
    <dgm:cxn modelId="{BB30939C-9381-473D-B90F-3EA238D70798}" type="presParOf" srcId="{0E8C2458-3A66-4344-B35D-24ECC6E952A7}" destId="{20B14F1C-32E6-7945-A8FF-7D3EE56C6488}" srcOrd="7" destOrd="0" presId="urn:microsoft.com/office/officeart/2008/layout/RadialCluster"/>
    <dgm:cxn modelId="{2AEDE619-982B-4659-9E68-53DA315A1543}" type="presParOf" srcId="{0E8C2458-3A66-4344-B35D-24ECC6E952A7}" destId="{A28EA8A2-5F9D-FF45-9B78-197CD4D85BFE}" srcOrd="8" destOrd="0" presId="urn:microsoft.com/office/officeart/2008/layout/RadialCluster"/>
    <dgm:cxn modelId="{38E8A2B3-2670-4D1A-807E-A27F221B44C7}" type="presParOf" srcId="{0E8C2458-3A66-4344-B35D-24ECC6E952A7}" destId="{D388FDEA-9586-404B-A731-A11F8A9F8E55}" srcOrd="9" destOrd="0" presId="urn:microsoft.com/office/officeart/2008/layout/RadialCluster"/>
    <dgm:cxn modelId="{A0D940D7-5F3C-43B2-89A5-9CE1BF72BC43}" type="presParOf" srcId="{0E8C2458-3A66-4344-B35D-24ECC6E952A7}" destId="{A743E4B1-1179-4046-8076-BE7FB2DD5A7C}" srcOrd="10" destOrd="0" presId="urn:microsoft.com/office/officeart/2008/layout/RadialCluster"/>
    <dgm:cxn modelId="{AFA5293D-7EE7-4ADC-BEB7-B076D5210AD4}" type="presParOf" srcId="{0E8C2458-3A66-4344-B35D-24ECC6E952A7}" destId="{5CEE0A5E-CB4D-BF4F-8CBE-B806B615176A}" srcOrd="11" destOrd="0" presId="urn:microsoft.com/office/officeart/2008/layout/RadialCluster"/>
    <dgm:cxn modelId="{691797E6-B89B-4BDB-BBFE-EE5DAB72F98B}" type="presParOf" srcId="{0E8C2458-3A66-4344-B35D-24ECC6E952A7}" destId="{E75953D8-1DB0-C64E-BC82-0D3AD78DEE2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FBFC9-18EC-334C-A91B-D57D67BDE7E2}" type="doc">
      <dgm:prSet loTypeId="urn:microsoft.com/office/officeart/2008/layout/RadialCluster" loCatId="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009AFAC-9DF2-8B4B-9D64-A23AF9057D8F}" type="parTrans" cxnId="{405051AD-8CDD-4419-8C19-C10471C8443B}">
      <dgm:prSet/>
      <dgm:spPr/>
      <dgm:t>
        <a:bodyPr/>
        <a:lstStyle/>
        <a:p>
          <a:endParaRPr lang="en-US"/>
        </a:p>
      </dgm:t>
    </dgm:pt>
    <dgm:pt modelId="{8BAC5E96-C8B6-1343-86E3-F55CF4A935E0}">
      <dgm:prSet phldrT="[Text]" custT="1"/>
      <dgm:spPr>
        <a:xfrm>
          <a:off x="2775759" y="685813"/>
          <a:ext cx="2128205" cy="1445812"/>
        </a:xfrm>
        <a:prstGeom prst="roundRect">
          <a:avLst/>
        </a:prstGeom>
        <a:gradFill rotWithShape="0">
          <a:gsLst>
            <a:gs pos="0">
              <a:srgbClr val="9BBB59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anchor="t"/>
        <a:lstStyle/>
        <a:p>
          <a:r>
            <a:rPr lang="en-US" sz="27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Acute Treatment</a:t>
          </a:r>
        </a:p>
      </dgm:t>
    </dgm:pt>
    <dgm:pt modelId="{72379C59-8466-554C-8BEB-5F1D560A579A}" type="parTrans" cxnId="{B84A4663-6396-47A5-99E2-82EDE413BAAB}">
      <dgm:prSet/>
      <dgm:spPr>
        <a:xfrm rot="459780">
          <a:off x="4901366" y="1590702"/>
          <a:ext cx="5820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2091" y="0"/>
              </a:lnTo>
            </a:path>
          </a:pathLst>
        </a:custGeom>
        <a:noFill/>
        <a:ln w="9525" cap="flat" cmpd="sng" algn="ctr">
          <a:solidFill>
            <a:srgbClr val="9BBB5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B59BF60-419B-E347-B22D-8D3F13C4BBEF}">
      <dgm:prSet phldrT="[Text]"/>
      <dgm:spPr>
        <a:xfrm>
          <a:off x="5480858" y="1523990"/>
          <a:ext cx="1521408" cy="415744"/>
        </a:xfrm>
        <a:prstGeom prst="roundRect">
          <a:avLst/>
        </a:prstGeom>
        <a:gradFill rotWithShape="0">
          <a:gsLst>
            <a:gs pos="0">
              <a:srgbClr val="9BBB59">
                <a:shade val="80000"/>
                <a:hueOff val="72969"/>
                <a:satOff val="-477"/>
                <a:lumOff val="8185"/>
                <a:alphaOff val="0"/>
                <a:shade val="51000"/>
                <a:satMod val="130000"/>
              </a:srgbClr>
            </a:gs>
            <a:gs pos="80000">
              <a:srgbClr val="9BBB59">
                <a:shade val="80000"/>
                <a:hueOff val="72969"/>
                <a:satOff val="-477"/>
                <a:lumOff val="8185"/>
                <a:alphaOff val="0"/>
                <a:shade val="93000"/>
                <a:satMod val="130000"/>
              </a:srgbClr>
            </a:gs>
            <a:gs pos="100000">
              <a:srgbClr val="9BBB59">
                <a:shade val="80000"/>
                <a:hueOff val="72969"/>
                <a:satOff val="-477"/>
                <a:lumOff val="818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Hemostasis</a:t>
          </a:r>
        </a:p>
      </dgm:t>
    </dgm:pt>
    <dgm:pt modelId="{E66A90C5-0383-C34F-8EFE-00CA315F8E1E}" type="sibTrans" cxnId="{B84A4663-6396-47A5-99E2-82EDE413BAAB}">
      <dgm:prSet/>
      <dgm:spPr/>
      <dgm:t>
        <a:bodyPr/>
        <a:lstStyle/>
        <a:p>
          <a:endParaRPr lang="en-US"/>
        </a:p>
      </dgm:t>
    </dgm:pt>
    <dgm:pt modelId="{7A6FFD8E-530A-0F4C-8E91-2B093FED7619}" type="parTrans" cxnId="{058C3F08-B534-4A35-A225-D5A97E0EDD29}">
      <dgm:prSet/>
      <dgm:spPr>
        <a:xfrm rot="3155721">
          <a:off x="4295990" y="2327240"/>
          <a:ext cx="4925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2504" y="0"/>
              </a:lnTo>
            </a:path>
          </a:pathLst>
        </a:custGeom>
        <a:noFill/>
        <a:ln w="9525" cap="flat" cmpd="sng" algn="ctr">
          <a:solidFill>
            <a:srgbClr val="9BBB5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F5F8A49-86B4-394A-9B11-A099B28A3B85}">
      <dgm:prSet phldrT="[Text]"/>
      <dgm:spPr>
        <a:xfrm>
          <a:off x="4033060" y="2522854"/>
          <a:ext cx="1695985" cy="494913"/>
        </a:xfrm>
        <a:prstGeom prst="roundRect">
          <a:avLst/>
        </a:prstGeom>
        <a:gradFill rotWithShape="0">
          <a:gsLst>
            <a:gs pos="0">
              <a:srgbClr val="9BBB59">
                <a:shade val="80000"/>
                <a:hueOff val="145938"/>
                <a:satOff val="-954"/>
                <a:lumOff val="16369"/>
                <a:alphaOff val="0"/>
                <a:shade val="51000"/>
                <a:satMod val="130000"/>
              </a:srgbClr>
            </a:gs>
            <a:gs pos="80000">
              <a:srgbClr val="9BBB59">
                <a:shade val="80000"/>
                <a:hueOff val="145938"/>
                <a:satOff val="-954"/>
                <a:lumOff val="16369"/>
                <a:alphaOff val="0"/>
                <a:shade val="93000"/>
                <a:satMod val="130000"/>
              </a:srgbClr>
            </a:gs>
            <a:gs pos="100000">
              <a:srgbClr val="9BBB59">
                <a:shade val="80000"/>
                <a:hueOff val="145938"/>
                <a:satOff val="-954"/>
                <a:lumOff val="1636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Arial"/>
            </a:rPr>
            <a:t>Neuroprotection</a:t>
          </a:r>
        </a:p>
      </dgm:t>
    </dgm:pt>
    <dgm:pt modelId="{230B079C-D0EF-E042-AC09-6B8812A67677}" type="sibTrans" cxnId="{058C3F08-B534-4A35-A225-D5A97E0EDD29}">
      <dgm:prSet/>
      <dgm:spPr/>
      <dgm:t>
        <a:bodyPr/>
        <a:lstStyle/>
        <a:p>
          <a:endParaRPr lang="en-US"/>
        </a:p>
      </dgm:t>
    </dgm:pt>
    <dgm:pt modelId="{1B91C86A-50CC-A049-981B-118C4532DBB0}" type="parTrans" cxnId="{298DAFB1-9F99-468F-8CB4-532C27C687C0}">
      <dgm:prSet/>
      <dgm:spPr>
        <a:xfrm rot="8424223">
          <a:off x="2433967" y="2323115"/>
          <a:ext cx="6008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0869" y="0"/>
              </a:lnTo>
            </a:path>
          </a:pathLst>
        </a:custGeom>
        <a:noFill/>
        <a:ln w="9525" cap="flat" cmpd="sng" algn="ctr">
          <a:solidFill>
            <a:srgbClr val="9BBB5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9542604-D457-D84C-9FBA-14AE2D9AA2CA}">
      <dgm:prSet phldrT="[Text]" custT="1"/>
      <dgm:spPr>
        <a:xfrm>
          <a:off x="1366061" y="2514604"/>
          <a:ext cx="1823905" cy="372034"/>
        </a:xfrm>
        <a:prstGeom prst="roundRect">
          <a:avLst/>
        </a:prstGeom>
        <a:gradFill rotWithShape="0">
          <a:gsLst>
            <a:gs pos="0">
              <a:srgbClr val="9BBB59">
                <a:shade val="80000"/>
                <a:hueOff val="218907"/>
                <a:satOff val="-1431"/>
                <a:lumOff val="24554"/>
                <a:alphaOff val="0"/>
                <a:shade val="51000"/>
                <a:satMod val="130000"/>
              </a:srgbClr>
            </a:gs>
            <a:gs pos="80000">
              <a:srgbClr val="9BBB59">
                <a:shade val="80000"/>
                <a:hueOff val="218907"/>
                <a:satOff val="-1431"/>
                <a:lumOff val="24554"/>
                <a:alphaOff val="0"/>
                <a:shade val="93000"/>
                <a:satMod val="130000"/>
              </a:srgbClr>
            </a:gs>
            <a:gs pos="100000">
              <a:srgbClr val="9BBB59">
                <a:shade val="80000"/>
                <a:hueOff val="218907"/>
                <a:satOff val="-1431"/>
                <a:lumOff val="2455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Reperfusion</a:t>
          </a:r>
        </a:p>
      </dgm:t>
    </dgm:pt>
    <dgm:pt modelId="{05FA4649-71F4-0F4B-8A76-22658AE3F593}" type="sibTrans" cxnId="{298DAFB1-9F99-468F-8CB4-532C27C687C0}">
      <dgm:prSet/>
      <dgm:spPr/>
      <dgm:t>
        <a:bodyPr/>
        <a:lstStyle/>
        <a:p>
          <a:endParaRPr lang="en-US"/>
        </a:p>
      </dgm:t>
    </dgm:pt>
    <dgm:pt modelId="{2403D73E-CF5B-CC4A-86FA-6FEDFB8C4134}" type="sibTrans" cxnId="{405051AD-8CDD-4419-8C19-C10471C8443B}">
      <dgm:prSet/>
      <dgm:spPr/>
      <dgm:t>
        <a:bodyPr/>
        <a:lstStyle/>
        <a:p>
          <a:endParaRPr lang="en-US"/>
        </a:p>
      </dgm:t>
    </dgm:pt>
    <dgm:pt modelId="{58F9ED6F-CB65-6A4D-B34C-4029E23B922A}" type="pres">
      <dgm:prSet presAssocID="{440FBFC9-18EC-334C-A91B-D57D67BDE7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EE96F4-A55C-8E4E-98BE-B759DA7F84B0}" type="pres">
      <dgm:prSet presAssocID="{8BAC5E96-C8B6-1343-86E3-F55CF4A935E0}" presName="singleCycle" presStyleCnt="0"/>
      <dgm:spPr/>
    </dgm:pt>
    <dgm:pt modelId="{3844E65B-C694-CF43-9D44-78F8A4AFF06A}" type="pres">
      <dgm:prSet presAssocID="{8BAC5E96-C8B6-1343-86E3-F55CF4A935E0}" presName="singleCenter" presStyleLbl="node1" presStyleIdx="0" presStyleCnt="4" custScaleX="235075" custScaleY="159700" custLinFactNeighborX="9610" custLinFactNeighborY="-1538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A528E1A-9D39-2E44-80A4-23585A38136B}" type="pres">
      <dgm:prSet presAssocID="{72379C59-8466-554C-8BEB-5F1D560A579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44F54D22-7AE1-1E49-A089-8EA1553BBE1B}" type="pres">
      <dgm:prSet presAssocID="{AB59BF60-419B-E347-B22D-8D3F13C4BBEF}" presName="text0" presStyleLbl="node1" presStyleIdx="1" presStyleCnt="4" custScaleX="250821" custScaleY="68540" custRadScaleRad="192028" custRadScaleInc="14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66A79-B385-A942-96E0-C6F96DA01833}" type="pres">
      <dgm:prSet presAssocID="{7A6FFD8E-530A-0F4C-8E91-2B093FED7619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F25515A-1A49-D440-A1A5-956AF6F2650E}" type="pres">
      <dgm:prSet presAssocID="{5F5F8A49-86B4-394A-9B11-A099B28A3B85}" presName="text0" presStyleLbl="node1" presStyleIdx="2" presStyleCnt="4" custScaleX="279602" custScaleY="81592" custRadScaleRad="116311" custRadScaleInc="10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2262F-0BAF-1249-9243-F0B1C26CF861}" type="pres">
      <dgm:prSet presAssocID="{1B91C86A-50CC-A049-981B-118C4532DBB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53E2D5CB-A52B-3044-998B-06A6EA9FE6A1}" type="pres">
      <dgm:prSet presAssocID="{F9542604-D457-D84C-9FBA-14AE2D9AA2CA}" presName="text0" presStyleLbl="node1" presStyleIdx="3" presStyleCnt="4" custScaleX="300691" custScaleY="61334" custRadScaleRad="111878" custRadScaleInc="-6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50A87-D700-4B05-BF78-8111D84E9528}" type="presOf" srcId="{72379C59-8466-554C-8BEB-5F1D560A579A}" destId="{5A528E1A-9D39-2E44-80A4-23585A38136B}" srcOrd="0" destOrd="0" presId="urn:microsoft.com/office/officeart/2008/layout/RadialCluster"/>
    <dgm:cxn modelId="{91A717EF-3214-4DD3-B163-89F64A887DAF}" type="presOf" srcId="{AB59BF60-419B-E347-B22D-8D3F13C4BBEF}" destId="{44F54D22-7AE1-1E49-A089-8EA1553BBE1B}" srcOrd="0" destOrd="0" presId="urn:microsoft.com/office/officeart/2008/layout/RadialCluster"/>
    <dgm:cxn modelId="{058C3F08-B534-4A35-A225-D5A97E0EDD29}" srcId="{8BAC5E96-C8B6-1343-86E3-F55CF4A935E0}" destId="{5F5F8A49-86B4-394A-9B11-A099B28A3B85}" srcOrd="1" destOrd="0" parTransId="{7A6FFD8E-530A-0F4C-8E91-2B093FED7619}" sibTransId="{230B079C-D0EF-E042-AC09-6B8812A67677}"/>
    <dgm:cxn modelId="{04EE85DF-EA4A-46BB-B1AE-FA474370669A}" type="presOf" srcId="{440FBFC9-18EC-334C-A91B-D57D67BDE7E2}" destId="{58F9ED6F-CB65-6A4D-B34C-4029E23B922A}" srcOrd="0" destOrd="0" presId="urn:microsoft.com/office/officeart/2008/layout/RadialCluster"/>
    <dgm:cxn modelId="{7D776A6F-294A-423B-B9CA-820CD68308AB}" type="presOf" srcId="{7A6FFD8E-530A-0F4C-8E91-2B093FED7619}" destId="{CCA66A79-B385-A942-96E0-C6F96DA01833}" srcOrd="0" destOrd="0" presId="urn:microsoft.com/office/officeart/2008/layout/RadialCluster"/>
    <dgm:cxn modelId="{298DAFB1-9F99-468F-8CB4-532C27C687C0}" srcId="{8BAC5E96-C8B6-1343-86E3-F55CF4A935E0}" destId="{F9542604-D457-D84C-9FBA-14AE2D9AA2CA}" srcOrd="2" destOrd="0" parTransId="{1B91C86A-50CC-A049-981B-118C4532DBB0}" sibTransId="{05FA4649-71F4-0F4B-8A76-22658AE3F593}"/>
    <dgm:cxn modelId="{8A009281-22BB-405A-92B6-26C8C31C29F9}" type="presOf" srcId="{5F5F8A49-86B4-394A-9B11-A099B28A3B85}" destId="{AF25515A-1A49-D440-A1A5-956AF6F2650E}" srcOrd="0" destOrd="0" presId="urn:microsoft.com/office/officeart/2008/layout/RadialCluster"/>
    <dgm:cxn modelId="{A837C903-8387-402C-84BD-A7F30088ED6B}" type="presOf" srcId="{8BAC5E96-C8B6-1343-86E3-F55CF4A935E0}" destId="{3844E65B-C694-CF43-9D44-78F8A4AFF06A}" srcOrd="0" destOrd="0" presId="urn:microsoft.com/office/officeart/2008/layout/RadialCluster"/>
    <dgm:cxn modelId="{B84A4663-6396-47A5-99E2-82EDE413BAAB}" srcId="{8BAC5E96-C8B6-1343-86E3-F55CF4A935E0}" destId="{AB59BF60-419B-E347-B22D-8D3F13C4BBEF}" srcOrd="0" destOrd="0" parTransId="{72379C59-8466-554C-8BEB-5F1D560A579A}" sibTransId="{E66A90C5-0383-C34F-8EFE-00CA315F8E1E}"/>
    <dgm:cxn modelId="{8065D7DD-773F-49AD-8818-0C3CE924D003}" type="presOf" srcId="{F9542604-D457-D84C-9FBA-14AE2D9AA2CA}" destId="{53E2D5CB-A52B-3044-998B-06A6EA9FE6A1}" srcOrd="0" destOrd="0" presId="urn:microsoft.com/office/officeart/2008/layout/RadialCluster"/>
    <dgm:cxn modelId="{405051AD-8CDD-4419-8C19-C10471C8443B}" srcId="{440FBFC9-18EC-334C-A91B-D57D67BDE7E2}" destId="{8BAC5E96-C8B6-1343-86E3-F55CF4A935E0}" srcOrd="0" destOrd="0" parTransId="{C009AFAC-9DF2-8B4B-9D64-A23AF9057D8F}" sibTransId="{2403D73E-CF5B-CC4A-86FA-6FEDFB8C4134}"/>
    <dgm:cxn modelId="{96BDD483-A907-4BCB-894F-1B4B93763734}" type="presOf" srcId="{1B91C86A-50CC-A049-981B-118C4532DBB0}" destId="{4BD2262F-0BAF-1249-9243-F0B1C26CF861}" srcOrd="0" destOrd="0" presId="urn:microsoft.com/office/officeart/2008/layout/RadialCluster"/>
    <dgm:cxn modelId="{DF7F5095-9D0E-46B1-8BC7-0BA8EF9D776C}" type="presParOf" srcId="{58F9ED6F-CB65-6A4D-B34C-4029E23B922A}" destId="{69EE96F4-A55C-8E4E-98BE-B759DA7F84B0}" srcOrd="0" destOrd="0" presId="urn:microsoft.com/office/officeart/2008/layout/RadialCluster"/>
    <dgm:cxn modelId="{0E3DA9F1-413F-468F-8C0E-E22DEC170DD3}" type="presParOf" srcId="{69EE96F4-A55C-8E4E-98BE-B759DA7F84B0}" destId="{3844E65B-C694-CF43-9D44-78F8A4AFF06A}" srcOrd="0" destOrd="0" presId="urn:microsoft.com/office/officeart/2008/layout/RadialCluster"/>
    <dgm:cxn modelId="{9B5F82D6-8865-4A54-9043-7A1C7F04A538}" type="presParOf" srcId="{69EE96F4-A55C-8E4E-98BE-B759DA7F84B0}" destId="{5A528E1A-9D39-2E44-80A4-23585A38136B}" srcOrd="1" destOrd="0" presId="urn:microsoft.com/office/officeart/2008/layout/RadialCluster"/>
    <dgm:cxn modelId="{EBC43FAC-0621-4C9B-A145-A82E0846D979}" type="presParOf" srcId="{69EE96F4-A55C-8E4E-98BE-B759DA7F84B0}" destId="{44F54D22-7AE1-1E49-A089-8EA1553BBE1B}" srcOrd="2" destOrd="0" presId="urn:microsoft.com/office/officeart/2008/layout/RadialCluster"/>
    <dgm:cxn modelId="{E7B66CCC-8C02-4412-84D2-4325E719D582}" type="presParOf" srcId="{69EE96F4-A55C-8E4E-98BE-B759DA7F84B0}" destId="{CCA66A79-B385-A942-96E0-C6F96DA01833}" srcOrd="3" destOrd="0" presId="urn:microsoft.com/office/officeart/2008/layout/RadialCluster"/>
    <dgm:cxn modelId="{AC08AF59-92FD-476D-A5A5-CDD198E5FE76}" type="presParOf" srcId="{69EE96F4-A55C-8E4E-98BE-B759DA7F84B0}" destId="{AF25515A-1A49-D440-A1A5-956AF6F2650E}" srcOrd="4" destOrd="0" presId="urn:microsoft.com/office/officeart/2008/layout/RadialCluster"/>
    <dgm:cxn modelId="{B0B43117-CA56-4DC5-8EDE-1D4297127BB2}" type="presParOf" srcId="{69EE96F4-A55C-8E4E-98BE-B759DA7F84B0}" destId="{4BD2262F-0BAF-1249-9243-F0B1C26CF861}" srcOrd="5" destOrd="0" presId="urn:microsoft.com/office/officeart/2008/layout/RadialCluster"/>
    <dgm:cxn modelId="{8EACDC2B-0F70-496D-B6FC-93602C6AC2DD}" type="presParOf" srcId="{69EE96F4-A55C-8E4E-98BE-B759DA7F84B0}" destId="{53E2D5CB-A52B-3044-998B-06A6EA9FE6A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ECB1B-3EBA-DB4D-9168-F2BED41C6BC9}">
      <dsp:nvSpPr>
        <dsp:cNvPr id="0" name=""/>
        <dsp:cNvSpPr/>
      </dsp:nvSpPr>
      <dsp:spPr>
        <a:xfrm>
          <a:off x="857244" y="819144"/>
          <a:ext cx="1269101" cy="1127874"/>
        </a:xfrm>
        <a:prstGeom prst="roundRect">
          <a:avLst/>
        </a:prstGeom>
        <a:gradFill rotWithShape="0">
          <a:gsLst>
            <a:gs pos="0">
              <a:srgbClr val="4F81BD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Recovery</a:t>
          </a:r>
        </a:p>
      </dsp:txBody>
      <dsp:txXfrm>
        <a:off x="912302" y="874202"/>
        <a:ext cx="1158985" cy="1017758"/>
      </dsp:txXfrm>
    </dsp:sp>
    <dsp:sp modelId="{AC19CC02-B7A5-F045-B1D9-1E0E232846FB}">
      <dsp:nvSpPr>
        <dsp:cNvPr id="0" name=""/>
        <dsp:cNvSpPr/>
      </dsp:nvSpPr>
      <dsp:spPr>
        <a:xfrm rot="19266581">
          <a:off x="2042969" y="635074"/>
          <a:ext cx="7523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3098" y="0"/>
              </a:lnTo>
            </a:path>
          </a:pathLst>
        </a:custGeom>
        <a:noFill/>
        <a:ln w="9525" cap="flat" cmpd="sng" algn="ctr">
          <a:solidFill>
            <a:srgbClr val="4F81BD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D326A-83A9-5648-89EA-4CA6DBE2336C}">
      <dsp:nvSpPr>
        <dsp:cNvPr id="0" name=""/>
        <dsp:cNvSpPr/>
      </dsp:nvSpPr>
      <dsp:spPr>
        <a:xfrm>
          <a:off x="2095305" y="106939"/>
          <a:ext cx="1595188" cy="291968"/>
        </a:xfrm>
        <a:prstGeom prst="roundRect">
          <a:avLst/>
        </a:prstGeom>
        <a:gradFill rotWithShape="0">
          <a:gsLst>
            <a:gs pos="0">
              <a:srgbClr val="4F81BD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Neuroplasticity</a:t>
          </a:r>
        </a:p>
      </dsp:txBody>
      <dsp:txXfrm>
        <a:off x="2109558" y="121192"/>
        <a:ext cx="1566682" cy="263462"/>
      </dsp:txXfrm>
    </dsp:sp>
    <dsp:sp modelId="{95444BA2-EE03-2340-92CB-3DCD1A56E92D}">
      <dsp:nvSpPr>
        <dsp:cNvPr id="0" name=""/>
        <dsp:cNvSpPr/>
      </dsp:nvSpPr>
      <dsp:spPr>
        <a:xfrm rot="20977904">
          <a:off x="2122614" y="1225845"/>
          <a:ext cx="4571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537" y="0"/>
              </a:lnTo>
            </a:path>
          </a:pathLst>
        </a:custGeom>
        <a:noFill/>
        <a:ln w="9525" cap="flat" cmpd="sng" algn="ctr">
          <a:solidFill>
            <a:srgbClr val="4F81BD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FCA4-74CD-F44E-B4E0-6CCC6B5559D9}">
      <dsp:nvSpPr>
        <dsp:cNvPr id="0" name=""/>
        <dsp:cNvSpPr/>
      </dsp:nvSpPr>
      <dsp:spPr>
        <a:xfrm>
          <a:off x="2576035" y="762008"/>
          <a:ext cx="1138713" cy="637056"/>
        </a:xfrm>
        <a:prstGeom prst="roundRect">
          <a:avLst/>
        </a:prstGeom>
        <a:gradFill rotWithShape="0">
          <a:gsLst>
            <a:gs pos="0">
              <a:srgbClr val="4F81BD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Biology of Repair post-Injury</a:t>
          </a:r>
        </a:p>
      </dsp:txBody>
      <dsp:txXfrm>
        <a:off x="2607134" y="793107"/>
        <a:ext cx="1076515" cy="574858"/>
      </dsp:txXfrm>
    </dsp:sp>
    <dsp:sp modelId="{F349D0F5-80C3-B748-8893-D66E9A6F0CA4}">
      <dsp:nvSpPr>
        <dsp:cNvPr id="0" name=""/>
        <dsp:cNvSpPr/>
      </dsp:nvSpPr>
      <dsp:spPr>
        <a:xfrm rot="1489482">
          <a:off x="2100763" y="1792854"/>
          <a:ext cx="5537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289" y="0"/>
              </a:lnTo>
            </a:path>
          </a:pathLst>
        </a:custGeom>
        <a:noFill/>
        <a:ln w="9525" cap="flat" cmpd="sng" algn="ctr">
          <a:solidFill>
            <a:srgbClr val="4F81BD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26A81-849D-9A4B-8D4D-3B24C2AB2CA2}">
      <dsp:nvSpPr>
        <dsp:cNvPr id="0" name=""/>
        <dsp:cNvSpPr/>
      </dsp:nvSpPr>
      <dsp:spPr>
        <a:xfrm>
          <a:off x="2628897" y="1810309"/>
          <a:ext cx="986297" cy="653813"/>
        </a:xfrm>
        <a:prstGeom prst="roundRect">
          <a:avLst/>
        </a:prstGeom>
        <a:gradFill rotWithShape="0">
          <a:gsLst>
            <a:gs pos="0">
              <a:srgbClr val="4F81BD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Neural Regeneration</a:t>
          </a:r>
        </a:p>
      </dsp:txBody>
      <dsp:txXfrm>
        <a:off x="2660814" y="1842226"/>
        <a:ext cx="922463" cy="589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D2AB3-259A-B540-80EC-8280887C9E28}">
      <dsp:nvSpPr>
        <dsp:cNvPr id="0" name=""/>
        <dsp:cNvSpPr/>
      </dsp:nvSpPr>
      <dsp:spPr>
        <a:xfrm>
          <a:off x="1450738" y="998079"/>
          <a:ext cx="1380304" cy="1178393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Prevention</a:t>
          </a:r>
        </a:p>
      </dsp:txBody>
      <dsp:txXfrm>
        <a:off x="1508262" y="1055603"/>
        <a:ext cx="1265256" cy="1063345"/>
      </dsp:txXfrm>
    </dsp:sp>
    <dsp:sp modelId="{F5629A56-33E2-9142-95E2-BDABAB25E54C}">
      <dsp:nvSpPr>
        <dsp:cNvPr id="0" name=""/>
        <dsp:cNvSpPr/>
      </dsp:nvSpPr>
      <dsp:spPr>
        <a:xfrm rot="16176255">
          <a:off x="1906231" y="769077"/>
          <a:ext cx="4580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0687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83CED-A1E0-CA45-A811-577320DE7FB1}">
      <dsp:nvSpPr>
        <dsp:cNvPr id="0" name=""/>
        <dsp:cNvSpPr/>
      </dsp:nvSpPr>
      <dsp:spPr>
        <a:xfrm>
          <a:off x="1507889" y="197981"/>
          <a:ext cx="1249171" cy="342093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5979"/>
                <a:satOff val="-671"/>
                <a:lumOff val="428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5979"/>
                <a:satOff val="-671"/>
                <a:lumOff val="428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5979"/>
                <a:satOff val="-671"/>
                <a:lumOff val="428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Hemostasis</a:t>
          </a:r>
        </a:p>
      </dsp:txBody>
      <dsp:txXfrm>
        <a:off x="1524589" y="214681"/>
        <a:ext cx="1215771" cy="308693"/>
      </dsp:txXfrm>
    </dsp:sp>
    <dsp:sp modelId="{9C045124-31F3-8444-B728-96BF0B0E697F}">
      <dsp:nvSpPr>
        <dsp:cNvPr id="0" name=""/>
        <dsp:cNvSpPr/>
      </dsp:nvSpPr>
      <dsp:spPr>
        <a:xfrm rot="13291958">
          <a:off x="971281" y="806812"/>
          <a:ext cx="5769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245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7513A-0C5F-5946-8D0E-B440748C2C71}">
      <dsp:nvSpPr>
        <dsp:cNvPr id="0" name=""/>
        <dsp:cNvSpPr/>
      </dsp:nvSpPr>
      <dsp:spPr>
        <a:xfrm>
          <a:off x="193444" y="83691"/>
          <a:ext cx="1100264" cy="531854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Athero research</a:t>
          </a:r>
        </a:p>
      </dsp:txBody>
      <dsp:txXfrm>
        <a:off x="219407" y="109654"/>
        <a:ext cx="1048338" cy="479928"/>
      </dsp:txXfrm>
    </dsp:sp>
    <dsp:sp modelId="{2731D564-4B73-FB48-B1FA-2BF46C2E030D}">
      <dsp:nvSpPr>
        <dsp:cNvPr id="0" name=""/>
        <dsp:cNvSpPr/>
      </dsp:nvSpPr>
      <dsp:spPr>
        <a:xfrm rot="11963694">
          <a:off x="805299" y="1234007"/>
          <a:ext cx="6642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716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F76DA-6591-DB4E-BCAF-D2A3DEF0C213}">
      <dsp:nvSpPr>
        <dsp:cNvPr id="0" name=""/>
        <dsp:cNvSpPr/>
      </dsp:nvSpPr>
      <dsp:spPr>
        <a:xfrm>
          <a:off x="0" y="807584"/>
          <a:ext cx="824147" cy="342107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Genetics</a:t>
          </a:r>
        </a:p>
      </dsp:txBody>
      <dsp:txXfrm>
        <a:off x="16700" y="824284"/>
        <a:ext cx="790747" cy="308707"/>
      </dsp:txXfrm>
    </dsp:sp>
    <dsp:sp modelId="{20B14F1C-32E6-7945-A8FF-7D3EE56C6488}">
      <dsp:nvSpPr>
        <dsp:cNvPr id="0" name=""/>
        <dsp:cNvSpPr/>
      </dsp:nvSpPr>
      <dsp:spPr>
        <a:xfrm rot="8352007">
          <a:off x="968014" y="2358807"/>
          <a:ext cx="5580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4121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EA8A2-5F9D-FF45-9B78-197CD4D85BFE}">
      <dsp:nvSpPr>
        <dsp:cNvPr id="0" name=""/>
        <dsp:cNvSpPr/>
      </dsp:nvSpPr>
      <dsp:spPr>
        <a:xfrm>
          <a:off x="193443" y="2541140"/>
          <a:ext cx="1342472" cy="295453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Epidemiology</a:t>
          </a:r>
        </a:p>
      </dsp:txBody>
      <dsp:txXfrm>
        <a:off x="207866" y="2555563"/>
        <a:ext cx="1313626" cy="266607"/>
      </dsp:txXfrm>
    </dsp:sp>
    <dsp:sp modelId="{D388FDEA-9586-404B-A731-A11F8A9F8E55}">
      <dsp:nvSpPr>
        <dsp:cNvPr id="0" name=""/>
        <dsp:cNvSpPr/>
      </dsp:nvSpPr>
      <dsp:spPr>
        <a:xfrm rot="10113369">
          <a:off x="817785" y="1790407"/>
          <a:ext cx="6393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2409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3E4B1-1179-4046-8076-BE7FB2DD5A7C}">
      <dsp:nvSpPr>
        <dsp:cNvPr id="0" name=""/>
        <dsp:cNvSpPr/>
      </dsp:nvSpPr>
      <dsp:spPr>
        <a:xfrm>
          <a:off x="0" y="1585073"/>
          <a:ext cx="824140" cy="704342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29893"/>
                <a:satOff val="-3353"/>
                <a:lumOff val="2140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29893"/>
                <a:satOff val="-3353"/>
                <a:lumOff val="2140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29893"/>
                <a:satOff val="-3353"/>
                <a:lumOff val="2140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Behavior change</a:t>
          </a:r>
        </a:p>
      </dsp:txBody>
      <dsp:txXfrm>
        <a:off x="34383" y="1619456"/>
        <a:ext cx="755374" cy="635576"/>
      </dsp:txXfrm>
    </dsp:sp>
    <dsp:sp modelId="{5CEE0A5E-CB4D-BF4F-8CBE-B806B615176A}">
      <dsp:nvSpPr>
        <dsp:cNvPr id="0" name=""/>
        <dsp:cNvSpPr/>
      </dsp:nvSpPr>
      <dsp:spPr>
        <a:xfrm rot="6188741">
          <a:off x="1521339" y="2558830"/>
          <a:ext cx="7852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056" y="0"/>
              </a:lnTo>
            </a:path>
          </a:pathLst>
        </a:custGeom>
        <a:noFill/>
        <a:ln w="9525" cap="flat" cmpd="sng" algn="ctr">
          <a:solidFill>
            <a:srgbClr val="C0504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953D8-1DB0-C64E-BC82-0D3AD78DEE24}">
      <dsp:nvSpPr>
        <dsp:cNvPr id="0" name=""/>
        <dsp:cNvSpPr/>
      </dsp:nvSpPr>
      <dsp:spPr>
        <a:xfrm>
          <a:off x="936394" y="2941187"/>
          <a:ext cx="1666423" cy="471691"/>
        </a:xfrm>
        <a:prstGeom prst="roundRect">
          <a:avLst/>
        </a:prstGeom>
        <a:gradFill rotWithShape="0">
          <a:gsLst>
            <a:gs pos="0">
              <a:srgbClr val="C0504D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rgbClr>
            </a:gs>
            <a:gs pos="80000">
              <a:srgbClr val="C0504D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rgbClr>
            </a:gs>
            <a:gs pos="100000">
              <a:srgbClr val="C0504D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Cerebrovascular biology</a:t>
          </a:r>
        </a:p>
      </dsp:txBody>
      <dsp:txXfrm>
        <a:off x="959420" y="2964213"/>
        <a:ext cx="1620371" cy="425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4E65B-C694-CF43-9D44-78F8A4AFF06A}">
      <dsp:nvSpPr>
        <dsp:cNvPr id="0" name=""/>
        <dsp:cNvSpPr/>
      </dsp:nvSpPr>
      <dsp:spPr>
        <a:xfrm>
          <a:off x="2081819" y="514359"/>
          <a:ext cx="1596154" cy="1084359"/>
        </a:xfrm>
        <a:prstGeom prst="roundRect">
          <a:avLst/>
        </a:prstGeom>
        <a:gradFill rotWithShape="0">
          <a:gsLst>
            <a:gs pos="0">
              <a:srgbClr val="9BBB59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Acute Treatment</a:t>
          </a:r>
        </a:p>
      </dsp:txBody>
      <dsp:txXfrm>
        <a:off x="2134753" y="567293"/>
        <a:ext cx="1490286" cy="978491"/>
      </dsp:txXfrm>
    </dsp:sp>
    <dsp:sp modelId="{5A528E1A-9D39-2E44-80A4-23585A38136B}">
      <dsp:nvSpPr>
        <dsp:cNvPr id="0" name=""/>
        <dsp:cNvSpPr/>
      </dsp:nvSpPr>
      <dsp:spPr>
        <a:xfrm rot="459780">
          <a:off x="3676024" y="1193026"/>
          <a:ext cx="4365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2091" y="0"/>
              </a:lnTo>
            </a:path>
          </a:pathLst>
        </a:custGeom>
        <a:noFill/>
        <a:ln w="9525" cap="flat" cmpd="sng" algn="ctr">
          <a:solidFill>
            <a:srgbClr val="9BBB5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54D22-7AE1-1E49-A089-8EA1553BBE1B}">
      <dsp:nvSpPr>
        <dsp:cNvPr id="0" name=""/>
        <dsp:cNvSpPr/>
      </dsp:nvSpPr>
      <dsp:spPr>
        <a:xfrm>
          <a:off x="4110643" y="1142993"/>
          <a:ext cx="1141056" cy="311808"/>
        </a:xfrm>
        <a:prstGeom prst="roundRect">
          <a:avLst/>
        </a:prstGeom>
        <a:gradFill rotWithShape="0">
          <a:gsLst>
            <a:gs pos="0">
              <a:srgbClr val="9BBB59">
                <a:shade val="80000"/>
                <a:hueOff val="72969"/>
                <a:satOff val="-477"/>
                <a:lumOff val="8185"/>
                <a:alphaOff val="0"/>
                <a:shade val="51000"/>
                <a:satMod val="130000"/>
              </a:srgbClr>
            </a:gs>
            <a:gs pos="80000">
              <a:srgbClr val="9BBB59">
                <a:shade val="80000"/>
                <a:hueOff val="72969"/>
                <a:satOff val="-477"/>
                <a:lumOff val="8185"/>
                <a:alphaOff val="0"/>
                <a:shade val="93000"/>
                <a:satMod val="130000"/>
              </a:srgbClr>
            </a:gs>
            <a:gs pos="100000">
              <a:srgbClr val="9BBB59">
                <a:shade val="80000"/>
                <a:hueOff val="72969"/>
                <a:satOff val="-477"/>
                <a:lumOff val="818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Hemostasis</a:t>
          </a:r>
        </a:p>
      </dsp:txBody>
      <dsp:txXfrm>
        <a:off x="4125864" y="1158214"/>
        <a:ext cx="1110614" cy="281366"/>
      </dsp:txXfrm>
    </dsp:sp>
    <dsp:sp modelId="{CCA66A79-B385-A942-96E0-C6F96DA01833}">
      <dsp:nvSpPr>
        <dsp:cNvPr id="0" name=""/>
        <dsp:cNvSpPr/>
      </dsp:nvSpPr>
      <dsp:spPr>
        <a:xfrm rot="3155721">
          <a:off x="3221992" y="1745430"/>
          <a:ext cx="369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2504" y="0"/>
              </a:lnTo>
            </a:path>
          </a:pathLst>
        </a:custGeom>
        <a:noFill/>
        <a:ln w="9525" cap="flat" cmpd="sng" algn="ctr">
          <a:solidFill>
            <a:srgbClr val="9BBB5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5515A-1A49-D440-A1A5-956AF6F2650E}">
      <dsp:nvSpPr>
        <dsp:cNvPr id="0" name=""/>
        <dsp:cNvSpPr/>
      </dsp:nvSpPr>
      <dsp:spPr>
        <a:xfrm>
          <a:off x="3024795" y="1892140"/>
          <a:ext cx="1271989" cy="371185"/>
        </a:xfrm>
        <a:prstGeom prst="roundRect">
          <a:avLst/>
        </a:prstGeom>
        <a:gradFill rotWithShape="0">
          <a:gsLst>
            <a:gs pos="0">
              <a:srgbClr val="9BBB59">
                <a:shade val="80000"/>
                <a:hueOff val="145938"/>
                <a:satOff val="-954"/>
                <a:lumOff val="16369"/>
                <a:alphaOff val="0"/>
                <a:shade val="51000"/>
                <a:satMod val="130000"/>
              </a:srgbClr>
            </a:gs>
            <a:gs pos="80000">
              <a:srgbClr val="9BBB59">
                <a:shade val="80000"/>
                <a:hueOff val="145938"/>
                <a:satOff val="-954"/>
                <a:lumOff val="16369"/>
                <a:alphaOff val="0"/>
                <a:shade val="93000"/>
                <a:satMod val="130000"/>
              </a:srgbClr>
            </a:gs>
            <a:gs pos="100000">
              <a:srgbClr val="9BBB59">
                <a:shade val="80000"/>
                <a:hueOff val="145938"/>
                <a:satOff val="-954"/>
                <a:lumOff val="1636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Neuroprotection</a:t>
          </a:r>
        </a:p>
      </dsp:txBody>
      <dsp:txXfrm>
        <a:off x="3042915" y="1910260"/>
        <a:ext cx="1235749" cy="334945"/>
      </dsp:txXfrm>
    </dsp:sp>
    <dsp:sp modelId="{4BD2262F-0BAF-1249-9243-F0B1C26CF861}">
      <dsp:nvSpPr>
        <dsp:cNvPr id="0" name=""/>
        <dsp:cNvSpPr/>
      </dsp:nvSpPr>
      <dsp:spPr>
        <a:xfrm rot="8424223">
          <a:off x="1825475" y="1742336"/>
          <a:ext cx="4506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0869" y="0"/>
              </a:lnTo>
            </a:path>
          </a:pathLst>
        </a:custGeom>
        <a:noFill/>
        <a:ln w="9525" cap="flat" cmpd="sng" algn="ctr">
          <a:solidFill>
            <a:srgbClr val="9BBB59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2D5CB-A52B-3044-998B-06A6EA9FE6A1}">
      <dsp:nvSpPr>
        <dsp:cNvPr id="0" name=""/>
        <dsp:cNvSpPr/>
      </dsp:nvSpPr>
      <dsp:spPr>
        <a:xfrm>
          <a:off x="1024546" y="1885953"/>
          <a:ext cx="1367929" cy="279025"/>
        </a:xfrm>
        <a:prstGeom prst="roundRect">
          <a:avLst/>
        </a:prstGeom>
        <a:gradFill rotWithShape="0">
          <a:gsLst>
            <a:gs pos="0">
              <a:srgbClr val="9BBB59">
                <a:shade val="80000"/>
                <a:hueOff val="218907"/>
                <a:satOff val="-1431"/>
                <a:lumOff val="24554"/>
                <a:alphaOff val="0"/>
                <a:shade val="51000"/>
                <a:satMod val="130000"/>
              </a:srgbClr>
            </a:gs>
            <a:gs pos="80000">
              <a:srgbClr val="9BBB59">
                <a:shade val="80000"/>
                <a:hueOff val="218907"/>
                <a:satOff val="-1431"/>
                <a:lumOff val="24554"/>
                <a:alphaOff val="0"/>
                <a:shade val="93000"/>
                <a:satMod val="130000"/>
              </a:srgbClr>
            </a:gs>
            <a:gs pos="100000">
              <a:srgbClr val="9BBB59">
                <a:shade val="80000"/>
                <a:hueOff val="218907"/>
                <a:satOff val="-1431"/>
                <a:lumOff val="2455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Reperfusion</a:t>
          </a:r>
        </a:p>
      </dsp:txBody>
      <dsp:txXfrm>
        <a:off x="1038167" y="1899574"/>
        <a:ext cx="1340687" cy="251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0F0C47-AB35-4DAB-95C6-A92279B3F31A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AF0056-6AE8-4EEF-8FE3-7467EFE5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StrokeNet</a:t>
            </a:r>
            <a:r>
              <a:rPr lang="en-US" dirty="0"/>
              <a:t> is</a:t>
            </a:r>
          </a:p>
          <a:p>
            <a:r>
              <a:rPr lang="en-US" dirty="0"/>
              <a:t>Overview</a:t>
            </a:r>
            <a:r>
              <a:rPr lang="en-US" baseline="0" dirty="0"/>
              <a:t> of structure and activities</a:t>
            </a:r>
          </a:p>
          <a:p>
            <a:r>
              <a:rPr lang="en-US" baseline="0" dirty="0"/>
              <a:t>Efforts with recovery and rehab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4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7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Theme</a:t>
            </a:r>
            <a:r>
              <a:rPr lang="en-US" baseline="0" dirty="0"/>
              <a:t> across all 3 areas was need for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4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364B68"/>
              </a:buClr>
            </a:pPr>
            <a:r>
              <a:rPr lang="en-US" dirty="0">
                <a:solidFill>
                  <a:srgbClr val="000000"/>
                </a:solidFill>
              </a:rPr>
              <a:t>NINDS created </a:t>
            </a:r>
            <a:r>
              <a:rPr lang="en-US" dirty="0" err="1">
                <a:solidFill>
                  <a:srgbClr val="000000"/>
                </a:solidFill>
              </a:rPr>
              <a:t>StrokeNet</a:t>
            </a:r>
            <a:r>
              <a:rPr lang="en-US" dirty="0">
                <a:solidFill>
                  <a:srgbClr val="000000"/>
                </a:solidFill>
              </a:rPr>
              <a:t> in 2013 to better support our clinical stroke program by maximizing our ability to prioritize, harmonize, and efficiently conduct clinical trials in stroke prevention, treatment, and recovery</a:t>
            </a:r>
          </a:p>
          <a:p>
            <a:pPr lvl="0">
              <a:buClr>
                <a:srgbClr val="364B68"/>
              </a:buClr>
            </a:pPr>
            <a:endParaRPr lang="en-US" dirty="0"/>
          </a:p>
          <a:p>
            <a:pPr lvl="0">
              <a:buClr>
                <a:srgbClr val="364B68"/>
              </a:buClr>
            </a:pPr>
            <a:r>
              <a:rPr lang="en-US" dirty="0"/>
              <a:t>The network is a direct response to the recommendations of the Stroke Progress Review Group and NINDS Stroke Planning efforts in 2012 that identified a need and the opportunity to establish a stroke trial network infrastructure</a:t>
            </a:r>
            <a:endParaRPr lang="en-US" dirty="0">
              <a:solidFill>
                <a:srgbClr val="000000"/>
              </a:solidFill>
            </a:endParaRPr>
          </a:p>
          <a:p>
            <a:pPr lvl="0">
              <a:buClr>
                <a:srgbClr val="364B68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364B68"/>
              </a:buClr>
            </a:pPr>
            <a:r>
              <a:rPr lang="en-US" dirty="0">
                <a:solidFill>
                  <a:srgbClr val="000000"/>
                </a:solidFill>
              </a:rPr>
              <a:t>The network is designed to support early exploratory phase 2 to confirmatory phase 3 clinical trials</a:t>
            </a:r>
          </a:p>
          <a:p>
            <a:pPr>
              <a:buClr>
                <a:srgbClr val="364B68"/>
              </a:buClr>
            </a:pP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364B68"/>
              </a:buClr>
            </a:pPr>
            <a:r>
              <a:rPr lang="en-US" dirty="0"/>
              <a:t>Committed</a:t>
            </a:r>
            <a:r>
              <a:rPr lang="en-US" baseline="0" dirty="0"/>
              <a:t> cost of Infrastructure each year including </a:t>
            </a:r>
            <a:r>
              <a:rPr lang="en-US" baseline="0" dirty="0" err="1"/>
              <a:t>indirect’s</a:t>
            </a:r>
            <a:r>
              <a:rPr lang="en-US" baseline="0" dirty="0"/>
              <a:t> is $ 10M.  The </a:t>
            </a:r>
            <a:r>
              <a:rPr lang="en-US" baseline="0" dirty="0" err="1"/>
              <a:t>StrokeNet</a:t>
            </a:r>
            <a:r>
              <a:rPr lang="en-US" baseline="0" dirty="0"/>
              <a:t> replaced the previous costs of the SPOTRIAS program which cost the NINDs approximately the same $13M a year in total cost to support 7 extramural academic Stroke Centers.  </a:t>
            </a:r>
          </a:p>
          <a:p>
            <a:pPr lvl="0">
              <a:buClr>
                <a:srgbClr val="364B68"/>
              </a:buClr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7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9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15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1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 userDrawn="1"/>
        </p:nvGrpSpPr>
        <p:grpSpPr bwMode="auto">
          <a:xfrm>
            <a:off x="-19050" y="-23813"/>
            <a:ext cx="9186863" cy="6896101"/>
            <a:chOff x="-19050" y="-23292"/>
            <a:chExt cx="9186621" cy="6895580"/>
          </a:xfrm>
        </p:grpSpPr>
        <p:pic>
          <p:nvPicPr>
            <p:cNvPr id="5" name="Picture 8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-14288"/>
              <a:ext cx="9182100" cy="688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>
              <a:off x="4466572" y="-23292"/>
              <a:ext cx="4700999" cy="3609680"/>
              <a:chOff x="4466572" y="-23292"/>
              <a:chExt cx="4700999" cy="3609680"/>
            </a:xfrm>
          </p:grpSpPr>
          <p:pic>
            <p:nvPicPr>
              <p:cNvPr id="7" name="Picture 16" descr="industry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129"/>
              <a:stretch>
                <a:fillRect/>
              </a:stretch>
            </p:blipFill>
            <p:spPr bwMode="auto">
              <a:xfrm>
                <a:off x="6006717" y="1985557"/>
                <a:ext cx="1737360" cy="157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7" descr="http://www.headaches.org/images/clinical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80" t="26880"/>
              <a:stretch>
                <a:fillRect/>
              </a:stretch>
            </p:blipFill>
            <p:spPr bwMode="auto">
              <a:xfrm>
                <a:off x="4468141" y="1910913"/>
                <a:ext cx="1587503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5" descr="http://www.columbiasma.org/imgs/About.sma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186"/>
              <a:stretch>
                <a:fillRect/>
              </a:stretch>
            </p:blipFill>
            <p:spPr bwMode="auto">
              <a:xfrm>
                <a:off x="7620317" y="1997062"/>
                <a:ext cx="1523683" cy="1567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6" descr="researcher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692" r="1846" b="28615"/>
              <a:stretch>
                <a:fillRect/>
              </a:stretch>
            </p:blipFill>
            <p:spPr bwMode="auto">
              <a:xfrm>
                <a:off x="4468141" y="-23292"/>
                <a:ext cx="4699430" cy="2091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4467222" y="3581626"/>
                <a:ext cx="4681728" cy="4762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4466572" y="2061117"/>
                <a:ext cx="4681728" cy="4762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19"/>
              <p:cNvCxnSpPr>
                <a:cxnSpLocks noChangeShapeType="1"/>
              </p:cNvCxnSpPr>
              <p:nvPr/>
            </p:nvCxnSpPr>
            <p:spPr bwMode="auto">
              <a:xfrm rot="5400000">
                <a:off x="5276165" y="2807718"/>
                <a:ext cx="1527048" cy="18288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6850965" y="2812798"/>
                <a:ext cx="1527048" cy="18288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8370393" y="2803146"/>
                <a:ext cx="1527048" cy="27432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6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352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362200"/>
            <a:ext cx="396240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581400"/>
            <a:ext cx="4343400" cy="12954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230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888413" y="6696075"/>
            <a:ext cx="565150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597B179-7D9B-4D09-A13C-214E7B8A1B6D}" type="slidenum">
              <a:rPr lang="en-US" sz="1200">
                <a:solidFill>
                  <a:srgbClr val="808080">
                    <a:lumMod val="40000"/>
                    <a:lumOff val="60000"/>
                  </a:srgbClr>
                </a:solidFill>
                <a:latin typeface="Arial Narrow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808080">
                  <a:lumMod val="40000"/>
                  <a:lumOff val="60000"/>
                </a:srgbClr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lvl3pPr>
              <a:defRPr i="0"/>
            </a:lvl3pPr>
            <a:lvl4pPr>
              <a:buFont typeface="Wingdings" pitchFamily="2" charset="2"/>
              <a:buChar char="§"/>
              <a:defRPr i="0"/>
            </a:lvl4pPr>
            <a:lvl5pPr>
              <a:defRPr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11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254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3733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733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63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899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486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149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480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49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649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05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5562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230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044D3-E754-404F-AB3E-32FC43B07C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25C198-7848-4E20-A53C-3FCB6B3761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3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0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9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BE6076-36A8-471E-A2A9-2434A71A66B6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8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88988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620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1" descr="Collage-OCR01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-15875"/>
            <a:ext cx="2428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113"/>
            <a:ext cx="1981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HHS_White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62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1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36538" indent="-23653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5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619125" indent="-268288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965200" indent="-1698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900" i="1">
          <a:solidFill>
            <a:schemeClr val="tx1"/>
          </a:solidFill>
          <a:latin typeface="+mn-lt"/>
          <a:ea typeface="+mn-ea"/>
          <a:cs typeface="ＭＳ Ｐゴシック"/>
        </a:defRPr>
      </a:lvl3pPr>
      <a:lvl4pPr marL="1376363" indent="-2349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–"/>
        <a:defRPr sz="1900" i="1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900" i="1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900" 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900" 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900" 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»"/>
        <a:defRPr sz="19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7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image" Target="../media/image19.wmf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nihstrokenet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Coordinator Webinar and Round Table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July 25,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276600" cy="7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2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78" y="1839516"/>
            <a:ext cx="5881688" cy="229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cid:image001.jpg@01CFD0D9.0776A3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9" y="5432822"/>
            <a:ext cx="1047750" cy="28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35" y="5307806"/>
            <a:ext cx="1250156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700" dirty="0">
                <a:latin typeface="+mn-lt"/>
              </a:rPr>
              <a:t>				MOST </a:t>
            </a:r>
            <a:r>
              <a:rPr lang="en-US" sz="3000" dirty="0"/>
              <a:t>Study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1650" b="1" dirty="0"/>
              <a:t>Principal Investigators</a:t>
            </a:r>
          </a:p>
          <a:p>
            <a:pPr lvl="1">
              <a:defRPr/>
            </a:pPr>
            <a:r>
              <a:rPr lang="en-US" sz="1650" dirty="0"/>
              <a:t>(Lead) Opeolu Adeoye, MD, MS, University of Cincinnati</a:t>
            </a:r>
          </a:p>
          <a:p>
            <a:pPr lvl="1">
              <a:defRPr/>
            </a:pPr>
            <a:r>
              <a:rPr lang="en-US" sz="1650" dirty="0"/>
              <a:t>Andrew Barreto, MD, MS, University of Texas-Houston</a:t>
            </a:r>
          </a:p>
          <a:p>
            <a:pPr lvl="1">
              <a:defRPr/>
            </a:pPr>
            <a:r>
              <a:rPr lang="en-US" sz="1650" dirty="0"/>
              <a:t>Jim Grotta, MD, Memorial Hermann Hospital-Texas Medical Center, Houston</a:t>
            </a:r>
          </a:p>
          <a:p>
            <a:pPr lvl="1">
              <a:defRPr/>
            </a:pPr>
            <a:r>
              <a:rPr lang="en-US" sz="1650" dirty="0"/>
              <a:t>Joe Broderick, MD, University of Cincinnati</a:t>
            </a:r>
          </a:p>
          <a:p>
            <a:pPr lvl="1">
              <a:defRPr/>
            </a:pPr>
            <a:r>
              <a:rPr lang="en-US" sz="1650" dirty="0"/>
              <a:t>Colin Derdeyn, MD, University of Iowa</a:t>
            </a:r>
          </a:p>
          <a:p>
            <a:pPr marL="0" indent="0">
              <a:buNone/>
              <a:defRPr/>
            </a:pPr>
            <a:r>
              <a:rPr lang="en-US" sz="1650" b="1" dirty="0"/>
              <a:t>University of Cincinnati Clinical Coordinating Center</a:t>
            </a:r>
          </a:p>
          <a:p>
            <a:pPr lvl="1">
              <a:defRPr/>
            </a:pPr>
            <a:r>
              <a:rPr lang="en-US" sz="1650" dirty="0"/>
              <a:t>S. Iris Deeds, CCRP – Lead Trial Coordinator (deedsss@ucmail.uc.edu)</a:t>
            </a:r>
            <a:endParaRPr lang="en-US" sz="1650" b="1" dirty="0"/>
          </a:p>
          <a:p>
            <a:pPr marL="0" indent="0">
              <a:buNone/>
              <a:defRPr/>
            </a:pPr>
            <a:r>
              <a:rPr lang="en-US" sz="1650" b="1" dirty="0"/>
              <a:t>NIH StrokeNet National Coordinating Center</a:t>
            </a:r>
          </a:p>
          <a:p>
            <a:pPr lvl="1">
              <a:defRPr/>
            </a:pPr>
            <a:r>
              <a:rPr lang="en-US" sz="1650" dirty="0"/>
              <a:t>Teresa Murrell-Bohn, RN, CCRC – NCC MOST Project Manager (murreltm@ucmail.uc.edu)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076" name="Picture 1" descr="cid:image001.jpg@01CFD0D9.0776A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8" y="5382817"/>
            <a:ext cx="1233488" cy="3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1029892"/>
            <a:ext cx="1250156" cy="5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Recognized NIH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remain open to enrollments: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r>
              <a:rPr lang="en-US" dirty="0">
                <a:solidFill>
                  <a:schemeClr val="tx1"/>
                </a:solidFill>
              </a:rPr>
              <a:t>SHINE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Project Manager: Heather </a:t>
            </a:r>
            <a:r>
              <a:rPr lang="en-US" dirty="0" err="1">
                <a:solidFill>
                  <a:schemeClr val="tx1"/>
                </a:solidFill>
              </a:rPr>
              <a:t>Haughey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5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NCC/NINDS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NCC Staff Members: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Joe Broderick, PI		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Jamey Frasure, Co-Director	Judith Spilker, Co-Director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Sue Roll, CIRB Liaison		       Keeley Hendrix, CIRB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Diane Sparks, Contracts	      Jeanne Sester, Training Coordinator</a:t>
            </a:r>
            <a:endParaRPr lang="en-US" sz="2000" strike="sng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Mary Ann Harty, Finances	      Rose Beckmann, Administration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Joanna Vivalda, NINDS           Scott Janis, NINDS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1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Management Center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WebDCU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/MUSC Team: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Yuko Palesch, PI			Wenle Zhao, PI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Catherine Dillon, Operations Mgr.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Jessica Griffin, Project Mgr.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54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CIRB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CIRB Team Members: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Sue Roll, CIRB Liaison</a:t>
            </a:r>
          </a:p>
          <a:p>
            <a:r>
              <a:rPr lang="en-US" dirty="0">
                <a:solidFill>
                  <a:schemeClr val="tx1"/>
                </a:solidFill>
              </a:rPr>
              <a:t>Keeley Hendrix CIRB Coordinator</a:t>
            </a:r>
          </a:p>
          <a:p>
            <a:r>
              <a:rPr lang="en-US" dirty="0">
                <a:solidFill>
                  <a:schemeClr val="tx1"/>
                </a:solidFill>
              </a:rPr>
              <a:t>Jo Ann </a:t>
            </a:r>
            <a:r>
              <a:rPr lang="en-US" dirty="0" err="1">
                <a:solidFill>
                  <a:schemeClr val="tx1"/>
                </a:solidFill>
              </a:rPr>
              <a:t>Behrle</a:t>
            </a:r>
            <a:r>
              <a:rPr lang="en-US" dirty="0">
                <a:solidFill>
                  <a:schemeClr val="tx1"/>
                </a:solidFill>
              </a:rPr>
              <a:t> CIRB HPA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Roundtable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Today’s Roundtable Discussion:</a:t>
            </a:r>
          </a:p>
          <a:p>
            <a:endParaRPr lang="en-US" b="1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300" b="1" dirty="0">
                <a:solidFill>
                  <a:schemeClr val="tx1"/>
                </a:solidFill>
              </a:rPr>
              <a:t> A look back over the past 5 years of StrokeNet and looking into the future.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</a:rPr>
              <a:t> </a:t>
            </a:r>
            <a:r>
              <a:rPr lang="en-US" sz="2300" b="1" u="sng" dirty="0">
                <a:solidFill>
                  <a:schemeClr val="tx1"/>
                </a:solidFill>
              </a:rPr>
              <a:t>Today’s Hosts: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Scott Janis, PhD</a:t>
            </a:r>
          </a:p>
          <a:p>
            <a:r>
              <a:rPr lang="en-US" dirty="0"/>
              <a:t>Program Director</a:t>
            </a:r>
          </a:p>
          <a:p>
            <a:r>
              <a:rPr lang="en-US" dirty="0"/>
              <a:t>Division of Clinical Research</a:t>
            </a:r>
          </a:p>
          <a:p>
            <a:r>
              <a:rPr lang="en-US" dirty="0"/>
              <a:t>National Institute of Neurological Disorders &amp; Stroke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Joseph P. Broderick, M.D.</a:t>
            </a:r>
          </a:p>
          <a:p>
            <a:r>
              <a:rPr lang="en-US" dirty="0"/>
              <a:t>PI NCC StrokeNet</a:t>
            </a:r>
          </a:p>
          <a:p>
            <a:r>
              <a:rPr lang="en-US" dirty="0"/>
              <a:t>Director – University of Cincinnati Neuroscience Institute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6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371850"/>
            <a:ext cx="5829300" cy="2143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25" b="1" dirty="0"/>
              <a:t>NINDS view from 30k feet</a:t>
            </a:r>
          </a:p>
          <a:p>
            <a:pPr marL="0" indent="0" algn="ctr">
              <a:buNone/>
            </a:pPr>
            <a:r>
              <a:rPr lang="en-US" sz="1575" b="1" i="1" dirty="0"/>
              <a:t>Scott Janis</a:t>
            </a:r>
          </a:p>
          <a:p>
            <a:pPr marL="0" indent="0" algn="ctr">
              <a:buNone/>
            </a:pPr>
            <a:r>
              <a:rPr lang="en-US" sz="1575" b="1" i="1" dirty="0"/>
              <a:t>NINDS</a:t>
            </a:r>
          </a:p>
          <a:p>
            <a:pPr marL="0" indent="0" algn="ctr">
              <a:buNone/>
            </a:pPr>
            <a:endParaRPr lang="en-US" sz="1800" i="1" dirty="0"/>
          </a:p>
          <a:p>
            <a:pPr marL="0" indent="0" algn="ctr">
              <a:buNone/>
            </a:pPr>
            <a:r>
              <a:rPr lang="en-US" sz="1800" i="1" dirty="0"/>
              <a:t>July 25, 2018</a:t>
            </a:r>
          </a:p>
          <a:p>
            <a:pPr marL="0" indent="0" algn="ctr">
              <a:buNone/>
            </a:pPr>
            <a:r>
              <a:rPr lang="en-US" b="1" i="1" dirty="0"/>
              <a:t> </a:t>
            </a:r>
            <a:endParaRPr lang="en-US" sz="1575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5126"/>
            <a:ext cx="4572000" cy="7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9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28700" y="2057400"/>
            <a:ext cx="6858000" cy="41148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28700" marR="0" lvl="3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sym typeface="Calibri"/>
              </a:rPr>
              <a:t>                </a:t>
            </a:r>
            <a:r>
              <a:rPr kumimoji="0" lang="en-US" sz="16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Stroke is the Fifth Leading Cause of Death in the U.S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. </a:t>
            </a:r>
          </a:p>
          <a:p>
            <a:pPr marL="1028700" marR="0" lvl="3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  <a:p>
            <a:pPr marL="510779" marR="0" lvl="0" indent="-25598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6.8 million Americans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have had a known stroke; almost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800,000 new strokes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 each year (~23% are recurrent strokes). </a:t>
            </a:r>
          </a:p>
          <a:p>
            <a:pPr marL="510779" marR="0" lvl="0" indent="-25598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The aging of the US population is on course to lead to a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21.9% increase in prevalence of stroke by 2030. </a:t>
            </a:r>
          </a:p>
          <a:p>
            <a:pPr marL="510779" marR="0" lvl="0" indent="-25598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Hypertension and atherosclerosis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are the most common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treatable risk factors for stroke, cognitive decline and dementia. </a:t>
            </a:r>
          </a:p>
          <a:p>
            <a:pPr marL="510779" marR="0" lvl="0" indent="-25598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“Silent strokes”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can be seen in 6% - 28% of older people, and are associated with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cognitive decline and dementia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.</a:t>
            </a:r>
          </a:p>
          <a:p>
            <a:pPr marL="510779" marR="0" lvl="0" indent="-25598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White matter disease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can be seen in 40-80% of older people, and are associated with hypertension and risk of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cognitive decline and dementia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.</a:t>
            </a:r>
          </a:p>
          <a:p>
            <a:pPr marL="510779" marR="0" lvl="0" indent="-25598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Nearly half of people ≥65 years old have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cognitive deficits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t>6 months after an ischemic stroke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7300" y="1314451"/>
            <a:ext cx="6172200" cy="857251"/>
          </a:xfrm>
        </p:spPr>
        <p:txBody>
          <a:bodyPr/>
          <a:lstStyle/>
          <a:p>
            <a:r>
              <a:rPr lang="en-US" b="1" dirty="0"/>
              <a:t>Public Health Burden of Stroke</a:t>
            </a:r>
          </a:p>
        </p:txBody>
      </p:sp>
    </p:spTree>
    <p:extLst>
      <p:ext uri="{BB962C8B-B14F-4D97-AF65-F5344CB8AC3E}">
        <p14:creationId xmlns:p14="http://schemas.microsoft.com/office/powerpoint/2010/main" val="1084934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NIH Investment in Stroke Research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0250" y="2228851"/>
            <a:ext cx="1314450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/>
              </a:rPr>
              <a:t>NINDS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/>
              </a:rPr>
              <a:t> -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/>
              </a:rPr>
              <a:t>stroke and cerebrovascular biology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9150" y="2371196"/>
            <a:ext cx="2088534" cy="1200329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>
            <a:defPPr>
              <a:defRPr lang="en-US" smtId="4294967295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/>
                <a:sym typeface="Wingdings"/>
              </a:rPr>
              <a:t>Overall NIH invested $288M in Stroke research FY 2015</a:t>
            </a:r>
          </a:p>
        </p:txBody>
      </p:sp>
      <p:graphicFrame>
        <p:nvGraphicFramePr>
          <p:cNvPr id="7" name="Content Placeholder 12"/>
          <p:cNvGraphicFramePr>
            <a:graphicFrameLocks/>
          </p:cNvGraphicFramePr>
          <p:nvPr>
            <p:extLst/>
          </p:nvPr>
        </p:nvGraphicFramePr>
        <p:xfrm>
          <a:off x="1394460" y="2887219"/>
          <a:ext cx="6172200" cy="299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460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47482"/>
          </a:xfrm>
        </p:spPr>
        <p:txBody>
          <a:bodyPr/>
          <a:lstStyle/>
          <a:p>
            <a:r>
              <a:rPr lang="en-US" sz="2800" dirty="0"/>
              <a:t>Coordinator Call</a:t>
            </a:r>
            <a:br>
              <a:rPr lang="en-US" sz="2800" dirty="0"/>
            </a:br>
            <a:r>
              <a:rPr lang="en-US" sz="2800" dirty="0"/>
              <a:t>Announcements 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Coordinator Webinar :</a:t>
            </a:r>
          </a:p>
          <a:p>
            <a:pPr marL="0" indent="0">
              <a:buNone/>
            </a:pPr>
            <a:endParaRPr lang="en-US" sz="18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Coordinator Call August 29th, 2018.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Sleep Smart Study Team will host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next round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table discussion.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Today’s Roundtable Hosts: Scott Janis and Joe Broderick.</a:t>
            </a:r>
          </a:p>
          <a:p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To join Coordinator Webinars: https://nihstrokenet.adobeconnect.com/coordinator/ Please enter as a guest, then add your first and last name or email address. For Audio: Dial-In Number: (877) 621-0220 Passcode 434578.</a:t>
            </a:r>
          </a:p>
          <a:p>
            <a:pPr marL="396875" indent="0">
              <a:buNone/>
            </a:pP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   </a:t>
            </a:r>
          </a:p>
          <a:p>
            <a:pPr marL="0" indent="0">
              <a:buNone/>
            </a:pPr>
            <a:r>
              <a:rPr lang="en-US" sz="1800" b="1" u="sng" dirty="0">
                <a:solidFill>
                  <a:schemeClr val="tx1"/>
                </a:solidFill>
                <a:ea typeface="Calibri"/>
                <a:cs typeface="Times New Roman"/>
              </a:rPr>
              <a:t>Upcoming StrokeNet Meetings:                  </a:t>
            </a:r>
          </a:p>
          <a:p>
            <a:pPr marL="636588" indent="-285750"/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Plan Ahead:  Montreal World Stroke Conference,  October 16</a:t>
            </a:r>
            <a:r>
              <a:rPr lang="en-US" sz="1800" baseline="30000" dirty="0">
                <a:solidFill>
                  <a:schemeClr val="tx1"/>
                </a:solidFill>
                <a:ea typeface="Calibri"/>
                <a:cs typeface="Times New Roman"/>
              </a:rPr>
              <a:t>th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, 2018.</a:t>
            </a:r>
          </a:p>
          <a:p>
            <a:pPr marL="636588" indent="-285750"/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NCC will reimburse for one night stay at $250.</a:t>
            </a:r>
          </a:p>
          <a:p>
            <a:pPr marL="636588" indent="-285750"/>
            <a:endParaRPr lang="en-US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636588" indent="-285750"/>
            <a:endParaRPr lang="en-US" sz="18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048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286253" y="1493388"/>
          <a:ext cx="3690494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1178163" y="1485900"/>
          <a:ext cx="3736741" cy="345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2575902" y="3626988"/>
          <a:ext cx="5310798" cy="226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943350" y="3569838"/>
            <a:ext cx="685800" cy="62865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 flipV="1">
            <a:off x="5600700" y="3398388"/>
            <a:ext cx="342900" cy="74295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Straight Arrow Connector 8"/>
          <p:cNvCxnSpPr/>
          <p:nvPr/>
        </p:nvCxnSpPr>
        <p:spPr>
          <a:xfrm flipH="1">
            <a:off x="4000500" y="2655438"/>
            <a:ext cx="1143000" cy="28575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Multiply 9"/>
          <p:cNvSpPr/>
          <p:nvPr/>
        </p:nvSpPr>
        <p:spPr>
          <a:xfrm rot="19639481">
            <a:off x="3900496" y="3595440"/>
            <a:ext cx="685800" cy="571500"/>
          </a:xfrm>
          <a:prstGeom prst="mathMultiply">
            <a:avLst>
              <a:gd name="adj1" fmla="val 1264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 smtId="4294967295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  <p:pic>
        <p:nvPicPr>
          <p:cNvPr id="11" name="Picture 14" descr="MCj02909540000[1]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8951" y="2541138"/>
            <a:ext cx="58758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p15="http://schemas.microsoft.com/office/powerpoint/2012/main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p15="http://schemas.microsoft.com/office/powerpoint/2012/main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14900" y="4769991"/>
            <a:ext cx="971550" cy="495491"/>
          </a:xfrm>
          <a:prstGeom prst="rect">
            <a:avLst/>
          </a:prstGeom>
        </p:spPr>
      </p:pic>
      <p:pic>
        <p:nvPicPr>
          <p:cNvPr id="13" name="Picture 15" descr="MCj01560490000[1]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704" y="2712589"/>
            <a:ext cx="41314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p15="http://schemas.microsoft.com/office/powerpoint/2012/main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p15="http://schemas.microsoft.com/office/powerpoint/2012/main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4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2735"/>
          <a:stretch/>
        </p:blipFill>
        <p:spPr>
          <a:xfrm>
            <a:off x="1314450" y="1562580"/>
            <a:ext cx="6515100" cy="13387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7300" y="2914653"/>
            <a:ext cx="2114550" cy="1985159"/>
          </a:xfrm>
          <a:prstGeom prst="rect">
            <a:avLst/>
          </a:prstGeom>
          <a:solidFill>
            <a:srgbClr val="C0504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>
            <a:defPPr>
              <a:defRPr lang="en-US" smtId="4294967295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Prevention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Prevention of Vascular Cognitive Impairment (VCI)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Imaging Biomarkers in Stroke Prevention: From Bench to Bedside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Expediting High Priority Comparative Effectiveness Research (CER) Trials in Stroke Prevention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1850" y="2914651"/>
            <a:ext cx="2457450" cy="2169825"/>
          </a:xfrm>
          <a:prstGeom prst="rect">
            <a:avLst/>
          </a:prstGeom>
          <a:solidFill>
            <a:srgbClr val="9BBB59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>
            <a:defPPr>
              <a:defRPr lang="en-US" smtId="4294967295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Treatment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Preclinical and Clinical Studies to Improve Early Reperfusion Therapy and Establish Limitations of Late Reperfusion Therapy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Preclinical and Clinical Studies to Achieve Robust Brain Protection 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Expand and Integrate Existing Stroke Trial Networks to Accelerate Translation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2914651"/>
            <a:ext cx="2057400" cy="2169825"/>
          </a:xfrm>
          <a:prstGeom prst="rect">
            <a:avLst/>
          </a:prstGeom>
          <a:solidFill>
            <a:srgbClr val="4F81BD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>
            <a:defPPr>
              <a:defRPr lang="en-US" smtId="4294967295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Recovery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Translational Research Using Neural Interface Devices for Stroke and Other Neurologic Disorders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Program for Translational Research Targeting Early Recovery after Stroke in Humans</a:t>
            </a:r>
          </a:p>
          <a:p>
            <a:pPr marL="171446" marR="0" lvl="0" indent="-171446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Arial"/>
              <a:sym typeface="Wingding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1675" y="4876726"/>
            <a:ext cx="5200650" cy="692497"/>
          </a:xfrm>
          <a:prstGeom prst="rect">
            <a:avLst/>
          </a:prstGeom>
          <a:solidFill>
            <a:srgbClr val="8064A2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>
            <a:defPPr>
              <a:defRPr lang="en-US" smtId="4294967295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/>
                <a:ea typeface="Arial"/>
                <a:cs typeface="Arial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Cross-cutting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Accelerate the Translation of Stroke Research in Preclinical Animal Models into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Wingdings"/>
              </a:rPr>
              <a:t>Clinical Studies of Highly Promising Treatments</a:t>
            </a:r>
          </a:p>
        </p:txBody>
      </p:sp>
    </p:spTree>
    <p:extLst>
      <p:ext uri="{BB962C8B-B14F-4D97-AF65-F5344CB8AC3E}">
        <p14:creationId xmlns:p14="http://schemas.microsoft.com/office/powerpoint/2010/main" val="85668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IH STROK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2929" y="1543051"/>
            <a:ext cx="3256222" cy="74286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72100" y="1828801"/>
            <a:ext cx="2571750" cy="4070378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sz="1500" dirty="0"/>
              <a:t>Established in 2013</a:t>
            </a:r>
          </a:p>
          <a:p>
            <a:pPr>
              <a:spcAft>
                <a:spcPts val="450"/>
              </a:spcAft>
            </a:pPr>
            <a:r>
              <a:rPr lang="en-US" sz="1500" dirty="0"/>
              <a:t>29 regional centers (24 funded) with 400 satellite stroke hospitals, a coordinating center, and a data coordinating center</a:t>
            </a:r>
          </a:p>
          <a:p>
            <a:pPr>
              <a:spcAft>
                <a:spcPts val="450"/>
              </a:spcAft>
            </a:pPr>
            <a:r>
              <a:rPr lang="en-US" sz="1500" dirty="0"/>
              <a:t>Small and large clinical trials and research studies to advance acute stroke </a:t>
            </a:r>
            <a:r>
              <a:rPr lang="en-US" sz="1500" b="1" dirty="0"/>
              <a:t>treatment</a:t>
            </a:r>
            <a:r>
              <a:rPr lang="en-US" sz="1500" dirty="0"/>
              <a:t>, stroke </a:t>
            </a:r>
            <a:r>
              <a:rPr lang="en-US" sz="1500" b="1" dirty="0"/>
              <a:t>prevention</a:t>
            </a:r>
            <a:r>
              <a:rPr lang="en-US" sz="1500" dirty="0"/>
              <a:t>, and </a:t>
            </a:r>
            <a:r>
              <a:rPr lang="en-US" sz="1500" b="1" dirty="0"/>
              <a:t>recovery and rehabilitation</a:t>
            </a:r>
            <a:r>
              <a:rPr lang="en-US" sz="1500" dirty="0"/>
              <a:t>. </a:t>
            </a:r>
          </a:p>
          <a:p>
            <a:pPr>
              <a:spcAft>
                <a:spcPts val="450"/>
              </a:spcAft>
              <a:buFont typeface="Arial"/>
              <a:buChar char="•"/>
              <a:defRPr/>
            </a:pPr>
            <a:r>
              <a:rPr lang="en-US" sz="1500" dirty="0"/>
              <a:t>$50k/year/hub for training </a:t>
            </a:r>
          </a:p>
          <a:p>
            <a:pPr>
              <a:spcAft>
                <a:spcPts val="450"/>
              </a:spcAft>
              <a:buFont typeface="Arial"/>
              <a:buChar char="•"/>
              <a:defRPr/>
            </a:pPr>
            <a:r>
              <a:rPr lang="en-US" sz="1500" dirty="0"/>
              <a:t>Infrastructure Total Cost-  ~$10million/year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6568" y="5486049"/>
            <a:ext cx="1954381" cy="3000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 smtId="4294967295"/>
            </a:defPPr>
            <a:lvl1pPr marL="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hlinkClick r:id="rId4"/>
              </a:rPr>
              <a:t>http://nihstrokenet.org/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4877B2-39CE-4D55-BDCE-8437C1F2E99C}"/>
              </a:ext>
            </a:extLst>
          </p:cNvPr>
          <p:cNvGrpSpPr/>
          <p:nvPr/>
        </p:nvGrpSpPr>
        <p:grpSpPr>
          <a:xfrm>
            <a:off x="335295" y="2284645"/>
            <a:ext cx="5001800" cy="3712374"/>
            <a:chOff x="457201" y="1066800"/>
            <a:chExt cx="8652934" cy="6028664"/>
          </a:xfrm>
        </p:grpSpPr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B3392F0B-1048-4750-ABC6-1DBCEA34E3CD}"/>
                </a:ext>
              </a:extLst>
            </p:cNvPr>
            <p:cNvSpPr/>
            <p:nvPr/>
          </p:nvSpPr>
          <p:spPr>
            <a:xfrm>
              <a:off x="7543800" y="2057400"/>
              <a:ext cx="152400" cy="152400"/>
            </a:xfrm>
            <a:prstGeom prst="diamond">
              <a:avLst/>
            </a:prstGeom>
            <a:solidFill>
              <a:srgbClr val="0000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F61DC19-A32E-434C-B4AE-024C4C1AD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1066800"/>
              <a:ext cx="6934200" cy="4710989"/>
              <a:chOff x="458" y="2082"/>
              <a:chExt cx="2252" cy="147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0CD61F-AD60-480F-B813-C566AA278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3526"/>
                <a:ext cx="128" cy="28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70A05BC-F680-452E-ABA2-58C2F85FD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" y="3526"/>
                <a:ext cx="128" cy="28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55" name="Rectangle 77">
                <a:extLst>
                  <a:ext uri="{FF2B5EF4-FFF2-40B4-BE49-F238E27FC236}">
                    <a16:creationId xmlns:a16="http://schemas.microsoft.com/office/drawing/2014/main" id="{D8C4F609-543E-465F-9F90-15C0A7CC1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3526"/>
                <a:ext cx="128" cy="28"/>
              </a:xfrm>
              <a:prstGeom prst="rect">
                <a:avLst/>
              </a:prstGeom>
              <a:solidFill>
                <a:srgbClr val="FFC000"/>
              </a:solidFill>
              <a:ln w="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014303C-4AED-4C17-A892-FD2D76017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1" y="3523"/>
                <a:ext cx="129" cy="28"/>
              </a:xfrm>
              <a:prstGeom prst="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57" name="Line 82">
                <a:extLst>
                  <a:ext uri="{FF2B5EF4-FFF2-40B4-BE49-F238E27FC236}">
                    <a16:creationId xmlns:a16="http://schemas.microsoft.com/office/drawing/2014/main" id="{0F4E381F-283B-4316-BC6D-CFAB61803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7" y="3165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8" name="Freeform 83">
                <a:extLst>
                  <a:ext uri="{FF2B5EF4-FFF2-40B4-BE49-F238E27FC236}">
                    <a16:creationId xmlns:a16="http://schemas.microsoft.com/office/drawing/2014/main" id="{8395C5B6-47D5-4FCC-8D4C-4EBA63860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2953"/>
                <a:ext cx="165" cy="266"/>
              </a:xfrm>
              <a:custGeom>
                <a:avLst/>
                <a:gdLst>
                  <a:gd name="T0" fmla="*/ 165 w 1317"/>
                  <a:gd name="T1" fmla="*/ 212 h 2133"/>
                  <a:gd name="T2" fmla="*/ 44 w 1317"/>
                  <a:gd name="T3" fmla="*/ 223 h 2133"/>
                  <a:gd name="T4" fmla="*/ 44 w 1317"/>
                  <a:gd name="T5" fmla="*/ 232 h 2133"/>
                  <a:gd name="T6" fmla="*/ 56 w 1317"/>
                  <a:gd name="T7" fmla="*/ 242 h 2133"/>
                  <a:gd name="T8" fmla="*/ 54 w 1317"/>
                  <a:gd name="T9" fmla="*/ 256 h 2133"/>
                  <a:gd name="T10" fmla="*/ 29 w 1317"/>
                  <a:gd name="T11" fmla="*/ 266 h 2133"/>
                  <a:gd name="T12" fmla="*/ 39 w 1317"/>
                  <a:gd name="T13" fmla="*/ 261 h 2133"/>
                  <a:gd name="T14" fmla="*/ 26 w 1317"/>
                  <a:gd name="T15" fmla="*/ 236 h 2133"/>
                  <a:gd name="T16" fmla="*/ 23 w 1317"/>
                  <a:gd name="T17" fmla="*/ 261 h 2133"/>
                  <a:gd name="T18" fmla="*/ 11 w 1317"/>
                  <a:gd name="T19" fmla="*/ 258 h 2133"/>
                  <a:gd name="T20" fmla="*/ 8 w 1317"/>
                  <a:gd name="T21" fmla="*/ 241 h 2133"/>
                  <a:gd name="T22" fmla="*/ 1 w 1317"/>
                  <a:gd name="T23" fmla="*/ 179 h 2133"/>
                  <a:gd name="T24" fmla="*/ 0 w 1317"/>
                  <a:gd name="T25" fmla="*/ 10 h 2133"/>
                  <a:gd name="T26" fmla="*/ 114 w 1317"/>
                  <a:gd name="T27" fmla="*/ 0 h 2133"/>
                  <a:gd name="T28" fmla="*/ 145 w 1317"/>
                  <a:gd name="T29" fmla="*/ 112 h 2133"/>
                  <a:gd name="T30" fmla="*/ 162 w 1317"/>
                  <a:gd name="T31" fmla="*/ 143 h 2133"/>
                  <a:gd name="T32" fmla="*/ 154 w 1317"/>
                  <a:gd name="T33" fmla="*/ 166 h 2133"/>
                  <a:gd name="T34" fmla="*/ 165 w 1317"/>
                  <a:gd name="T35" fmla="*/ 212 h 2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17"/>
                  <a:gd name="T55" fmla="*/ 0 h 2133"/>
                  <a:gd name="T56" fmla="*/ 1317 w 1317"/>
                  <a:gd name="T57" fmla="*/ 2133 h 2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17" h="2133">
                    <a:moveTo>
                      <a:pt x="1317" y="1698"/>
                    </a:moveTo>
                    <a:lnTo>
                      <a:pt x="354" y="1790"/>
                    </a:lnTo>
                    <a:lnTo>
                      <a:pt x="352" y="1857"/>
                    </a:lnTo>
                    <a:lnTo>
                      <a:pt x="443" y="1938"/>
                    </a:lnTo>
                    <a:lnTo>
                      <a:pt x="435" y="2052"/>
                    </a:lnTo>
                    <a:lnTo>
                      <a:pt x="234" y="2133"/>
                    </a:lnTo>
                    <a:lnTo>
                      <a:pt x="309" y="2092"/>
                    </a:lnTo>
                    <a:lnTo>
                      <a:pt x="211" y="1893"/>
                    </a:lnTo>
                    <a:lnTo>
                      <a:pt x="181" y="2094"/>
                    </a:lnTo>
                    <a:lnTo>
                      <a:pt x="86" y="2072"/>
                    </a:lnTo>
                    <a:lnTo>
                      <a:pt x="66" y="1932"/>
                    </a:lnTo>
                    <a:lnTo>
                      <a:pt x="5" y="1435"/>
                    </a:lnTo>
                    <a:lnTo>
                      <a:pt x="0" y="78"/>
                    </a:lnTo>
                    <a:lnTo>
                      <a:pt x="910" y="0"/>
                    </a:lnTo>
                    <a:lnTo>
                      <a:pt x="1161" y="902"/>
                    </a:lnTo>
                    <a:lnTo>
                      <a:pt x="1296" y="1150"/>
                    </a:lnTo>
                    <a:lnTo>
                      <a:pt x="1226" y="1329"/>
                    </a:lnTo>
                    <a:lnTo>
                      <a:pt x="1317" y="1698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59" name="Freeform 84">
                <a:extLst>
                  <a:ext uri="{FF2B5EF4-FFF2-40B4-BE49-F238E27FC236}">
                    <a16:creationId xmlns:a16="http://schemas.microsoft.com/office/drawing/2014/main" id="{37C44FC6-2094-4ADB-9FF5-FA4B06ACA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2953"/>
                <a:ext cx="165" cy="266"/>
              </a:xfrm>
              <a:custGeom>
                <a:avLst/>
                <a:gdLst>
                  <a:gd name="T0" fmla="*/ 165 w 1317"/>
                  <a:gd name="T1" fmla="*/ 212 h 2133"/>
                  <a:gd name="T2" fmla="*/ 44 w 1317"/>
                  <a:gd name="T3" fmla="*/ 223 h 2133"/>
                  <a:gd name="T4" fmla="*/ 44 w 1317"/>
                  <a:gd name="T5" fmla="*/ 232 h 2133"/>
                  <a:gd name="T6" fmla="*/ 56 w 1317"/>
                  <a:gd name="T7" fmla="*/ 242 h 2133"/>
                  <a:gd name="T8" fmla="*/ 54 w 1317"/>
                  <a:gd name="T9" fmla="*/ 256 h 2133"/>
                  <a:gd name="T10" fmla="*/ 29 w 1317"/>
                  <a:gd name="T11" fmla="*/ 266 h 2133"/>
                  <a:gd name="T12" fmla="*/ 39 w 1317"/>
                  <a:gd name="T13" fmla="*/ 261 h 2133"/>
                  <a:gd name="T14" fmla="*/ 26 w 1317"/>
                  <a:gd name="T15" fmla="*/ 236 h 2133"/>
                  <a:gd name="T16" fmla="*/ 23 w 1317"/>
                  <a:gd name="T17" fmla="*/ 261 h 2133"/>
                  <a:gd name="T18" fmla="*/ 11 w 1317"/>
                  <a:gd name="T19" fmla="*/ 258 h 2133"/>
                  <a:gd name="T20" fmla="*/ 8 w 1317"/>
                  <a:gd name="T21" fmla="*/ 241 h 2133"/>
                  <a:gd name="T22" fmla="*/ 1 w 1317"/>
                  <a:gd name="T23" fmla="*/ 179 h 2133"/>
                  <a:gd name="T24" fmla="*/ 0 w 1317"/>
                  <a:gd name="T25" fmla="*/ 10 h 2133"/>
                  <a:gd name="T26" fmla="*/ 114 w 1317"/>
                  <a:gd name="T27" fmla="*/ 0 h 2133"/>
                  <a:gd name="T28" fmla="*/ 145 w 1317"/>
                  <a:gd name="T29" fmla="*/ 112 h 2133"/>
                  <a:gd name="T30" fmla="*/ 162 w 1317"/>
                  <a:gd name="T31" fmla="*/ 143 h 2133"/>
                  <a:gd name="T32" fmla="*/ 154 w 1317"/>
                  <a:gd name="T33" fmla="*/ 166 h 2133"/>
                  <a:gd name="T34" fmla="*/ 165 w 1317"/>
                  <a:gd name="T35" fmla="*/ 212 h 2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17"/>
                  <a:gd name="T55" fmla="*/ 0 h 2133"/>
                  <a:gd name="T56" fmla="*/ 1317 w 1317"/>
                  <a:gd name="T57" fmla="*/ 2133 h 2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17" h="2133">
                    <a:moveTo>
                      <a:pt x="1317" y="1698"/>
                    </a:moveTo>
                    <a:lnTo>
                      <a:pt x="354" y="1790"/>
                    </a:lnTo>
                    <a:lnTo>
                      <a:pt x="352" y="1857"/>
                    </a:lnTo>
                    <a:lnTo>
                      <a:pt x="443" y="1938"/>
                    </a:lnTo>
                    <a:lnTo>
                      <a:pt x="435" y="2052"/>
                    </a:lnTo>
                    <a:lnTo>
                      <a:pt x="234" y="2133"/>
                    </a:lnTo>
                    <a:lnTo>
                      <a:pt x="309" y="2092"/>
                    </a:lnTo>
                    <a:lnTo>
                      <a:pt x="211" y="1893"/>
                    </a:lnTo>
                    <a:lnTo>
                      <a:pt x="181" y="2094"/>
                    </a:lnTo>
                    <a:lnTo>
                      <a:pt x="86" y="2072"/>
                    </a:lnTo>
                    <a:lnTo>
                      <a:pt x="66" y="1932"/>
                    </a:lnTo>
                    <a:lnTo>
                      <a:pt x="5" y="1435"/>
                    </a:lnTo>
                    <a:lnTo>
                      <a:pt x="0" y="78"/>
                    </a:lnTo>
                    <a:lnTo>
                      <a:pt x="910" y="0"/>
                    </a:lnTo>
                    <a:lnTo>
                      <a:pt x="1161" y="902"/>
                    </a:lnTo>
                    <a:lnTo>
                      <a:pt x="1296" y="1150"/>
                    </a:lnTo>
                    <a:lnTo>
                      <a:pt x="1226" y="1329"/>
                    </a:lnTo>
                    <a:lnTo>
                      <a:pt x="1317" y="1698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0" name="Line 85">
                <a:extLst>
                  <a:ext uri="{FF2B5EF4-FFF2-40B4-BE49-F238E27FC236}">
                    <a16:creationId xmlns:a16="http://schemas.microsoft.com/office/drawing/2014/main" id="{DE8CAC35-36E5-4D61-A67D-DB1C084D6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" y="3268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1" name="Line 88">
                <a:extLst>
                  <a:ext uri="{FF2B5EF4-FFF2-40B4-BE49-F238E27FC236}">
                    <a16:creationId xmlns:a16="http://schemas.microsoft.com/office/drawing/2014/main" id="{E9FE65D5-6D65-4598-86AC-BC633DCC0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4" y="3132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2" name="Freeform 67">
                <a:extLst>
                  <a:ext uri="{FF2B5EF4-FFF2-40B4-BE49-F238E27FC236}">
                    <a16:creationId xmlns:a16="http://schemas.microsoft.com/office/drawing/2014/main" id="{E2BBD57B-6BFB-417B-83E9-52245FD5D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2793"/>
                <a:ext cx="294" cy="339"/>
              </a:xfrm>
              <a:custGeom>
                <a:avLst/>
                <a:gdLst/>
                <a:ahLst/>
                <a:cxnLst>
                  <a:cxn ang="0">
                    <a:pos x="2003" y="2716"/>
                  </a:cxn>
                  <a:cxn ang="0">
                    <a:pos x="1249" y="2599"/>
                  </a:cxn>
                  <a:cxn ang="0">
                    <a:pos x="0" y="1862"/>
                  </a:cxn>
                  <a:cxn ang="0">
                    <a:pos x="47" y="1776"/>
                  </a:cxn>
                  <a:cxn ang="0">
                    <a:pos x="62" y="1772"/>
                  </a:cxn>
                  <a:cxn ang="0">
                    <a:pos x="154" y="1734"/>
                  </a:cxn>
                  <a:cxn ang="0">
                    <a:pos x="96" y="1527"/>
                  </a:cxn>
                  <a:cxn ang="0">
                    <a:pos x="196" y="1407"/>
                  </a:cxn>
                  <a:cxn ang="0">
                    <a:pos x="220" y="1278"/>
                  </a:cxn>
                  <a:cxn ang="0">
                    <a:pos x="391" y="1164"/>
                  </a:cxn>
                  <a:cxn ang="0">
                    <a:pos x="279" y="806"/>
                  </a:cxn>
                  <a:cxn ang="0">
                    <a:pos x="285" y="768"/>
                  </a:cxn>
                  <a:cxn ang="0">
                    <a:pos x="327" y="352"/>
                  </a:cxn>
                  <a:cxn ang="0">
                    <a:pos x="403" y="327"/>
                  </a:cxn>
                  <a:cxn ang="0">
                    <a:pos x="537" y="402"/>
                  </a:cxn>
                  <a:cxn ang="0">
                    <a:pos x="648" y="0"/>
                  </a:cxn>
                  <a:cxn ang="0">
                    <a:pos x="2349" y="282"/>
                  </a:cxn>
                  <a:cxn ang="0">
                    <a:pos x="2067" y="2253"/>
                  </a:cxn>
                  <a:cxn ang="0">
                    <a:pos x="2003" y="2716"/>
                  </a:cxn>
                </a:cxnLst>
                <a:rect l="0" t="0" r="r" b="b"/>
                <a:pathLst>
                  <a:path w="2349" h="2716">
                    <a:moveTo>
                      <a:pt x="2003" y="2716"/>
                    </a:moveTo>
                    <a:lnTo>
                      <a:pt x="1249" y="2599"/>
                    </a:lnTo>
                    <a:lnTo>
                      <a:pt x="0" y="1862"/>
                    </a:lnTo>
                    <a:lnTo>
                      <a:pt x="47" y="1776"/>
                    </a:lnTo>
                    <a:lnTo>
                      <a:pt x="62" y="1772"/>
                    </a:lnTo>
                    <a:lnTo>
                      <a:pt x="154" y="1734"/>
                    </a:lnTo>
                    <a:lnTo>
                      <a:pt x="96" y="1527"/>
                    </a:lnTo>
                    <a:lnTo>
                      <a:pt x="196" y="1407"/>
                    </a:lnTo>
                    <a:lnTo>
                      <a:pt x="220" y="1278"/>
                    </a:lnTo>
                    <a:lnTo>
                      <a:pt x="391" y="1164"/>
                    </a:lnTo>
                    <a:lnTo>
                      <a:pt x="279" y="806"/>
                    </a:lnTo>
                    <a:lnTo>
                      <a:pt x="285" y="768"/>
                    </a:lnTo>
                    <a:lnTo>
                      <a:pt x="327" y="352"/>
                    </a:lnTo>
                    <a:lnTo>
                      <a:pt x="403" y="327"/>
                    </a:lnTo>
                    <a:lnTo>
                      <a:pt x="537" y="402"/>
                    </a:lnTo>
                    <a:lnTo>
                      <a:pt x="648" y="0"/>
                    </a:lnTo>
                    <a:lnTo>
                      <a:pt x="2349" y="282"/>
                    </a:lnTo>
                    <a:lnTo>
                      <a:pt x="2067" y="2253"/>
                    </a:lnTo>
                    <a:lnTo>
                      <a:pt x="2003" y="2716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63" name="Freeform 90">
                <a:extLst>
                  <a:ext uri="{FF2B5EF4-FFF2-40B4-BE49-F238E27FC236}">
                    <a16:creationId xmlns:a16="http://schemas.microsoft.com/office/drawing/2014/main" id="{81D22E25-9B25-4100-912D-163E91E97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2793"/>
                <a:ext cx="294" cy="339"/>
              </a:xfrm>
              <a:custGeom>
                <a:avLst/>
                <a:gdLst>
                  <a:gd name="T0" fmla="*/ 251 w 2349"/>
                  <a:gd name="T1" fmla="*/ 339 h 2716"/>
                  <a:gd name="T2" fmla="*/ 156 w 2349"/>
                  <a:gd name="T3" fmla="*/ 324 h 2716"/>
                  <a:gd name="T4" fmla="*/ 0 w 2349"/>
                  <a:gd name="T5" fmla="*/ 232 h 2716"/>
                  <a:gd name="T6" fmla="*/ 6 w 2349"/>
                  <a:gd name="T7" fmla="*/ 222 h 2716"/>
                  <a:gd name="T8" fmla="*/ 8 w 2349"/>
                  <a:gd name="T9" fmla="*/ 221 h 2716"/>
                  <a:gd name="T10" fmla="*/ 19 w 2349"/>
                  <a:gd name="T11" fmla="*/ 216 h 2716"/>
                  <a:gd name="T12" fmla="*/ 12 w 2349"/>
                  <a:gd name="T13" fmla="*/ 191 h 2716"/>
                  <a:gd name="T14" fmla="*/ 25 w 2349"/>
                  <a:gd name="T15" fmla="*/ 176 h 2716"/>
                  <a:gd name="T16" fmla="*/ 28 w 2349"/>
                  <a:gd name="T17" fmla="*/ 160 h 2716"/>
                  <a:gd name="T18" fmla="*/ 49 w 2349"/>
                  <a:gd name="T19" fmla="*/ 145 h 2716"/>
                  <a:gd name="T20" fmla="*/ 35 w 2349"/>
                  <a:gd name="T21" fmla="*/ 101 h 2716"/>
                  <a:gd name="T22" fmla="*/ 36 w 2349"/>
                  <a:gd name="T23" fmla="*/ 96 h 2716"/>
                  <a:gd name="T24" fmla="*/ 41 w 2349"/>
                  <a:gd name="T25" fmla="*/ 44 h 2716"/>
                  <a:gd name="T26" fmla="*/ 50 w 2349"/>
                  <a:gd name="T27" fmla="*/ 41 h 2716"/>
                  <a:gd name="T28" fmla="*/ 67 w 2349"/>
                  <a:gd name="T29" fmla="*/ 50 h 2716"/>
                  <a:gd name="T30" fmla="*/ 81 w 2349"/>
                  <a:gd name="T31" fmla="*/ 0 h 2716"/>
                  <a:gd name="T32" fmla="*/ 294 w 2349"/>
                  <a:gd name="T33" fmla="*/ 35 h 2716"/>
                  <a:gd name="T34" fmla="*/ 259 w 2349"/>
                  <a:gd name="T35" fmla="*/ 281 h 2716"/>
                  <a:gd name="T36" fmla="*/ 251 w 2349"/>
                  <a:gd name="T37" fmla="*/ 339 h 27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49"/>
                  <a:gd name="T58" fmla="*/ 0 h 2716"/>
                  <a:gd name="T59" fmla="*/ 2349 w 2349"/>
                  <a:gd name="T60" fmla="*/ 2716 h 27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49" h="2716">
                    <a:moveTo>
                      <a:pt x="2003" y="2716"/>
                    </a:moveTo>
                    <a:lnTo>
                      <a:pt x="1249" y="2599"/>
                    </a:lnTo>
                    <a:lnTo>
                      <a:pt x="0" y="1862"/>
                    </a:lnTo>
                    <a:lnTo>
                      <a:pt x="47" y="1776"/>
                    </a:lnTo>
                    <a:lnTo>
                      <a:pt x="62" y="1772"/>
                    </a:lnTo>
                    <a:lnTo>
                      <a:pt x="154" y="1734"/>
                    </a:lnTo>
                    <a:lnTo>
                      <a:pt x="96" y="1527"/>
                    </a:lnTo>
                    <a:lnTo>
                      <a:pt x="196" y="1407"/>
                    </a:lnTo>
                    <a:lnTo>
                      <a:pt x="220" y="1278"/>
                    </a:lnTo>
                    <a:lnTo>
                      <a:pt x="391" y="1164"/>
                    </a:lnTo>
                    <a:lnTo>
                      <a:pt x="279" y="806"/>
                    </a:lnTo>
                    <a:lnTo>
                      <a:pt x="285" y="768"/>
                    </a:lnTo>
                    <a:lnTo>
                      <a:pt x="327" y="352"/>
                    </a:lnTo>
                    <a:lnTo>
                      <a:pt x="403" y="327"/>
                    </a:lnTo>
                    <a:lnTo>
                      <a:pt x="537" y="402"/>
                    </a:lnTo>
                    <a:lnTo>
                      <a:pt x="648" y="0"/>
                    </a:lnTo>
                    <a:lnTo>
                      <a:pt x="2349" y="282"/>
                    </a:lnTo>
                    <a:lnTo>
                      <a:pt x="2067" y="2253"/>
                    </a:lnTo>
                    <a:lnTo>
                      <a:pt x="2003" y="2716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4" name="Line 91">
                <a:extLst>
                  <a:ext uri="{FF2B5EF4-FFF2-40B4-BE49-F238E27FC236}">
                    <a16:creationId xmlns:a16="http://schemas.microsoft.com/office/drawing/2014/main" id="{925ADB19-ADE1-4081-A88A-1CE505CF9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3080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5" name="Freeform 92">
                <a:extLst>
                  <a:ext uri="{FF2B5EF4-FFF2-40B4-BE49-F238E27FC236}">
                    <a16:creationId xmlns:a16="http://schemas.microsoft.com/office/drawing/2014/main" id="{5F4735C1-77E2-453F-A810-95CD85AF8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887"/>
                <a:ext cx="218" cy="195"/>
              </a:xfrm>
              <a:custGeom>
                <a:avLst/>
                <a:gdLst>
                  <a:gd name="T0" fmla="*/ 158 w 1743"/>
                  <a:gd name="T1" fmla="*/ 193 h 1564"/>
                  <a:gd name="T2" fmla="*/ 28 w 1743"/>
                  <a:gd name="T3" fmla="*/ 195 h 1564"/>
                  <a:gd name="T4" fmla="*/ 28 w 1743"/>
                  <a:gd name="T5" fmla="*/ 166 h 1564"/>
                  <a:gd name="T6" fmla="*/ 8 w 1743"/>
                  <a:gd name="T7" fmla="*/ 161 h 1564"/>
                  <a:gd name="T8" fmla="*/ 9 w 1743"/>
                  <a:gd name="T9" fmla="*/ 67 h 1564"/>
                  <a:gd name="T10" fmla="*/ 0 w 1743"/>
                  <a:gd name="T11" fmla="*/ 7 h 1564"/>
                  <a:gd name="T12" fmla="*/ 193 w 1743"/>
                  <a:gd name="T13" fmla="*/ 0 h 1564"/>
                  <a:gd name="T14" fmla="*/ 197 w 1743"/>
                  <a:gd name="T15" fmla="*/ 12 h 1564"/>
                  <a:gd name="T16" fmla="*/ 185 w 1743"/>
                  <a:gd name="T17" fmla="*/ 28 h 1564"/>
                  <a:gd name="T18" fmla="*/ 214 w 1743"/>
                  <a:gd name="T19" fmla="*/ 26 h 1564"/>
                  <a:gd name="T20" fmla="*/ 218 w 1743"/>
                  <a:gd name="T21" fmla="*/ 30 h 1564"/>
                  <a:gd name="T22" fmla="*/ 206 w 1743"/>
                  <a:gd name="T23" fmla="*/ 41 h 1564"/>
                  <a:gd name="T24" fmla="*/ 208 w 1743"/>
                  <a:gd name="T25" fmla="*/ 52 h 1564"/>
                  <a:gd name="T26" fmla="*/ 196 w 1743"/>
                  <a:gd name="T27" fmla="*/ 60 h 1564"/>
                  <a:gd name="T28" fmla="*/ 202 w 1743"/>
                  <a:gd name="T29" fmla="*/ 74 h 1564"/>
                  <a:gd name="T30" fmla="*/ 193 w 1743"/>
                  <a:gd name="T31" fmla="*/ 82 h 1564"/>
                  <a:gd name="T32" fmla="*/ 183 w 1743"/>
                  <a:gd name="T33" fmla="*/ 96 h 1564"/>
                  <a:gd name="T34" fmla="*/ 182 w 1743"/>
                  <a:gd name="T35" fmla="*/ 114 h 1564"/>
                  <a:gd name="T36" fmla="*/ 161 w 1743"/>
                  <a:gd name="T37" fmla="*/ 138 h 1564"/>
                  <a:gd name="T38" fmla="*/ 162 w 1743"/>
                  <a:gd name="T39" fmla="*/ 154 h 1564"/>
                  <a:gd name="T40" fmla="*/ 155 w 1743"/>
                  <a:gd name="T41" fmla="*/ 154 h 1564"/>
                  <a:gd name="T42" fmla="*/ 155 w 1743"/>
                  <a:gd name="T43" fmla="*/ 168 h 1564"/>
                  <a:gd name="T44" fmla="*/ 162 w 1743"/>
                  <a:gd name="T45" fmla="*/ 169 h 1564"/>
                  <a:gd name="T46" fmla="*/ 158 w 1743"/>
                  <a:gd name="T47" fmla="*/ 174 h 1564"/>
                  <a:gd name="T48" fmla="*/ 164 w 1743"/>
                  <a:gd name="T49" fmla="*/ 178 h 1564"/>
                  <a:gd name="T50" fmla="*/ 159 w 1743"/>
                  <a:gd name="T51" fmla="*/ 192 h 1564"/>
                  <a:gd name="T52" fmla="*/ 158 w 1743"/>
                  <a:gd name="T53" fmla="*/ 193 h 15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43"/>
                  <a:gd name="T82" fmla="*/ 0 h 1564"/>
                  <a:gd name="T83" fmla="*/ 1743 w 1743"/>
                  <a:gd name="T84" fmla="*/ 1564 h 15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43" h="1564">
                    <a:moveTo>
                      <a:pt x="1265" y="1547"/>
                    </a:moveTo>
                    <a:lnTo>
                      <a:pt x="226" y="1564"/>
                    </a:lnTo>
                    <a:lnTo>
                      <a:pt x="221" y="1330"/>
                    </a:lnTo>
                    <a:lnTo>
                      <a:pt x="61" y="1290"/>
                    </a:lnTo>
                    <a:lnTo>
                      <a:pt x="70" y="537"/>
                    </a:lnTo>
                    <a:lnTo>
                      <a:pt x="0" y="53"/>
                    </a:lnTo>
                    <a:lnTo>
                      <a:pt x="1544" y="0"/>
                    </a:lnTo>
                    <a:lnTo>
                      <a:pt x="1577" y="96"/>
                    </a:lnTo>
                    <a:lnTo>
                      <a:pt x="1480" y="221"/>
                    </a:lnTo>
                    <a:lnTo>
                      <a:pt x="1715" y="207"/>
                    </a:lnTo>
                    <a:lnTo>
                      <a:pt x="1743" y="241"/>
                    </a:lnTo>
                    <a:lnTo>
                      <a:pt x="1647" y="330"/>
                    </a:lnTo>
                    <a:lnTo>
                      <a:pt x="1662" y="416"/>
                    </a:lnTo>
                    <a:lnTo>
                      <a:pt x="1566" y="480"/>
                    </a:lnTo>
                    <a:lnTo>
                      <a:pt x="1617" y="590"/>
                    </a:lnTo>
                    <a:lnTo>
                      <a:pt x="1544" y="657"/>
                    </a:lnTo>
                    <a:lnTo>
                      <a:pt x="1460" y="768"/>
                    </a:lnTo>
                    <a:lnTo>
                      <a:pt x="1455" y="913"/>
                    </a:lnTo>
                    <a:lnTo>
                      <a:pt x="1285" y="1104"/>
                    </a:lnTo>
                    <a:lnTo>
                      <a:pt x="1296" y="1237"/>
                    </a:lnTo>
                    <a:lnTo>
                      <a:pt x="1240" y="1234"/>
                    </a:lnTo>
                    <a:lnTo>
                      <a:pt x="1242" y="1349"/>
                    </a:lnTo>
                    <a:lnTo>
                      <a:pt x="1296" y="1352"/>
                    </a:lnTo>
                    <a:lnTo>
                      <a:pt x="1265" y="1396"/>
                    </a:lnTo>
                    <a:lnTo>
                      <a:pt x="1312" y="1430"/>
                    </a:lnTo>
                    <a:lnTo>
                      <a:pt x="1268" y="1542"/>
                    </a:lnTo>
                    <a:lnTo>
                      <a:pt x="1265" y="1547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6" name="Freeform 93">
                <a:extLst>
                  <a:ext uri="{FF2B5EF4-FFF2-40B4-BE49-F238E27FC236}">
                    <a16:creationId xmlns:a16="http://schemas.microsoft.com/office/drawing/2014/main" id="{58898DC5-7E67-4758-9EB3-7160EDB7B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887"/>
                <a:ext cx="218" cy="195"/>
              </a:xfrm>
              <a:custGeom>
                <a:avLst/>
                <a:gdLst>
                  <a:gd name="T0" fmla="*/ 158 w 1743"/>
                  <a:gd name="T1" fmla="*/ 193 h 1564"/>
                  <a:gd name="T2" fmla="*/ 28 w 1743"/>
                  <a:gd name="T3" fmla="*/ 195 h 1564"/>
                  <a:gd name="T4" fmla="*/ 28 w 1743"/>
                  <a:gd name="T5" fmla="*/ 166 h 1564"/>
                  <a:gd name="T6" fmla="*/ 8 w 1743"/>
                  <a:gd name="T7" fmla="*/ 161 h 1564"/>
                  <a:gd name="T8" fmla="*/ 9 w 1743"/>
                  <a:gd name="T9" fmla="*/ 67 h 1564"/>
                  <a:gd name="T10" fmla="*/ 0 w 1743"/>
                  <a:gd name="T11" fmla="*/ 7 h 1564"/>
                  <a:gd name="T12" fmla="*/ 193 w 1743"/>
                  <a:gd name="T13" fmla="*/ 0 h 1564"/>
                  <a:gd name="T14" fmla="*/ 197 w 1743"/>
                  <a:gd name="T15" fmla="*/ 12 h 1564"/>
                  <a:gd name="T16" fmla="*/ 185 w 1743"/>
                  <a:gd name="T17" fmla="*/ 28 h 1564"/>
                  <a:gd name="T18" fmla="*/ 214 w 1743"/>
                  <a:gd name="T19" fmla="*/ 26 h 1564"/>
                  <a:gd name="T20" fmla="*/ 218 w 1743"/>
                  <a:gd name="T21" fmla="*/ 30 h 1564"/>
                  <a:gd name="T22" fmla="*/ 206 w 1743"/>
                  <a:gd name="T23" fmla="*/ 41 h 1564"/>
                  <a:gd name="T24" fmla="*/ 208 w 1743"/>
                  <a:gd name="T25" fmla="*/ 52 h 1564"/>
                  <a:gd name="T26" fmla="*/ 196 w 1743"/>
                  <a:gd name="T27" fmla="*/ 60 h 1564"/>
                  <a:gd name="T28" fmla="*/ 202 w 1743"/>
                  <a:gd name="T29" fmla="*/ 74 h 1564"/>
                  <a:gd name="T30" fmla="*/ 193 w 1743"/>
                  <a:gd name="T31" fmla="*/ 82 h 1564"/>
                  <a:gd name="T32" fmla="*/ 183 w 1743"/>
                  <a:gd name="T33" fmla="*/ 96 h 1564"/>
                  <a:gd name="T34" fmla="*/ 182 w 1743"/>
                  <a:gd name="T35" fmla="*/ 114 h 1564"/>
                  <a:gd name="T36" fmla="*/ 161 w 1743"/>
                  <a:gd name="T37" fmla="*/ 138 h 1564"/>
                  <a:gd name="T38" fmla="*/ 162 w 1743"/>
                  <a:gd name="T39" fmla="*/ 154 h 1564"/>
                  <a:gd name="T40" fmla="*/ 155 w 1743"/>
                  <a:gd name="T41" fmla="*/ 154 h 1564"/>
                  <a:gd name="T42" fmla="*/ 155 w 1743"/>
                  <a:gd name="T43" fmla="*/ 168 h 1564"/>
                  <a:gd name="T44" fmla="*/ 162 w 1743"/>
                  <a:gd name="T45" fmla="*/ 169 h 1564"/>
                  <a:gd name="T46" fmla="*/ 158 w 1743"/>
                  <a:gd name="T47" fmla="*/ 174 h 1564"/>
                  <a:gd name="T48" fmla="*/ 164 w 1743"/>
                  <a:gd name="T49" fmla="*/ 178 h 1564"/>
                  <a:gd name="T50" fmla="*/ 159 w 1743"/>
                  <a:gd name="T51" fmla="*/ 192 h 1564"/>
                  <a:gd name="T52" fmla="*/ 158 w 1743"/>
                  <a:gd name="T53" fmla="*/ 193 h 15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43"/>
                  <a:gd name="T82" fmla="*/ 0 h 1564"/>
                  <a:gd name="T83" fmla="*/ 1743 w 1743"/>
                  <a:gd name="T84" fmla="*/ 1564 h 15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43" h="1564">
                    <a:moveTo>
                      <a:pt x="1265" y="1547"/>
                    </a:moveTo>
                    <a:lnTo>
                      <a:pt x="226" y="1564"/>
                    </a:lnTo>
                    <a:lnTo>
                      <a:pt x="221" y="1330"/>
                    </a:lnTo>
                    <a:lnTo>
                      <a:pt x="61" y="1290"/>
                    </a:lnTo>
                    <a:lnTo>
                      <a:pt x="70" y="537"/>
                    </a:lnTo>
                    <a:lnTo>
                      <a:pt x="0" y="53"/>
                    </a:lnTo>
                    <a:lnTo>
                      <a:pt x="1544" y="0"/>
                    </a:lnTo>
                    <a:lnTo>
                      <a:pt x="1577" y="96"/>
                    </a:lnTo>
                    <a:lnTo>
                      <a:pt x="1480" y="221"/>
                    </a:lnTo>
                    <a:lnTo>
                      <a:pt x="1715" y="207"/>
                    </a:lnTo>
                    <a:lnTo>
                      <a:pt x="1743" y="241"/>
                    </a:lnTo>
                    <a:lnTo>
                      <a:pt x="1647" y="330"/>
                    </a:lnTo>
                    <a:lnTo>
                      <a:pt x="1662" y="416"/>
                    </a:lnTo>
                    <a:lnTo>
                      <a:pt x="1566" y="480"/>
                    </a:lnTo>
                    <a:lnTo>
                      <a:pt x="1617" y="590"/>
                    </a:lnTo>
                    <a:lnTo>
                      <a:pt x="1544" y="657"/>
                    </a:lnTo>
                    <a:lnTo>
                      <a:pt x="1460" y="768"/>
                    </a:lnTo>
                    <a:lnTo>
                      <a:pt x="1455" y="913"/>
                    </a:lnTo>
                    <a:lnTo>
                      <a:pt x="1285" y="1104"/>
                    </a:lnTo>
                    <a:lnTo>
                      <a:pt x="1296" y="1237"/>
                    </a:lnTo>
                    <a:lnTo>
                      <a:pt x="1240" y="1234"/>
                    </a:lnTo>
                    <a:lnTo>
                      <a:pt x="1242" y="1349"/>
                    </a:lnTo>
                    <a:lnTo>
                      <a:pt x="1296" y="1352"/>
                    </a:lnTo>
                    <a:lnTo>
                      <a:pt x="1265" y="1396"/>
                    </a:lnTo>
                    <a:lnTo>
                      <a:pt x="1312" y="1430"/>
                    </a:lnTo>
                    <a:lnTo>
                      <a:pt x="1268" y="1542"/>
                    </a:lnTo>
                    <a:lnTo>
                      <a:pt x="1265" y="1547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7" name="Line 94">
                <a:extLst>
                  <a:ext uri="{FF2B5EF4-FFF2-40B4-BE49-F238E27FC236}">
                    <a16:creationId xmlns:a16="http://schemas.microsoft.com/office/drawing/2014/main" id="{0103F897-4D84-4A89-8CEB-2E563575F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" y="3015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68" name="Freeform 73">
                <a:extLst>
                  <a:ext uri="{FF2B5EF4-FFF2-40B4-BE49-F238E27FC236}">
                    <a16:creationId xmlns:a16="http://schemas.microsoft.com/office/drawing/2014/main" id="{335A7DFE-5A66-4BB5-82DC-741C9D184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" y="2426"/>
                <a:ext cx="344" cy="589"/>
              </a:xfrm>
              <a:custGeom>
                <a:avLst/>
                <a:gdLst/>
                <a:ahLst/>
                <a:cxnLst>
                  <a:cxn ang="0">
                    <a:pos x="2410" y="4708"/>
                  </a:cxn>
                  <a:cxn ang="0">
                    <a:pos x="1545" y="4606"/>
                  </a:cxn>
                  <a:cxn ang="0">
                    <a:pos x="1506" y="4255"/>
                  </a:cxn>
                  <a:cxn ang="0">
                    <a:pos x="1321" y="4003"/>
                  </a:cxn>
                  <a:cxn ang="0">
                    <a:pos x="1215" y="3975"/>
                  </a:cxn>
                  <a:cxn ang="0">
                    <a:pos x="1218" y="3873"/>
                  </a:cxn>
                  <a:cxn ang="0">
                    <a:pos x="1006" y="3775"/>
                  </a:cxn>
                  <a:cxn ang="0">
                    <a:pos x="889" y="3599"/>
                  </a:cxn>
                  <a:cxn ang="0">
                    <a:pos x="592" y="3512"/>
                  </a:cxn>
                  <a:cxn ang="0">
                    <a:pos x="534" y="3442"/>
                  </a:cxn>
                  <a:cxn ang="0">
                    <a:pos x="598" y="3194"/>
                  </a:cxn>
                  <a:cxn ang="0">
                    <a:pos x="537" y="3150"/>
                  </a:cxn>
                  <a:cxn ang="0">
                    <a:pos x="554" y="3049"/>
                  </a:cxn>
                  <a:cxn ang="0">
                    <a:pos x="311" y="2594"/>
                  </a:cxn>
                  <a:cxn ang="0">
                    <a:pos x="316" y="2476"/>
                  </a:cxn>
                  <a:cxn ang="0">
                    <a:pos x="409" y="2368"/>
                  </a:cxn>
                  <a:cxn ang="0">
                    <a:pos x="247" y="2169"/>
                  </a:cxn>
                  <a:cxn ang="0">
                    <a:pos x="277" y="1921"/>
                  </a:cxn>
                  <a:cxn ang="0">
                    <a:pos x="417" y="2099"/>
                  </a:cxn>
                  <a:cxn ang="0">
                    <a:pos x="333" y="1856"/>
                  </a:cxn>
                  <a:cxn ang="0">
                    <a:pos x="424" y="1837"/>
                  </a:cxn>
                  <a:cxn ang="0">
                    <a:pos x="319" y="1767"/>
                  </a:cxn>
                  <a:cxn ang="0">
                    <a:pos x="291" y="1901"/>
                  </a:cxn>
                  <a:cxn ang="0">
                    <a:pos x="179" y="1762"/>
                  </a:cxn>
                  <a:cxn ang="0">
                    <a:pos x="145" y="1784"/>
                  </a:cxn>
                  <a:cxn ang="0">
                    <a:pos x="198" y="1692"/>
                  </a:cxn>
                  <a:cxn ang="0">
                    <a:pos x="23" y="1312"/>
                  </a:cxn>
                  <a:cxn ang="0">
                    <a:pos x="102" y="950"/>
                  </a:cxn>
                  <a:cxn ang="0">
                    <a:pos x="0" y="622"/>
                  </a:cxn>
                  <a:cxn ang="0">
                    <a:pos x="168" y="407"/>
                  </a:cxn>
                  <a:cxn ang="0">
                    <a:pos x="264" y="0"/>
                  </a:cxn>
                  <a:cxn ang="0">
                    <a:pos x="1553" y="360"/>
                  </a:cxn>
                  <a:cxn ang="0">
                    <a:pos x="1227" y="1636"/>
                  </a:cxn>
                  <a:cxn ang="0">
                    <a:pos x="2642" y="3738"/>
                  </a:cxn>
                  <a:cxn ang="0">
                    <a:pos x="2754" y="4096"/>
                  </a:cxn>
                  <a:cxn ang="0">
                    <a:pos x="2583" y="4210"/>
                  </a:cxn>
                  <a:cxn ang="0">
                    <a:pos x="2559" y="4339"/>
                  </a:cxn>
                  <a:cxn ang="0">
                    <a:pos x="2459" y="4459"/>
                  </a:cxn>
                  <a:cxn ang="0">
                    <a:pos x="2517" y="4666"/>
                  </a:cxn>
                  <a:cxn ang="0">
                    <a:pos x="2425" y="4704"/>
                  </a:cxn>
                  <a:cxn ang="0">
                    <a:pos x="2410" y="4708"/>
                  </a:cxn>
                </a:cxnLst>
                <a:rect l="0" t="0" r="r" b="b"/>
                <a:pathLst>
                  <a:path w="2754" h="4708">
                    <a:moveTo>
                      <a:pt x="2410" y="4708"/>
                    </a:moveTo>
                    <a:lnTo>
                      <a:pt x="1545" y="4606"/>
                    </a:lnTo>
                    <a:lnTo>
                      <a:pt x="1506" y="4255"/>
                    </a:lnTo>
                    <a:lnTo>
                      <a:pt x="1321" y="4003"/>
                    </a:lnTo>
                    <a:lnTo>
                      <a:pt x="1215" y="3975"/>
                    </a:lnTo>
                    <a:lnTo>
                      <a:pt x="1218" y="3873"/>
                    </a:lnTo>
                    <a:lnTo>
                      <a:pt x="1006" y="3775"/>
                    </a:lnTo>
                    <a:lnTo>
                      <a:pt x="889" y="3599"/>
                    </a:lnTo>
                    <a:lnTo>
                      <a:pt x="592" y="3512"/>
                    </a:lnTo>
                    <a:lnTo>
                      <a:pt x="534" y="3442"/>
                    </a:lnTo>
                    <a:lnTo>
                      <a:pt x="598" y="3194"/>
                    </a:lnTo>
                    <a:lnTo>
                      <a:pt x="537" y="3150"/>
                    </a:lnTo>
                    <a:lnTo>
                      <a:pt x="554" y="3049"/>
                    </a:lnTo>
                    <a:lnTo>
                      <a:pt x="311" y="2594"/>
                    </a:lnTo>
                    <a:lnTo>
                      <a:pt x="316" y="2476"/>
                    </a:lnTo>
                    <a:lnTo>
                      <a:pt x="409" y="2368"/>
                    </a:lnTo>
                    <a:lnTo>
                      <a:pt x="247" y="2169"/>
                    </a:lnTo>
                    <a:lnTo>
                      <a:pt x="277" y="1921"/>
                    </a:lnTo>
                    <a:lnTo>
                      <a:pt x="417" y="2099"/>
                    </a:lnTo>
                    <a:lnTo>
                      <a:pt x="333" y="1856"/>
                    </a:lnTo>
                    <a:lnTo>
                      <a:pt x="424" y="1837"/>
                    </a:lnTo>
                    <a:lnTo>
                      <a:pt x="319" y="1767"/>
                    </a:lnTo>
                    <a:lnTo>
                      <a:pt x="291" y="1901"/>
                    </a:lnTo>
                    <a:lnTo>
                      <a:pt x="179" y="1762"/>
                    </a:lnTo>
                    <a:lnTo>
                      <a:pt x="145" y="1784"/>
                    </a:lnTo>
                    <a:lnTo>
                      <a:pt x="198" y="1692"/>
                    </a:lnTo>
                    <a:lnTo>
                      <a:pt x="23" y="1312"/>
                    </a:lnTo>
                    <a:lnTo>
                      <a:pt x="102" y="950"/>
                    </a:lnTo>
                    <a:lnTo>
                      <a:pt x="0" y="622"/>
                    </a:lnTo>
                    <a:lnTo>
                      <a:pt x="168" y="407"/>
                    </a:lnTo>
                    <a:lnTo>
                      <a:pt x="264" y="0"/>
                    </a:lnTo>
                    <a:lnTo>
                      <a:pt x="1553" y="360"/>
                    </a:lnTo>
                    <a:lnTo>
                      <a:pt x="1227" y="1636"/>
                    </a:lnTo>
                    <a:lnTo>
                      <a:pt x="2642" y="3738"/>
                    </a:lnTo>
                    <a:lnTo>
                      <a:pt x="2754" y="4096"/>
                    </a:lnTo>
                    <a:lnTo>
                      <a:pt x="2583" y="4210"/>
                    </a:lnTo>
                    <a:lnTo>
                      <a:pt x="2559" y="4339"/>
                    </a:lnTo>
                    <a:lnTo>
                      <a:pt x="2459" y="4459"/>
                    </a:lnTo>
                    <a:lnTo>
                      <a:pt x="2517" y="4666"/>
                    </a:lnTo>
                    <a:lnTo>
                      <a:pt x="2425" y="4704"/>
                    </a:lnTo>
                    <a:lnTo>
                      <a:pt x="2410" y="4708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69" name="Freeform 96">
                <a:extLst>
                  <a:ext uri="{FF2B5EF4-FFF2-40B4-BE49-F238E27FC236}">
                    <a16:creationId xmlns:a16="http://schemas.microsoft.com/office/drawing/2014/main" id="{E468D5CB-FCFE-4159-BE59-B076D0C70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" y="2426"/>
                <a:ext cx="344" cy="589"/>
              </a:xfrm>
              <a:custGeom>
                <a:avLst/>
                <a:gdLst>
                  <a:gd name="T0" fmla="*/ 301 w 2754"/>
                  <a:gd name="T1" fmla="*/ 589 h 4708"/>
                  <a:gd name="T2" fmla="*/ 193 w 2754"/>
                  <a:gd name="T3" fmla="*/ 576 h 4708"/>
                  <a:gd name="T4" fmla="*/ 188 w 2754"/>
                  <a:gd name="T5" fmla="*/ 532 h 4708"/>
                  <a:gd name="T6" fmla="*/ 165 w 2754"/>
                  <a:gd name="T7" fmla="*/ 501 h 4708"/>
                  <a:gd name="T8" fmla="*/ 152 w 2754"/>
                  <a:gd name="T9" fmla="*/ 497 h 4708"/>
                  <a:gd name="T10" fmla="*/ 152 w 2754"/>
                  <a:gd name="T11" fmla="*/ 485 h 4708"/>
                  <a:gd name="T12" fmla="*/ 126 w 2754"/>
                  <a:gd name="T13" fmla="*/ 472 h 4708"/>
                  <a:gd name="T14" fmla="*/ 111 w 2754"/>
                  <a:gd name="T15" fmla="*/ 450 h 4708"/>
                  <a:gd name="T16" fmla="*/ 74 w 2754"/>
                  <a:gd name="T17" fmla="*/ 439 h 4708"/>
                  <a:gd name="T18" fmla="*/ 67 w 2754"/>
                  <a:gd name="T19" fmla="*/ 431 h 4708"/>
                  <a:gd name="T20" fmla="*/ 75 w 2754"/>
                  <a:gd name="T21" fmla="*/ 400 h 4708"/>
                  <a:gd name="T22" fmla="*/ 67 w 2754"/>
                  <a:gd name="T23" fmla="*/ 394 h 4708"/>
                  <a:gd name="T24" fmla="*/ 69 w 2754"/>
                  <a:gd name="T25" fmla="*/ 381 h 4708"/>
                  <a:gd name="T26" fmla="*/ 39 w 2754"/>
                  <a:gd name="T27" fmla="*/ 325 h 4708"/>
                  <a:gd name="T28" fmla="*/ 39 w 2754"/>
                  <a:gd name="T29" fmla="*/ 310 h 4708"/>
                  <a:gd name="T30" fmla="*/ 51 w 2754"/>
                  <a:gd name="T31" fmla="*/ 296 h 4708"/>
                  <a:gd name="T32" fmla="*/ 31 w 2754"/>
                  <a:gd name="T33" fmla="*/ 271 h 4708"/>
                  <a:gd name="T34" fmla="*/ 35 w 2754"/>
                  <a:gd name="T35" fmla="*/ 240 h 4708"/>
                  <a:gd name="T36" fmla="*/ 52 w 2754"/>
                  <a:gd name="T37" fmla="*/ 263 h 4708"/>
                  <a:gd name="T38" fmla="*/ 42 w 2754"/>
                  <a:gd name="T39" fmla="*/ 232 h 4708"/>
                  <a:gd name="T40" fmla="*/ 53 w 2754"/>
                  <a:gd name="T41" fmla="*/ 230 h 4708"/>
                  <a:gd name="T42" fmla="*/ 40 w 2754"/>
                  <a:gd name="T43" fmla="*/ 221 h 4708"/>
                  <a:gd name="T44" fmla="*/ 36 w 2754"/>
                  <a:gd name="T45" fmla="*/ 238 h 4708"/>
                  <a:gd name="T46" fmla="*/ 22 w 2754"/>
                  <a:gd name="T47" fmla="*/ 220 h 4708"/>
                  <a:gd name="T48" fmla="*/ 18 w 2754"/>
                  <a:gd name="T49" fmla="*/ 223 h 4708"/>
                  <a:gd name="T50" fmla="*/ 25 w 2754"/>
                  <a:gd name="T51" fmla="*/ 212 h 4708"/>
                  <a:gd name="T52" fmla="*/ 3 w 2754"/>
                  <a:gd name="T53" fmla="*/ 164 h 4708"/>
                  <a:gd name="T54" fmla="*/ 13 w 2754"/>
                  <a:gd name="T55" fmla="*/ 119 h 4708"/>
                  <a:gd name="T56" fmla="*/ 0 w 2754"/>
                  <a:gd name="T57" fmla="*/ 78 h 4708"/>
                  <a:gd name="T58" fmla="*/ 21 w 2754"/>
                  <a:gd name="T59" fmla="*/ 51 h 4708"/>
                  <a:gd name="T60" fmla="*/ 33 w 2754"/>
                  <a:gd name="T61" fmla="*/ 0 h 4708"/>
                  <a:gd name="T62" fmla="*/ 194 w 2754"/>
                  <a:gd name="T63" fmla="*/ 45 h 4708"/>
                  <a:gd name="T64" fmla="*/ 153 w 2754"/>
                  <a:gd name="T65" fmla="*/ 205 h 4708"/>
                  <a:gd name="T66" fmla="*/ 330 w 2754"/>
                  <a:gd name="T67" fmla="*/ 468 h 4708"/>
                  <a:gd name="T68" fmla="*/ 344 w 2754"/>
                  <a:gd name="T69" fmla="*/ 512 h 4708"/>
                  <a:gd name="T70" fmla="*/ 323 w 2754"/>
                  <a:gd name="T71" fmla="*/ 527 h 4708"/>
                  <a:gd name="T72" fmla="*/ 320 w 2754"/>
                  <a:gd name="T73" fmla="*/ 543 h 4708"/>
                  <a:gd name="T74" fmla="*/ 307 w 2754"/>
                  <a:gd name="T75" fmla="*/ 558 h 4708"/>
                  <a:gd name="T76" fmla="*/ 314 w 2754"/>
                  <a:gd name="T77" fmla="*/ 584 h 4708"/>
                  <a:gd name="T78" fmla="*/ 303 w 2754"/>
                  <a:gd name="T79" fmla="*/ 588 h 4708"/>
                  <a:gd name="T80" fmla="*/ 301 w 2754"/>
                  <a:gd name="T81" fmla="*/ 589 h 47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4"/>
                  <a:gd name="T124" fmla="*/ 0 h 4708"/>
                  <a:gd name="T125" fmla="*/ 2754 w 2754"/>
                  <a:gd name="T126" fmla="*/ 4708 h 47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4" h="4708">
                    <a:moveTo>
                      <a:pt x="2410" y="4708"/>
                    </a:moveTo>
                    <a:lnTo>
                      <a:pt x="1545" y="4606"/>
                    </a:lnTo>
                    <a:lnTo>
                      <a:pt x="1506" y="4255"/>
                    </a:lnTo>
                    <a:lnTo>
                      <a:pt x="1321" y="4003"/>
                    </a:lnTo>
                    <a:lnTo>
                      <a:pt x="1215" y="3975"/>
                    </a:lnTo>
                    <a:lnTo>
                      <a:pt x="1218" y="3873"/>
                    </a:lnTo>
                    <a:lnTo>
                      <a:pt x="1006" y="3775"/>
                    </a:lnTo>
                    <a:lnTo>
                      <a:pt x="889" y="3599"/>
                    </a:lnTo>
                    <a:lnTo>
                      <a:pt x="592" y="3512"/>
                    </a:lnTo>
                    <a:lnTo>
                      <a:pt x="534" y="3442"/>
                    </a:lnTo>
                    <a:lnTo>
                      <a:pt x="598" y="3194"/>
                    </a:lnTo>
                    <a:lnTo>
                      <a:pt x="537" y="3150"/>
                    </a:lnTo>
                    <a:lnTo>
                      <a:pt x="554" y="3049"/>
                    </a:lnTo>
                    <a:lnTo>
                      <a:pt x="311" y="2594"/>
                    </a:lnTo>
                    <a:lnTo>
                      <a:pt x="316" y="2476"/>
                    </a:lnTo>
                    <a:lnTo>
                      <a:pt x="409" y="2368"/>
                    </a:lnTo>
                    <a:lnTo>
                      <a:pt x="247" y="2169"/>
                    </a:lnTo>
                    <a:lnTo>
                      <a:pt x="277" y="1921"/>
                    </a:lnTo>
                    <a:lnTo>
                      <a:pt x="417" y="2099"/>
                    </a:lnTo>
                    <a:lnTo>
                      <a:pt x="333" y="1856"/>
                    </a:lnTo>
                    <a:lnTo>
                      <a:pt x="424" y="1837"/>
                    </a:lnTo>
                    <a:lnTo>
                      <a:pt x="319" y="1767"/>
                    </a:lnTo>
                    <a:lnTo>
                      <a:pt x="291" y="1901"/>
                    </a:lnTo>
                    <a:lnTo>
                      <a:pt x="179" y="1762"/>
                    </a:lnTo>
                    <a:lnTo>
                      <a:pt x="145" y="1784"/>
                    </a:lnTo>
                    <a:lnTo>
                      <a:pt x="198" y="1692"/>
                    </a:lnTo>
                    <a:lnTo>
                      <a:pt x="23" y="1312"/>
                    </a:lnTo>
                    <a:lnTo>
                      <a:pt x="102" y="950"/>
                    </a:lnTo>
                    <a:lnTo>
                      <a:pt x="0" y="622"/>
                    </a:lnTo>
                    <a:lnTo>
                      <a:pt x="168" y="407"/>
                    </a:lnTo>
                    <a:lnTo>
                      <a:pt x="264" y="0"/>
                    </a:lnTo>
                    <a:lnTo>
                      <a:pt x="1553" y="360"/>
                    </a:lnTo>
                    <a:lnTo>
                      <a:pt x="1227" y="1636"/>
                    </a:lnTo>
                    <a:lnTo>
                      <a:pt x="2642" y="3738"/>
                    </a:lnTo>
                    <a:lnTo>
                      <a:pt x="2754" y="4096"/>
                    </a:lnTo>
                    <a:lnTo>
                      <a:pt x="2583" y="4210"/>
                    </a:lnTo>
                    <a:lnTo>
                      <a:pt x="2559" y="4339"/>
                    </a:lnTo>
                    <a:lnTo>
                      <a:pt x="2459" y="4459"/>
                    </a:lnTo>
                    <a:lnTo>
                      <a:pt x="2517" y="4666"/>
                    </a:lnTo>
                    <a:lnTo>
                      <a:pt x="2425" y="4704"/>
                    </a:lnTo>
                    <a:lnTo>
                      <a:pt x="2410" y="4708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0" name="Line 97">
                <a:extLst>
                  <a:ext uri="{FF2B5EF4-FFF2-40B4-BE49-F238E27FC236}">
                    <a16:creationId xmlns:a16="http://schemas.microsoft.com/office/drawing/2014/main" id="{B4900BAB-C230-4784-B32B-72653E08B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7" y="2695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1" name="Freeform 76">
                <a:extLst>
                  <a:ext uri="{FF2B5EF4-FFF2-40B4-BE49-F238E27FC236}">
                    <a16:creationId xmlns:a16="http://schemas.microsoft.com/office/drawing/2014/main" id="{AD709DB8-91F6-48AD-AF7F-FB365D691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2612"/>
                <a:ext cx="313" cy="247"/>
              </a:xfrm>
              <a:custGeom>
                <a:avLst/>
                <a:gdLst/>
                <a:ahLst/>
                <a:cxnLst>
                  <a:cxn ang="0">
                    <a:pos x="2480" y="660"/>
                  </a:cxn>
                  <a:cxn ang="0">
                    <a:pos x="2396" y="1971"/>
                  </a:cxn>
                  <a:cxn ang="0">
                    <a:pos x="2067" y="1946"/>
                  </a:cxn>
                  <a:cxn ang="0">
                    <a:pos x="0" y="1726"/>
                  </a:cxn>
                  <a:cxn ang="0">
                    <a:pos x="36" y="1453"/>
                  </a:cxn>
                  <a:cxn ang="0">
                    <a:pos x="237" y="0"/>
                  </a:cxn>
                  <a:cxn ang="0">
                    <a:pos x="1856" y="176"/>
                  </a:cxn>
                  <a:cxn ang="0">
                    <a:pos x="2504" y="229"/>
                  </a:cxn>
                  <a:cxn ang="0">
                    <a:pos x="2488" y="511"/>
                  </a:cxn>
                  <a:cxn ang="0">
                    <a:pos x="2480" y="660"/>
                  </a:cxn>
                </a:cxnLst>
                <a:rect l="0" t="0" r="r" b="b"/>
                <a:pathLst>
                  <a:path w="2504" h="1971">
                    <a:moveTo>
                      <a:pt x="2480" y="660"/>
                    </a:moveTo>
                    <a:lnTo>
                      <a:pt x="2396" y="1971"/>
                    </a:lnTo>
                    <a:lnTo>
                      <a:pt x="2067" y="1946"/>
                    </a:lnTo>
                    <a:lnTo>
                      <a:pt x="0" y="1726"/>
                    </a:lnTo>
                    <a:lnTo>
                      <a:pt x="36" y="1453"/>
                    </a:lnTo>
                    <a:lnTo>
                      <a:pt x="237" y="0"/>
                    </a:lnTo>
                    <a:lnTo>
                      <a:pt x="1856" y="176"/>
                    </a:lnTo>
                    <a:lnTo>
                      <a:pt x="2504" y="229"/>
                    </a:lnTo>
                    <a:lnTo>
                      <a:pt x="2488" y="511"/>
                    </a:lnTo>
                    <a:lnTo>
                      <a:pt x="2480" y="660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72" name="Freeform 99">
                <a:extLst>
                  <a:ext uri="{FF2B5EF4-FFF2-40B4-BE49-F238E27FC236}">
                    <a16:creationId xmlns:a16="http://schemas.microsoft.com/office/drawing/2014/main" id="{0FE07170-9865-45F4-BC55-EFCEE83A8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" y="2612"/>
                <a:ext cx="313" cy="247"/>
              </a:xfrm>
              <a:custGeom>
                <a:avLst/>
                <a:gdLst>
                  <a:gd name="T0" fmla="*/ 310 w 2504"/>
                  <a:gd name="T1" fmla="*/ 83 h 1971"/>
                  <a:gd name="T2" fmla="*/ 300 w 2504"/>
                  <a:gd name="T3" fmla="*/ 247 h 1971"/>
                  <a:gd name="T4" fmla="*/ 258 w 2504"/>
                  <a:gd name="T5" fmla="*/ 244 h 1971"/>
                  <a:gd name="T6" fmla="*/ 0 w 2504"/>
                  <a:gd name="T7" fmla="*/ 216 h 1971"/>
                  <a:gd name="T8" fmla="*/ 5 w 2504"/>
                  <a:gd name="T9" fmla="*/ 182 h 1971"/>
                  <a:gd name="T10" fmla="*/ 30 w 2504"/>
                  <a:gd name="T11" fmla="*/ 0 h 1971"/>
                  <a:gd name="T12" fmla="*/ 232 w 2504"/>
                  <a:gd name="T13" fmla="*/ 22 h 1971"/>
                  <a:gd name="T14" fmla="*/ 313 w 2504"/>
                  <a:gd name="T15" fmla="*/ 29 h 1971"/>
                  <a:gd name="T16" fmla="*/ 311 w 2504"/>
                  <a:gd name="T17" fmla="*/ 64 h 1971"/>
                  <a:gd name="T18" fmla="*/ 310 w 2504"/>
                  <a:gd name="T19" fmla="*/ 83 h 19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4"/>
                  <a:gd name="T31" fmla="*/ 0 h 1971"/>
                  <a:gd name="T32" fmla="*/ 2504 w 2504"/>
                  <a:gd name="T33" fmla="*/ 1971 h 19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4" h="1971">
                    <a:moveTo>
                      <a:pt x="2480" y="660"/>
                    </a:moveTo>
                    <a:lnTo>
                      <a:pt x="2396" y="1971"/>
                    </a:lnTo>
                    <a:lnTo>
                      <a:pt x="2067" y="1946"/>
                    </a:lnTo>
                    <a:lnTo>
                      <a:pt x="0" y="1726"/>
                    </a:lnTo>
                    <a:lnTo>
                      <a:pt x="36" y="1453"/>
                    </a:lnTo>
                    <a:lnTo>
                      <a:pt x="237" y="0"/>
                    </a:lnTo>
                    <a:lnTo>
                      <a:pt x="1856" y="176"/>
                    </a:lnTo>
                    <a:lnTo>
                      <a:pt x="2504" y="229"/>
                    </a:lnTo>
                    <a:lnTo>
                      <a:pt x="2488" y="511"/>
                    </a:lnTo>
                    <a:lnTo>
                      <a:pt x="2480" y="660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3" name="Line 100">
                <a:extLst>
                  <a:ext uri="{FF2B5EF4-FFF2-40B4-BE49-F238E27FC236}">
                    <a16:creationId xmlns:a16="http://schemas.microsoft.com/office/drawing/2014/main" id="{C3C07BF7-39C1-4542-A8F7-B9EB85C93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1" y="2473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4" name="Freeform 101">
                <a:extLst>
                  <a:ext uri="{FF2B5EF4-FFF2-40B4-BE49-F238E27FC236}">
                    <a16:creationId xmlns:a16="http://schemas.microsoft.com/office/drawing/2014/main" id="{BEB690FD-D5CA-41E1-BF43-2B24543AB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2471"/>
                <a:ext cx="74" cy="72"/>
              </a:xfrm>
              <a:custGeom>
                <a:avLst/>
                <a:gdLst>
                  <a:gd name="T0" fmla="*/ 67 w 592"/>
                  <a:gd name="T1" fmla="*/ 1 h 575"/>
                  <a:gd name="T2" fmla="*/ 74 w 592"/>
                  <a:gd name="T3" fmla="*/ 37 h 575"/>
                  <a:gd name="T4" fmla="*/ 31 w 592"/>
                  <a:gd name="T5" fmla="*/ 50 h 575"/>
                  <a:gd name="T6" fmla="*/ 6 w 592"/>
                  <a:gd name="T7" fmla="*/ 72 h 575"/>
                  <a:gd name="T8" fmla="*/ 10 w 592"/>
                  <a:gd name="T9" fmla="*/ 60 h 575"/>
                  <a:gd name="T10" fmla="*/ 0 w 592"/>
                  <a:gd name="T11" fmla="*/ 16 h 575"/>
                  <a:gd name="T12" fmla="*/ 66 w 592"/>
                  <a:gd name="T13" fmla="*/ 0 h 575"/>
                  <a:gd name="T14" fmla="*/ 67 w 592"/>
                  <a:gd name="T15" fmla="*/ 1 h 5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2"/>
                  <a:gd name="T25" fmla="*/ 0 h 575"/>
                  <a:gd name="T26" fmla="*/ 592 w 592"/>
                  <a:gd name="T27" fmla="*/ 575 h 5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2" h="575">
                    <a:moveTo>
                      <a:pt x="536" y="11"/>
                    </a:moveTo>
                    <a:lnTo>
                      <a:pt x="592" y="296"/>
                    </a:lnTo>
                    <a:lnTo>
                      <a:pt x="252" y="402"/>
                    </a:lnTo>
                    <a:lnTo>
                      <a:pt x="47" y="575"/>
                    </a:lnTo>
                    <a:lnTo>
                      <a:pt x="84" y="477"/>
                    </a:lnTo>
                    <a:lnTo>
                      <a:pt x="0" y="126"/>
                    </a:lnTo>
                    <a:lnTo>
                      <a:pt x="531" y="0"/>
                    </a:lnTo>
                    <a:lnTo>
                      <a:pt x="5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5" name="Freeform 80">
                <a:extLst>
                  <a:ext uri="{FF2B5EF4-FFF2-40B4-BE49-F238E27FC236}">
                    <a16:creationId xmlns:a16="http://schemas.microsoft.com/office/drawing/2014/main" id="{CA566A80-D86E-4067-9B3F-80829A4C5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2471"/>
                <a:ext cx="74" cy="72"/>
              </a:xfrm>
              <a:custGeom>
                <a:avLst/>
                <a:gdLst/>
                <a:ahLst/>
                <a:cxnLst>
                  <a:cxn ang="0">
                    <a:pos x="536" y="11"/>
                  </a:cxn>
                  <a:cxn ang="0">
                    <a:pos x="592" y="296"/>
                  </a:cxn>
                  <a:cxn ang="0">
                    <a:pos x="252" y="402"/>
                  </a:cxn>
                  <a:cxn ang="0">
                    <a:pos x="47" y="575"/>
                  </a:cxn>
                  <a:cxn ang="0">
                    <a:pos x="84" y="477"/>
                  </a:cxn>
                  <a:cxn ang="0">
                    <a:pos x="0" y="126"/>
                  </a:cxn>
                  <a:cxn ang="0">
                    <a:pos x="531" y="0"/>
                  </a:cxn>
                  <a:cxn ang="0">
                    <a:pos x="536" y="11"/>
                  </a:cxn>
                </a:cxnLst>
                <a:rect l="0" t="0" r="r" b="b"/>
                <a:pathLst>
                  <a:path w="592" h="575">
                    <a:moveTo>
                      <a:pt x="536" y="11"/>
                    </a:moveTo>
                    <a:lnTo>
                      <a:pt x="592" y="296"/>
                    </a:lnTo>
                    <a:lnTo>
                      <a:pt x="252" y="402"/>
                    </a:lnTo>
                    <a:lnTo>
                      <a:pt x="47" y="575"/>
                    </a:lnTo>
                    <a:lnTo>
                      <a:pt x="84" y="477"/>
                    </a:lnTo>
                    <a:lnTo>
                      <a:pt x="0" y="126"/>
                    </a:lnTo>
                    <a:lnTo>
                      <a:pt x="531" y="0"/>
                    </a:lnTo>
                    <a:lnTo>
                      <a:pt x="536" y="11"/>
                    </a:ln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76" name="Line 103">
                <a:extLst>
                  <a:ext uri="{FF2B5EF4-FFF2-40B4-BE49-F238E27FC236}">
                    <a16:creationId xmlns:a16="http://schemas.microsoft.com/office/drawing/2014/main" id="{5297C5B9-05A7-4DE0-BC66-885FD0491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5" y="2624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7" name="Freeform 104">
                <a:extLst>
                  <a:ext uri="{FF2B5EF4-FFF2-40B4-BE49-F238E27FC236}">
                    <a16:creationId xmlns:a16="http://schemas.microsoft.com/office/drawing/2014/main" id="{46AB7718-21E4-491E-9FC3-036B4B867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623"/>
                <a:ext cx="45" cy="75"/>
              </a:xfrm>
              <a:custGeom>
                <a:avLst/>
                <a:gdLst>
                  <a:gd name="T0" fmla="*/ 15 w 363"/>
                  <a:gd name="T1" fmla="*/ 1 h 600"/>
                  <a:gd name="T2" fmla="*/ 12 w 363"/>
                  <a:gd name="T3" fmla="*/ 9 h 600"/>
                  <a:gd name="T4" fmla="*/ 11 w 363"/>
                  <a:gd name="T5" fmla="*/ 21 h 600"/>
                  <a:gd name="T6" fmla="*/ 30 w 363"/>
                  <a:gd name="T7" fmla="*/ 48 h 600"/>
                  <a:gd name="T8" fmla="*/ 40 w 363"/>
                  <a:gd name="T9" fmla="*/ 53 h 600"/>
                  <a:gd name="T10" fmla="*/ 37 w 363"/>
                  <a:gd name="T11" fmla="*/ 65 h 600"/>
                  <a:gd name="T12" fmla="*/ 45 w 363"/>
                  <a:gd name="T13" fmla="*/ 69 h 600"/>
                  <a:gd name="T14" fmla="*/ 19 w 363"/>
                  <a:gd name="T15" fmla="*/ 75 h 600"/>
                  <a:gd name="T16" fmla="*/ 0 w 363"/>
                  <a:gd name="T17" fmla="*/ 8 h 600"/>
                  <a:gd name="T18" fmla="*/ 13 w 363"/>
                  <a:gd name="T19" fmla="*/ 0 h 600"/>
                  <a:gd name="T20" fmla="*/ 15 w 363"/>
                  <a:gd name="T21" fmla="*/ 1 h 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3"/>
                  <a:gd name="T34" fmla="*/ 0 h 600"/>
                  <a:gd name="T35" fmla="*/ 363 w 363"/>
                  <a:gd name="T36" fmla="*/ 600 h 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3" h="600">
                    <a:moveTo>
                      <a:pt x="117" y="9"/>
                    </a:moveTo>
                    <a:lnTo>
                      <a:pt x="94" y="69"/>
                    </a:lnTo>
                    <a:lnTo>
                      <a:pt x="92" y="165"/>
                    </a:lnTo>
                    <a:lnTo>
                      <a:pt x="240" y="388"/>
                    </a:lnTo>
                    <a:lnTo>
                      <a:pt x="324" y="425"/>
                    </a:lnTo>
                    <a:lnTo>
                      <a:pt x="296" y="519"/>
                    </a:lnTo>
                    <a:lnTo>
                      <a:pt x="363" y="555"/>
                    </a:lnTo>
                    <a:lnTo>
                      <a:pt x="150" y="600"/>
                    </a:lnTo>
                    <a:lnTo>
                      <a:pt x="0" y="67"/>
                    </a:lnTo>
                    <a:lnTo>
                      <a:pt x="105" y="0"/>
                    </a:lnTo>
                    <a:lnTo>
                      <a:pt x="117" y="9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8" name="Freeform 105">
                <a:extLst>
                  <a:ext uri="{FF2B5EF4-FFF2-40B4-BE49-F238E27FC236}">
                    <a16:creationId xmlns:a16="http://schemas.microsoft.com/office/drawing/2014/main" id="{B9877330-F474-441C-B6A5-696BEDB27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623"/>
                <a:ext cx="45" cy="75"/>
              </a:xfrm>
              <a:custGeom>
                <a:avLst/>
                <a:gdLst>
                  <a:gd name="T0" fmla="*/ 15 w 363"/>
                  <a:gd name="T1" fmla="*/ 1 h 600"/>
                  <a:gd name="T2" fmla="*/ 12 w 363"/>
                  <a:gd name="T3" fmla="*/ 9 h 600"/>
                  <a:gd name="T4" fmla="*/ 11 w 363"/>
                  <a:gd name="T5" fmla="*/ 21 h 600"/>
                  <a:gd name="T6" fmla="*/ 30 w 363"/>
                  <a:gd name="T7" fmla="*/ 48 h 600"/>
                  <a:gd name="T8" fmla="*/ 40 w 363"/>
                  <a:gd name="T9" fmla="*/ 53 h 600"/>
                  <a:gd name="T10" fmla="*/ 37 w 363"/>
                  <a:gd name="T11" fmla="*/ 65 h 600"/>
                  <a:gd name="T12" fmla="*/ 45 w 363"/>
                  <a:gd name="T13" fmla="*/ 69 h 600"/>
                  <a:gd name="T14" fmla="*/ 19 w 363"/>
                  <a:gd name="T15" fmla="*/ 75 h 600"/>
                  <a:gd name="T16" fmla="*/ 0 w 363"/>
                  <a:gd name="T17" fmla="*/ 8 h 600"/>
                  <a:gd name="T18" fmla="*/ 13 w 363"/>
                  <a:gd name="T19" fmla="*/ 0 h 600"/>
                  <a:gd name="T20" fmla="*/ 15 w 363"/>
                  <a:gd name="T21" fmla="*/ 1 h 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3"/>
                  <a:gd name="T34" fmla="*/ 0 h 600"/>
                  <a:gd name="T35" fmla="*/ 363 w 363"/>
                  <a:gd name="T36" fmla="*/ 600 h 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3" h="600">
                    <a:moveTo>
                      <a:pt x="117" y="9"/>
                    </a:moveTo>
                    <a:lnTo>
                      <a:pt x="94" y="69"/>
                    </a:lnTo>
                    <a:lnTo>
                      <a:pt x="92" y="165"/>
                    </a:lnTo>
                    <a:lnTo>
                      <a:pt x="240" y="388"/>
                    </a:lnTo>
                    <a:lnTo>
                      <a:pt x="324" y="425"/>
                    </a:lnTo>
                    <a:lnTo>
                      <a:pt x="296" y="519"/>
                    </a:lnTo>
                    <a:lnTo>
                      <a:pt x="363" y="555"/>
                    </a:lnTo>
                    <a:lnTo>
                      <a:pt x="150" y="600"/>
                    </a:lnTo>
                    <a:lnTo>
                      <a:pt x="0" y="67"/>
                    </a:lnTo>
                    <a:lnTo>
                      <a:pt x="105" y="0"/>
                    </a:lnTo>
                    <a:lnTo>
                      <a:pt x="117" y="9"/>
                    </a:lnTo>
                  </a:path>
                </a:pathLst>
              </a:custGeom>
              <a:solidFill>
                <a:srgbClr val="FFC000"/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9" name="Line 106">
                <a:extLst>
                  <a:ext uri="{FF2B5EF4-FFF2-40B4-BE49-F238E27FC236}">
                    <a16:creationId xmlns:a16="http://schemas.microsoft.com/office/drawing/2014/main" id="{5D61AFF3-A593-4FE4-B177-32618F9B0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9" y="2691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0" name="Freeform 107">
                <a:extLst>
                  <a:ext uri="{FF2B5EF4-FFF2-40B4-BE49-F238E27FC236}">
                    <a16:creationId xmlns:a16="http://schemas.microsoft.com/office/drawing/2014/main" id="{D4CB8F24-5862-4968-8088-203B58C15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2684"/>
                <a:ext cx="9" cy="7"/>
              </a:xfrm>
              <a:custGeom>
                <a:avLst/>
                <a:gdLst>
                  <a:gd name="T0" fmla="*/ 5 w 73"/>
                  <a:gd name="T1" fmla="*/ 7 h 52"/>
                  <a:gd name="T2" fmla="*/ 0 w 73"/>
                  <a:gd name="T3" fmla="*/ 0 h 52"/>
                  <a:gd name="T4" fmla="*/ 9 w 73"/>
                  <a:gd name="T5" fmla="*/ 0 h 52"/>
                  <a:gd name="T6" fmla="*/ 5 w 73"/>
                  <a:gd name="T7" fmla="*/ 7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52"/>
                  <a:gd name="T14" fmla="*/ 73 w 73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52">
                    <a:moveTo>
                      <a:pt x="39" y="52"/>
                    </a:moveTo>
                    <a:lnTo>
                      <a:pt x="0" y="0"/>
                    </a:lnTo>
                    <a:lnTo>
                      <a:pt x="73" y="2"/>
                    </a:lnTo>
                    <a:lnTo>
                      <a:pt x="39" y="5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1" name="Freeform 108">
                <a:extLst>
                  <a:ext uri="{FF2B5EF4-FFF2-40B4-BE49-F238E27FC236}">
                    <a16:creationId xmlns:a16="http://schemas.microsoft.com/office/drawing/2014/main" id="{7B1AEE89-B699-40B5-81BC-9DD3677FD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2684"/>
                <a:ext cx="9" cy="7"/>
              </a:xfrm>
              <a:custGeom>
                <a:avLst/>
                <a:gdLst>
                  <a:gd name="T0" fmla="*/ 5 w 73"/>
                  <a:gd name="T1" fmla="*/ 7 h 52"/>
                  <a:gd name="T2" fmla="*/ 0 w 73"/>
                  <a:gd name="T3" fmla="*/ 0 h 52"/>
                  <a:gd name="T4" fmla="*/ 9 w 73"/>
                  <a:gd name="T5" fmla="*/ 0 h 52"/>
                  <a:gd name="T6" fmla="*/ 5 w 73"/>
                  <a:gd name="T7" fmla="*/ 7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52"/>
                  <a:gd name="T14" fmla="*/ 73 w 73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52">
                    <a:moveTo>
                      <a:pt x="39" y="52"/>
                    </a:moveTo>
                    <a:lnTo>
                      <a:pt x="0" y="0"/>
                    </a:lnTo>
                    <a:lnTo>
                      <a:pt x="73" y="2"/>
                    </a:lnTo>
                    <a:lnTo>
                      <a:pt x="39" y="52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2" name="Line 109">
                <a:extLst>
                  <a:ext uri="{FF2B5EF4-FFF2-40B4-BE49-F238E27FC236}">
                    <a16:creationId xmlns:a16="http://schemas.microsoft.com/office/drawing/2014/main" id="{734BB56B-FC7A-4B54-8B0A-C5245F52B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8" y="3159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3" name="Freeform 110">
                <a:extLst>
                  <a:ext uri="{FF2B5EF4-FFF2-40B4-BE49-F238E27FC236}">
                    <a16:creationId xmlns:a16="http://schemas.microsoft.com/office/drawing/2014/main" id="{2D2B3226-432E-436C-8549-D4BB6523A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3158"/>
                <a:ext cx="392" cy="295"/>
              </a:xfrm>
              <a:custGeom>
                <a:avLst/>
                <a:gdLst>
                  <a:gd name="T0" fmla="*/ 282 w 3135"/>
                  <a:gd name="T1" fmla="*/ 1 h 2358"/>
                  <a:gd name="T2" fmla="*/ 387 w 3135"/>
                  <a:gd name="T3" fmla="*/ 201 h 2358"/>
                  <a:gd name="T4" fmla="*/ 392 w 3135"/>
                  <a:gd name="T5" fmla="*/ 253 h 2358"/>
                  <a:gd name="T6" fmla="*/ 384 w 3135"/>
                  <a:gd name="T7" fmla="*/ 265 h 2358"/>
                  <a:gd name="T8" fmla="*/ 385 w 3135"/>
                  <a:gd name="T9" fmla="*/ 278 h 2358"/>
                  <a:gd name="T10" fmla="*/ 379 w 3135"/>
                  <a:gd name="T11" fmla="*/ 287 h 2358"/>
                  <a:gd name="T12" fmla="*/ 351 w 3135"/>
                  <a:gd name="T13" fmla="*/ 295 h 2358"/>
                  <a:gd name="T14" fmla="*/ 345 w 3135"/>
                  <a:gd name="T15" fmla="*/ 286 h 2358"/>
                  <a:gd name="T16" fmla="*/ 354 w 3135"/>
                  <a:gd name="T17" fmla="*/ 289 h 2358"/>
                  <a:gd name="T18" fmla="*/ 357 w 3135"/>
                  <a:gd name="T19" fmla="*/ 284 h 2358"/>
                  <a:gd name="T20" fmla="*/ 345 w 3135"/>
                  <a:gd name="T21" fmla="*/ 282 h 2358"/>
                  <a:gd name="T22" fmla="*/ 329 w 3135"/>
                  <a:gd name="T23" fmla="*/ 261 h 2358"/>
                  <a:gd name="T24" fmla="*/ 311 w 3135"/>
                  <a:gd name="T25" fmla="*/ 258 h 2358"/>
                  <a:gd name="T26" fmla="*/ 301 w 3135"/>
                  <a:gd name="T27" fmla="*/ 231 h 2358"/>
                  <a:gd name="T28" fmla="*/ 289 w 3135"/>
                  <a:gd name="T29" fmla="*/ 221 h 2358"/>
                  <a:gd name="T30" fmla="*/ 289 w 3135"/>
                  <a:gd name="T31" fmla="*/ 205 h 2358"/>
                  <a:gd name="T32" fmla="*/ 279 w 3135"/>
                  <a:gd name="T33" fmla="*/ 205 h 2358"/>
                  <a:gd name="T34" fmla="*/ 285 w 3135"/>
                  <a:gd name="T35" fmla="*/ 214 h 2358"/>
                  <a:gd name="T36" fmla="*/ 279 w 3135"/>
                  <a:gd name="T37" fmla="*/ 213 h 2358"/>
                  <a:gd name="T38" fmla="*/ 255 w 3135"/>
                  <a:gd name="T39" fmla="*/ 182 h 2358"/>
                  <a:gd name="T40" fmla="*/ 266 w 3135"/>
                  <a:gd name="T41" fmla="*/ 161 h 2358"/>
                  <a:gd name="T42" fmla="*/ 250 w 3135"/>
                  <a:gd name="T43" fmla="*/ 152 h 2358"/>
                  <a:gd name="T44" fmla="*/ 254 w 3135"/>
                  <a:gd name="T45" fmla="*/ 169 h 2358"/>
                  <a:gd name="T46" fmla="*/ 243 w 3135"/>
                  <a:gd name="T47" fmla="*/ 161 h 2358"/>
                  <a:gd name="T48" fmla="*/ 247 w 3135"/>
                  <a:gd name="T49" fmla="*/ 106 h 2358"/>
                  <a:gd name="T50" fmla="*/ 189 w 3135"/>
                  <a:gd name="T51" fmla="*/ 57 h 2358"/>
                  <a:gd name="T52" fmla="*/ 161 w 3135"/>
                  <a:gd name="T53" fmla="*/ 50 h 2358"/>
                  <a:gd name="T54" fmla="*/ 157 w 3135"/>
                  <a:gd name="T55" fmla="*/ 62 h 2358"/>
                  <a:gd name="T56" fmla="*/ 111 w 3135"/>
                  <a:gd name="T57" fmla="*/ 80 h 2358"/>
                  <a:gd name="T58" fmla="*/ 107 w 3135"/>
                  <a:gd name="T59" fmla="*/ 70 h 2358"/>
                  <a:gd name="T60" fmla="*/ 112 w 3135"/>
                  <a:gd name="T61" fmla="*/ 78 h 2358"/>
                  <a:gd name="T62" fmla="*/ 113 w 3135"/>
                  <a:gd name="T63" fmla="*/ 71 h 2358"/>
                  <a:gd name="T64" fmla="*/ 90 w 3135"/>
                  <a:gd name="T65" fmla="*/ 48 h 2358"/>
                  <a:gd name="T66" fmla="*/ 85 w 3135"/>
                  <a:gd name="T67" fmla="*/ 51 h 2358"/>
                  <a:gd name="T68" fmla="*/ 91 w 3135"/>
                  <a:gd name="T69" fmla="*/ 57 h 2358"/>
                  <a:gd name="T70" fmla="*/ 55 w 3135"/>
                  <a:gd name="T71" fmla="*/ 46 h 2358"/>
                  <a:gd name="T72" fmla="*/ 71 w 3135"/>
                  <a:gd name="T73" fmla="*/ 44 h 2358"/>
                  <a:gd name="T74" fmla="*/ 67 w 3135"/>
                  <a:gd name="T75" fmla="*/ 39 h 2358"/>
                  <a:gd name="T76" fmla="*/ 23 w 3135"/>
                  <a:gd name="T77" fmla="*/ 51 h 2358"/>
                  <a:gd name="T78" fmla="*/ 32 w 3135"/>
                  <a:gd name="T79" fmla="*/ 45 h 2358"/>
                  <a:gd name="T80" fmla="*/ 22 w 3135"/>
                  <a:gd name="T81" fmla="*/ 39 h 2358"/>
                  <a:gd name="T82" fmla="*/ 21 w 3135"/>
                  <a:gd name="T83" fmla="*/ 48 h 2358"/>
                  <a:gd name="T84" fmla="*/ 10 w 3135"/>
                  <a:gd name="T85" fmla="*/ 52 h 2358"/>
                  <a:gd name="T86" fmla="*/ 11 w 3135"/>
                  <a:gd name="T87" fmla="*/ 37 h 2358"/>
                  <a:gd name="T88" fmla="*/ 0 w 3135"/>
                  <a:gd name="T89" fmla="*/ 27 h 2358"/>
                  <a:gd name="T90" fmla="*/ 0 w 3135"/>
                  <a:gd name="T91" fmla="*/ 19 h 2358"/>
                  <a:gd name="T92" fmla="*/ 121 w 3135"/>
                  <a:gd name="T93" fmla="*/ 7 h 2358"/>
                  <a:gd name="T94" fmla="*/ 129 w 3135"/>
                  <a:gd name="T95" fmla="*/ 22 h 2358"/>
                  <a:gd name="T96" fmla="*/ 253 w 3135"/>
                  <a:gd name="T97" fmla="*/ 14 h 2358"/>
                  <a:gd name="T98" fmla="*/ 257 w 3135"/>
                  <a:gd name="T99" fmla="*/ 25 h 2358"/>
                  <a:gd name="T100" fmla="*/ 262 w 3135"/>
                  <a:gd name="T101" fmla="*/ 24 h 2358"/>
                  <a:gd name="T102" fmla="*/ 261 w 3135"/>
                  <a:gd name="T103" fmla="*/ 0 h 2358"/>
                  <a:gd name="T104" fmla="*/ 280 w 3135"/>
                  <a:gd name="T105" fmla="*/ 1 h 2358"/>
                  <a:gd name="T106" fmla="*/ 282 w 3135"/>
                  <a:gd name="T107" fmla="*/ 1 h 235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35"/>
                  <a:gd name="T163" fmla="*/ 0 h 2358"/>
                  <a:gd name="T164" fmla="*/ 3135 w 3135"/>
                  <a:gd name="T165" fmla="*/ 2358 h 235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35" h="2358">
                    <a:moveTo>
                      <a:pt x="2259" y="8"/>
                    </a:moveTo>
                    <a:lnTo>
                      <a:pt x="3096" y="1605"/>
                    </a:lnTo>
                    <a:lnTo>
                      <a:pt x="3135" y="2021"/>
                    </a:lnTo>
                    <a:lnTo>
                      <a:pt x="3071" y="2115"/>
                    </a:lnTo>
                    <a:lnTo>
                      <a:pt x="3083" y="2219"/>
                    </a:lnTo>
                    <a:lnTo>
                      <a:pt x="3030" y="2291"/>
                    </a:lnTo>
                    <a:lnTo>
                      <a:pt x="2804" y="2358"/>
                    </a:lnTo>
                    <a:lnTo>
                      <a:pt x="2759" y="2286"/>
                    </a:lnTo>
                    <a:lnTo>
                      <a:pt x="2834" y="2313"/>
                    </a:lnTo>
                    <a:lnTo>
                      <a:pt x="2856" y="2269"/>
                    </a:lnTo>
                    <a:lnTo>
                      <a:pt x="2759" y="2253"/>
                    </a:lnTo>
                    <a:lnTo>
                      <a:pt x="2630" y="2085"/>
                    </a:lnTo>
                    <a:lnTo>
                      <a:pt x="2491" y="2059"/>
                    </a:lnTo>
                    <a:lnTo>
                      <a:pt x="2410" y="1848"/>
                    </a:lnTo>
                    <a:lnTo>
                      <a:pt x="2312" y="1769"/>
                    </a:lnTo>
                    <a:lnTo>
                      <a:pt x="2314" y="1635"/>
                    </a:lnTo>
                    <a:lnTo>
                      <a:pt x="2228" y="1635"/>
                    </a:lnTo>
                    <a:lnTo>
                      <a:pt x="2276" y="1708"/>
                    </a:lnTo>
                    <a:lnTo>
                      <a:pt x="2228" y="1705"/>
                    </a:lnTo>
                    <a:lnTo>
                      <a:pt x="2039" y="1456"/>
                    </a:lnTo>
                    <a:lnTo>
                      <a:pt x="2125" y="1283"/>
                    </a:lnTo>
                    <a:lnTo>
                      <a:pt x="1996" y="1213"/>
                    </a:lnTo>
                    <a:lnTo>
                      <a:pt x="2033" y="1347"/>
                    </a:lnTo>
                    <a:lnTo>
                      <a:pt x="1946" y="1283"/>
                    </a:lnTo>
                    <a:lnTo>
                      <a:pt x="1974" y="851"/>
                    </a:lnTo>
                    <a:lnTo>
                      <a:pt x="1510" y="454"/>
                    </a:lnTo>
                    <a:lnTo>
                      <a:pt x="1284" y="403"/>
                    </a:lnTo>
                    <a:lnTo>
                      <a:pt x="1259" y="499"/>
                    </a:lnTo>
                    <a:lnTo>
                      <a:pt x="890" y="639"/>
                    </a:lnTo>
                    <a:lnTo>
                      <a:pt x="857" y="563"/>
                    </a:lnTo>
                    <a:lnTo>
                      <a:pt x="895" y="625"/>
                    </a:lnTo>
                    <a:lnTo>
                      <a:pt x="904" y="569"/>
                    </a:lnTo>
                    <a:lnTo>
                      <a:pt x="722" y="382"/>
                    </a:lnTo>
                    <a:lnTo>
                      <a:pt x="681" y="407"/>
                    </a:lnTo>
                    <a:lnTo>
                      <a:pt x="728" y="454"/>
                    </a:lnTo>
                    <a:lnTo>
                      <a:pt x="441" y="367"/>
                    </a:lnTo>
                    <a:lnTo>
                      <a:pt x="571" y="351"/>
                    </a:lnTo>
                    <a:lnTo>
                      <a:pt x="535" y="315"/>
                    </a:lnTo>
                    <a:lnTo>
                      <a:pt x="187" y="407"/>
                    </a:lnTo>
                    <a:lnTo>
                      <a:pt x="259" y="356"/>
                    </a:lnTo>
                    <a:lnTo>
                      <a:pt x="175" y="315"/>
                    </a:lnTo>
                    <a:lnTo>
                      <a:pt x="170" y="382"/>
                    </a:lnTo>
                    <a:lnTo>
                      <a:pt x="83" y="412"/>
                    </a:lnTo>
                    <a:lnTo>
                      <a:pt x="91" y="298"/>
                    </a:lnTo>
                    <a:lnTo>
                      <a:pt x="0" y="217"/>
                    </a:lnTo>
                    <a:lnTo>
                      <a:pt x="2" y="150"/>
                    </a:lnTo>
                    <a:lnTo>
                      <a:pt x="965" y="58"/>
                    </a:lnTo>
                    <a:lnTo>
                      <a:pt x="1033" y="172"/>
                    </a:lnTo>
                    <a:lnTo>
                      <a:pt x="2024" y="111"/>
                    </a:lnTo>
                    <a:lnTo>
                      <a:pt x="2058" y="198"/>
                    </a:lnTo>
                    <a:lnTo>
                      <a:pt x="2099" y="189"/>
                    </a:lnTo>
                    <a:lnTo>
                      <a:pt x="2086" y="0"/>
                    </a:lnTo>
                    <a:lnTo>
                      <a:pt x="2242" y="10"/>
                    </a:lnTo>
                    <a:lnTo>
                      <a:pt x="2259" y="8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4" name="Freeform 111">
                <a:extLst>
                  <a:ext uri="{FF2B5EF4-FFF2-40B4-BE49-F238E27FC236}">
                    <a16:creationId xmlns:a16="http://schemas.microsoft.com/office/drawing/2014/main" id="{2FA69748-21C9-4D4E-8523-F42CD9F7C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3158"/>
                <a:ext cx="392" cy="295"/>
              </a:xfrm>
              <a:custGeom>
                <a:avLst/>
                <a:gdLst>
                  <a:gd name="T0" fmla="*/ 282 w 3135"/>
                  <a:gd name="T1" fmla="*/ 1 h 2358"/>
                  <a:gd name="T2" fmla="*/ 387 w 3135"/>
                  <a:gd name="T3" fmla="*/ 201 h 2358"/>
                  <a:gd name="T4" fmla="*/ 392 w 3135"/>
                  <a:gd name="T5" fmla="*/ 253 h 2358"/>
                  <a:gd name="T6" fmla="*/ 384 w 3135"/>
                  <a:gd name="T7" fmla="*/ 265 h 2358"/>
                  <a:gd name="T8" fmla="*/ 385 w 3135"/>
                  <a:gd name="T9" fmla="*/ 278 h 2358"/>
                  <a:gd name="T10" fmla="*/ 379 w 3135"/>
                  <a:gd name="T11" fmla="*/ 287 h 2358"/>
                  <a:gd name="T12" fmla="*/ 351 w 3135"/>
                  <a:gd name="T13" fmla="*/ 295 h 2358"/>
                  <a:gd name="T14" fmla="*/ 345 w 3135"/>
                  <a:gd name="T15" fmla="*/ 286 h 2358"/>
                  <a:gd name="T16" fmla="*/ 354 w 3135"/>
                  <a:gd name="T17" fmla="*/ 289 h 2358"/>
                  <a:gd name="T18" fmla="*/ 357 w 3135"/>
                  <a:gd name="T19" fmla="*/ 284 h 2358"/>
                  <a:gd name="T20" fmla="*/ 345 w 3135"/>
                  <a:gd name="T21" fmla="*/ 282 h 2358"/>
                  <a:gd name="T22" fmla="*/ 329 w 3135"/>
                  <a:gd name="T23" fmla="*/ 261 h 2358"/>
                  <a:gd name="T24" fmla="*/ 311 w 3135"/>
                  <a:gd name="T25" fmla="*/ 258 h 2358"/>
                  <a:gd name="T26" fmla="*/ 301 w 3135"/>
                  <a:gd name="T27" fmla="*/ 231 h 2358"/>
                  <a:gd name="T28" fmla="*/ 289 w 3135"/>
                  <a:gd name="T29" fmla="*/ 221 h 2358"/>
                  <a:gd name="T30" fmla="*/ 289 w 3135"/>
                  <a:gd name="T31" fmla="*/ 205 h 2358"/>
                  <a:gd name="T32" fmla="*/ 279 w 3135"/>
                  <a:gd name="T33" fmla="*/ 205 h 2358"/>
                  <a:gd name="T34" fmla="*/ 285 w 3135"/>
                  <a:gd name="T35" fmla="*/ 214 h 2358"/>
                  <a:gd name="T36" fmla="*/ 279 w 3135"/>
                  <a:gd name="T37" fmla="*/ 213 h 2358"/>
                  <a:gd name="T38" fmla="*/ 255 w 3135"/>
                  <a:gd name="T39" fmla="*/ 182 h 2358"/>
                  <a:gd name="T40" fmla="*/ 266 w 3135"/>
                  <a:gd name="T41" fmla="*/ 161 h 2358"/>
                  <a:gd name="T42" fmla="*/ 250 w 3135"/>
                  <a:gd name="T43" fmla="*/ 152 h 2358"/>
                  <a:gd name="T44" fmla="*/ 254 w 3135"/>
                  <a:gd name="T45" fmla="*/ 169 h 2358"/>
                  <a:gd name="T46" fmla="*/ 243 w 3135"/>
                  <a:gd name="T47" fmla="*/ 161 h 2358"/>
                  <a:gd name="T48" fmla="*/ 247 w 3135"/>
                  <a:gd name="T49" fmla="*/ 106 h 2358"/>
                  <a:gd name="T50" fmla="*/ 189 w 3135"/>
                  <a:gd name="T51" fmla="*/ 57 h 2358"/>
                  <a:gd name="T52" fmla="*/ 161 w 3135"/>
                  <a:gd name="T53" fmla="*/ 50 h 2358"/>
                  <a:gd name="T54" fmla="*/ 157 w 3135"/>
                  <a:gd name="T55" fmla="*/ 62 h 2358"/>
                  <a:gd name="T56" fmla="*/ 111 w 3135"/>
                  <a:gd name="T57" fmla="*/ 80 h 2358"/>
                  <a:gd name="T58" fmla="*/ 107 w 3135"/>
                  <a:gd name="T59" fmla="*/ 70 h 2358"/>
                  <a:gd name="T60" fmla="*/ 112 w 3135"/>
                  <a:gd name="T61" fmla="*/ 78 h 2358"/>
                  <a:gd name="T62" fmla="*/ 113 w 3135"/>
                  <a:gd name="T63" fmla="*/ 71 h 2358"/>
                  <a:gd name="T64" fmla="*/ 90 w 3135"/>
                  <a:gd name="T65" fmla="*/ 48 h 2358"/>
                  <a:gd name="T66" fmla="*/ 85 w 3135"/>
                  <a:gd name="T67" fmla="*/ 51 h 2358"/>
                  <a:gd name="T68" fmla="*/ 91 w 3135"/>
                  <a:gd name="T69" fmla="*/ 57 h 2358"/>
                  <a:gd name="T70" fmla="*/ 55 w 3135"/>
                  <a:gd name="T71" fmla="*/ 46 h 2358"/>
                  <a:gd name="T72" fmla="*/ 71 w 3135"/>
                  <a:gd name="T73" fmla="*/ 44 h 2358"/>
                  <a:gd name="T74" fmla="*/ 67 w 3135"/>
                  <a:gd name="T75" fmla="*/ 39 h 2358"/>
                  <a:gd name="T76" fmla="*/ 23 w 3135"/>
                  <a:gd name="T77" fmla="*/ 51 h 2358"/>
                  <a:gd name="T78" fmla="*/ 32 w 3135"/>
                  <a:gd name="T79" fmla="*/ 45 h 2358"/>
                  <a:gd name="T80" fmla="*/ 22 w 3135"/>
                  <a:gd name="T81" fmla="*/ 39 h 2358"/>
                  <a:gd name="T82" fmla="*/ 21 w 3135"/>
                  <a:gd name="T83" fmla="*/ 48 h 2358"/>
                  <a:gd name="T84" fmla="*/ 10 w 3135"/>
                  <a:gd name="T85" fmla="*/ 52 h 2358"/>
                  <a:gd name="T86" fmla="*/ 11 w 3135"/>
                  <a:gd name="T87" fmla="*/ 37 h 2358"/>
                  <a:gd name="T88" fmla="*/ 0 w 3135"/>
                  <a:gd name="T89" fmla="*/ 27 h 2358"/>
                  <a:gd name="T90" fmla="*/ 0 w 3135"/>
                  <a:gd name="T91" fmla="*/ 19 h 2358"/>
                  <a:gd name="T92" fmla="*/ 121 w 3135"/>
                  <a:gd name="T93" fmla="*/ 7 h 2358"/>
                  <a:gd name="T94" fmla="*/ 129 w 3135"/>
                  <a:gd name="T95" fmla="*/ 22 h 2358"/>
                  <a:gd name="T96" fmla="*/ 253 w 3135"/>
                  <a:gd name="T97" fmla="*/ 14 h 2358"/>
                  <a:gd name="T98" fmla="*/ 257 w 3135"/>
                  <a:gd name="T99" fmla="*/ 25 h 2358"/>
                  <a:gd name="T100" fmla="*/ 262 w 3135"/>
                  <a:gd name="T101" fmla="*/ 24 h 2358"/>
                  <a:gd name="T102" fmla="*/ 261 w 3135"/>
                  <a:gd name="T103" fmla="*/ 0 h 2358"/>
                  <a:gd name="T104" fmla="*/ 280 w 3135"/>
                  <a:gd name="T105" fmla="*/ 1 h 2358"/>
                  <a:gd name="T106" fmla="*/ 282 w 3135"/>
                  <a:gd name="T107" fmla="*/ 1 h 235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35"/>
                  <a:gd name="T163" fmla="*/ 0 h 2358"/>
                  <a:gd name="T164" fmla="*/ 3135 w 3135"/>
                  <a:gd name="T165" fmla="*/ 2358 h 235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35" h="2358">
                    <a:moveTo>
                      <a:pt x="2259" y="8"/>
                    </a:moveTo>
                    <a:lnTo>
                      <a:pt x="3096" y="1605"/>
                    </a:lnTo>
                    <a:lnTo>
                      <a:pt x="3135" y="2021"/>
                    </a:lnTo>
                    <a:lnTo>
                      <a:pt x="3071" y="2115"/>
                    </a:lnTo>
                    <a:lnTo>
                      <a:pt x="3083" y="2219"/>
                    </a:lnTo>
                    <a:lnTo>
                      <a:pt x="3030" y="2291"/>
                    </a:lnTo>
                    <a:lnTo>
                      <a:pt x="2804" y="2358"/>
                    </a:lnTo>
                    <a:lnTo>
                      <a:pt x="2759" y="2286"/>
                    </a:lnTo>
                    <a:lnTo>
                      <a:pt x="2834" y="2313"/>
                    </a:lnTo>
                    <a:lnTo>
                      <a:pt x="2856" y="2269"/>
                    </a:lnTo>
                    <a:lnTo>
                      <a:pt x="2759" y="2253"/>
                    </a:lnTo>
                    <a:lnTo>
                      <a:pt x="2630" y="2085"/>
                    </a:lnTo>
                    <a:lnTo>
                      <a:pt x="2491" y="2059"/>
                    </a:lnTo>
                    <a:lnTo>
                      <a:pt x="2410" y="1848"/>
                    </a:lnTo>
                    <a:lnTo>
                      <a:pt x="2312" y="1769"/>
                    </a:lnTo>
                    <a:lnTo>
                      <a:pt x="2314" y="1635"/>
                    </a:lnTo>
                    <a:lnTo>
                      <a:pt x="2228" y="1635"/>
                    </a:lnTo>
                    <a:lnTo>
                      <a:pt x="2276" y="1708"/>
                    </a:lnTo>
                    <a:lnTo>
                      <a:pt x="2228" y="1705"/>
                    </a:lnTo>
                    <a:lnTo>
                      <a:pt x="2039" y="1456"/>
                    </a:lnTo>
                    <a:lnTo>
                      <a:pt x="2125" y="1283"/>
                    </a:lnTo>
                    <a:lnTo>
                      <a:pt x="1996" y="1213"/>
                    </a:lnTo>
                    <a:lnTo>
                      <a:pt x="2033" y="1347"/>
                    </a:lnTo>
                    <a:lnTo>
                      <a:pt x="1946" y="1283"/>
                    </a:lnTo>
                    <a:lnTo>
                      <a:pt x="1974" y="851"/>
                    </a:lnTo>
                    <a:lnTo>
                      <a:pt x="1510" y="454"/>
                    </a:lnTo>
                    <a:lnTo>
                      <a:pt x="1284" y="403"/>
                    </a:lnTo>
                    <a:lnTo>
                      <a:pt x="1259" y="499"/>
                    </a:lnTo>
                    <a:lnTo>
                      <a:pt x="890" y="639"/>
                    </a:lnTo>
                    <a:lnTo>
                      <a:pt x="857" y="563"/>
                    </a:lnTo>
                    <a:lnTo>
                      <a:pt x="895" y="625"/>
                    </a:lnTo>
                    <a:lnTo>
                      <a:pt x="904" y="569"/>
                    </a:lnTo>
                    <a:lnTo>
                      <a:pt x="722" y="382"/>
                    </a:lnTo>
                    <a:lnTo>
                      <a:pt x="681" y="407"/>
                    </a:lnTo>
                    <a:lnTo>
                      <a:pt x="728" y="454"/>
                    </a:lnTo>
                    <a:lnTo>
                      <a:pt x="441" y="367"/>
                    </a:lnTo>
                    <a:lnTo>
                      <a:pt x="571" y="351"/>
                    </a:lnTo>
                    <a:lnTo>
                      <a:pt x="535" y="315"/>
                    </a:lnTo>
                    <a:lnTo>
                      <a:pt x="187" y="407"/>
                    </a:lnTo>
                    <a:lnTo>
                      <a:pt x="259" y="356"/>
                    </a:lnTo>
                    <a:lnTo>
                      <a:pt x="175" y="315"/>
                    </a:lnTo>
                    <a:lnTo>
                      <a:pt x="170" y="382"/>
                    </a:lnTo>
                    <a:lnTo>
                      <a:pt x="83" y="412"/>
                    </a:lnTo>
                    <a:lnTo>
                      <a:pt x="91" y="298"/>
                    </a:lnTo>
                    <a:lnTo>
                      <a:pt x="0" y="217"/>
                    </a:lnTo>
                    <a:lnTo>
                      <a:pt x="2" y="150"/>
                    </a:lnTo>
                    <a:lnTo>
                      <a:pt x="965" y="58"/>
                    </a:lnTo>
                    <a:lnTo>
                      <a:pt x="1033" y="172"/>
                    </a:lnTo>
                    <a:lnTo>
                      <a:pt x="2024" y="111"/>
                    </a:lnTo>
                    <a:lnTo>
                      <a:pt x="2058" y="198"/>
                    </a:lnTo>
                    <a:lnTo>
                      <a:pt x="2099" y="189"/>
                    </a:lnTo>
                    <a:lnTo>
                      <a:pt x="2086" y="0"/>
                    </a:lnTo>
                    <a:lnTo>
                      <a:pt x="2242" y="10"/>
                    </a:lnTo>
                    <a:lnTo>
                      <a:pt x="2259" y="8"/>
                    </a:lnTo>
                  </a:path>
                </a:pathLst>
              </a:custGeom>
              <a:noFill/>
              <a:ln w="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5" name="Line 112">
                <a:extLst>
                  <a:ext uri="{FF2B5EF4-FFF2-40B4-BE49-F238E27FC236}">
                    <a16:creationId xmlns:a16="http://schemas.microsoft.com/office/drawing/2014/main" id="{B043A527-BE5F-4E7C-9240-841D0BC50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2" y="2946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6" name="Freeform 113">
                <a:extLst>
                  <a:ext uri="{FF2B5EF4-FFF2-40B4-BE49-F238E27FC236}">
                    <a16:creationId xmlns:a16="http://schemas.microsoft.com/office/drawing/2014/main" id="{38D8421C-04E8-4B3D-8674-B47B6EBCD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6" y="2939"/>
                <a:ext cx="232" cy="243"/>
              </a:xfrm>
              <a:custGeom>
                <a:avLst/>
                <a:gdLst>
                  <a:gd name="T0" fmla="*/ 57 w 1854"/>
                  <a:gd name="T1" fmla="*/ 7 h 1950"/>
                  <a:gd name="T2" fmla="*/ 110 w 1854"/>
                  <a:gd name="T3" fmla="*/ 0 h 1950"/>
                  <a:gd name="T4" fmla="*/ 101 w 1854"/>
                  <a:gd name="T5" fmla="*/ 17 h 1950"/>
                  <a:gd name="T6" fmla="*/ 124 w 1854"/>
                  <a:gd name="T7" fmla="*/ 27 h 1950"/>
                  <a:gd name="T8" fmla="*/ 142 w 1854"/>
                  <a:gd name="T9" fmla="*/ 52 h 1950"/>
                  <a:gd name="T10" fmla="*/ 196 w 1854"/>
                  <a:gd name="T11" fmla="*/ 96 h 1950"/>
                  <a:gd name="T12" fmla="*/ 219 w 1854"/>
                  <a:gd name="T13" fmla="*/ 140 h 1950"/>
                  <a:gd name="T14" fmla="*/ 232 w 1854"/>
                  <a:gd name="T15" fmla="*/ 144 h 1950"/>
                  <a:gd name="T16" fmla="*/ 221 w 1854"/>
                  <a:gd name="T17" fmla="*/ 162 h 1950"/>
                  <a:gd name="T18" fmla="*/ 224 w 1854"/>
                  <a:gd name="T19" fmla="*/ 168 h 1950"/>
                  <a:gd name="T20" fmla="*/ 213 w 1854"/>
                  <a:gd name="T21" fmla="*/ 186 h 1950"/>
                  <a:gd name="T22" fmla="*/ 215 w 1854"/>
                  <a:gd name="T23" fmla="*/ 196 h 1950"/>
                  <a:gd name="T24" fmla="*/ 210 w 1854"/>
                  <a:gd name="T25" fmla="*/ 195 h 1950"/>
                  <a:gd name="T26" fmla="*/ 217 w 1854"/>
                  <a:gd name="T27" fmla="*/ 198 h 1950"/>
                  <a:gd name="T28" fmla="*/ 213 w 1854"/>
                  <a:gd name="T29" fmla="*/ 219 h 1950"/>
                  <a:gd name="T30" fmla="*/ 211 w 1854"/>
                  <a:gd name="T31" fmla="*/ 220 h 1950"/>
                  <a:gd name="T32" fmla="*/ 191 w 1854"/>
                  <a:gd name="T33" fmla="*/ 218 h 1950"/>
                  <a:gd name="T34" fmla="*/ 193 w 1854"/>
                  <a:gd name="T35" fmla="*/ 242 h 1950"/>
                  <a:gd name="T36" fmla="*/ 188 w 1854"/>
                  <a:gd name="T37" fmla="*/ 243 h 1950"/>
                  <a:gd name="T38" fmla="*/ 183 w 1854"/>
                  <a:gd name="T39" fmla="*/ 232 h 1950"/>
                  <a:gd name="T40" fmla="*/ 59 w 1854"/>
                  <a:gd name="T41" fmla="*/ 240 h 1950"/>
                  <a:gd name="T42" fmla="*/ 51 w 1854"/>
                  <a:gd name="T43" fmla="*/ 226 h 1950"/>
                  <a:gd name="T44" fmla="*/ 40 w 1854"/>
                  <a:gd name="T45" fmla="*/ 180 h 1950"/>
                  <a:gd name="T46" fmla="*/ 48 w 1854"/>
                  <a:gd name="T47" fmla="*/ 157 h 1950"/>
                  <a:gd name="T48" fmla="*/ 31 w 1854"/>
                  <a:gd name="T49" fmla="*/ 126 h 1950"/>
                  <a:gd name="T50" fmla="*/ 0 w 1854"/>
                  <a:gd name="T51" fmla="*/ 14 h 1950"/>
                  <a:gd name="T52" fmla="*/ 57 w 1854"/>
                  <a:gd name="T53" fmla="*/ 7 h 1950"/>
                  <a:gd name="T54" fmla="*/ 57 w 1854"/>
                  <a:gd name="T55" fmla="*/ 7 h 19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54"/>
                  <a:gd name="T85" fmla="*/ 0 h 1950"/>
                  <a:gd name="T86" fmla="*/ 1854 w 1854"/>
                  <a:gd name="T87" fmla="*/ 1950 h 19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54" h="1950">
                    <a:moveTo>
                      <a:pt x="452" y="57"/>
                    </a:moveTo>
                    <a:lnTo>
                      <a:pt x="876" y="0"/>
                    </a:lnTo>
                    <a:lnTo>
                      <a:pt x="804" y="140"/>
                    </a:lnTo>
                    <a:lnTo>
                      <a:pt x="991" y="219"/>
                    </a:lnTo>
                    <a:lnTo>
                      <a:pt x="1131" y="420"/>
                    </a:lnTo>
                    <a:lnTo>
                      <a:pt x="1569" y="771"/>
                    </a:lnTo>
                    <a:lnTo>
                      <a:pt x="1754" y="1121"/>
                    </a:lnTo>
                    <a:lnTo>
                      <a:pt x="1854" y="1157"/>
                    </a:lnTo>
                    <a:lnTo>
                      <a:pt x="1765" y="1304"/>
                    </a:lnTo>
                    <a:lnTo>
                      <a:pt x="1793" y="1349"/>
                    </a:lnTo>
                    <a:lnTo>
                      <a:pt x="1703" y="1494"/>
                    </a:lnTo>
                    <a:lnTo>
                      <a:pt x="1715" y="1575"/>
                    </a:lnTo>
                    <a:lnTo>
                      <a:pt x="1675" y="1562"/>
                    </a:lnTo>
                    <a:lnTo>
                      <a:pt x="1735" y="1592"/>
                    </a:lnTo>
                    <a:lnTo>
                      <a:pt x="1701" y="1760"/>
                    </a:lnTo>
                    <a:lnTo>
                      <a:pt x="1684" y="1762"/>
                    </a:lnTo>
                    <a:lnTo>
                      <a:pt x="1528" y="1752"/>
                    </a:lnTo>
                    <a:lnTo>
                      <a:pt x="1541" y="1941"/>
                    </a:lnTo>
                    <a:lnTo>
                      <a:pt x="1500" y="1950"/>
                    </a:lnTo>
                    <a:lnTo>
                      <a:pt x="1466" y="1863"/>
                    </a:lnTo>
                    <a:lnTo>
                      <a:pt x="475" y="1924"/>
                    </a:lnTo>
                    <a:lnTo>
                      <a:pt x="407" y="1810"/>
                    </a:lnTo>
                    <a:lnTo>
                      <a:pt x="316" y="1441"/>
                    </a:lnTo>
                    <a:lnTo>
                      <a:pt x="386" y="1262"/>
                    </a:lnTo>
                    <a:lnTo>
                      <a:pt x="251" y="1014"/>
                    </a:lnTo>
                    <a:lnTo>
                      <a:pt x="0" y="112"/>
                    </a:lnTo>
                    <a:lnTo>
                      <a:pt x="452" y="53"/>
                    </a:lnTo>
                    <a:lnTo>
                      <a:pt x="452" y="57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7" name="Freeform 114">
                <a:extLst>
                  <a:ext uri="{FF2B5EF4-FFF2-40B4-BE49-F238E27FC236}">
                    <a16:creationId xmlns:a16="http://schemas.microsoft.com/office/drawing/2014/main" id="{D000DB85-0988-438E-B6A5-D7C4BAEC0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6" y="2939"/>
                <a:ext cx="232" cy="243"/>
              </a:xfrm>
              <a:custGeom>
                <a:avLst/>
                <a:gdLst>
                  <a:gd name="T0" fmla="*/ 57 w 1854"/>
                  <a:gd name="T1" fmla="*/ 7 h 1950"/>
                  <a:gd name="T2" fmla="*/ 110 w 1854"/>
                  <a:gd name="T3" fmla="*/ 0 h 1950"/>
                  <a:gd name="T4" fmla="*/ 101 w 1854"/>
                  <a:gd name="T5" fmla="*/ 17 h 1950"/>
                  <a:gd name="T6" fmla="*/ 124 w 1854"/>
                  <a:gd name="T7" fmla="*/ 27 h 1950"/>
                  <a:gd name="T8" fmla="*/ 142 w 1854"/>
                  <a:gd name="T9" fmla="*/ 52 h 1950"/>
                  <a:gd name="T10" fmla="*/ 196 w 1854"/>
                  <a:gd name="T11" fmla="*/ 96 h 1950"/>
                  <a:gd name="T12" fmla="*/ 219 w 1854"/>
                  <a:gd name="T13" fmla="*/ 140 h 1950"/>
                  <a:gd name="T14" fmla="*/ 232 w 1854"/>
                  <a:gd name="T15" fmla="*/ 144 h 1950"/>
                  <a:gd name="T16" fmla="*/ 221 w 1854"/>
                  <a:gd name="T17" fmla="*/ 162 h 1950"/>
                  <a:gd name="T18" fmla="*/ 224 w 1854"/>
                  <a:gd name="T19" fmla="*/ 168 h 1950"/>
                  <a:gd name="T20" fmla="*/ 213 w 1854"/>
                  <a:gd name="T21" fmla="*/ 186 h 1950"/>
                  <a:gd name="T22" fmla="*/ 215 w 1854"/>
                  <a:gd name="T23" fmla="*/ 196 h 1950"/>
                  <a:gd name="T24" fmla="*/ 210 w 1854"/>
                  <a:gd name="T25" fmla="*/ 195 h 1950"/>
                  <a:gd name="T26" fmla="*/ 217 w 1854"/>
                  <a:gd name="T27" fmla="*/ 198 h 1950"/>
                  <a:gd name="T28" fmla="*/ 213 w 1854"/>
                  <a:gd name="T29" fmla="*/ 219 h 1950"/>
                  <a:gd name="T30" fmla="*/ 211 w 1854"/>
                  <a:gd name="T31" fmla="*/ 220 h 1950"/>
                  <a:gd name="T32" fmla="*/ 191 w 1854"/>
                  <a:gd name="T33" fmla="*/ 218 h 1950"/>
                  <a:gd name="T34" fmla="*/ 193 w 1854"/>
                  <a:gd name="T35" fmla="*/ 242 h 1950"/>
                  <a:gd name="T36" fmla="*/ 188 w 1854"/>
                  <a:gd name="T37" fmla="*/ 243 h 1950"/>
                  <a:gd name="T38" fmla="*/ 183 w 1854"/>
                  <a:gd name="T39" fmla="*/ 232 h 1950"/>
                  <a:gd name="T40" fmla="*/ 59 w 1854"/>
                  <a:gd name="T41" fmla="*/ 240 h 1950"/>
                  <a:gd name="T42" fmla="*/ 51 w 1854"/>
                  <a:gd name="T43" fmla="*/ 226 h 1950"/>
                  <a:gd name="T44" fmla="*/ 40 w 1854"/>
                  <a:gd name="T45" fmla="*/ 180 h 1950"/>
                  <a:gd name="T46" fmla="*/ 48 w 1854"/>
                  <a:gd name="T47" fmla="*/ 157 h 1950"/>
                  <a:gd name="T48" fmla="*/ 31 w 1854"/>
                  <a:gd name="T49" fmla="*/ 126 h 1950"/>
                  <a:gd name="T50" fmla="*/ 0 w 1854"/>
                  <a:gd name="T51" fmla="*/ 14 h 1950"/>
                  <a:gd name="T52" fmla="*/ 57 w 1854"/>
                  <a:gd name="T53" fmla="*/ 7 h 1950"/>
                  <a:gd name="T54" fmla="*/ 57 w 1854"/>
                  <a:gd name="T55" fmla="*/ 7 h 19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54"/>
                  <a:gd name="T85" fmla="*/ 0 h 1950"/>
                  <a:gd name="T86" fmla="*/ 1854 w 1854"/>
                  <a:gd name="T87" fmla="*/ 1950 h 19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54" h="1950">
                    <a:moveTo>
                      <a:pt x="452" y="57"/>
                    </a:moveTo>
                    <a:lnTo>
                      <a:pt x="876" y="0"/>
                    </a:lnTo>
                    <a:lnTo>
                      <a:pt x="804" y="140"/>
                    </a:lnTo>
                    <a:lnTo>
                      <a:pt x="991" y="219"/>
                    </a:lnTo>
                    <a:lnTo>
                      <a:pt x="1131" y="420"/>
                    </a:lnTo>
                    <a:lnTo>
                      <a:pt x="1569" y="771"/>
                    </a:lnTo>
                    <a:lnTo>
                      <a:pt x="1754" y="1121"/>
                    </a:lnTo>
                    <a:lnTo>
                      <a:pt x="1854" y="1157"/>
                    </a:lnTo>
                    <a:lnTo>
                      <a:pt x="1765" y="1304"/>
                    </a:lnTo>
                    <a:lnTo>
                      <a:pt x="1793" y="1349"/>
                    </a:lnTo>
                    <a:lnTo>
                      <a:pt x="1703" y="1494"/>
                    </a:lnTo>
                    <a:lnTo>
                      <a:pt x="1715" y="1575"/>
                    </a:lnTo>
                    <a:lnTo>
                      <a:pt x="1675" y="1562"/>
                    </a:lnTo>
                    <a:lnTo>
                      <a:pt x="1735" y="1592"/>
                    </a:lnTo>
                    <a:lnTo>
                      <a:pt x="1701" y="1760"/>
                    </a:lnTo>
                    <a:lnTo>
                      <a:pt x="1684" y="1762"/>
                    </a:lnTo>
                    <a:lnTo>
                      <a:pt x="1528" y="1752"/>
                    </a:lnTo>
                    <a:lnTo>
                      <a:pt x="1541" y="1941"/>
                    </a:lnTo>
                    <a:lnTo>
                      <a:pt x="1500" y="1950"/>
                    </a:lnTo>
                    <a:lnTo>
                      <a:pt x="1466" y="1863"/>
                    </a:lnTo>
                    <a:lnTo>
                      <a:pt x="475" y="1924"/>
                    </a:lnTo>
                    <a:lnTo>
                      <a:pt x="407" y="1810"/>
                    </a:lnTo>
                    <a:lnTo>
                      <a:pt x="316" y="1441"/>
                    </a:lnTo>
                    <a:lnTo>
                      <a:pt x="386" y="1262"/>
                    </a:lnTo>
                    <a:lnTo>
                      <a:pt x="251" y="1014"/>
                    </a:lnTo>
                    <a:lnTo>
                      <a:pt x="0" y="112"/>
                    </a:lnTo>
                    <a:lnTo>
                      <a:pt x="452" y="53"/>
                    </a:lnTo>
                    <a:lnTo>
                      <a:pt x="452" y="57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8" name="Line 115">
                <a:extLst>
                  <a:ext uri="{FF2B5EF4-FFF2-40B4-BE49-F238E27FC236}">
                    <a16:creationId xmlns:a16="http://schemas.microsoft.com/office/drawing/2014/main" id="{08256144-42CE-4710-85BF-0C0D6559E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3270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89" name="Line 124">
                <a:extLst>
                  <a:ext uri="{FF2B5EF4-FFF2-40B4-BE49-F238E27FC236}">
                    <a16:creationId xmlns:a16="http://schemas.microsoft.com/office/drawing/2014/main" id="{41F877C3-50BA-491F-811D-E6B301056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8" y="3348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0" name="Line 133">
                <a:extLst>
                  <a:ext uri="{FF2B5EF4-FFF2-40B4-BE49-F238E27FC236}">
                    <a16:creationId xmlns:a16="http://schemas.microsoft.com/office/drawing/2014/main" id="{CE1D108F-E222-4B42-969C-60C0F0DDF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" y="2525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1" name="Freeform 96">
                <a:extLst>
                  <a:ext uri="{FF2B5EF4-FFF2-40B4-BE49-F238E27FC236}">
                    <a16:creationId xmlns:a16="http://schemas.microsoft.com/office/drawing/2014/main" id="{D615226A-D8EC-4A85-948A-6D02C29F3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" y="2133"/>
                <a:ext cx="257" cy="413"/>
              </a:xfrm>
              <a:custGeom>
                <a:avLst/>
                <a:gdLst/>
                <a:ahLst/>
                <a:cxnLst>
                  <a:cxn ang="0">
                    <a:pos x="938" y="3136"/>
                  </a:cxn>
                  <a:cxn ang="0">
                    <a:pos x="0" y="2937"/>
                  </a:cxn>
                  <a:cxn ang="0">
                    <a:pos x="243" y="2041"/>
                  </a:cxn>
                  <a:cxn ang="0">
                    <a:pos x="167" y="1912"/>
                  </a:cxn>
                  <a:cxn ang="0">
                    <a:pos x="514" y="1452"/>
                  </a:cxn>
                  <a:cxn ang="0">
                    <a:pos x="414" y="1256"/>
                  </a:cxn>
                  <a:cxn ang="0">
                    <a:pos x="668" y="0"/>
                  </a:cxn>
                  <a:cxn ang="0">
                    <a:pos x="943" y="64"/>
                  </a:cxn>
                  <a:cxn ang="0">
                    <a:pos x="855" y="478"/>
                  </a:cxn>
                  <a:cxn ang="0">
                    <a:pos x="922" y="661"/>
                  </a:cxn>
                  <a:cxn ang="0">
                    <a:pos x="891" y="734"/>
                  </a:cxn>
                  <a:cxn ang="0">
                    <a:pos x="997" y="834"/>
                  </a:cxn>
                  <a:cxn ang="0">
                    <a:pos x="1109" y="1100"/>
                  </a:cxn>
                  <a:cxn ang="0">
                    <a:pos x="1240" y="1150"/>
                  </a:cxn>
                  <a:cxn ang="0">
                    <a:pos x="1084" y="1591"/>
                  </a:cxn>
                  <a:cxn ang="0">
                    <a:pos x="1137" y="1650"/>
                  </a:cxn>
                  <a:cxn ang="0">
                    <a:pos x="1260" y="1563"/>
                  </a:cxn>
                  <a:cxn ang="0">
                    <a:pos x="1310" y="1614"/>
                  </a:cxn>
                  <a:cxn ang="0">
                    <a:pos x="1357" y="1951"/>
                  </a:cxn>
                  <a:cxn ang="0">
                    <a:pos x="1444" y="2013"/>
                  </a:cxn>
                  <a:cxn ang="0">
                    <a:pos x="1499" y="2198"/>
                  </a:cxn>
                  <a:cxn ang="0">
                    <a:pos x="1553" y="2144"/>
                  </a:cxn>
                  <a:cxn ang="0">
                    <a:pos x="1642" y="2186"/>
                  </a:cxn>
                  <a:cxn ang="0">
                    <a:pos x="1701" y="2141"/>
                  </a:cxn>
                  <a:cxn ang="0">
                    <a:pos x="1932" y="2194"/>
                  </a:cxn>
                  <a:cxn ang="0">
                    <a:pos x="1977" y="2105"/>
                  </a:cxn>
                  <a:cxn ang="0">
                    <a:pos x="2058" y="2239"/>
                  </a:cxn>
                  <a:cxn ang="0">
                    <a:pos x="1887" y="3309"/>
                  </a:cxn>
                  <a:cxn ang="0">
                    <a:pos x="1265" y="3200"/>
                  </a:cxn>
                  <a:cxn ang="0">
                    <a:pos x="938" y="3136"/>
                  </a:cxn>
                </a:cxnLst>
                <a:rect l="0" t="0" r="r" b="b"/>
                <a:pathLst>
                  <a:path w="2058" h="3309">
                    <a:moveTo>
                      <a:pt x="938" y="3136"/>
                    </a:moveTo>
                    <a:lnTo>
                      <a:pt x="0" y="2937"/>
                    </a:lnTo>
                    <a:lnTo>
                      <a:pt x="243" y="2041"/>
                    </a:lnTo>
                    <a:lnTo>
                      <a:pt x="167" y="1912"/>
                    </a:lnTo>
                    <a:lnTo>
                      <a:pt x="514" y="1452"/>
                    </a:lnTo>
                    <a:lnTo>
                      <a:pt x="414" y="1256"/>
                    </a:lnTo>
                    <a:lnTo>
                      <a:pt x="668" y="0"/>
                    </a:lnTo>
                    <a:lnTo>
                      <a:pt x="943" y="64"/>
                    </a:lnTo>
                    <a:lnTo>
                      <a:pt x="855" y="478"/>
                    </a:lnTo>
                    <a:lnTo>
                      <a:pt x="922" y="661"/>
                    </a:lnTo>
                    <a:lnTo>
                      <a:pt x="891" y="734"/>
                    </a:lnTo>
                    <a:lnTo>
                      <a:pt x="997" y="834"/>
                    </a:lnTo>
                    <a:lnTo>
                      <a:pt x="1109" y="1100"/>
                    </a:lnTo>
                    <a:lnTo>
                      <a:pt x="1240" y="1150"/>
                    </a:lnTo>
                    <a:lnTo>
                      <a:pt x="1084" y="1591"/>
                    </a:lnTo>
                    <a:lnTo>
                      <a:pt x="1137" y="1650"/>
                    </a:lnTo>
                    <a:lnTo>
                      <a:pt x="1260" y="1563"/>
                    </a:lnTo>
                    <a:lnTo>
                      <a:pt x="1310" y="1614"/>
                    </a:lnTo>
                    <a:lnTo>
                      <a:pt x="1357" y="1951"/>
                    </a:lnTo>
                    <a:lnTo>
                      <a:pt x="1444" y="2013"/>
                    </a:lnTo>
                    <a:lnTo>
                      <a:pt x="1499" y="2198"/>
                    </a:lnTo>
                    <a:lnTo>
                      <a:pt x="1553" y="2144"/>
                    </a:lnTo>
                    <a:lnTo>
                      <a:pt x="1642" y="2186"/>
                    </a:lnTo>
                    <a:lnTo>
                      <a:pt x="1701" y="2141"/>
                    </a:lnTo>
                    <a:lnTo>
                      <a:pt x="1932" y="2194"/>
                    </a:lnTo>
                    <a:lnTo>
                      <a:pt x="1977" y="2105"/>
                    </a:lnTo>
                    <a:lnTo>
                      <a:pt x="2058" y="2239"/>
                    </a:lnTo>
                    <a:lnTo>
                      <a:pt x="1887" y="3309"/>
                    </a:lnTo>
                    <a:lnTo>
                      <a:pt x="1265" y="3200"/>
                    </a:lnTo>
                    <a:lnTo>
                      <a:pt x="938" y="3136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92" name="Freeform 135">
                <a:extLst>
                  <a:ext uri="{FF2B5EF4-FFF2-40B4-BE49-F238E27FC236}">
                    <a16:creationId xmlns:a16="http://schemas.microsoft.com/office/drawing/2014/main" id="{D6E57907-03ED-4794-A73C-62CB6C715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" y="2133"/>
                <a:ext cx="257" cy="413"/>
              </a:xfrm>
              <a:custGeom>
                <a:avLst/>
                <a:gdLst>
                  <a:gd name="T0" fmla="*/ 117 w 2058"/>
                  <a:gd name="T1" fmla="*/ 391 h 3309"/>
                  <a:gd name="T2" fmla="*/ 0 w 2058"/>
                  <a:gd name="T3" fmla="*/ 367 h 3309"/>
                  <a:gd name="T4" fmla="*/ 30 w 2058"/>
                  <a:gd name="T5" fmla="*/ 255 h 3309"/>
                  <a:gd name="T6" fmla="*/ 21 w 2058"/>
                  <a:gd name="T7" fmla="*/ 239 h 3309"/>
                  <a:gd name="T8" fmla="*/ 64 w 2058"/>
                  <a:gd name="T9" fmla="*/ 181 h 3309"/>
                  <a:gd name="T10" fmla="*/ 52 w 2058"/>
                  <a:gd name="T11" fmla="*/ 157 h 3309"/>
                  <a:gd name="T12" fmla="*/ 83 w 2058"/>
                  <a:gd name="T13" fmla="*/ 0 h 3309"/>
                  <a:gd name="T14" fmla="*/ 118 w 2058"/>
                  <a:gd name="T15" fmla="*/ 8 h 3309"/>
                  <a:gd name="T16" fmla="*/ 107 w 2058"/>
                  <a:gd name="T17" fmla="*/ 60 h 3309"/>
                  <a:gd name="T18" fmla="*/ 115 w 2058"/>
                  <a:gd name="T19" fmla="*/ 83 h 3309"/>
                  <a:gd name="T20" fmla="*/ 111 w 2058"/>
                  <a:gd name="T21" fmla="*/ 92 h 3309"/>
                  <a:gd name="T22" fmla="*/ 125 w 2058"/>
                  <a:gd name="T23" fmla="*/ 104 h 3309"/>
                  <a:gd name="T24" fmla="*/ 138 w 2058"/>
                  <a:gd name="T25" fmla="*/ 137 h 3309"/>
                  <a:gd name="T26" fmla="*/ 155 w 2058"/>
                  <a:gd name="T27" fmla="*/ 144 h 3309"/>
                  <a:gd name="T28" fmla="*/ 135 w 2058"/>
                  <a:gd name="T29" fmla="*/ 199 h 3309"/>
                  <a:gd name="T30" fmla="*/ 142 w 2058"/>
                  <a:gd name="T31" fmla="*/ 206 h 3309"/>
                  <a:gd name="T32" fmla="*/ 157 w 2058"/>
                  <a:gd name="T33" fmla="*/ 195 h 3309"/>
                  <a:gd name="T34" fmla="*/ 164 w 2058"/>
                  <a:gd name="T35" fmla="*/ 201 h 3309"/>
                  <a:gd name="T36" fmla="*/ 169 w 2058"/>
                  <a:gd name="T37" fmla="*/ 244 h 3309"/>
                  <a:gd name="T38" fmla="*/ 180 w 2058"/>
                  <a:gd name="T39" fmla="*/ 251 h 3309"/>
                  <a:gd name="T40" fmla="*/ 187 w 2058"/>
                  <a:gd name="T41" fmla="*/ 274 h 3309"/>
                  <a:gd name="T42" fmla="*/ 194 w 2058"/>
                  <a:gd name="T43" fmla="*/ 268 h 3309"/>
                  <a:gd name="T44" fmla="*/ 205 w 2058"/>
                  <a:gd name="T45" fmla="*/ 273 h 3309"/>
                  <a:gd name="T46" fmla="*/ 212 w 2058"/>
                  <a:gd name="T47" fmla="*/ 267 h 3309"/>
                  <a:gd name="T48" fmla="*/ 241 w 2058"/>
                  <a:gd name="T49" fmla="*/ 274 h 3309"/>
                  <a:gd name="T50" fmla="*/ 247 w 2058"/>
                  <a:gd name="T51" fmla="*/ 263 h 3309"/>
                  <a:gd name="T52" fmla="*/ 257 w 2058"/>
                  <a:gd name="T53" fmla="*/ 279 h 3309"/>
                  <a:gd name="T54" fmla="*/ 236 w 2058"/>
                  <a:gd name="T55" fmla="*/ 413 h 3309"/>
                  <a:gd name="T56" fmla="*/ 158 w 2058"/>
                  <a:gd name="T57" fmla="*/ 399 h 3309"/>
                  <a:gd name="T58" fmla="*/ 117 w 2058"/>
                  <a:gd name="T59" fmla="*/ 391 h 330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58"/>
                  <a:gd name="T91" fmla="*/ 0 h 3309"/>
                  <a:gd name="T92" fmla="*/ 2058 w 2058"/>
                  <a:gd name="T93" fmla="*/ 3309 h 330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58" h="3309">
                    <a:moveTo>
                      <a:pt x="938" y="3136"/>
                    </a:moveTo>
                    <a:lnTo>
                      <a:pt x="0" y="2937"/>
                    </a:lnTo>
                    <a:lnTo>
                      <a:pt x="243" y="2041"/>
                    </a:lnTo>
                    <a:lnTo>
                      <a:pt x="167" y="1912"/>
                    </a:lnTo>
                    <a:lnTo>
                      <a:pt x="514" y="1452"/>
                    </a:lnTo>
                    <a:lnTo>
                      <a:pt x="414" y="1256"/>
                    </a:lnTo>
                    <a:lnTo>
                      <a:pt x="668" y="0"/>
                    </a:lnTo>
                    <a:lnTo>
                      <a:pt x="943" y="64"/>
                    </a:lnTo>
                    <a:lnTo>
                      <a:pt x="855" y="478"/>
                    </a:lnTo>
                    <a:lnTo>
                      <a:pt x="922" y="661"/>
                    </a:lnTo>
                    <a:lnTo>
                      <a:pt x="891" y="734"/>
                    </a:lnTo>
                    <a:lnTo>
                      <a:pt x="997" y="834"/>
                    </a:lnTo>
                    <a:lnTo>
                      <a:pt x="1109" y="1100"/>
                    </a:lnTo>
                    <a:lnTo>
                      <a:pt x="1240" y="1150"/>
                    </a:lnTo>
                    <a:lnTo>
                      <a:pt x="1084" y="1591"/>
                    </a:lnTo>
                    <a:lnTo>
                      <a:pt x="1137" y="1650"/>
                    </a:lnTo>
                    <a:lnTo>
                      <a:pt x="1260" y="1563"/>
                    </a:lnTo>
                    <a:lnTo>
                      <a:pt x="1310" y="1614"/>
                    </a:lnTo>
                    <a:lnTo>
                      <a:pt x="1357" y="1951"/>
                    </a:lnTo>
                    <a:lnTo>
                      <a:pt x="1444" y="2013"/>
                    </a:lnTo>
                    <a:lnTo>
                      <a:pt x="1499" y="2198"/>
                    </a:lnTo>
                    <a:lnTo>
                      <a:pt x="1553" y="2144"/>
                    </a:lnTo>
                    <a:lnTo>
                      <a:pt x="1642" y="2186"/>
                    </a:lnTo>
                    <a:lnTo>
                      <a:pt x="1701" y="2141"/>
                    </a:lnTo>
                    <a:lnTo>
                      <a:pt x="1932" y="2194"/>
                    </a:lnTo>
                    <a:lnTo>
                      <a:pt x="1977" y="2105"/>
                    </a:lnTo>
                    <a:lnTo>
                      <a:pt x="2058" y="2239"/>
                    </a:lnTo>
                    <a:lnTo>
                      <a:pt x="1887" y="3309"/>
                    </a:lnTo>
                    <a:lnTo>
                      <a:pt x="1265" y="3200"/>
                    </a:lnTo>
                    <a:lnTo>
                      <a:pt x="938" y="3136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3" name="Line 136">
                <a:extLst>
                  <a:ext uri="{FF2B5EF4-FFF2-40B4-BE49-F238E27FC236}">
                    <a16:creationId xmlns:a16="http://schemas.microsoft.com/office/drawing/2014/main" id="{86E81774-C73F-48D6-98F0-6FFEC81E1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1" y="2857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4" name="Freeform 99">
                <a:extLst>
                  <a:ext uri="{FF2B5EF4-FFF2-40B4-BE49-F238E27FC236}">
                    <a16:creationId xmlns:a16="http://schemas.microsoft.com/office/drawing/2014/main" id="{7DE28EAC-7BE6-4791-91F2-49294C2C4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554"/>
                <a:ext cx="169" cy="303"/>
              </a:xfrm>
              <a:custGeom>
                <a:avLst/>
                <a:gdLst/>
                <a:ahLst/>
                <a:cxnLst>
                  <a:cxn ang="0">
                    <a:pos x="846" y="2424"/>
                  </a:cxn>
                  <a:cxn ang="0">
                    <a:pos x="724" y="2307"/>
                  </a:cxn>
                  <a:cxn ang="0">
                    <a:pos x="710" y="2139"/>
                  </a:cxn>
                  <a:cxn ang="0">
                    <a:pos x="405" y="1921"/>
                  </a:cxn>
                  <a:cxn ang="0">
                    <a:pos x="473" y="1650"/>
                  </a:cxn>
                  <a:cxn ang="0">
                    <a:pos x="375" y="1600"/>
                  </a:cxn>
                  <a:cxn ang="0">
                    <a:pos x="300" y="1636"/>
                  </a:cxn>
                  <a:cxn ang="0">
                    <a:pos x="249" y="1471"/>
                  </a:cxn>
                  <a:cxn ang="0">
                    <a:pos x="98" y="1335"/>
                  </a:cxn>
                  <a:cxn ang="0">
                    <a:pos x="4" y="1214"/>
                  </a:cxn>
                  <a:cxn ang="0">
                    <a:pos x="6" y="1000"/>
                  </a:cxn>
                  <a:cxn ang="0">
                    <a:pos x="9" y="996"/>
                  </a:cxn>
                  <a:cxn ang="0">
                    <a:pos x="0" y="915"/>
                  </a:cxn>
                  <a:cxn ang="0">
                    <a:pos x="102" y="857"/>
                  </a:cxn>
                  <a:cxn ang="0">
                    <a:pos x="145" y="734"/>
                  </a:cxn>
                  <a:cxn ang="0">
                    <a:pos x="109" y="544"/>
                  </a:cxn>
                  <a:cxn ang="0">
                    <a:pos x="294" y="478"/>
                  </a:cxn>
                  <a:cxn ang="0">
                    <a:pos x="377" y="344"/>
                  </a:cxn>
                  <a:cxn ang="0">
                    <a:pos x="369" y="212"/>
                  </a:cxn>
                  <a:cxn ang="0">
                    <a:pos x="210" y="58"/>
                  </a:cxn>
                  <a:cxn ang="0">
                    <a:pos x="283" y="56"/>
                  </a:cxn>
                  <a:cxn ang="0">
                    <a:pos x="1117" y="0"/>
                  </a:cxn>
                  <a:cxn ang="0">
                    <a:pos x="1232" y="321"/>
                  </a:cxn>
                  <a:cxn ang="0">
                    <a:pos x="1319" y="1357"/>
                  </a:cxn>
                  <a:cxn ang="0">
                    <a:pos x="1283" y="1454"/>
                  </a:cxn>
                  <a:cxn ang="0">
                    <a:pos x="1355" y="1622"/>
                  </a:cxn>
                  <a:cxn ang="0">
                    <a:pos x="1210" y="1859"/>
                  </a:cxn>
                  <a:cxn ang="0">
                    <a:pos x="1213" y="2047"/>
                  </a:cxn>
                  <a:cxn ang="0">
                    <a:pos x="1170" y="2107"/>
                  </a:cxn>
                  <a:cxn ang="0">
                    <a:pos x="1204" y="2181"/>
                  </a:cxn>
                  <a:cxn ang="0">
                    <a:pos x="1076" y="2228"/>
                  </a:cxn>
                  <a:cxn ang="0">
                    <a:pos x="1084" y="2367"/>
                  </a:cxn>
                  <a:cxn ang="0">
                    <a:pos x="908" y="2314"/>
                  </a:cxn>
                  <a:cxn ang="0">
                    <a:pos x="838" y="2403"/>
                  </a:cxn>
                  <a:cxn ang="0">
                    <a:pos x="846" y="2424"/>
                  </a:cxn>
                </a:cxnLst>
                <a:rect l="0" t="0" r="r" b="b"/>
                <a:pathLst>
                  <a:path w="1355" h="2424">
                    <a:moveTo>
                      <a:pt x="846" y="2424"/>
                    </a:moveTo>
                    <a:lnTo>
                      <a:pt x="724" y="2307"/>
                    </a:lnTo>
                    <a:lnTo>
                      <a:pt x="710" y="2139"/>
                    </a:lnTo>
                    <a:lnTo>
                      <a:pt x="405" y="1921"/>
                    </a:lnTo>
                    <a:lnTo>
                      <a:pt x="473" y="1650"/>
                    </a:lnTo>
                    <a:lnTo>
                      <a:pt x="375" y="1600"/>
                    </a:lnTo>
                    <a:lnTo>
                      <a:pt x="300" y="1636"/>
                    </a:lnTo>
                    <a:lnTo>
                      <a:pt x="249" y="1471"/>
                    </a:lnTo>
                    <a:lnTo>
                      <a:pt x="98" y="1335"/>
                    </a:lnTo>
                    <a:lnTo>
                      <a:pt x="4" y="1214"/>
                    </a:lnTo>
                    <a:lnTo>
                      <a:pt x="6" y="1000"/>
                    </a:lnTo>
                    <a:lnTo>
                      <a:pt x="9" y="996"/>
                    </a:lnTo>
                    <a:lnTo>
                      <a:pt x="0" y="915"/>
                    </a:lnTo>
                    <a:lnTo>
                      <a:pt x="102" y="857"/>
                    </a:lnTo>
                    <a:lnTo>
                      <a:pt x="145" y="734"/>
                    </a:lnTo>
                    <a:lnTo>
                      <a:pt x="109" y="544"/>
                    </a:lnTo>
                    <a:lnTo>
                      <a:pt x="294" y="478"/>
                    </a:lnTo>
                    <a:lnTo>
                      <a:pt x="377" y="344"/>
                    </a:lnTo>
                    <a:lnTo>
                      <a:pt x="369" y="212"/>
                    </a:lnTo>
                    <a:lnTo>
                      <a:pt x="210" y="58"/>
                    </a:lnTo>
                    <a:lnTo>
                      <a:pt x="283" y="56"/>
                    </a:lnTo>
                    <a:lnTo>
                      <a:pt x="1117" y="0"/>
                    </a:lnTo>
                    <a:lnTo>
                      <a:pt x="1232" y="321"/>
                    </a:lnTo>
                    <a:lnTo>
                      <a:pt x="1319" y="1357"/>
                    </a:lnTo>
                    <a:lnTo>
                      <a:pt x="1283" y="1454"/>
                    </a:lnTo>
                    <a:lnTo>
                      <a:pt x="1355" y="1622"/>
                    </a:lnTo>
                    <a:lnTo>
                      <a:pt x="1210" y="1859"/>
                    </a:lnTo>
                    <a:lnTo>
                      <a:pt x="1213" y="2047"/>
                    </a:lnTo>
                    <a:lnTo>
                      <a:pt x="1170" y="2107"/>
                    </a:lnTo>
                    <a:lnTo>
                      <a:pt x="1204" y="2181"/>
                    </a:lnTo>
                    <a:lnTo>
                      <a:pt x="1076" y="2228"/>
                    </a:lnTo>
                    <a:lnTo>
                      <a:pt x="1084" y="2367"/>
                    </a:lnTo>
                    <a:lnTo>
                      <a:pt x="908" y="2314"/>
                    </a:lnTo>
                    <a:lnTo>
                      <a:pt x="838" y="2403"/>
                    </a:lnTo>
                    <a:lnTo>
                      <a:pt x="846" y="2424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95" name="Freeform 138">
                <a:extLst>
                  <a:ext uri="{FF2B5EF4-FFF2-40B4-BE49-F238E27FC236}">
                    <a16:creationId xmlns:a16="http://schemas.microsoft.com/office/drawing/2014/main" id="{E65325B4-8D7A-44D8-B8AE-0AFFCA4D6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554"/>
                <a:ext cx="169" cy="303"/>
              </a:xfrm>
              <a:custGeom>
                <a:avLst/>
                <a:gdLst>
                  <a:gd name="T0" fmla="*/ 106 w 1355"/>
                  <a:gd name="T1" fmla="*/ 303 h 2424"/>
                  <a:gd name="T2" fmla="*/ 90 w 1355"/>
                  <a:gd name="T3" fmla="*/ 288 h 2424"/>
                  <a:gd name="T4" fmla="*/ 89 w 1355"/>
                  <a:gd name="T5" fmla="*/ 267 h 2424"/>
                  <a:gd name="T6" fmla="*/ 51 w 1355"/>
                  <a:gd name="T7" fmla="*/ 240 h 2424"/>
                  <a:gd name="T8" fmla="*/ 59 w 1355"/>
                  <a:gd name="T9" fmla="*/ 206 h 2424"/>
                  <a:gd name="T10" fmla="*/ 47 w 1355"/>
                  <a:gd name="T11" fmla="*/ 200 h 2424"/>
                  <a:gd name="T12" fmla="*/ 37 w 1355"/>
                  <a:gd name="T13" fmla="*/ 204 h 2424"/>
                  <a:gd name="T14" fmla="*/ 31 w 1355"/>
                  <a:gd name="T15" fmla="*/ 184 h 2424"/>
                  <a:gd name="T16" fmla="*/ 12 w 1355"/>
                  <a:gd name="T17" fmla="*/ 167 h 2424"/>
                  <a:gd name="T18" fmla="*/ 0 w 1355"/>
                  <a:gd name="T19" fmla="*/ 152 h 2424"/>
                  <a:gd name="T20" fmla="*/ 1 w 1355"/>
                  <a:gd name="T21" fmla="*/ 125 h 2424"/>
                  <a:gd name="T22" fmla="*/ 1 w 1355"/>
                  <a:gd name="T23" fmla="*/ 124 h 2424"/>
                  <a:gd name="T24" fmla="*/ 0 w 1355"/>
                  <a:gd name="T25" fmla="*/ 114 h 2424"/>
                  <a:gd name="T26" fmla="*/ 13 w 1355"/>
                  <a:gd name="T27" fmla="*/ 107 h 2424"/>
                  <a:gd name="T28" fmla="*/ 18 w 1355"/>
                  <a:gd name="T29" fmla="*/ 92 h 2424"/>
                  <a:gd name="T30" fmla="*/ 14 w 1355"/>
                  <a:gd name="T31" fmla="*/ 68 h 2424"/>
                  <a:gd name="T32" fmla="*/ 37 w 1355"/>
                  <a:gd name="T33" fmla="*/ 60 h 2424"/>
                  <a:gd name="T34" fmla="*/ 47 w 1355"/>
                  <a:gd name="T35" fmla="*/ 43 h 2424"/>
                  <a:gd name="T36" fmla="*/ 46 w 1355"/>
                  <a:gd name="T37" fmla="*/ 26 h 2424"/>
                  <a:gd name="T38" fmla="*/ 26 w 1355"/>
                  <a:gd name="T39" fmla="*/ 7 h 2424"/>
                  <a:gd name="T40" fmla="*/ 35 w 1355"/>
                  <a:gd name="T41" fmla="*/ 7 h 2424"/>
                  <a:gd name="T42" fmla="*/ 139 w 1355"/>
                  <a:gd name="T43" fmla="*/ 0 h 2424"/>
                  <a:gd name="T44" fmla="*/ 154 w 1355"/>
                  <a:gd name="T45" fmla="*/ 40 h 2424"/>
                  <a:gd name="T46" fmla="*/ 165 w 1355"/>
                  <a:gd name="T47" fmla="*/ 170 h 2424"/>
                  <a:gd name="T48" fmla="*/ 160 w 1355"/>
                  <a:gd name="T49" fmla="*/ 182 h 2424"/>
                  <a:gd name="T50" fmla="*/ 169 w 1355"/>
                  <a:gd name="T51" fmla="*/ 203 h 2424"/>
                  <a:gd name="T52" fmla="*/ 151 w 1355"/>
                  <a:gd name="T53" fmla="*/ 232 h 2424"/>
                  <a:gd name="T54" fmla="*/ 151 w 1355"/>
                  <a:gd name="T55" fmla="*/ 256 h 2424"/>
                  <a:gd name="T56" fmla="*/ 146 w 1355"/>
                  <a:gd name="T57" fmla="*/ 263 h 2424"/>
                  <a:gd name="T58" fmla="*/ 150 w 1355"/>
                  <a:gd name="T59" fmla="*/ 273 h 2424"/>
                  <a:gd name="T60" fmla="*/ 134 w 1355"/>
                  <a:gd name="T61" fmla="*/ 279 h 2424"/>
                  <a:gd name="T62" fmla="*/ 135 w 1355"/>
                  <a:gd name="T63" fmla="*/ 296 h 2424"/>
                  <a:gd name="T64" fmla="*/ 113 w 1355"/>
                  <a:gd name="T65" fmla="*/ 289 h 2424"/>
                  <a:gd name="T66" fmla="*/ 105 w 1355"/>
                  <a:gd name="T67" fmla="*/ 300 h 2424"/>
                  <a:gd name="T68" fmla="*/ 106 w 1355"/>
                  <a:gd name="T69" fmla="*/ 303 h 24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55"/>
                  <a:gd name="T106" fmla="*/ 0 h 2424"/>
                  <a:gd name="T107" fmla="*/ 1355 w 1355"/>
                  <a:gd name="T108" fmla="*/ 2424 h 24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55" h="2424">
                    <a:moveTo>
                      <a:pt x="846" y="2424"/>
                    </a:moveTo>
                    <a:lnTo>
                      <a:pt x="724" y="2307"/>
                    </a:lnTo>
                    <a:lnTo>
                      <a:pt x="710" y="2139"/>
                    </a:lnTo>
                    <a:lnTo>
                      <a:pt x="405" y="1921"/>
                    </a:lnTo>
                    <a:lnTo>
                      <a:pt x="473" y="1650"/>
                    </a:lnTo>
                    <a:lnTo>
                      <a:pt x="375" y="1600"/>
                    </a:lnTo>
                    <a:lnTo>
                      <a:pt x="300" y="1636"/>
                    </a:lnTo>
                    <a:lnTo>
                      <a:pt x="249" y="1471"/>
                    </a:lnTo>
                    <a:lnTo>
                      <a:pt x="98" y="1335"/>
                    </a:lnTo>
                    <a:lnTo>
                      <a:pt x="4" y="1214"/>
                    </a:lnTo>
                    <a:lnTo>
                      <a:pt x="6" y="1000"/>
                    </a:lnTo>
                    <a:lnTo>
                      <a:pt x="9" y="996"/>
                    </a:lnTo>
                    <a:lnTo>
                      <a:pt x="0" y="915"/>
                    </a:lnTo>
                    <a:lnTo>
                      <a:pt x="102" y="857"/>
                    </a:lnTo>
                    <a:lnTo>
                      <a:pt x="145" y="734"/>
                    </a:lnTo>
                    <a:lnTo>
                      <a:pt x="109" y="544"/>
                    </a:lnTo>
                    <a:lnTo>
                      <a:pt x="294" y="478"/>
                    </a:lnTo>
                    <a:lnTo>
                      <a:pt x="377" y="344"/>
                    </a:lnTo>
                    <a:lnTo>
                      <a:pt x="369" y="212"/>
                    </a:lnTo>
                    <a:lnTo>
                      <a:pt x="210" y="58"/>
                    </a:lnTo>
                    <a:lnTo>
                      <a:pt x="283" y="56"/>
                    </a:lnTo>
                    <a:lnTo>
                      <a:pt x="1117" y="0"/>
                    </a:lnTo>
                    <a:lnTo>
                      <a:pt x="1232" y="321"/>
                    </a:lnTo>
                    <a:lnTo>
                      <a:pt x="1319" y="1357"/>
                    </a:lnTo>
                    <a:lnTo>
                      <a:pt x="1283" y="1454"/>
                    </a:lnTo>
                    <a:lnTo>
                      <a:pt x="1355" y="1622"/>
                    </a:lnTo>
                    <a:lnTo>
                      <a:pt x="1210" y="1859"/>
                    </a:lnTo>
                    <a:lnTo>
                      <a:pt x="1213" y="2047"/>
                    </a:lnTo>
                    <a:lnTo>
                      <a:pt x="1170" y="2107"/>
                    </a:lnTo>
                    <a:lnTo>
                      <a:pt x="1204" y="2181"/>
                    </a:lnTo>
                    <a:lnTo>
                      <a:pt x="1076" y="2228"/>
                    </a:lnTo>
                    <a:lnTo>
                      <a:pt x="1084" y="2367"/>
                    </a:lnTo>
                    <a:lnTo>
                      <a:pt x="908" y="2314"/>
                    </a:lnTo>
                    <a:lnTo>
                      <a:pt x="838" y="2403"/>
                    </a:lnTo>
                    <a:lnTo>
                      <a:pt x="846" y="2424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6" name="Line 139">
                <a:extLst>
                  <a:ext uri="{FF2B5EF4-FFF2-40B4-BE49-F238E27FC236}">
                    <a16:creationId xmlns:a16="http://schemas.microsoft.com/office/drawing/2014/main" id="{63066300-66D5-4A43-9927-94E5F1A4F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" y="2810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7" name="Freeform 102">
                <a:extLst>
                  <a:ext uri="{FF2B5EF4-FFF2-40B4-BE49-F238E27FC236}">
                    <a16:creationId xmlns:a16="http://schemas.microsoft.com/office/drawing/2014/main" id="{2D920323-601F-4F10-9892-4CD73A562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2584"/>
                <a:ext cx="131" cy="226"/>
              </a:xfrm>
              <a:custGeom>
                <a:avLst/>
                <a:gdLst/>
                <a:ahLst/>
                <a:cxnLst>
                  <a:cxn ang="0">
                    <a:pos x="3" y="1804"/>
                  </a:cxn>
                  <a:cxn ang="0">
                    <a:pos x="0" y="1616"/>
                  </a:cxn>
                  <a:cxn ang="0">
                    <a:pos x="145" y="1379"/>
                  </a:cxn>
                  <a:cxn ang="0">
                    <a:pos x="73" y="1211"/>
                  </a:cxn>
                  <a:cxn ang="0">
                    <a:pos x="109" y="1114"/>
                  </a:cxn>
                  <a:cxn ang="0">
                    <a:pos x="22" y="78"/>
                  </a:cxn>
                  <a:cxn ang="0">
                    <a:pos x="126" y="117"/>
                  </a:cxn>
                  <a:cxn ang="0">
                    <a:pos x="248" y="45"/>
                  </a:cxn>
                  <a:cxn ang="0">
                    <a:pos x="902" y="0"/>
                  </a:cxn>
                  <a:cxn ang="0">
                    <a:pos x="1025" y="1125"/>
                  </a:cxn>
                  <a:cxn ang="0">
                    <a:pos x="1042" y="1267"/>
                  </a:cxn>
                  <a:cxn ang="0">
                    <a:pos x="840" y="1320"/>
                  </a:cxn>
                  <a:cxn ang="0">
                    <a:pos x="849" y="1395"/>
                  </a:cxn>
                  <a:cxn ang="0">
                    <a:pos x="695" y="1647"/>
                  </a:cxn>
                  <a:cxn ang="0">
                    <a:pos x="601" y="1642"/>
                  </a:cxn>
                  <a:cxn ang="0">
                    <a:pos x="559" y="1574"/>
                  </a:cxn>
                  <a:cxn ang="0">
                    <a:pos x="475" y="1740"/>
                  </a:cxn>
                  <a:cxn ang="0">
                    <a:pos x="408" y="1683"/>
                  </a:cxn>
                  <a:cxn ang="0">
                    <a:pos x="316" y="1778"/>
                  </a:cxn>
                  <a:cxn ang="0">
                    <a:pos x="139" y="1719"/>
                  </a:cxn>
                  <a:cxn ang="0">
                    <a:pos x="134" y="1778"/>
                  </a:cxn>
                  <a:cxn ang="0">
                    <a:pos x="50" y="1745"/>
                  </a:cxn>
                  <a:cxn ang="0">
                    <a:pos x="11" y="1804"/>
                  </a:cxn>
                  <a:cxn ang="0">
                    <a:pos x="3" y="1804"/>
                  </a:cxn>
                </a:cxnLst>
                <a:rect l="0" t="0" r="r" b="b"/>
                <a:pathLst>
                  <a:path w="1042" h="1804">
                    <a:moveTo>
                      <a:pt x="3" y="1804"/>
                    </a:moveTo>
                    <a:lnTo>
                      <a:pt x="0" y="1616"/>
                    </a:lnTo>
                    <a:lnTo>
                      <a:pt x="145" y="1379"/>
                    </a:lnTo>
                    <a:lnTo>
                      <a:pt x="73" y="1211"/>
                    </a:lnTo>
                    <a:lnTo>
                      <a:pt x="109" y="1114"/>
                    </a:lnTo>
                    <a:lnTo>
                      <a:pt x="22" y="78"/>
                    </a:lnTo>
                    <a:lnTo>
                      <a:pt x="126" y="117"/>
                    </a:lnTo>
                    <a:lnTo>
                      <a:pt x="248" y="45"/>
                    </a:lnTo>
                    <a:lnTo>
                      <a:pt x="902" y="0"/>
                    </a:lnTo>
                    <a:lnTo>
                      <a:pt x="1025" y="1125"/>
                    </a:lnTo>
                    <a:lnTo>
                      <a:pt x="1042" y="1267"/>
                    </a:lnTo>
                    <a:lnTo>
                      <a:pt x="840" y="1320"/>
                    </a:lnTo>
                    <a:lnTo>
                      <a:pt x="849" y="1395"/>
                    </a:lnTo>
                    <a:lnTo>
                      <a:pt x="695" y="1647"/>
                    </a:lnTo>
                    <a:lnTo>
                      <a:pt x="601" y="1642"/>
                    </a:lnTo>
                    <a:lnTo>
                      <a:pt x="559" y="1574"/>
                    </a:lnTo>
                    <a:lnTo>
                      <a:pt x="475" y="1740"/>
                    </a:lnTo>
                    <a:lnTo>
                      <a:pt x="408" y="1683"/>
                    </a:lnTo>
                    <a:lnTo>
                      <a:pt x="316" y="1778"/>
                    </a:lnTo>
                    <a:lnTo>
                      <a:pt x="139" y="1719"/>
                    </a:lnTo>
                    <a:lnTo>
                      <a:pt x="134" y="1778"/>
                    </a:lnTo>
                    <a:lnTo>
                      <a:pt x="50" y="1745"/>
                    </a:lnTo>
                    <a:lnTo>
                      <a:pt x="11" y="1804"/>
                    </a:lnTo>
                    <a:lnTo>
                      <a:pt x="3" y="1804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98" name="Freeform 141">
                <a:extLst>
                  <a:ext uri="{FF2B5EF4-FFF2-40B4-BE49-F238E27FC236}">
                    <a16:creationId xmlns:a16="http://schemas.microsoft.com/office/drawing/2014/main" id="{1BEB56FA-CD55-4F02-8604-28535190A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2584"/>
                <a:ext cx="131" cy="226"/>
              </a:xfrm>
              <a:custGeom>
                <a:avLst/>
                <a:gdLst>
                  <a:gd name="T0" fmla="*/ 0 w 1042"/>
                  <a:gd name="T1" fmla="*/ 226 h 1804"/>
                  <a:gd name="T2" fmla="*/ 0 w 1042"/>
                  <a:gd name="T3" fmla="*/ 202 h 1804"/>
                  <a:gd name="T4" fmla="*/ 18 w 1042"/>
                  <a:gd name="T5" fmla="*/ 173 h 1804"/>
                  <a:gd name="T6" fmla="*/ 9 w 1042"/>
                  <a:gd name="T7" fmla="*/ 152 h 1804"/>
                  <a:gd name="T8" fmla="*/ 14 w 1042"/>
                  <a:gd name="T9" fmla="*/ 140 h 1804"/>
                  <a:gd name="T10" fmla="*/ 3 w 1042"/>
                  <a:gd name="T11" fmla="*/ 10 h 1804"/>
                  <a:gd name="T12" fmla="*/ 16 w 1042"/>
                  <a:gd name="T13" fmla="*/ 15 h 1804"/>
                  <a:gd name="T14" fmla="*/ 31 w 1042"/>
                  <a:gd name="T15" fmla="*/ 6 h 1804"/>
                  <a:gd name="T16" fmla="*/ 113 w 1042"/>
                  <a:gd name="T17" fmla="*/ 0 h 1804"/>
                  <a:gd name="T18" fmla="*/ 129 w 1042"/>
                  <a:gd name="T19" fmla="*/ 141 h 1804"/>
                  <a:gd name="T20" fmla="*/ 131 w 1042"/>
                  <a:gd name="T21" fmla="*/ 159 h 1804"/>
                  <a:gd name="T22" fmla="*/ 106 w 1042"/>
                  <a:gd name="T23" fmla="*/ 165 h 1804"/>
                  <a:gd name="T24" fmla="*/ 107 w 1042"/>
                  <a:gd name="T25" fmla="*/ 175 h 1804"/>
                  <a:gd name="T26" fmla="*/ 87 w 1042"/>
                  <a:gd name="T27" fmla="*/ 206 h 1804"/>
                  <a:gd name="T28" fmla="*/ 76 w 1042"/>
                  <a:gd name="T29" fmla="*/ 206 h 1804"/>
                  <a:gd name="T30" fmla="*/ 70 w 1042"/>
                  <a:gd name="T31" fmla="*/ 197 h 1804"/>
                  <a:gd name="T32" fmla="*/ 60 w 1042"/>
                  <a:gd name="T33" fmla="*/ 218 h 1804"/>
                  <a:gd name="T34" fmla="*/ 51 w 1042"/>
                  <a:gd name="T35" fmla="*/ 211 h 1804"/>
                  <a:gd name="T36" fmla="*/ 40 w 1042"/>
                  <a:gd name="T37" fmla="*/ 223 h 1804"/>
                  <a:gd name="T38" fmla="*/ 17 w 1042"/>
                  <a:gd name="T39" fmla="*/ 215 h 1804"/>
                  <a:gd name="T40" fmla="*/ 17 w 1042"/>
                  <a:gd name="T41" fmla="*/ 223 h 1804"/>
                  <a:gd name="T42" fmla="*/ 6 w 1042"/>
                  <a:gd name="T43" fmla="*/ 219 h 1804"/>
                  <a:gd name="T44" fmla="*/ 1 w 1042"/>
                  <a:gd name="T45" fmla="*/ 226 h 1804"/>
                  <a:gd name="T46" fmla="*/ 0 w 1042"/>
                  <a:gd name="T47" fmla="*/ 226 h 18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42"/>
                  <a:gd name="T73" fmla="*/ 0 h 1804"/>
                  <a:gd name="T74" fmla="*/ 1042 w 1042"/>
                  <a:gd name="T75" fmla="*/ 1804 h 18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42" h="1804">
                    <a:moveTo>
                      <a:pt x="3" y="1804"/>
                    </a:moveTo>
                    <a:lnTo>
                      <a:pt x="0" y="1616"/>
                    </a:lnTo>
                    <a:lnTo>
                      <a:pt x="145" y="1379"/>
                    </a:lnTo>
                    <a:lnTo>
                      <a:pt x="73" y="1211"/>
                    </a:lnTo>
                    <a:lnTo>
                      <a:pt x="109" y="1114"/>
                    </a:lnTo>
                    <a:lnTo>
                      <a:pt x="22" y="78"/>
                    </a:lnTo>
                    <a:lnTo>
                      <a:pt x="126" y="117"/>
                    </a:lnTo>
                    <a:lnTo>
                      <a:pt x="248" y="45"/>
                    </a:lnTo>
                    <a:lnTo>
                      <a:pt x="902" y="0"/>
                    </a:lnTo>
                    <a:lnTo>
                      <a:pt x="1025" y="1125"/>
                    </a:lnTo>
                    <a:lnTo>
                      <a:pt x="1042" y="1267"/>
                    </a:lnTo>
                    <a:lnTo>
                      <a:pt x="840" y="1320"/>
                    </a:lnTo>
                    <a:lnTo>
                      <a:pt x="849" y="1395"/>
                    </a:lnTo>
                    <a:lnTo>
                      <a:pt x="695" y="1647"/>
                    </a:lnTo>
                    <a:lnTo>
                      <a:pt x="601" y="1642"/>
                    </a:lnTo>
                    <a:lnTo>
                      <a:pt x="559" y="1574"/>
                    </a:lnTo>
                    <a:lnTo>
                      <a:pt x="475" y="1740"/>
                    </a:lnTo>
                    <a:lnTo>
                      <a:pt x="408" y="1683"/>
                    </a:lnTo>
                    <a:lnTo>
                      <a:pt x="316" y="1778"/>
                    </a:lnTo>
                    <a:lnTo>
                      <a:pt x="139" y="1719"/>
                    </a:lnTo>
                    <a:lnTo>
                      <a:pt x="134" y="1778"/>
                    </a:lnTo>
                    <a:lnTo>
                      <a:pt x="50" y="1745"/>
                    </a:lnTo>
                    <a:lnTo>
                      <a:pt x="11" y="1804"/>
                    </a:lnTo>
                    <a:lnTo>
                      <a:pt x="3" y="1804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9" name="Line 142">
                <a:extLst>
                  <a:ext uri="{FF2B5EF4-FFF2-40B4-BE49-F238E27FC236}">
                    <a16:creationId xmlns:a16="http://schemas.microsoft.com/office/drawing/2014/main" id="{983A6609-7451-41EE-BE1E-A00D0A381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6" y="2679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0" name="Freeform 105">
                <a:extLst>
                  <a:ext uri="{FF2B5EF4-FFF2-40B4-BE49-F238E27FC236}">
                    <a16:creationId xmlns:a16="http://schemas.microsoft.com/office/drawing/2014/main" id="{C58F2664-EBF5-4053-B37E-352EB5644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509"/>
                <a:ext cx="258" cy="170"/>
              </a:xfrm>
              <a:custGeom>
                <a:avLst/>
                <a:gdLst/>
                <a:ahLst/>
                <a:cxnLst>
                  <a:cxn ang="0">
                    <a:pos x="1698" y="1360"/>
                  </a:cxn>
                  <a:cxn ang="0">
                    <a:pos x="1600" y="1259"/>
                  </a:cxn>
                  <a:cxn ang="0">
                    <a:pos x="271" y="1290"/>
                  </a:cxn>
                  <a:cxn ang="0">
                    <a:pos x="232" y="988"/>
                  </a:cxn>
                  <a:cxn ang="0">
                    <a:pos x="53" y="477"/>
                  </a:cxn>
                  <a:cxn ang="0">
                    <a:pos x="51" y="477"/>
                  </a:cxn>
                  <a:cxn ang="0">
                    <a:pos x="0" y="363"/>
                  </a:cxn>
                  <a:cxn ang="0">
                    <a:pos x="56" y="198"/>
                  </a:cxn>
                  <a:cxn ang="0">
                    <a:pos x="6" y="50"/>
                  </a:cxn>
                  <a:cxn ang="0">
                    <a:pos x="59" y="36"/>
                  </a:cxn>
                  <a:cxn ang="0">
                    <a:pos x="1696" y="0"/>
                  </a:cxn>
                  <a:cxn ang="0">
                    <a:pos x="1754" y="98"/>
                  </a:cxn>
                  <a:cxn ang="0">
                    <a:pos x="1718" y="179"/>
                  </a:cxn>
                  <a:cxn ang="0">
                    <a:pos x="1756" y="307"/>
                  </a:cxn>
                  <a:cxn ang="0">
                    <a:pos x="1902" y="418"/>
                  </a:cxn>
                  <a:cxn ang="0">
                    <a:pos x="2061" y="572"/>
                  </a:cxn>
                  <a:cxn ang="0">
                    <a:pos x="2069" y="704"/>
                  </a:cxn>
                  <a:cxn ang="0">
                    <a:pos x="1986" y="838"/>
                  </a:cxn>
                  <a:cxn ang="0">
                    <a:pos x="1801" y="904"/>
                  </a:cxn>
                  <a:cxn ang="0">
                    <a:pos x="1837" y="1094"/>
                  </a:cxn>
                  <a:cxn ang="0">
                    <a:pos x="1794" y="1217"/>
                  </a:cxn>
                  <a:cxn ang="0">
                    <a:pos x="1692" y="1275"/>
                  </a:cxn>
                  <a:cxn ang="0">
                    <a:pos x="1701" y="1356"/>
                  </a:cxn>
                  <a:cxn ang="0">
                    <a:pos x="1698" y="1360"/>
                  </a:cxn>
                </a:cxnLst>
                <a:rect l="0" t="0" r="r" b="b"/>
                <a:pathLst>
                  <a:path w="2069" h="1360">
                    <a:moveTo>
                      <a:pt x="1698" y="1360"/>
                    </a:moveTo>
                    <a:lnTo>
                      <a:pt x="1600" y="1259"/>
                    </a:lnTo>
                    <a:lnTo>
                      <a:pt x="271" y="1290"/>
                    </a:lnTo>
                    <a:lnTo>
                      <a:pt x="232" y="988"/>
                    </a:lnTo>
                    <a:lnTo>
                      <a:pt x="53" y="477"/>
                    </a:lnTo>
                    <a:lnTo>
                      <a:pt x="51" y="477"/>
                    </a:lnTo>
                    <a:lnTo>
                      <a:pt x="0" y="363"/>
                    </a:lnTo>
                    <a:lnTo>
                      <a:pt x="56" y="198"/>
                    </a:lnTo>
                    <a:lnTo>
                      <a:pt x="6" y="50"/>
                    </a:lnTo>
                    <a:lnTo>
                      <a:pt x="59" y="36"/>
                    </a:lnTo>
                    <a:lnTo>
                      <a:pt x="1696" y="0"/>
                    </a:lnTo>
                    <a:lnTo>
                      <a:pt x="1754" y="98"/>
                    </a:lnTo>
                    <a:lnTo>
                      <a:pt x="1718" y="179"/>
                    </a:lnTo>
                    <a:lnTo>
                      <a:pt x="1756" y="307"/>
                    </a:lnTo>
                    <a:lnTo>
                      <a:pt x="1902" y="418"/>
                    </a:lnTo>
                    <a:lnTo>
                      <a:pt x="2061" y="572"/>
                    </a:lnTo>
                    <a:lnTo>
                      <a:pt x="2069" y="704"/>
                    </a:lnTo>
                    <a:lnTo>
                      <a:pt x="1986" y="838"/>
                    </a:lnTo>
                    <a:lnTo>
                      <a:pt x="1801" y="904"/>
                    </a:lnTo>
                    <a:lnTo>
                      <a:pt x="1837" y="1094"/>
                    </a:lnTo>
                    <a:lnTo>
                      <a:pt x="1794" y="1217"/>
                    </a:lnTo>
                    <a:lnTo>
                      <a:pt x="1692" y="1275"/>
                    </a:lnTo>
                    <a:lnTo>
                      <a:pt x="1701" y="1356"/>
                    </a:lnTo>
                    <a:lnTo>
                      <a:pt x="1698" y="1360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01" name="Freeform 144">
                <a:extLst>
                  <a:ext uri="{FF2B5EF4-FFF2-40B4-BE49-F238E27FC236}">
                    <a16:creationId xmlns:a16="http://schemas.microsoft.com/office/drawing/2014/main" id="{CE3D7532-6869-4660-9391-BE18E3D77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509"/>
                <a:ext cx="258" cy="170"/>
              </a:xfrm>
              <a:custGeom>
                <a:avLst/>
                <a:gdLst>
                  <a:gd name="T0" fmla="*/ 212 w 2069"/>
                  <a:gd name="T1" fmla="*/ 170 h 1360"/>
                  <a:gd name="T2" fmla="*/ 200 w 2069"/>
                  <a:gd name="T3" fmla="*/ 157 h 1360"/>
                  <a:gd name="T4" fmla="*/ 34 w 2069"/>
                  <a:gd name="T5" fmla="*/ 161 h 1360"/>
                  <a:gd name="T6" fmla="*/ 29 w 2069"/>
                  <a:gd name="T7" fmla="*/ 123 h 1360"/>
                  <a:gd name="T8" fmla="*/ 7 w 2069"/>
                  <a:gd name="T9" fmla="*/ 60 h 1360"/>
                  <a:gd name="T10" fmla="*/ 6 w 2069"/>
                  <a:gd name="T11" fmla="*/ 60 h 1360"/>
                  <a:gd name="T12" fmla="*/ 0 w 2069"/>
                  <a:gd name="T13" fmla="*/ 45 h 1360"/>
                  <a:gd name="T14" fmla="*/ 7 w 2069"/>
                  <a:gd name="T15" fmla="*/ 25 h 1360"/>
                  <a:gd name="T16" fmla="*/ 1 w 2069"/>
                  <a:gd name="T17" fmla="*/ 6 h 1360"/>
                  <a:gd name="T18" fmla="*/ 7 w 2069"/>
                  <a:gd name="T19" fmla="*/ 5 h 1360"/>
                  <a:gd name="T20" fmla="*/ 211 w 2069"/>
                  <a:gd name="T21" fmla="*/ 0 h 1360"/>
                  <a:gd name="T22" fmla="*/ 219 w 2069"/>
                  <a:gd name="T23" fmla="*/ 12 h 1360"/>
                  <a:gd name="T24" fmla="*/ 214 w 2069"/>
                  <a:gd name="T25" fmla="*/ 22 h 1360"/>
                  <a:gd name="T26" fmla="*/ 219 w 2069"/>
                  <a:gd name="T27" fmla="*/ 38 h 1360"/>
                  <a:gd name="T28" fmla="*/ 237 w 2069"/>
                  <a:gd name="T29" fmla="*/ 52 h 1360"/>
                  <a:gd name="T30" fmla="*/ 257 w 2069"/>
                  <a:gd name="T31" fmla="*/ 72 h 1360"/>
                  <a:gd name="T32" fmla="*/ 258 w 2069"/>
                  <a:gd name="T33" fmla="*/ 88 h 1360"/>
                  <a:gd name="T34" fmla="*/ 248 w 2069"/>
                  <a:gd name="T35" fmla="*/ 105 h 1360"/>
                  <a:gd name="T36" fmla="*/ 225 w 2069"/>
                  <a:gd name="T37" fmla="*/ 113 h 1360"/>
                  <a:gd name="T38" fmla="*/ 229 w 2069"/>
                  <a:gd name="T39" fmla="*/ 137 h 1360"/>
                  <a:gd name="T40" fmla="*/ 224 w 2069"/>
                  <a:gd name="T41" fmla="*/ 152 h 1360"/>
                  <a:gd name="T42" fmla="*/ 211 w 2069"/>
                  <a:gd name="T43" fmla="*/ 159 h 1360"/>
                  <a:gd name="T44" fmla="*/ 212 w 2069"/>
                  <a:gd name="T45" fmla="*/ 170 h 1360"/>
                  <a:gd name="T46" fmla="*/ 212 w 2069"/>
                  <a:gd name="T47" fmla="*/ 170 h 13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69"/>
                  <a:gd name="T73" fmla="*/ 0 h 1360"/>
                  <a:gd name="T74" fmla="*/ 2069 w 2069"/>
                  <a:gd name="T75" fmla="*/ 1360 h 13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69" h="1360">
                    <a:moveTo>
                      <a:pt x="1698" y="1360"/>
                    </a:moveTo>
                    <a:lnTo>
                      <a:pt x="1600" y="1259"/>
                    </a:lnTo>
                    <a:lnTo>
                      <a:pt x="271" y="1290"/>
                    </a:lnTo>
                    <a:lnTo>
                      <a:pt x="232" y="988"/>
                    </a:lnTo>
                    <a:lnTo>
                      <a:pt x="53" y="477"/>
                    </a:lnTo>
                    <a:lnTo>
                      <a:pt x="51" y="477"/>
                    </a:lnTo>
                    <a:lnTo>
                      <a:pt x="0" y="363"/>
                    </a:lnTo>
                    <a:lnTo>
                      <a:pt x="56" y="198"/>
                    </a:lnTo>
                    <a:lnTo>
                      <a:pt x="6" y="50"/>
                    </a:lnTo>
                    <a:lnTo>
                      <a:pt x="59" y="36"/>
                    </a:lnTo>
                    <a:lnTo>
                      <a:pt x="1696" y="0"/>
                    </a:lnTo>
                    <a:lnTo>
                      <a:pt x="1754" y="98"/>
                    </a:lnTo>
                    <a:lnTo>
                      <a:pt x="1718" y="179"/>
                    </a:lnTo>
                    <a:lnTo>
                      <a:pt x="1756" y="307"/>
                    </a:lnTo>
                    <a:lnTo>
                      <a:pt x="1902" y="418"/>
                    </a:lnTo>
                    <a:lnTo>
                      <a:pt x="2061" y="572"/>
                    </a:lnTo>
                    <a:lnTo>
                      <a:pt x="2069" y="704"/>
                    </a:lnTo>
                    <a:lnTo>
                      <a:pt x="1986" y="838"/>
                    </a:lnTo>
                    <a:lnTo>
                      <a:pt x="1801" y="904"/>
                    </a:lnTo>
                    <a:lnTo>
                      <a:pt x="1837" y="1094"/>
                    </a:lnTo>
                    <a:lnTo>
                      <a:pt x="1794" y="1217"/>
                    </a:lnTo>
                    <a:lnTo>
                      <a:pt x="1692" y="1275"/>
                    </a:lnTo>
                    <a:lnTo>
                      <a:pt x="1701" y="1356"/>
                    </a:lnTo>
                    <a:lnTo>
                      <a:pt x="1698" y="1360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2" name="Line 145">
                <a:extLst>
                  <a:ext uri="{FF2B5EF4-FFF2-40B4-BE49-F238E27FC236}">
                    <a16:creationId xmlns:a16="http://schemas.microsoft.com/office/drawing/2014/main" id="{FF39318B-040E-4F06-B569-978FFF1C2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5" y="2702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3" name="Freeform 108">
                <a:extLst>
                  <a:ext uri="{FF2B5EF4-FFF2-40B4-BE49-F238E27FC236}">
                    <a16:creationId xmlns:a16="http://schemas.microsoft.com/office/drawing/2014/main" id="{68AE5E66-21F0-4A5E-AA75-C33FCFB75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2695"/>
                <a:ext cx="320" cy="171"/>
              </a:xfrm>
              <a:custGeom>
                <a:avLst/>
                <a:gdLst/>
                <a:ahLst/>
                <a:cxnLst>
                  <a:cxn ang="0">
                    <a:pos x="2307" y="60"/>
                  </a:cxn>
                  <a:cxn ang="0">
                    <a:pos x="2452" y="128"/>
                  </a:cxn>
                  <a:cxn ang="0">
                    <a:pos x="2382" y="269"/>
                  </a:cxn>
                  <a:cxn ang="0">
                    <a:pos x="2561" y="435"/>
                  </a:cxn>
                  <a:cxn ang="0">
                    <a:pos x="2555" y="1367"/>
                  </a:cxn>
                  <a:cxn ang="0">
                    <a:pos x="0" y="1311"/>
                  </a:cxn>
                  <a:cxn ang="0">
                    <a:pos x="84" y="0"/>
                  </a:cxn>
                  <a:cxn ang="0">
                    <a:pos x="2301" y="64"/>
                  </a:cxn>
                  <a:cxn ang="0">
                    <a:pos x="2307" y="60"/>
                  </a:cxn>
                </a:cxnLst>
                <a:rect l="0" t="0" r="r" b="b"/>
                <a:pathLst>
                  <a:path w="2561" h="1367">
                    <a:moveTo>
                      <a:pt x="2307" y="60"/>
                    </a:moveTo>
                    <a:lnTo>
                      <a:pt x="2452" y="128"/>
                    </a:lnTo>
                    <a:lnTo>
                      <a:pt x="2382" y="269"/>
                    </a:lnTo>
                    <a:lnTo>
                      <a:pt x="2561" y="435"/>
                    </a:lnTo>
                    <a:lnTo>
                      <a:pt x="2555" y="1367"/>
                    </a:lnTo>
                    <a:lnTo>
                      <a:pt x="0" y="1311"/>
                    </a:lnTo>
                    <a:lnTo>
                      <a:pt x="84" y="0"/>
                    </a:lnTo>
                    <a:lnTo>
                      <a:pt x="2301" y="64"/>
                    </a:lnTo>
                    <a:lnTo>
                      <a:pt x="2307" y="60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04" name="Freeform 147">
                <a:extLst>
                  <a:ext uri="{FF2B5EF4-FFF2-40B4-BE49-F238E27FC236}">
                    <a16:creationId xmlns:a16="http://schemas.microsoft.com/office/drawing/2014/main" id="{3DB09F64-FA43-4AE0-AC19-A857FBF8F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2695"/>
                <a:ext cx="320" cy="171"/>
              </a:xfrm>
              <a:custGeom>
                <a:avLst/>
                <a:gdLst>
                  <a:gd name="T0" fmla="*/ 288 w 2561"/>
                  <a:gd name="T1" fmla="*/ 8 h 1367"/>
                  <a:gd name="T2" fmla="*/ 306 w 2561"/>
                  <a:gd name="T3" fmla="*/ 16 h 1367"/>
                  <a:gd name="T4" fmla="*/ 298 w 2561"/>
                  <a:gd name="T5" fmla="*/ 34 h 1367"/>
                  <a:gd name="T6" fmla="*/ 320 w 2561"/>
                  <a:gd name="T7" fmla="*/ 54 h 1367"/>
                  <a:gd name="T8" fmla="*/ 319 w 2561"/>
                  <a:gd name="T9" fmla="*/ 171 h 1367"/>
                  <a:gd name="T10" fmla="*/ 0 w 2561"/>
                  <a:gd name="T11" fmla="*/ 164 h 1367"/>
                  <a:gd name="T12" fmla="*/ 10 w 2561"/>
                  <a:gd name="T13" fmla="*/ 0 h 1367"/>
                  <a:gd name="T14" fmla="*/ 288 w 2561"/>
                  <a:gd name="T15" fmla="*/ 8 h 1367"/>
                  <a:gd name="T16" fmla="*/ 288 w 2561"/>
                  <a:gd name="T17" fmla="*/ 8 h 13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61"/>
                  <a:gd name="T28" fmla="*/ 0 h 1367"/>
                  <a:gd name="T29" fmla="*/ 2561 w 2561"/>
                  <a:gd name="T30" fmla="*/ 1367 h 13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61" h="1367">
                    <a:moveTo>
                      <a:pt x="2307" y="60"/>
                    </a:moveTo>
                    <a:lnTo>
                      <a:pt x="2452" y="128"/>
                    </a:lnTo>
                    <a:lnTo>
                      <a:pt x="2382" y="269"/>
                    </a:lnTo>
                    <a:lnTo>
                      <a:pt x="2561" y="435"/>
                    </a:lnTo>
                    <a:lnTo>
                      <a:pt x="2555" y="1367"/>
                    </a:lnTo>
                    <a:lnTo>
                      <a:pt x="0" y="1311"/>
                    </a:lnTo>
                    <a:lnTo>
                      <a:pt x="84" y="0"/>
                    </a:lnTo>
                    <a:lnTo>
                      <a:pt x="2301" y="64"/>
                    </a:lnTo>
                    <a:lnTo>
                      <a:pt x="2307" y="60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5" name="Line 148">
                <a:extLst>
                  <a:ext uri="{FF2B5EF4-FFF2-40B4-BE49-F238E27FC236}">
                    <a16:creationId xmlns:a16="http://schemas.microsoft.com/office/drawing/2014/main" id="{9F21472E-3DFB-4EFC-856A-EF58DA191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1" y="2855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6" name="Freeform 149">
                <a:extLst>
                  <a:ext uri="{FF2B5EF4-FFF2-40B4-BE49-F238E27FC236}">
                    <a16:creationId xmlns:a16="http://schemas.microsoft.com/office/drawing/2014/main" id="{6642FF97-FB73-4F9C-85E4-A4C55A842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2723"/>
                <a:ext cx="312" cy="162"/>
              </a:xfrm>
              <a:custGeom>
                <a:avLst/>
                <a:gdLst>
                  <a:gd name="T0" fmla="*/ 248 w 2500"/>
                  <a:gd name="T1" fmla="*/ 132 h 1294"/>
                  <a:gd name="T2" fmla="*/ 57 w 2500"/>
                  <a:gd name="T3" fmla="*/ 148 h 1294"/>
                  <a:gd name="T4" fmla="*/ 58 w 2500"/>
                  <a:gd name="T5" fmla="*/ 157 h 1294"/>
                  <a:gd name="T6" fmla="*/ 0 w 2500"/>
                  <a:gd name="T7" fmla="*/ 162 h 1294"/>
                  <a:gd name="T8" fmla="*/ 3 w 2500"/>
                  <a:gd name="T9" fmla="*/ 154 h 1294"/>
                  <a:gd name="T10" fmla="*/ 10 w 2500"/>
                  <a:gd name="T11" fmla="*/ 156 h 1294"/>
                  <a:gd name="T12" fmla="*/ 8 w 2500"/>
                  <a:gd name="T13" fmla="*/ 134 h 1294"/>
                  <a:gd name="T14" fmla="*/ 7 w 2500"/>
                  <a:gd name="T15" fmla="*/ 132 h 1294"/>
                  <a:gd name="T16" fmla="*/ 16 w 2500"/>
                  <a:gd name="T17" fmla="*/ 120 h 1294"/>
                  <a:gd name="T18" fmla="*/ 38 w 2500"/>
                  <a:gd name="T19" fmla="*/ 127 h 1294"/>
                  <a:gd name="T20" fmla="*/ 37 w 2500"/>
                  <a:gd name="T21" fmla="*/ 110 h 1294"/>
                  <a:gd name="T22" fmla="*/ 53 w 2500"/>
                  <a:gd name="T23" fmla="*/ 104 h 1294"/>
                  <a:gd name="T24" fmla="*/ 48 w 2500"/>
                  <a:gd name="T25" fmla="*/ 95 h 1294"/>
                  <a:gd name="T26" fmla="*/ 54 w 2500"/>
                  <a:gd name="T27" fmla="*/ 87 h 1294"/>
                  <a:gd name="T28" fmla="*/ 55 w 2500"/>
                  <a:gd name="T29" fmla="*/ 87 h 1294"/>
                  <a:gd name="T30" fmla="*/ 60 w 2500"/>
                  <a:gd name="T31" fmla="*/ 80 h 1294"/>
                  <a:gd name="T32" fmla="*/ 70 w 2500"/>
                  <a:gd name="T33" fmla="*/ 84 h 1294"/>
                  <a:gd name="T34" fmla="*/ 71 w 2500"/>
                  <a:gd name="T35" fmla="*/ 76 h 1294"/>
                  <a:gd name="T36" fmla="*/ 93 w 2500"/>
                  <a:gd name="T37" fmla="*/ 84 h 1294"/>
                  <a:gd name="T38" fmla="*/ 104 w 2500"/>
                  <a:gd name="T39" fmla="*/ 72 h 1294"/>
                  <a:gd name="T40" fmla="*/ 113 w 2500"/>
                  <a:gd name="T41" fmla="*/ 79 h 1294"/>
                  <a:gd name="T42" fmla="*/ 123 w 2500"/>
                  <a:gd name="T43" fmla="*/ 58 h 1294"/>
                  <a:gd name="T44" fmla="*/ 128 w 2500"/>
                  <a:gd name="T45" fmla="*/ 67 h 1294"/>
                  <a:gd name="T46" fmla="*/ 140 w 2500"/>
                  <a:gd name="T47" fmla="*/ 67 h 1294"/>
                  <a:gd name="T48" fmla="*/ 159 w 2500"/>
                  <a:gd name="T49" fmla="*/ 36 h 1294"/>
                  <a:gd name="T50" fmla="*/ 158 w 2500"/>
                  <a:gd name="T51" fmla="*/ 26 h 1294"/>
                  <a:gd name="T52" fmla="*/ 183 w 2500"/>
                  <a:gd name="T53" fmla="*/ 20 h 1294"/>
                  <a:gd name="T54" fmla="*/ 181 w 2500"/>
                  <a:gd name="T55" fmla="*/ 2 h 1294"/>
                  <a:gd name="T56" fmla="*/ 196 w 2500"/>
                  <a:gd name="T57" fmla="*/ 0 h 1294"/>
                  <a:gd name="T58" fmla="*/ 207 w 2500"/>
                  <a:gd name="T59" fmla="*/ 14 h 1294"/>
                  <a:gd name="T60" fmla="*/ 233 w 2500"/>
                  <a:gd name="T61" fmla="*/ 22 h 1294"/>
                  <a:gd name="T62" fmla="*/ 264 w 2500"/>
                  <a:gd name="T63" fmla="*/ 12 h 1294"/>
                  <a:gd name="T64" fmla="*/ 280 w 2500"/>
                  <a:gd name="T65" fmla="*/ 27 h 1294"/>
                  <a:gd name="T66" fmla="*/ 280 w 2500"/>
                  <a:gd name="T67" fmla="*/ 27 h 1294"/>
                  <a:gd name="T68" fmla="*/ 280 w 2500"/>
                  <a:gd name="T69" fmla="*/ 27 h 1294"/>
                  <a:gd name="T70" fmla="*/ 287 w 2500"/>
                  <a:gd name="T71" fmla="*/ 54 h 1294"/>
                  <a:gd name="T72" fmla="*/ 312 w 2500"/>
                  <a:gd name="T73" fmla="*/ 72 h 1294"/>
                  <a:gd name="T74" fmla="*/ 269 w 2500"/>
                  <a:gd name="T75" fmla="*/ 121 h 1294"/>
                  <a:gd name="T76" fmla="*/ 249 w 2500"/>
                  <a:gd name="T77" fmla="*/ 131 h 1294"/>
                  <a:gd name="T78" fmla="*/ 248 w 2500"/>
                  <a:gd name="T79" fmla="*/ 132 h 129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00"/>
                  <a:gd name="T121" fmla="*/ 0 h 1294"/>
                  <a:gd name="T122" fmla="*/ 2500 w 2500"/>
                  <a:gd name="T123" fmla="*/ 1294 h 129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00" h="1294">
                    <a:moveTo>
                      <a:pt x="1984" y="1057"/>
                    </a:moveTo>
                    <a:lnTo>
                      <a:pt x="458" y="1186"/>
                    </a:lnTo>
                    <a:lnTo>
                      <a:pt x="464" y="1258"/>
                    </a:lnTo>
                    <a:lnTo>
                      <a:pt x="0" y="1294"/>
                    </a:lnTo>
                    <a:lnTo>
                      <a:pt x="23" y="1234"/>
                    </a:lnTo>
                    <a:lnTo>
                      <a:pt x="79" y="1250"/>
                    </a:lnTo>
                    <a:lnTo>
                      <a:pt x="64" y="1072"/>
                    </a:lnTo>
                    <a:lnTo>
                      <a:pt x="56" y="1051"/>
                    </a:lnTo>
                    <a:lnTo>
                      <a:pt x="126" y="962"/>
                    </a:lnTo>
                    <a:lnTo>
                      <a:pt x="302" y="1015"/>
                    </a:lnTo>
                    <a:lnTo>
                      <a:pt x="294" y="876"/>
                    </a:lnTo>
                    <a:lnTo>
                      <a:pt x="422" y="829"/>
                    </a:lnTo>
                    <a:lnTo>
                      <a:pt x="388" y="755"/>
                    </a:lnTo>
                    <a:lnTo>
                      <a:pt x="431" y="695"/>
                    </a:lnTo>
                    <a:lnTo>
                      <a:pt x="439" y="695"/>
                    </a:lnTo>
                    <a:lnTo>
                      <a:pt x="478" y="636"/>
                    </a:lnTo>
                    <a:lnTo>
                      <a:pt x="562" y="669"/>
                    </a:lnTo>
                    <a:lnTo>
                      <a:pt x="567" y="610"/>
                    </a:lnTo>
                    <a:lnTo>
                      <a:pt x="744" y="669"/>
                    </a:lnTo>
                    <a:lnTo>
                      <a:pt x="836" y="574"/>
                    </a:lnTo>
                    <a:lnTo>
                      <a:pt x="903" y="631"/>
                    </a:lnTo>
                    <a:lnTo>
                      <a:pt x="987" y="465"/>
                    </a:lnTo>
                    <a:lnTo>
                      <a:pt x="1029" y="533"/>
                    </a:lnTo>
                    <a:lnTo>
                      <a:pt x="1123" y="538"/>
                    </a:lnTo>
                    <a:lnTo>
                      <a:pt x="1277" y="286"/>
                    </a:lnTo>
                    <a:lnTo>
                      <a:pt x="1268" y="211"/>
                    </a:lnTo>
                    <a:lnTo>
                      <a:pt x="1470" y="158"/>
                    </a:lnTo>
                    <a:lnTo>
                      <a:pt x="1453" y="16"/>
                    </a:lnTo>
                    <a:lnTo>
                      <a:pt x="1573" y="0"/>
                    </a:lnTo>
                    <a:lnTo>
                      <a:pt x="1662" y="113"/>
                    </a:lnTo>
                    <a:lnTo>
                      <a:pt x="1863" y="173"/>
                    </a:lnTo>
                    <a:lnTo>
                      <a:pt x="2114" y="92"/>
                    </a:lnTo>
                    <a:lnTo>
                      <a:pt x="2240" y="214"/>
                    </a:lnTo>
                    <a:lnTo>
                      <a:pt x="2244" y="217"/>
                    </a:lnTo>
                    <a:lnTo>
                      <a:pt x="2240" y="214"/>
                    </a:lnTo>
                    <a:lnTo>
                      <a:pt x="2302" y="429"/>
                    </a:lnTo>
                    <a:lnTo>
                      <a:pt x="2500" y="572"/>
                    </a:lnTo>
                    <a:lnTo>
                      <a:pt x="2157" y="968"/>
                    </a:lnTo>
                    <a:lnTo>
                      <a:pt x="1992" y="1046"/>
                    </a:lnTo>
                    <a:lnTo>
                      <a:pt x="1984" y="1057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7" name="Freeform 150">
                <a:extLst>
                  <a:ext uri="{FF2B5EF4-FFF2-40B4-BE49-F238E27FC236}">
                    <a16:creationId xmlns:a16="http://schemas.microsoft.com/office/drawing/2014/main" id="{2BA8F130-1A1B-4842-8E1B-1890A90C9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2723"/>
                <a:ext cx="312" cy="162"/>
              </a:xfrm>
              <a:custGeom>
                <a:avLst/>
                <a:gdLst>
                  <a:gd name="T0" fmla="*/ 248 w 2500"/>
                  <a:gd name="T1" fmla="*/ 132 h 1294"/>
                  <a:gd name="T2" fmla="*/ 57 w 2500"/>
                  <a:gd name="T3" fmla="*/ 148 h 1294"/>
                  <a:gd name="T4" fmla="*/ 58 w 2500"/>
                  <a:gd name="T5" fmla="*/ 157 h 1294"/>
                  <a:gd name="T6" fmla="*/ 0 w 2500"/>
                  <a:gd name="T7" fmla="*/ 162 h 1294"/>
                  <a:gd name="T8" fmla="*/ 3 w 2500"/>
                  <a:gd name="T9" fmla="*/ 154 h 1294"/>
                  <a:gd name="T10" fmla="*/ 10 w 2500"/>
                  <a:gd name="T11" fmla="*/ 156 h 1294"/>
                  <a:gd name="T12" fmla="*/ 8 w 2500"/>
                  <a:gd name="T13" fmla="*/ 134 h 1294"/>
                  <a:gd name="T14" fmla="*/ 7 w 2500"/>
                  <a:gd name="T15" fmla="*/ 132 h 1294"/>
                  <a:gd name="T16" fmla="*/ 16 w 2500"/>
                  <a:gd name="T17" fmla="*/ 120 h 1294"/>
                  <a:gd name="T18" fmla="*/ 38 w 2500"/>
                  <a:gd name="T19" fmla="*/ 127 h 1294"/>
                  <a:gd name="T20" fmla="*/ 37 w 2500"/>
                  <a:gd name="T21" fmla="*/ 110 h 1294"/>
                  <a:gd name="T22" fmla="*/ 53 w 2500"/>
                  <a:gd name="T23" fmla="*/ 104 h 1294"/>
                  <a:gd name="T24" fmla="*/ 48 w 2500"/>
                  <a:gd name="T25" fmla="*/ 95 h 1294"/>
                  <a:gd name="T26" fmla="*/ 54 w 2500"/>
                  <a:gd name="T27" fmla="*/ 87 h 1294"/>
                  <a:gd name="T28" fmla="*/ 55 w 2500"/>
                  <a:gd name="T29" fmla="*/ 87 h 1294"/>
                  <a:gd name="T30" fmla="*/ 60 w 2500"/>
                  <a:gd name="T31" fmla="*/ 80 h 1294"/>
                  <a:gd name="T32" fmla="*/ 70 w 2500"/>
                  <a:gd name="T33" fmla="*/ 84 h 1294"/>
                  <a:gd name="T34" fmla="*/ 71 w 2500"/>
                  <a:gd name="T35" fmla="*/ 76 h 1294"/>
                  <a:gd name="T36" fmla="*/ 93 w 2500"/>
                  <a:gd name="T37" fmla="*/ 84 h 1294"/>
                  <a:gd name="T38" fmla="*/ 104 w 2500"/>
                  <a:gd name="T39" fmla="*/ 72 h 1294"/>
                  <a:gd name="T40" fmla="*/ 113 w 2500"/>
                  <a:gd name="T41" fmla="*/ 79 h 1294"/>
                  <a:gd name="T42" fmla="*/ 123 w 2500"/>
                  <a:gd name="T43" fmla="*/ 58 h 1294"/>
                  <a:gd name="T44" fmla="*/ 128 w 2500"/>
                  <a:gd name="T45" fmla="*/ 67 h 1294"/>
                  <a:gd name="T46" fmla="*/ 140 w 2500"/>
                  <a:gd name="T47" fmla="*/ 67 h 1294"/>
                  <a:gd name="T48" fmla="*/ 159 w 2500"/>
                  <a:gd name="T49" fmla="*/ 36 h 1294"/>
                  <a:gd name="T50" fmla="*/ 158 w 2500"/>
                  <a:gd name="T51" fmla="*/ 26 h 1294"/>
                  <a:gd name="T52" fmla="*/ 183 w 2500"/>
                  <a:gd name="T53" fmla="*/ 20 h 1294"/>
                  <a:gd name="T54" fmla="*/ 181 w 2500"/>
                  <a:gd name="T55" fmla="*/ 2 h 1294"/>
                  <a:gd name="T56" fmla="*/ 196 w 2500"/>
                  <a:gd name="T57" fmla="*/ 0 h 1294"/>
                  <a:gd name="T58" fmla="*/ 207 w 2500"/>
                  <a:gd name="T59" fmla="*/ 14 h 1294"/>
                  <a:gd name="T60" fmla="*/ 233 w 2500"/>
                  <a:gd name="T61" fmla="*/ 22 h 1294"/>
                  <a:gd name="T62" fmla="*/ 264 w 2500"/>
                  <a:gd name="T63" fmla="*/ 12 h 1294"/>
                  <a:gd name="T64" fmla="*/ 280 w 2500"/>
                  <a:gd name="T65" fmla="*/ 27 h 1294"/>
                  <a:gd name="T66" fmla="*/ 280 w 2500"/>
                  <a:gd name="T67" fmla="*/ 27 h 1294"/>
                  <a:gd name="T68" fmla="*/ 280 w 2500"/>
                  <a:gd name="T69" fmla="*/ 27 h 1294"/>
                  <a:gd name="T70" fmla="*/ 287 w 2500"/>
                  <a:gd name="T71" fmla="*/ 54 h 1294"/>
                  <a:gd name="T72" fmla="*/ 312 w 2500"/>
                  <a:gd name="T73" fmla="*/ 72 h 1294"/>
                  <a:gd name="T74" fmla="*/ 269 w 2500"/>
                  <a:gd name="T75" fmla="*/ 121 h 1294"/>
                  <a:gd name="T76" fmla="*/ 249 w 2500"/>
                  <a:gd name="T77" fmla="*/ 131 h 1294"/>
                  <a:gd name="T78" fmla="*/ 248 w 2500"/>
                  <a:gd name="T79" fmla="*/ 132 h 129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00"/>
                  <a:gd name="T121" fmla="*/ 0 h 1294"/>
                  <a:gd name="T122" fmla="*/ 2500 w 2500"/>
                  <a:gd name="T123" fmla="*/ 1294 h 129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00" h="1294">
                    <a:moveTo>
                      <a:pt x="1984" y="1057"/>
                    </a:moveTo>
                    <a:lnTo>
                      <a:pt x="458" y="1186"/>
                    </a:lnTo>
                    <a:lnTo>
                      <a:pt x="464" y="1258"/>
                    </a:lnTo>
                    <a:lnTo>
                      <a:pt x="0" y="1294"/>
                    </a:lnTo>
                    <a:lnTo>
                      <a:pt x="23" y="1234"/>
                    </a:lnTo>
                    <a:lnTo>
                      <a:pt x="79" y="1250"/>
                    </a:lnTo>
                    <a:lnTo>
                      <a:pt x="64" y="1072"/>
                    </a:lnTo>
                    <a:lnTo>
                      <a:pt x="56" y="1051"/>
                    </a:lnTo>
                    <a:lnTo>
                      <a:pt x="126" y="962"/>
                    </a:lnTo>
                    <a:lnTo>
                      <a:pt x="302" y="1015"/>
                    </a:lnTo>
                    <a:lnTo>
                      <a:pt x="294" y="876"/>
                    </a:lnTo>
                    <a:lnTo>
                      <a:pt x="422" y="829"/>
                    </a:lnTo>
                    <a:lnTo>
                      <a:pt x="388" y="755"/>
                    </a:lnTo>
                    <a:lnTo>
                      <a:pt x="431" y="695"/>
                    </a:lnTo>
                    <a:lnTo>
                      <a:pt x="439" y="695"/>
                    </a:lnTo>
                    <a:lnTo>
                      <a:pt x="478" y="636"/>
                    </a:lnTo>
                    <a:lnTo>
                      <a:pt x="562" y="669"/>
                    </a:lnTo>
                    <a:lnTo>
                      <a:pt x="567" y="610"/>
                    </a:lnTo>
                    <a:lnTo>
                      <a:pt x="744" y="669"/>
                    </a:lnTo>
                    <a:lnTo>
                      <a:pt x="836" y="574"/>
                    </a:lnTo>
                    <a:lnTo>
                      <a:pt x="903" y="631"/>
                    </a:lnTo>
                    <a:lnTo>
                      <a:pt x="987" y="465"/>
                    </a:lnTo>
                    <a:lnTo>
                      <a:pt x="1029" y="533"/>
                    </a:lnTo>
                    <a:lnTo>
                      <a:pt x="1123" y="538"/>
                    </a:lnTo>
                    <a:lnTo>
                      <a:pt x="1277" y="286"/>
                    </a:lnTo>
                    <a:lnTo>
                      <a:pt x="1268" y="211"/>
                    </a:lnTo>
                    <a:lnTo>
                      <a:pt x="1470" y="158"/>
                    </a:lnTo>
                    <a:lnTo>
                      <a:pt x="1453" y="16"/>
                    </a:lnTo>
                    <a:lnTo>
                      <a:pt x="1573" y="0"/>
                    </a:lnTo>
                    <a:lnTo>
                      <a:pt x="1662" y="113"/>
                    </a:lnTo>
                    <a:lnTo>
                      <a:pt x="1863" y="173"/>
                    </a:lnTo>
                    <a:lnTo>
                      <a:pt x="2114" y="92"/>
                    </a:lnTo>
                    <a:lnTo>
                      <a:pt x="2240" y="214"/>
                    </a:lnTo>
                    <a:lnTo>
                      <a:pt x="2244" y="217"/>
                    </a:lnTo>
                    <a:lnTo>
                      <a:pt x="2240" y="214"/>
                    </a:lnTo>
                    <a:lnTo>
                      <a:pt x="2302" y="429"/>
                    </a:lnTo>
                    <a:lnTo>
                      <a:pt x="2500" y="572"/>
                    </a:lnTo>
                    <a:lnTo>
                      <a:pt x="2157" y="968"/>
                    </a:lnTo>
                    <a:lnTo>
                      <a:pt x="1992" y="1046"/>
                    </a:lnTo>
                    <a:lnTo>
                      <a:pt x="1984" y="1057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8" name="Line 151">
                <a:extLst>
                  <a:ext uri="{FF2B5EF4-FFF2-40B4-BE49-F238E27FC236}">
                    <a16:creationId xmlns:a16="http://schemas.microsoft.com/office/drawing/2014/main" id="{FC4DFBA1-B6BD-4989-B4B4-ED0ED7FE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3228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9" name="Freeform 152">
                <a:extLst>
                  <a:ext uri="{FF2B5EF4-FFF2-40B4-BE49-F238E27FC236}">
                    <a16:creationId xmlns:a16="http://schemas.microsoft.com/office/drawing/2014/main" id="{B9AC6F43-53E3-4872-8FD4-641EE5E85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3080"/>
                <a:ext cx="243" cy="212"/>
              </a:xfrm>
              <a:custGeom>
                <a:avLst/>
                <a:gdLst>
                  <a:gd name="T0" fmla="*/ 215 w 1941"/>
                  <a:gd name="T1" fmla="*/ 147 h 1698"/>
                  <a:gd name="T2" fmla="*/ 183 w 1941"/>
                  <a:gd name="T3" fmla="*/ 138 h 1698"/>
                  <a:gd name="T4" fmla="*/ 173 w 1941"/>
                  <a:gd name="T5" fmla="*/ 152 h 1698"/>
                  <a:gd name="T6" fmla="*/ 190 w 1941"/>
                  <a:gd name="T7" fmla="*/ 157 h 1698"/>
                  <a:gd name="T8" fmla="*/ 209 w 1941"/>
                  <a:gd name="T9" fmla="*/ 149 h 1698"/>
                  <a:gd name="T10" fmla="*/ 201 w 1941"/>
                  <a:gd name="T11" fmla="*/ 159 h 1698"/>
                  <a:gd name="T12" fmla="*/ 211 w 1941"/>
                  <a:gd name="T13" fmla="*/ 164 h 1698"/>
                  <a:gd name="T14" fmla="*/ 217 w 1941"/>
                  <a:gd name="T15" fmla="*/ 153 h 1698"/>
                  <a:gd name="T16" fmla="*/ 231 w 1941"/>
                  <a:gd name="T17" fmla="*/ 147 h 1698"/>
                  <a:gd name="T18" fmla="*/ 234 w 1941"/>
                  <a:gd name="T19" fmla="*/ 161 h 1698"/>
                  <a:gd name="T20" fmla="*/ 213 w 1941"/>
                  <a:gd name="T21" fmla="*/ 179 h 1698"/>
                  <a:gd name="T22" fmla="*/ 219 w 1941"/>
                  <a:gd name="T23" fmla="*/ 190 h 1698"/>
                  <a:gd name="T24" fmla="*/ 243 w 1941"/>
                  <a:gd name="T25" fmla="*/ 199 h 1698"/>
                  <a:gd name="T26" fmla="*/ 237 w 1941"/>
                  <a:gd name="T27" fmla="*/ 210 h 1698"/>
                  <a:gd name="T28" fmla="*/ 233 w 1941"/>
                  <a:gd name="T29" fmla="*/ 205 h 1698"/>
                  <a:gd name="T30" fmla="*/ 227 w 1941"/>
                  <a:gd name="T31" fmla="*/ 212 h 1698"/>
                  <a:gd name="T32" fmla="*/ 221 w 1941"/>
                  <a:gd name="T33" fmla="*/ 197 h 1698"/>
                  <a:gd name="T34" fmla="*/ 194 w 1941"/>
                  <a:gd name="T35" fmla="*/ 186 h 1698"/>
                  <a:gd name="T36" fmla="*/ 196 w 1941"/>
                  <a:gd name="T37" fmla="*/ 200 h 1698"/>
                  <a:gd name="T38" fmla="*/ 189 w 1941"/>
                  <a:gd name="T39" fmla="*/ 207 h 1698"/>
                  <a:gd name="T40" fmla="*/ 180 w 1941"/>
                  <a:gd name="T41" fmla="*/ 197 h 1698"/>
                  <a:gd name="T42" fmla="*/ 176 w 1941"/>
                  <a:gd name="T43" fmla="*/ 203 h 1698"/>
                  <a:gd name="T44" fmla="*/ 169 w 1941"/>
                  <a:gd name="T45" fmla="*/ 197 h 1698"/>
                  <a:gd name="T46" fmla="*/ 165 w 1941"/>
                  <a:gd name="T47" fmla="*/ 207 h 1698"/>
                  <a:gd name="T48" fmla="*/ 156 w 1941"/>
                  <a:gd name="T49" fmla="*/ 209 h 1698"/>
                  <a:gd name="T50" fmla="*/ 144 w 1941"/>
                  <a:gd name="T51" fmla="*/ 204 h 1698"/>
                  <a:gd name="T52" fmla="*/ 135 w 1941"/>
                  <a:gd name="T53" fmla="*/ 189 h 1698"/>
                  <a:gd name="T54" fmla="*/ 123 w 1941"/>
                  <a:gd name="T55" fmla="*/ 188 h 1698"/>
                  <a:gd name="T56" fmla="*/ 120 w 1941"/>
                  <a:gd name="T57" fmla="*/ 175 h 1698"/>
                  <a:gd name="T58" fmla="*/ 106 w 1941"/>
                  <a:gd name="T59" fmla="*/ 177 h 1698"/>
                  <a:gd name="T60" fmla="*/ 107 w 1941"/>
                  <a:gd name="T61" fmla="*/ 172 h 1698"/>
                  <a:gd name="T62" fmla="*/ 91 w 1941"/>
                  <a:gd name="T63" fmla="*/ 177 h 1698"/>
                  <a:gd name="T64" fmla="*/ 99 w 1941"/>
                  <a:gd name="T65" fmla="*/ 184 h 1698"/>
                  <a:gd name="T66" fmla="*/ 87 w 1941"/>
                  <a:gd name="T67" fmla="*/ 188 h 1698"/>
                  <a:gd name="T68" fmla="*/ 46 w 1941"/>
                  <a:gd name="T69" fmla="*/ 176 h 1698"/>
                  <a:gd name="T70" fmla="*/ 13 w 1941"/>
                  <a:gd name="T71" fmla="*/ 181 h 1698"/>
                  <a:gd name="T72" fmla="*/ 9 w 1941"/>
                  <a:gd name="T73" fmla="*/ 176 h 1698"/>
                  <a:gd name="T74" fmla="*/ 19 w 1941"/>
                  <a:gd name="T75" fmla="*/ 162 h 1698"/>
                  <a:gd name="T76" fmla="*/ 18 w 1941"/>
                  <a:gd name="T77" fmla="*/ 135 h 1698"/>
                  <a:gd name="T78" fmla="*/ 26 w 1941"/>
                  <a:gd name="T79" fmla="*/ 109 h 1698"/>
                  <a:gd name="T80" fmla="*/ 1 w 1941"/>
                  <a:gd name="T81" fmla="*/ 58 h 1698"/>
                  <a:gd name="T82" fmla="*/ 0 w 1941"/>
                  <a:gd name="T83" fmla="*/ 2 h 1698"/>
                  <a:gd name="T84" fmla="*/ 130 w 1941"/>
                  <a:gd name="T85" fmla="*/ 0 h 1698"/>
                  <a:gd name="T86" fmla="*/ 135 w 1941"/>
                  <a:gd name="T87" fmla="*/ 2 h 1698"/>
                  <a:gd name="T88" fmla="*/ 133 w 1941"/>
                  <a:gd name="T89" fmla="*/ 21 h 1698"/>
                  <a:gd name="T90" fmla="*/ 139 w 1941"/>
                  <a:gd name="T91" fmla="*/ 20 h 1698"/>
                  <a:gd name="T92" fmla="*/ 135 w 1941"/>
                  <a:gd name="T93" fmla="*/ 26 h 1698"/>
                  <a:gd name="T94" fmla="*/ 145 w 1941"/>
                  <a:gd name="T95" fmla="*/ 35 h 1698"/>
                  <a:gd name="T96" fmla="*/ 133 w 1941"/>
                  <a:gd name="T97" fmla="*/ 43 h 1698"/>
                  <a:gd name="T98" fmla="*/ 142 w 1941"/>
                  <a:gd name="T99" fmla="*/ 45 h 1698"/>
                  <a:gd name="T100" fmla="*/ 120 w 1941"/>
                  <a:gd name="T101" fmla="*/ 75 h 1698"/>
                  <a:gd name="T102" fmla="*/ 115 w 1941"/>
                  <a:gd name="T103" fmla="*/ 108 h 1698"/>
                  <a:gd name="T104" fmla="*/ 202 w 1941"/>
                  <a:gd name="T105" fmla="*/ 104 h 1698"/>
                  <a:gd name="T106" fmla="*/ 200 w 1941"/>
                  <a:gd name="T107" fmla="*/ 122 h 1698"/>
                  <a:gd name="T108" fmla="*/ 213 w 1941"/>
                  <a:gd name="T109" fmla="*/ 147 h 1698"/>
                  <a:gd name="T110" fmla="*/ 215 w 1941"/>
                  <a:gd name="T111" fmla="*/ 147 h 16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41"/>
                  <a:gd name="T169" fmla="*/ 0 h 1698"/>
                  <a:gd name="T170" fmla="*/ 1941 w 1941"/>
                  <a:gd name="T171" fmla="*/ 1698 h 169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41" h="1698">
                    <a:moveTo>
                      <a:pt x="1715" y="1181"/>
                    </a:moveTo>
                    <a:lnTo>
                      <a:pt x="1464" y="1103"/>
                    </a:lnTo>
                    <a:lnTo>
                      <a:pt x="1383" y="1215"/>
                    </a:lnTo>
                    <a:lnTo>
                      <a:pt x="1517" y="1254"/>
                    </a:lnTo>
                    <a:lnTo>
                      <a:pt x="1670" y="1190"/>
                    </a:lnTo>
                    <a:lnTo>
                      <a:pt x="1609" y="1273"/>
                    </a:lnTo>
                    <a:lnTo>
                      <a:pt x="1684" y="1316"/>
                    </a:lnTo>
                    <a:lnTo>
                      <a:pt x="1737" y="1226"/>
                    </a:lnTo>
                    <a:lnTo>
                      <a:pt x="1846" y="1181"/>
                    </a:lnTo>
                    <a:lnTo>
                      <a:pt x="1866" y="1290"/>
                    </a:lnTo>
                    <a:lnTo>
                      <a:pt x="1704" y="1433"/>
                    </a:lnTo>
                    <a:lnTo>
                      <a:pt x="1749" y="1519"/>
                    </a:lnTo>
                    <a:lnTo>
                      <a:pt x="1941" y="1591"/>
                    </a:lnTo>
                    <a:lnTo>
                      <a:pt x="1894" y="1678"/>
                    </a:lnTo>
                    <a:lnTo>
                      <a:pt x="1858" y="1642"/>
                    </a:lnTo>
                    <a:lnTo>
                      <a:pt x="1815" y="1698"/>
                    </a:lnTo>
                    <a:lnTo>
                      <a:pt x="1762" y="1578"/>
                    </a:lnTo>
                    <a:lnTo>
                      <a:pt x="1551" y="1486"/>
                    </a:lnTo>
                    <a:lnTo>
                      <a:pt x="1564" y="1603"/>
                    </a:lnTo>
                    <a:lnTo>
                      <a:pt x="1508" y="1659"/>
                    </a:lnTo>
                    <a:lnTo>
                      <a:pt x="1438" y="1580"/>
                    </a:lnTo>
                    <a:lnTo>
                      <a:pt x="1408" y="1625"/>
                    </a:lnTo>
                    <a:lnTo>
                      <a:pt x="1349" y="1574"/>
                    </a:lnTo>
                    <a:lnTo>
                      <a:pt x="1315" y="1659"/>
                    </a:lnTo>
                    <a:lnTo>
                      <a:pt x="1248" y="1670"/>
                    </a:lnTo>
                    <a:lnTo>
                      <a:pt x="1151" y="1631"/>
                    </a:lnTo>
                    <a:lnTo>
                      <a:pt x="1078" y="1514"/>
                    </a:lnTo>
                    <a:lnTo>
                      <a:pt x="980" y="1502"/>
                    </a:lnTo>
                    <a:lnTo>
                      <a:pt x="955" y="1402"/>
                    </a:lnTo>
                    <a:lnTo>
                      <a:pt x="849" y="1421"/>
                    </a:lnTo>
                    <a:lnTo>
                      <a:pt x="854" y="1374"/>
                    </a:lnTo>
                    <a:lnTo>
                      <a:pt x="726" y="1416"/>
                    </a:lnTo>
                    <a:lnTo>
                      <a:pt x="788" y="1472"/>
                    </a:lnTo>
                    <a:lnTo>
                      <a:pt x="696" y="1505"/>
                    </a:lnTo>
                    <a:lnTo>
                      <a:pt x="366" y="1410"/>
                    </a:lnTo>
                    <a:lnTo>
                      <a:pt x="104" y="1446"/>
                    </a:lnTo>
                    <a:lnTo>
                      <a:pt x="72" y="1408"/>
                    </a:lnTo>
                    <a:lnTo>
                      <a:pt x="153" y="1301"/>
                    </a:lnTo>
                    <a:lnTo>
                      <a:pt x="140" y="1081"/>
                    </a:lnTo>
                    <a:lnTo>
                      <a:pt x="210" y="877"/>
                    </a:lnTo>
                    <a:lnTo>
                      <a:pt x="8" y="461"/>
                    </a:lnTo>
                    <a:lnTo>
                      <a:pt x="0" y="17"/>
                    </a:lnTo>
                    <a:lnTo>
                      <a:pt x="1039" y="0"/>
                    </a:lnTo>
                    <a:lnTo>
                      <a:pt x="1081" y="20"/>
                    </a:lnTo>
                    <a:lnTo>
                      <a:pt x="1065" y="165"/>
                    </a:lnTo>
                    <a:lnTo>
                      <a:pt x="1112" y="159"/>
                    </a:lnTo>
                    <a:lnTo>
                      <a:pt x="1078" y="212"/>
                    </a:lnTo>
                    <a:lnTo>
                      <a:pt x="1157" y="282"/>
                    </a:lnTo>
                    <a:lnTo>
                      <a:pt x="1065" y="341"/>
                    </a:lnTo>
                    <a:lnTo>
                      <a:pt x="1137" y="363"/>
                    </a:lnTo>
                    <a:lnTo>
                      <a:pt x="955" y="604"/>
                    </a:lnTo>
                    <a:lnTo>
                      <a:pt x="919" y="868"/>
                    </a:lnTo>
                    <a:lnTo>
                      <a:pt x="1615" y="832"/>
                    </a:lnTo>
                    <a:lnTo>
                      <a:pt x="1594" y="977"/>
                    </a:lnTo>
                    <a:lnTo>
                      <a:pt x="1701" y="1176"/>
                    </a:lnTo>
                    <a:lnTo>
                      <a:pt x="1715" y="1181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0" name="Freeform 153">
                <a:extLst>
                  <a:ext uri="{FF2B5EF4-FFF2-40B4-BE49-F238E27FC236}">
                    <a16:creationId xmlns:a16="http://schemas.microsoft.com/office/drawing/2014/main" id="{5BB48B67-B521-41D9-B87D-DF4849ED8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3080"/>
                <a:ext cx="243" cy="212"/>
              </a:xfrm>
              <a:custGeom>
                <a:avLst/>
                <a:gdLst>
                  <a:gd name="T0" fmla="*/ 215 w 1941"/>
                  <a:gd name="T1" fmla="*/ 147 h 1698"/>
                  <a:gd name="T2" fmla="*/ 183 w 1941"/>
                  <a:gd name="T3" fmla="*/ 138 h 1698"/>
                  <a:gd name="T4" fmla="*/ 173 w 1941"/>
                  <a:gd name="T5" fmla="*/ 152 h 1698"/>
                  <a:gd name="T6" fmla="*/ 190 w 1941"/>
                  <a:gd name="T7" fmla="*/ 157 h 1698"/>
                  <a:gd name="T8" fmla="*/ 209 w 1941"/>
                  <a:gd name="T9" fmla="*/ 149 h 1698"/>
                  <a:gd name="T10" fmla="*/ 201 w 1941"/>
                  <a:gd name="T11" fmla="*/ 159 h 1698"/>
                  <a:gd name="T12" fmla="*/ 211 w 1941"/>
                  <a:gd name="T13" fmla="*/ 164 h 1698"/>
                  <a:gd name="T14" fmla="*/ 217 w 1941"/>
                  <a:gd name="T15" fmla="*/ 153 h 1698"/>
                  <a:gd name="T16" fmla="*/ 231 w 1941"/>
                  <a:gd name="T17" fmla="*/ 147 h 1698"/>
                  <a:gd name="T18" fmla="*/ 234 w 1941"/>
                  <a:gd name="T19" fmla="*/ 161 h 1698"/>
                  <a:gd name="T20" fmla="*/ 213 w 1941"/>
                  <a:gd name="T21" fmla="*/ 179 h 1698"/>
                  <a:gd name="T22" fmla="*/ 219 w 1941"/>
                  <a:gd name="T23" fmla="*/ 190 h 1698"/>
                  <a:gd name="T24" fmla="*/ 243 w 1941"/>
                  <a:gd name="T25" fmla="*/ 199 h 1698"/>
                  <a:gd name="T26" fmla="*/ 237 w 1941"/>
                  <a:gd name="T27" fmla="*/ 210 h 1698"/>
                  <a:gd name="T28" fmla="*/ 233 w 1941"/>
                  <a:gd name="T29" fmla="*/ 205 h 1698"/>
                  <a:gd name="T30" fmla="*/ 227 w 1941"/>
                  <a:gd name="T31" fmla="*/ 212 h 1698"/>
                  <a:gd name="T32" fmla="*/ 221 w 1941"/>
                  <a:gd name="T33" fmla="*/ 197 h 1698"/>
                  <a:gd name="T34" fmla="*/ 194 w 1941"/>
                  <a:gd name="T35" fmla="*/ 186 h 1698"/>
                  <a:gd name="T36" fmla="*/ 196 w 1941"/>
                  <a:gd name="T37" fmla="*/ 200 h 1698"/>
                  <a:gd name="T38" fmla="*/ 189 w 1941"/>
                  <a:gd name="T39" fmla="*/ 207 h 1698"/>
                  <a:gd name="T40" fmla="*/ 180 w 1941"/>
                  <a:gd name="T41" fmla="*/ 197 h 1698"/>
                  <a:gd name="T42" fmla="*/ 176 w 1941"/>
                  <a:gd name="T43" fmla="*/ 203 h 1698"/>
                  <a:gd name="T44" fmla="*/ 169 w 1941"/>
                  <a:gd name="T45" fmla="*/ 197 h 1698"/>
                  <a:gd name="T46" fmla="*/ 165 w 1941"/>
                  <a:gd name="T47" fmla="*/ 207 h 1698"/>
                  <a:gd name="T48" fmla="*/ 156 w 1941"/>
                  <a:gd name="T49" fmla="*/ 209 h 1698"/>
                  <a:gd name="T50" fmla="*/ 144 w 1941"/>
                  <a:gd name="T51" fmla="*/ 204 h 1698"/>
                  <a:gd name="T52" fmla="*/ 135 w 1941"/>
                  <a:gd name="T53" fmla="*/ 189 h 1698"/>
                  <a:gd name="T54" fmla="*/ 123 w 1941"/>
                  <a:gd name="T55" fmla="*/ 188 h 1698"/>
                  <a:gd name="T56" fmla="*/ 120 w 1941"/>
                  <a:gd name="T57" fmla="*/ 175 h 1698"/>
                  <a:gd name="T58" fmla="*/ 106 w 1941"/>
                  <a:gd name="T59" fmla="*/ 177 h 1698"/>
                  <a:gd name="T60" fmla="*/ 107 w 1941"/>
                  <a:gd name="T61" fmla="*/ 172 h 1698"/>
                  <a:gd name="T62" fmla="*/ 91 w 1941"/>
                  <a:gd name="T63" fmla="*/ 177 h 1698"/>
                  <a:gd name="T64" fmla="*/ 99 w 1941"/>
                  <a:gd name="T65" fmla="*/ 184 h 1698"/>
                  <a:gd name="T66" fmla="*/ 87 w 1941"/>
                  <a:gd name="T67" fmla="*/ 188 h 1698"/>
                  <a:gd name="T68" fmla="*/ 46 w 1941"/>
                  <a:gd name="T69" fmla="*/ 176 h 1698"/>
                  <a:gd name="T70" fmla="*/ 13 w 1941"/>
                  <a:gd name="T71" fmla="*/ 181 h 1698"/>
                  <a:gd name="T72" fmla="*/ 9 w 1941"/>
                  <a:gd name="T73" fmla="*/ 176 h 1698"/>
                  <a:gd name="T74" fmla="*/ 19 w 1941"/>
                  <a:gd name="T75" fmla="*/ 162 h 1698"/>
                  <a:gd name="T76" fmla="*/ 18 w 1941"/>
                  <a:gd name="T77" fmla="*/ 135 h 1698"/>
                  <a:gd name="T78" fmla="*/ 26 w 1941"/>
                  <a:gd name="T79" fmla="*/ 109 h 1698"/>
                  <a:gd name="T80" fmla="*/ 1 w 1941"/>
                  <a:gd name="T81" fmla="*/ 58 h 1698"/>
                  <a:gd name="T82" fmla="*/ 0 w 1941"/>
                  <a:gd name="T83" fmla="*/ 2 h 1698"/>
                  <a:gd name="T84" fmla="*/ 130 w 1941"/>
                  <a:gd name="T85" fmla="*/ 0 h 1698"/>
                  <a:gd name="T86" fmla="*/ 135 w 1941"/>
                  <a:gd name="T87" fmla="*/ 2 h 1698"/>
                  <a:gd name="T88" fmla="*/ 133 w 1941"/>
                  <a:gd name="T89" fmla="*/ 21 h 1698"/>
                  <a:gd name="T90" fmla="*/ 139 w 1941"/>
                  <a:gd name="T91" fmla="*/ 20 h 1698"/>
                  <a:gd name="T92" fmla="*/ 135 w 1941"/>
                  <a:gd name="T93" fmla="*/ 26 h 1698"/>
                  <a:gd name="T94" fmla="*/ 145 w 1941"/>
                  <a:gd name="T95" fmla="*/ 35 h 1698"/>
                  <a:gd name="T96" fmla="*/ 133 w 1941"/>
                  <a:gd name="T97" fmla="*/ 43 h 1698"/>
                  <a:gd name="T98" fmla="*/ 142 w 1941"/>
                  <a:gd name="T99" fmla="*/ 45 h 1698"/>
                  <a:gd name="T100" fmla="*/ 120 w 1941"/>
                  <a:gd name="T101" fmla="*/ 75 h 1698"/>
                  <a:gd name="T102" fmla="*/ 115 w 1941"/>
                  <a:gd name="T103" fmla="*/ 108 h 1698"/>
                  <a:gd name="T104" fmla="*/ 202 w 1941"/>
                  <a:gd name="T105" fmla="*/ 104 h 1698"/>
                  <a:gd name="T106" fmla="*/ 200 w 1941"/>
                  <a:gd name="T107" fmla="*/ 122 h 1698"/>
                  <a:gd name="T108" fmla="*/ 213 w 1941"/>
                  <a:gd name="T109" fmla="*/ 147 h 1698"/>
                  <a:gd name="T110" fmla="*/ 215 w 1941"/>
                  <a:gd name="T111" fmla="*/ 147 h 16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41"/>
                  <a:gd name="T169" fmla="*/ 0 h 1698"/>
                  <a:gd name="T170" fmla="*/ 1941 w 1941"/>
                  <a:gd name="T171" fmla="*/ 1698 h 169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41" h="1698">
                    <a:moveTo>
                      <a:pt x="1715" y="1181"/>
                    </a:moveTo>
                    <a:lnTo>
                      <a:pt x="1464" y="1103"/>
                    </a:lnTo>
                    <a:lnTo>
                      <a:pt x="1383" y="1215"/>
                    </a:lnTo>
                    <a:lnTo>
                      <a:pt x="1517" y="1254"/>
                    </a:lnTo>
                    <a:lnTo>
                      <a:pt x="1670" y="1190"/>
                    </a:lnTo>
                    <a:lnTo>
                      <a:pt x="1609" y="1273"/>
                    </a:lnTo>
                    <a:lnTo>
                      <a:pt x="1684" y="1316"/>
                    </a:lnTo>
                    <a:lnTo>
                      <a:pt x="1737" y="1226"/>
                    </a:lnTo>
                    <a:lnTo>
                      <a:pt x="1846" y="1181"/>
                    </a:lnTo>
                    <a:lnTo>
                      <a:pt x="1866" y="1290"/>
                    </a:lnTo>
                    <a:lnTo>
                      <a:pt x="1704" y="1433"/>
                    </a:lnTo>
                    <a:lnTo>
                      <a:pt x="1749" y="1519"/>
                    </a:lnTo>
                    <a:lnTo>
                      <a:pt x="1941" y="1591"/>
                    </a:lnTo>
                    <a:lnTo>
                      <a:pt x="1894" y="1678"/>
                    </a:lnTo>
                    <a:lnTo>
                      <a:pt x="1858" y="1642"/>
                    </a:lnTo>
                    <a:lnTo>
                      <a:pt x="1815" y="1698"/>
                    </a:lnTo>
                    <a:lnTo>
                      <a:pt x="1762" y="1578"/>
                    </a:lnTo>
                    <a:lnTo>
                      <a:pt x="1551" y="1486"/>
                    </a:lnTo>
                    <a:lnTo>
                      <a:pt x="1564" y="1603"/>
                    </a:lnTo>
                    <a:lnTo>
                      <a:pt x="1508" y="1659"/>
                    </a:lnTo>
                    <a:lnTo>
                      <a:pt x="1438" y="1580"/>
                    </a:lnTo>
                    <a:lnTo>
                      <a:pt x="1408" y="1625"/>
                    </a:lnTo>
                    <a:lnTo>
                      <a:pt x="1349" y="1574"/>
                    </a:lnTo>
                    <a:lnTo>
                      <a:pt x="1315" y="1659"/>
                    </a:lnTo>
                    <a:lnTo>
                      <a:pt x="1248" y="1670"/>
                    </a:lnTo>
                    <a:lnTo>
                      <a:pt x="1151" y="1631"/>
                    </a:lnTo>
                    <a:lnTo>
                      <a:pt x="1078" y="1514"/>
                    </a:lnTo>
                    <a:lnTo>
                      <a:pt x="980" y="1502"/>
                    </a:lnTo>
                    <a:lnTo>
                      <a:pt x="955" y="1402"/>
                    </a:lnTo>
                    <a:lnTo>
                      <a:pt x="849" y="1421"/>
                    </a:lnTo>
                    <a:lnTo>
                      <a:pt x="854" y="1374"/>
                    </a:lnTo>
                    <a:lnTo>
                      <a:pt x="726" y="1416"/>
                    </a:lnTo>
                    <a:lnTo>
                      <a:pt x="788" y="1472"/>
                    </a:lnTo>
                    <a:lnTo>
                      <a:pt x="696" y="1505"/>
                    </a:lnTo>
                    <a:lnTo>
                      <a:pt x="366" y="1410"/>
                    </a:lnTo>
                    <a:lnTo>
                      <a:pt x="104" y="1446"/>
                    </a:lnTo>
                    <a:lnTo>
                      <a:pt x="72" y="1408"/>
                    </a:lnTo>
                    <a:lnTo>
                      <a:pt x="153" y="1301"/>
                    </a:lnTo>
                    <a:lnTo>
                      <a:pt x="140" y="1081"/>
                    </a:lnTo>
                    <a:lnTo>
                      <a:pt x="210" y="877"/>
                    </a:lnTo>
                    <a:lnTo>
                      <a:pt x="8" y="461"/>
                    </a:lnTo>
                    <a:lnTo>
                      <a:pt x="0" y="17"/>
                    </a:lnTo>
                    <a:lnTo>
                      <a:pt x="1039" y="0"/>
                    </a:lnTo>
                    <a:lnTo>
                      <a:pt x="1081" y="20"/>
                    </a:lnTo>
                    <a:lnTo>
                      <a:pt x="1065" y="165"/>
                    </a:lnTo>
                    <a:lnTo>
                      <a:pt x="1112" y="159"/>
                    </a:lnTo>
                    <a:lnTo>
                      <a:pt x="1078" y="212"/>
                    </a:lnTo>
                    <a:lnTo>
                      <a:pt x="1157" y="282"/>
                    </a:lnTo>
                    <a:lnTo>
                      <a:pt x="1065" y="341"/>
                    </a:lnTo>
                    <a:lnTo>
                      <a:pt x="1137" y="363"/>
                    </a:lnTo>
                    <a:lnTo>
                      <a:pt x="955" y="604"/>
                    </a:lnTo>
                    <a:lnTo>
                      <a:pt x="919" y="868"/>
                    </a:lnTo>
                    <a:lnTo>
                      <a:pt x="1615" y="832"/>
                    </a:lnTo>
                    <a:lnTo>
                      <a:pt x="1594" y="977"/>
                    </a:lnTo>
                    <a:lnTo>
                      <a:pt x="1701" y="1176"/>
                    </a:lnTo>
                    <a:lnTo>
                      <a:pt x="1715" y="1181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1" name="Line 154">
                <a:extLst>
                  <a:ext uri="{FF2B5EF4-FFF2-40B4-BE49-F238E27FC236}">
                    <a16:creationId xmlns:a16="http://schemas.microsoft.com/office/drawing/2014/main" id="{47AD9D1D-7506-4FB0-94C2-D5321B8FC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" y="2405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2" name="Freeform 117">
                <a:extLst>
                  <a:ext uri="{FF2B5EF4-FFF2-40B4-BE49-F238E27FC236}">
                    <a16:creationId xmlns:a16="http://schemas.microsoft.com/office/drawing/2014/main" id="{97CC2BD0-4BF2-4785-9639-24B9F44D3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" y="2157"/>
                <a:ext cx="157" cy="248"/>
              </a:xfrm>
              <a:custGeom>
                <a:avLst/>
                <a:gdLst/>
                <a:ahLst/>
                <a:cxnLst>
                  <a:cxn ang="0">
                    <a:pos x="352" y="1989"/>
                  </a:cxn>
                  <a:cxn ang="0">
                    <a:pos x="338" y="1985"/>
                  </a:cxn>
                  <a:cxn ang="0">
                    <a:pos x="240" y="1866"/>
                  </a:cxn>
                  <a:cxn ang="0">
                    <a:pos x="0" y="1087"/>
                  </a:cxn>
                  <a:cxn ang="0">
                    <a:pos x="75" y="1087"/>
                  </a:cxn>
                  <a:cxn ang="0">
                    <a:pos x="70" y="1013"/>
                  </a:cxn>
                  <a:cxn ang="0">
                    <a:pos x="117" y="1013"/>
                  </a:cxn>
                  <a:cxn ang="0">
                    <a:pos x="81" y="970"/>
                  </a:cxn>
                  <a:cxn ang="0">
                    <a:pos x="168" y="780"/>
                  </a:cxn>
                  <a:cxn ang="0">
                    <a:pos x="156" y="416"/>
                  </a:cxn>
                  <a:cxn ang="0">
                    <a:pos x="285" y="48"/>
                  </a:cxn>
                  <a:cxn ang="0">
                    <a:pos x="341" y="39"/>
                  </a:cxn>
                  <a:cxn ang="0">
                    <a:pos x="411" y="129"/>
                  </a:cxn>
                  <a:cxn ang="0">
                    <a:pos x="595" y="0"/>
                  </a:cxn>
                  <a:cxn ang="0">
                    <a:pos x="759" y="107"/>
                  </a:cxn>
                  <a:cxn ang="0">
                    <a:pos x="916" y="648"/>
                  </a:cxn>
                  <a:cxn ang="0">
                    <a:pos x="1036" y="657"/>
                  </a:cxn>
                  <a:cxn ang="0">
                    <a:pos x="1070" y="796"/>
                  </a:cxn>
                  <a:cxn ang="0">
                    <a:pos x="1189" y="827"/>
                  </a:cxn>
                  <a:cxn ang="0">
                    <a:pos x="1200" y="936"/>
                  </a:cxn>
                  <a:cxn ang="0">
                    <a:pos x="1259" y="933"/>
                  </a:cxn>
                  <a:cxn ang="0">
                    <a:pos x="1217" y="1039"/>
                  </a:cxn>
                  <a:cxn ang="0">
                    <a:pos x="1044" y="1123"/>
                  </a:cxn>
                  <a:cxn ang="0">
                    <a:pos x="1002" y="1241"/>
                  </a:cxn>
                  <a:cxn ang="0">
                    <a:pos x="944" y="1179"/>
                  </a:cxn>
                  <a:cxn ang="0">
                    <a:pos x="897" y="1241"/>
                  </a:cxn>
                  <a:cxn ang="0">
                    <a:pos x="874" y="1209"/>
                  </a:cxn>
                  <a:cxn ang="0">
                    <a:pos x="871" y="1316"/>
                  </a:cxn>
                  <a:cxn ang="0">
                    <a:pos x="779" y="1307"/>
                  </a:cxn>
                  <a:cxn ang="0">
                    <a:pos x="816" y="1277"/>
                  </a:cxn>
                  <a:cxn ang="0">
                    <a:pos x="754" y="1209"/>
                  </a:cxn>
                  <a:cxn ang="0">
                    <a:pos x="707" y="1505"/>
                  </a:cxn>
                  <a:cxn ang="0">
                    <a:pos x="645" y="1475"/>
                  </a:cxn>
                  <a:cxn ang="0">
                    <a:pos x="633" y="1569"/>
                  </a:cxn>
                  <a:cxn ang="0">
                    <a:pos x="547" y="1578"/>
                  </a:cxn>
                  <a:cxn ang="0">
                    <a:pos x="552" y="1654"/>
                  </a:cxn>
                  <a:cxn ang="0">
                    <a:pos x="516" y="1595"/>
                  </a:cxn>
                  <a:cxn ang="0">
                    <a:pos x="455" y="1637"/>
                  </a:cxn>
                  <a:cxn ang="0">
                    <a:pos x="352" y="1989"/>
                  </a:cxn>
                </a:cxnLst>
                <a:rect l="0" t="0" r="r" b="b"/>
                <a:pathLst>
                  <a:path w="1259" h="1989">
                    <a:moveTo>
                      <a:pt x="352" y="1989"/>
                    </a:moveTo>
                    <a:lnTo>
                      <a:pt x="338" y="1985"/>
                    </a:lnTo>
                    <a:lnTo>
                      <a:pt x="240" y="1866"/>
                    </a:lnTo>
                    <a:lnTo>
                      <a:pt x="0" y="1087"/>
                    </a:lnTo>
                    <a:lnTo>
                      <a:pt x="75" y="1087"/>
                    </a:lnTo>
                    <a:lnTo>
                      <a:pt x="70" y="1013"/>
                    </a:lnTo>
                    <a:lnTo>
                      <a:pt x="117" y="1013"/>
                    </a:lnTo>
                    <a:lnTo>
                      <a:pt x="81" y="970"/>
                    </a:lnTo>
                    <a:lnTo>
                      <a:pt x="168" y="780"/>
                    </a:lnTo>
                    <a:lnTo>
                      <a:pt x="156" y="416"/>
                    </a:lnTo>
                    <a:lnTo>
                      <a:pt x="285" y="48"/>
                    </a:lnTo>
                    <a:lnTo>
                      <a:pt x="341" y="39"/>
                    </a:lnTo>
                    <a:lnTo>
                      <a:pt x="411" y="129"/>
                    </a:lnTo>
                    <a:lnTo>
                      <a:pt x="595" y="0"/>
                    </a:lnTo>
                    <a:lnTo>
                      <a:pt x="759" y="107"/>
                    </a:lnTo>
                    <a:lnTo>
                      <a:pt x="916" y="648"/>
                    </a:lnTo>
                    <a:lnTo>
                      <a:pt x="1036" y="657"/>
                    </a:lnTo>
                    <a:lnTo>
                      <a:pt x="1070" y="796"/>
                    </a:lnTo>
                    <a:lnTo>
                      <a:pt x="1189" y="827"/>
                    </a:lnTo>
                    <a:lnTo>
                      <a:pt x="1200" y="936"/>
                    </a:lnTo>
                    <a:lnTo>
                      <a:pt x="1259" y="933"/>
                    </a:lnTo>
                    <a:lnTo>
                      <a:pt x="1217" y="1039"/>
                    </a:lnTo>
                    <a:lnTo>
                      <a:pt x="1044" y="1123"/>
                    </a:lnTo>
                    <a:lnTo>
                      <a:pt x="1002" y="1241"/>
                    </a:lnTo>
                    <a:lnTo>
                      <a:pt x="944" y="1179"/>
                    </a:lnTo>
                    <a:lnTo>
                      <a:pt x="897" y="1241"/>
                    </a:lnTo>
                    <a:lnTo>
                      <a:pt x="874" y="1209"/>
                    </a:lnTo>
                    <a:lnTo>
                      <a:pt x="871" y="1316"/>
                    </a:lnTo>
                    <a:lnTo>
                      <a:pt x="779" y="1307"/>
                    </a:lnTo>
                    <a:lnTo>
                      <a:pt x="816" y="1277"/>
                    </a:lnTo>
                    <a:lnTo>
                      <a:pt x="754" y="1209"/>
                    </a:lnTo>
                    <a:lnTo>
                      <a:pt x="707" y="1505"/>
                    </a:lnTo>
                    <a:lnTo>
                      <a:pt x="645" y="1475"/>
                    </a:lnTo>
                    <a:lnTo>
                      <a:pt x="633" y="1569"/>
                    </a:lnTo>
                    <a:lnTo>
                      <a:pt x="547" y="1578"/>
                    </a:lnTo>
                    <a:lnTo>
                      <a:pt x="552" y="1654"/>
                    </a:lnTo>
                    <a:lnTo>
                      <a:pt x="516" y="1595"/>
                    </a:lnTo>
                    <a:lnTo>
                      <a:pt x="455" y="1637"/>
                    </a:lnTo>
                    <a:lnTo>
                      <a:pt x="352" y="1989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13" name="Freeform 156">
                <a:extLst>
                  <a:ext uri="{FF2B5EF4-FFF2-40B4-BE49-F238E27FC236}">
                    <a16:creationId xmlns:a16="http://schemas.microsoft.com/office/drawing/2014/main" id="{F1CEDC8C-0042-4F49-8E74-19091EEE7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" y="2157"/>
                <a:ext cx="157" cy="248"/>
              </a:xfrm>
              <a:custGeom>
                <a:avLst/>
                <a:gdLst>
                  <a:gd name="T0" fmla="*/ 44 w 1259"/>
                  <a:gd name="T1" fmla="*/ 248 h 1989"/>
                  <a:gd name="T2" fmla="*/ 42 w 1259"/>
                  <a:gd name="T3" fmla="*/ 248 h 1989"/>
                  <a:gd name="T4" fmla="*/ 30 w 1259"/>
                  <a:gd name="T5" fmla="*/ 233 h 1989"/>
                  <a:gd name="T6" fmla="*/ 0 w 1259"/>
                  <a:gd name="T7" fmla="*/ 136 h 1989"/>
                  <a:gd name="T8" fmla="*/ 9 w 1259"/>
                  <a:gd name="T9" fmla="*/ 136 h 1989"/>
                  <a:gd name="T10" fmla="*/ 9 w 1259"/>
                  <a:gd name="T11" fmla="*/ 126 h 1989"/>
                  <a:gd name="T12" fmla="*/ 15 w 1259"/>
                  <a:gd name="T13" fmla="*/ 126 h 1989"/>
                  <a:gd name="T14" fmla="*/ 10 w 1259"/>
                  <a:gd name="T15" fmla="*/ 121 h 1989"/>
                  <a:gd name="T16" fmla="*/ 21 w 1259"/>
                  <a:gd name="T17" fmla="*/ 97 h 1989"/>
                  <a:gd name="T18" fmla="*/ 19 w 1259"/>
                  <a:gd name="T19" fmla="*/ 52 h 1989"/>
                  <a:gd name="T20" fmla="*/ 36 w 1259"/>
                  <a:gd name="T21" fmla="*/ 6 h 1989"/>
                  <a:gd name="T22" fmla="*/ 43 w 1259"/>
                  <a:gd name="T23" fmla="*/ 5 h 1989"/>
                  <a:gd name="T24" fmla="*/ 51 w 1259"/>
                  <a:gd name="T25" fmla="*/ 16 h 1989"/>
                  <a:gd name="T26" fmla="*/ 74 w 1259"/>
                  <a:gd name="T27" fmla="*/ 0 h 1989"/>
                  <a:gd name="T28" fmla="*/ 95 w 1259"/>
                  <a:gd name="T29" fmla="*/ 13 h 1989"/>
                  <a:gd name="T30" fmla="*/ 114 w 1259"/>
                  <a:gd name="T31" fmla="*/ 81 h 1989"/>
                  <a:gd name="T32" fmla="*/ 129 w 1259"/>
                  <a:gd name="T33" fmla="*/ 82 h 1989"/>
                  <a:gd name="T34" fmla="*/ 133 w 1259"/>
                  <a:gd name="T35" fmla="*/ 99 h 1989"/>
                  <a:gd name="T36" fmla="*/ 148 w 1259"/>
                  <a:gd name="T37" fmla="*/ 103 h 1989"/>
                  <a:gd name="T38" fmla="*/ 150 w 1259"/>
                  <a:gd name="T39" fmla="*/ 117 h 1989"/>
                  <a:gd name="T40" fmla="*/ 157 w 1259"/>
                  <a:gd name="T41" fmla="*/ 116 h 1989"/>
                  <a:gd name="T42" fmla="*/ 152 w 1259"/>
                  <a:gd name="T43" fmla="*/ 130 h 1989"/>
                  <a:gd name="T44" fmla="*/ 130 w 1259"/>
                  <a:gd name="T45" fmla="*/ 140 h 1989"/>
                  <a:gd name="T46" fmla="*/ 125 w 1259"/>
                  <a:gd name="T47" fmla="*/ 155 h 1989"/>
                  <a:gd name="T48" fmla="*/ 118 w 1259"/>
                  <a:gd name="T49" fmla="*/ 147 h 1989"/>
                  <a:gd name="T50" fmla="*/ 112 w 1259"/>
                  <a:gd name="T51" fmla="*/ 155 h 1989"/>
                  <a:gd name="T52" fmla="*/ 109 w 1259"/>
                  <a:gd name="T53" fmla="*/ 151 h 1989"/>
                  <a:gd name="T54" fmla="*/ 109 w 1259"/>
                  <a:gd name="T55" fmla="*/ 164 h 1989"/>
                  <a:gd name="T56" fmla="*/ 97 w 1259"/>
                  <a:gd name="T57" fmla="*/ 163 h 1989"/>
                  <a:gd name="T58" fmla="*/ 102 w 1259"/>
                  <a:gd name="T59" fmla="*/ 159 h 1989"/>
                  <a:gd name="T60" fmla="*/ 94 w 1259"/>
                  <a:gd name="T61" fmla="*/ 151 h 1989"/>
                  <a:gd name="T62" fmla="*/ 88 w 1259"/>
                  <a:gd name="T63" fmla="*/ 188 h 1989"/>
                  <a:gd name="T64" fmla="*/ 80 w 1259"/>
                  <a:gd name="T65" fmla="*/ 184 h 1989"/>
                  <a:gd name="T66" fmla="*/ 79 w 1259"/>
                  <a:gd name="T67" fmla="*/ 196 h 1989"/>
                  <a:gd name="T68" fmla="*/ 68 w 1259"/>
                  <a:gd name="T69" fmla="*/ 197 h 1989"/>
                  <a:gd name="T70" fmla="*/ 69 w 1259"/>
                  <a:gd name="T71" fmla="*/ 206 h 1989"/>
                  <a:gd name="T72" fmla="*/ 64 w 1259"/>
                  <a:gd name="T73" fmla="*/ 199 h 1989"/>
                  <a:gd name="T74" fmla="*/ 57 w 1259"/>
                  <a:gd name="T75" fmla="*/ 204 h 1989"/>
                  <a:gd name="T76" fmla="*/ 44 w 1259"/>
                  <a:gd name="T77" fmla="*/ 248 h 19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59"/>
                  <a:gd name="T118" fmla="*/ 0 h 1989"/>
                  <a:gd name="T119" fmla="*/ 1259 w 1259"/>
                  <a:gd name="T120" fmla="*/ 1989 h 19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59" h="1989">
                    <a:moveTo>
                      <a:pt x="352" y="1989"/>
                    </a:moveTo>
                    <a:lnTo>
                      <a:pt x="338" y="1985"/>
                    </a:lnTo>
                    <a:lnTo>
                      <a:pt x="240" y="1866"/>
                    </a:lnTo>
                    <a:lnTo>
                      <a:pt x="0" y="1087"/>
                    </a:lnTo>
                    <a:lnTo>
                      <a:pt x="75" y="1087"/>
                    </a:lnTo>
                    <a:lnTo>
                      <a:pt x="70" y="1013"/>
                    </a:lnTo>
                    <a:lnTo>
                      <a:pt x="117" y="1013"/>
                    </a:lnTo>
                    <a:lnTo>
                      <a:pt x="81" y="970"/>
                    </a:lnTo>
                    <a:lnTo>
                      <a:pt x="168" y="780"/>
                    </a:lnTo>
                    <a:lnTo>
                      <a:pt x="156" y="416"/>
                    </a:lnTo>
                    <a:lnTo>
                      <a:pt x="285" y="48"/>
                    </a:lnTo>
                    <a:lnTo>
                      <a:pt x="341" y="39"/>
                    </a:lnTo>
                    <a:lnTo>
                      <a:pt x="411" y="129"/>
                    </a:lnTo>
                    <a:lnTo>
                      <a:pt x="595" y="0"/>
                    </a:lnTo>
                    <a:lnTo>
                      <a:pt x="759" y="107"/>
                    </a:lnTo>
                    <a:lnTo>
                      <a:pt x="916" y="648"/>
                    </a:lnTo>
                    <a:lnTo>
                      <a:pt x="1036" y="657"/>
                    </a:lnTo>
                    <a:lnTo>
                      <a:pt x="1070" y="796"/>
                    </a:lnTo>
                    <a:lnTo>
                      <a:pt x="1189" y="827"/>
                    </a:lnTo>
                    <a:lnTo>
                      <a:pt x="1200" y="936"/>
                    </a:lnTo>
                    <a:lnTo>
                      <a:pt x="1259" y="933"/>
                    </a:lnTo>
                    <a:lnTo>
                      <a:pt x="1217" y="1039"/>
                    </a:lnTo>
                    <a:lnTo>
                      <a:pt x="1044" y="1123"/>
                    </a:lnTo>
                    <a:lnTo>
                      <a:pt x="1002" y="1241"/>
                    </a:lnTo>
                    <a:lnTo>
                      <a:pt x="944" y="1179"/>
                    </a:lnTo>
                    <a:lnTo>
                      <a:pt x="897" y="1241"/>
                    </a:lnTo>
                    <a:lnTo>
                      <a:pt x="874" y="1209"/>
                    </a:lnTo>
                    <a:lnTo>
                      <a:pt x="871" y="1316"/>
                    </a:lnTo>
                    <a:lnTo>
                      <a:pt x="779" y="1307"/>
                    </a:lnTo>
                    <a:lnTo>
                      <a:pt x="816" y="1277"/>
                    </a:lnTo>
                    <a:lnTo>
                      <a:pt x="754" y="1209"/>
                    </a:lnTo>
                    <a:lnTo>
                      <a:pt x="707" y="1505"/>
                    </a:lnTo>
                    <a:lnTo>
                      <a:pt x="645" y="1475"/>
                    </a:lnTo>
                    <a:lnTo>
                      <a:pt x="633" y="1569"/>
                    </a:lnTo>
                    <a:lnTo>
                      <a:pt x="547" y="1578"/>
                    </a:lnTo>
                    <a:lnTo>
                      <a:pt x="552" y="1654"/>
                    </a:lnTo>
                    <a:lnTo>
                      <a:pt x="516" y="1595"/>
                    </a:lnTo>
                    <a:lnTo>
                      <a:pt x="455" y="1637"/>
                    </a:lnTo>
                    <a:lnTo>
                      <a:pt x="352" y="1989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4" name="Line 157">
                <a:extLst>
                  <a:ext uri="{FF2B5EF4-FFF2-40B4-BE49-F238E27FC236}">
                    <a16:creationId xmlns:a16="http://schemas.microsoft.com/office/drawing/2014/main" id="{4952472D-E41A-4EC0-85E2-D1102FA0E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0" y="2631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5" name="Freeform 158">
                <a:extLst>
                  <a:ext uri="{FF2B5EF4-FFF2-40B4-BE49-F238E27FC236}">
                    <a16:creationId xmlns:a16="http://schemas.microsoft.com/office/drawing/2014/main" id="{9B85A361-9DC6-465B-B8A8-70826922E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631"/>
                <a:ext cx="196" cy="97"/>
              </a:xfrm>
              <a:custGeom>
                <a:avLst/>
                <a:gdLst>
                  <a:gd name="T0" fmla="*/ 151 w 1569"/>
                  <a:gd name="T1" fmla="*/ 0 h 773"/>
                  <a:gd name="T2" fmla="*/ 169 w 1569"/>
                  <a:gd name="T3" fmla="*/ 67 h 773"/>
                  <a:gd name="T4" fmla="*/ 196 w 1569"/>
                  <a:gd name="T5" fmla="*/ 61 h 773"/>
                  <a:gd name="T6" fmla="*/ 194 w 1569"/>
                  <a:gd name="T7" fmla="*/ 85 h 773"/>
                  <a:gd name="T8" fmla="*/ 192 w 1569"/>
                  <a:gd name="T9" fmla="*/ 86 h 773"/>
                  <a:gd name="T10" fmla="*/ 191 w 1569"/>
                  <a:gd name="T11" fmla="*/ 75 h 773"/>
                  <a:gd name="T12" fmla="*/ 188 w 1569"/>
                  <a:gd name="T13" fmla="*/ 87 h 773"/>
                  <a:gd name="T14" fmla="*/ 178 w 1569"/>
                  <a:gd name="T15" fmla="*/ 91 h 773"/>
                  <a:gd name="T16" fmla="*/ 178 w 1569"/>
                  <a:gd name="T17" fmla="*/ 93 h 773"/>
                  <a:gd name="T18" fmla="*/ 169 w 1569"/>
                  <a:gd name="T19" fmla="*/ 97 h 773"/>
                  <a:gd name="T20" fmla="*/ 162 w 1569"/>
                  <a:gd name="T21" fmla="*/ 76 h 773"/>
                  <a:gd name="T22" fmla="*/ 157 w 1569"/>
                  <a:gd name="T23" fmla="*/ 82 h 773"/>
                  <a:gd name="T24" fmla="*/ 144 w 1569"/>
                  <a:gd name="T25" fmla="*/ 73 h 773"/>
                  <a:gd name="T26" fmla="*/ 149 w 1569"/>
                  <a:gd name="T27" fmla="*/ 67 h 773"/>
                  <a:gd name="T28" fmla="*/ 144 w 1569"/>
                  <a:gd name="T29" fmla="*/ 63 h 773"/>
                  <a:gd name="T30" fmla="*/ 153 w 1569"/>
                  <a:gd name="T31" fmla="*/ 64 h 773"/>
                  <a:gd name="T32" fmla="*/ 149 w 1569"/>
                  <a:gd name="T33" fmla="*/ 56 h 773"/>
                  <a:gd name="T34" fmla="*/ 140 w 1569"/>
                  <a:gd name="T35" fmla="*/ 57 h 773"/>
                  <a:gd name="T36" fmla="*/ 146 w 1569"/>
                  <a:gd name="T37" fmla="*/ 54 h 773"/>
                  <a:gd name="T38" fmla="*/ 145 w 1569"/>
                  <a:gd name="T39" fmla="*/ 36 h 773"/>
                  <a:gd name="T40" fmla="*/ 138 w 1569"/>
                  <a:gd name="T41" fmla="*/ 34 h 773"/>
                  <a:gd name="T42" fmla="*/ 150 w 1569"/>
                  <a:gd name="T43" fmla="*/ 15 h 773"/>
                  <a:gd name="T44" fmla="*/ 145 w 1569"/>
                  <a:gd name="T45" fmla="*/ 9 h 773"/>
                  <a:gd name="T46" fmla="*/ 130 w 1569"/>
                  <a:gd name="T47" fmla="*/ 33 h 773"/>
                  <a:gd name="T48" fmla="*/ 123 w 1569"/>
                  <a:gd name="T49" fmla="*/ 32 h 773"/>
                  <a:gd name="T50" fmla="*/ 132 w 1569"/>
                  <a:gd name="T51" fmla="*/ 39 h 773"/>
                  <a:gd name="T52" fmla="*/ 130 w 1569"/>
                  <a:gd name="T53" fmla="*/ 58 h 773"/>
                  <a:gd name="T54" fmla="*/ 142 w 1569"/>
                  <a:gd name="T55" fmla="*/ 79 h 773"/>
                  <a:gd name="T56" fmla="*/ 129 w 1569"/>
                  <a:gd name="T57" fmla="*/ 76 h 773"/>
                  <a:gd name="T58" fmla="*/ 143 w 1569"/>
                  <a:gd name="T59" fmla="*/ 82 h 773"/>
                  <a:gd name="T60" fmla="*/ 148 w 1569"/>
                  <a:gd name="T61" fmla="*/ 95 h 773"/>
                  <a:gd name="T62" fmla="*/ 113 w 1569"/>
                  <a:gd name="T63" fmla="*/ 83 h 773"/>
                  <a:gd name="T64" fmla="*/ 106 w 1569"/>
                  <a:gd name="T65" fmla="*/ 88 h 773"/>
                  <a:gd name="T66" fmla="*/ 102 w 1569"/>
                  <a:gd name="T67" fmla="*/ 82 h 773"/>
                  <a:gd name="T68" fmla="*/ 109 w 1569"/>
                  <a:gd name="T69" fmla="*/ 60 h 773"/>
                  <a:gd name="T70" fmla="*/ 114 w 1569"/>
                  <a:gd name="T71" fmla="*/ 54 h 773"/>
                  <a:gd name="T72" fmla="*/ 105 w 1569"/>
                  <a:gd name="T73" fmla="*/ 54 h 773"/>
                  <a:gd name="T74" fmla="*/ 77 w 1569"/>
                  <a:gd name="T75" fmla="*/ 37 h 773"/>
                  <a:gd name="T76" fmla="*/ 68 w 1569"/>
                  <a:gd name="T77" fmla="*/ 23 h 773"/>
                  <a:gd name="T78" fmla="*/ 54 w 1569"/>
                  <a:gd name="T79" fmla="*/ 22 h 773"/>
                  <a:gd name="T80" fmla="*/ 43 w 1569"/>
                  <a:gd name="T81" fmla="*/ 34 h 773"/>
                  <a:gd name="T82" fmla="*/ 30 w 1569"/>
                  <a:gd name="T83" fmla="*/ 29 h 773"/>
                  <a:gd name="T84" fmla="*/ 5 w 1569"/>
                  <a:gd name="T85" fmla="*/ 57 h 773"/>
                  <a:gd name="T86" fmla="*/ 0 w 1569"/>
                  <a:gd name="T87" fmla="*/ 29 h 773"/>
                  <a:gd name="T88" fmla="*/ 138 w 1569"/>
                  <a:gd name="T89" fmla="*/ 2 h 773"/>
                  <a:gd name="T90" fmla="*/ 151 w 1569"/>
                  <a:gd name="T91" fmla="*/ 0 h 7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69"/>
                  <a:gd name="T139" fmla="*/ 0 h 773"/>
                  <a:gd name="T140" fmla="*/ 1569 w 1569"/>
                  <a:gd name="T141" fmla="*/ 773 h 77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69" h="773">
                    <a:moveTo>
                      <a:pt x="1206" y="0"/>
                    </a:moveTo>
                    <a:lnTo>
                      <a:pt x="1356" y="533"/>
                    </a:lnTo>
                    <a:lnTo>
                      <a:pt x="1569" y="488"/>
                    </a:lnTo>
                    <a:lnTo>
                      <a:pt x="1555" y="681"/>
                    </a:lnTo>
                    <a:lnTo>
                      <a:pt x="1535" y="684"/>
                    </a:lnTo>
                    <a:lnTo>
                      <a:pt x="1532" y="595"/>
                    </a:lnTo>
                    <a:lnTo>
                      <a:pt x="1507" y="692"/>
                    </a:lnTo>
                    <a:lnTo>
                      <a:pt x="1424" y="726"/>
                    </a:lnTo>
                    <a:lnTo>
                      <a:pt x="1421" y="740"/>
                    </a:lnTo>
                    <a:lnTo>
                      <a:pt x="1351" y="773"/>
                    </a:lnTo>
                    <a:lnTo>
                      <a:pt x="1300" y="603"/>
                    </a:lnTo>
                    <a:lnTo>
                      <a:pt x="1253" y="656"/>
                    </a:lnTo>
                    <a:lnTo>
                      <a:pt x="1155" y="584"/>
                    </a:lnTo>
                    <a:lnTo>
                      <a:pt x="1189" y="536"/>
                    </a:lnTo>
                    <a:lnTo>
                      <a:pt x="1153" y="505"/>
                    </a:lnTo>
                    <a:lnTo>
                      <a:pt x="1225" y="509"/>
                    </a:lnTo>
                    <a:lnTo>
                      <a:pt x="1192" y="447"/>
                    </a:lnTo>
                    <a:lnTo>
                      <a:pt x="1117" y="455"/>
                    </a:lnTo>
                    <a:lnTo>
                      <a:pt x="1166" y="430"/>
                    </a:lnTo>
                    <a:lnTo>
                      <a:pt x="1158" y="287"/>
                    </a:lnTo>
                    <a:lnTo>
                      <a:pt x="1106" y="273"/>
                    </a:lnTo>
                    <a:lnTo>
                      <a:pt x="1200" y="120"/>
                    </a:lnTo>
                    <a:lnTo>
                      <a:pt x="1164" y="72"/>
                    </a:lnTo>
                    <a:lnTo>
                      <a:pt x="1044" y="266"/>
                    </a:lnTo>
                    <a:lnTo>
                      <a:pt x="982" y="254"/>
                    </a:lnTo>
                    <a:lnTo>
                      <a:pt x="1057" y="313"/>
                    </a:lnTo>
                    <a:lnTo>
                      <a:pt x="1038" y="466"/>
                    </a:lnTo>
                    <a:lnTo>
                      <a:pt x="1133" y="626"/>
                    </a:lnTo>
                    <a:lnTo>
                      <a:pt x="1030" y="603"/>
                    </a:lnTo>
                    <a:lnTo>
                      <a:pt x="1142" y="656"/>
                    </a:lnTo>
                    <a:lnTo>
                      <a:pt x="1181" y="754"/>
                    </a:lnTo>
                    <a:lnTo>
                      <a:pt x="906" y="662"/>
                    </a:lnTo>
                    <a:lnTo>
                      <a:pt x="846" y="698"/>
                    </a:lnTo>
                    <a:lnTo>
                      <a:pt x="815" y="656"/>
                    </a:lnTo>
                    <a:lnTo>
                      <a:pt x="876" y="480"/>
                    </a:lnTo>
                    <a:lnTo>
                      <a:pt x="910" y="430"/>
                    </a:lnTo>
                    <a:lnTo>
                      <a:pt x="837" y="428"/>
                    </a:lnTo>
                    <a:lnTo>
                      <a:pt x="616" y="298"/>
                    </a:lnTo>
                    <a:lnTo>
                      <a:pt x="546" y="187"/>
                    </a:lnTo>
                    <a:lnTo>
                      <a:pt x="429" y="176"/>
                    </a:lnTo>
                    <a:lnTo>
                      <a:pt x="343" y="268"/>
                    </a:lnTo>
                    <a:lnTo>
                      <a:pt x="243" y="232"/>
                    </a:lnTo>
                    <a:lnTo>
                      <a:pt x="41" y="455"/>
                    </a:lnTo>
                    <a:lnTo>
                      <a:pt x="0" y="234"/>
                    </a:lnTo>
                    <a:lnTo>
                      <a:pt x="1106" y="19"/>
                    </a:lnTo>
                    <a:lnTo>
                      <a:pt x="12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6" name="Freeform 159">
                <a:extLst>
                  <a:ext uri="{FF2B5EF4-FFF2-40B4-BE49-F238E27FC236}">
                    <a16:creationId xmlns:a16="http://schemas.microsoft.com/office/drawing/2014/main" id="{2DCEA9ED-093C-4E5B-A5EA-93ECE4298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631"/>
                <a:ext cx="196" cy="97"/>
              </a:xfrm>
              <a:custGeom>
                <a:avLst/>
                <a:gdLst>
                  <a:gd name="T0" fmla="*/ 151 w 1569"/>
                  <a:gd name="T1" fmla="*/ 0 h 773"/>
                  <a:gd name="T2" fmla="*/ 169 w 1569"/>
                  <a:gd name="T3" fmla="*/ 67 h 773"/>
                  <a:gd name="T4" fmla="*/ 196 w 1569"/>
                  <a:gd name="T5" fmla="*/ 61 h 773"/>
                  <a:gd name="T6" fmla="*/ 194 w 1569"/>
                  <a:gd name="T7" fmla="*/ 85 h 773"/>
                  <a:gd name="T8" fmla="*/ 192 w 1569"/>
                  <a:gd name="T9" fmla="*/ 86 h 773"/>
                  <a:gd name="T10" fmla="*/ 191 w 1569"/>
                  <a:gd name="T11" fmla="*/ 75 h 773"/>
                  <a:gd name="T12" fmla="*/ 188 w 1569"/>
                  <a:gd name="T13" fmla="*/ 87 h 773"/>
                  <a:gd name="T14" fmla="*/ 178 w 1569"/>
                  <a:gd name="T15" fmla="*/ 91 h 773"/>
                  <a:gd name="T16" fmla="*/ 178 w 1569"/>
                  <a:gd name="T17" fmla="*/ 93 h 773"/>
                  <a:gd name="T18" fmla="*/ 169 w 1569"/>
                  <a:gd name="T19" fmla="*/ 97 h 773"/>
                  <a:gd name="T20" fmla="*/ 162 w 1569"/>
                  <a:gd name="T21" fmla="*/ 76 h 773"/>
                  <a:gd name="T22" fmla="*/ 157 w 1569"/>
                  <a:gd name="T23" fmla="*/ 82 h 773"/>
                  <a:gd name="T24" fmla="*/ 144 w 1569"/>
                  <a:gd name="T25" fmla="*/ 73 h 773"/>
                  <a:gd name="T26" fmla="*/ 149 w 1569"/>
                  <a:gd name="T27" fmla="*/ 67 h 773"/>
                  <a:gd name="T28" fmla="*/ 144 w 1569"/>
                  <a:gd name="T29" fmla="*/ 63 h 773"/>
                  <a:gd name="T30" fmla="*/ 153 w 1569"/>
                  <a:gd name="T31" fmla="*/ 64 h 773"/>
                  <a:gd name="T32" fmla="*/ 149 w 1569"/>
                  <a:gd name="T33" fmla="*/ 56 h 773"/>
                  <a:gd name="T34" fmla="*/ 140 w 1569"/>
                  <a:gd name="T35" fmla="*/ 57 h 773"/>
                  <a:gd name="T36" fmla="*/ 146 w 1569"/>
                  <a:gd name="T37" fmla="*/ 54 h 773"/>
                  <a:gd name="T38" fmla="*/ 145 w 1569"/>
                  <a:gd name="T39" fmla="*/ 36 h 773"/>
                  <a:gd name="T40" fmla="*/ 138 w 1569"/>
                  <a:gd name="T41" fmla="*/ 34 h 773"/>
                  <a:gd name="T42" fmla="*/ 150 w 1569"/>
                  <a:gd name="T43" fmla="*/ 15 h 773"/>
                  <a:gd name="T44" fmla="*/ 145 w 1569"/>
                  <a:gd name="T45" fmla="*/ 9 h 773"/>
                  <a:gd name="T46" fmla="*/ 130 w 1569"/>
                  <a:gd name="T47" fmla="*/ 33 h 773"/>
                  <a:gd name="T48" fmla="*/ 123 w 1569"/>
                  <a:gd name="T49" fmla="*/ 32 h 773"/>
                  <a:gd name="T50" fmla="*/ 132 w 1569"/>
                  <a:gd name="T51" fmla="*/ 39 h 773"/>
                  <a:gd name="T52" fmla="*/ 130 w 1569"/>
                  <a:gd name="T53" fmla="*/ 58 h 773"/>
                  <a:gd name="T54" fmla="*/ 142 w 1569"/>
                  <a:gd name="T55" fmla="*/ 79 h 773"/>
                  <a:gd name="T56" fmla="*/ 129 w 1569"/>
                  <a:gd name="T57" fmla="*/ 76 h 773"/>
                  <a:gd name="T58" fmla="*/ 143 w 1569"/>
                  <a:gd name="T59" fmla="*/ 82 h 773"/>
                  <a:gd name="T60" fmla="*/ 148 w 1569"/>
                  <a:gd name="T61" fmla="*/ 95 h 773"/>
                  <a:gd name="T62" fmla="*/ 113 w 1569"/>
                  <a:gd name="T63" fmla="*/ 83 h 773"/>
                  <a:gd name="T64" fmla="*/ 106 w 1569"/>
                  <a:gd name="T65" fmla="*/ 88 h 773"/>
                  <a:gd name="T66" fmla="*/ 102 w 1569"/>
                  <a:gd name="T67" fmla="*/ 82 h 773"/>
                  <a:gd name="T68" fmla="*/ 109 w 1569"/>
                  <a:gd name="T69" fmla="*/ 60 h 773"/>
                  <a:gd name="T70" fmla="*/ 114 w 1569"/>
                  <a:gd name="T71" fmla="*/ 54 h 773"/>
                  <a:gd name="T72" fmla="*/ 105 w 1569"/>
                  <a:gd name="T73" fmla="*/ 54 h 773"/>
                  <a:gd name="T74" fmla="*/ 77 w 1569"/>
                  <a:gd name="T75" fmla="*/ 37 h 773"/>
                  <a:gd name="T76" fmla="*/ 68 w 1569"/>
                  <a:gd name="T77" fmla="*/ 23 h 773"/>
                  <a:gd name="T78" fmla="*/ 54 w 1569"/>
                  <a:gd name="T79" fmla="*/ 22 h 773"/>
                  <a:gd name="T80" fmla="*/ 43 w 1569"/>
                  <a:gd name="T81" fmla="*/ 34 h 773"/>
                  <a:gd name="T82" fmla="*/ 30 w 1569"/>
                  <a:gd name="T83" fmla="*/ 29 h 773"/>
                  <a:gd name="T84" fmla="*/ 5 w 1569"/>
                  <a:gd name="T85" fmla="*/ 57 h 773"/>
                  <a:gd name="T86" fmla="*/ 0 w 1569"/>
                  <a:gd name="T87" fmla="*/ 29 h 773"/>
                  <a:gd name="T88" fmla="*/ 138 w 1569"/>
                  <a:gd name="T89" fmla="*/ 2 h 773"/>
                  <a:gd name="T90" fmla="*/ 151 w 1569"/>
                  <a:gd name="T91" fmla="*/ 0 h 7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69"/>
                  <a:gd name="T139" fmla="*/ 0 h 773"/>
                  <a:gd name="T140" fmla="*/ 1569 w 1569"/>
                  <a:gd name="T141" fmla="*/ 773 h 77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69" h="773">
                    <a:moveTo>
                      <a:pt x="1206" y="0"/>
                    </a:moveTo>
                    <a:lnTo>
                      <a:pt x="1356" y="533"/>
                    </a:lnTo>
                    <a:lnTo>
                      <a:pt x="1569" y="488"/>
                    </a:lnTo>
                    <a:lnTo>
                      <a:pt x="1555" y="681"/>
                    </a:lnTo>
                    <a:lnTo>
                      <a:pt x="1535" y="684"/>
                    </a:lnTo>
                    <a:lnTo>
                      <a:pt x="1532" y="595"/>
                    </a:lnTo>
                    <a:lnTo>
                      <a:pt x="1507" y="692"/>
                    </a:lnTo>
                    <a:lnTo>
                      <a:pt x="1424" y="726"/>
                    </a:lnTo>
                    <a:lnTo>
                      <a:pt x="1421" y="740"/>
                    </a:lnTo>
                    <a:lnTo>
                      <a:pt x="1351" y="773"/>
                    </a:lnTo>
                    <a:lnTo>
                      <a:pt x="1300" y="603"/>
                    </a:lnTo>
                    <a:lnTo>
                      <a:pt x="1253" y="656"/>
                    </a:lnTo>
                    <a:lnTo>
                      <a:pt x="1155" y="584"/>
                    </a:lnTo>
                    <a:lnTo>
                      <a:pt x="1189" y="536"/>
                    </a:lnTo>
                    <a:lnTo>
                      <a:pt x="1153" y="505"/>
                    </a:lnTo>
                    <a:lnTo>
                      <a:pt x="1225" y="509"/>
                    </a:lnTo>
                    <a:lnTo>
                      <a:pt x="1192" y="447"/>
                    </a:lnTo>
                    <a:lnTo>
                      <a:pt x="1117" y="455"/>
                    </a:lnTo>
                    <a:lnTo>
                      <a:pt x="1166" y="430"/>
                    </a:lnTo>
                    <a:lnTo>
                      <a:pt x="1158" y="287"/>
                    </a:lnTo>
                    <a:lnTo>
                      <a:pt x="1106" y="273"/>
                    </a:lnTo>
                    <a:lnTo>
                      <a:pt x="1200" y="120"/>
                    </a:lnTo>
                    <a:lnTo>
                      <a:pt x="1164" y="72"/>
                    </a:lnTo>
                    <a:lnTo>
                      <a:pt x="1044" y="266"/>
                    </a:lnTo>
                    <a:lnTo>
                      <a:pt x="982" y="254"/>
                    </a:lnTo>
                    <a:lnTo>
                      <a:pt x="1057" y="313"/>
                    </a:lnTo>
                    <a:lnTo>
                      <a:pt x="1038" y="466"/>
                    </a:lnTo>
                    <a:lnTo>
                      <a:pt x="1133" y="626"/>
                    </a:lnTo>
                    <a:lnTo>
                      <a:pt x="1030" y="603"/>
                    </a:lnTo>
                    <a:lnTo>
                      <a:pt x="1142" y="656"/>
                    </a:lnTo>
                    <a:lnTo>
                      <a:pt x="1181" y="754"/>
                    </a:lnTo>
                    <a:lnTo>
                      <a:pt x="906" y="662"/>
                    </a:lnTo>
                    <a:lnTo>
                      <a:pt x="846" y="698"/>
                    </a:lnTo>
                    <a:lnTo>
                      <a:pt x="815" y="656"/>
                    </a:lnTo>
                    <a:lnTo>
                      <a:pt x="876" y="480"/>
                    </a:lnTo>
                    <a:lnTo>
                      <a:pt x="910" y="430"/>
                    </a:lnTo>
                    <a:lnTo>
                      <a:pt x="837" y="428"/>
                    </a:lnTo>
                    <a:lnTo>
                      <a:pt x="616" y="298"/>
                    </a:lnTo>
                    <a:lnTo>
                      <a:pt x="546" y="187"/>
                    </a:lnTo>
                    <a:lnTo>
                      <a:pt x="429" y="176"/>
                    </a:lnTo>
                    <a:lnTo>
                      <a:pt x="343" y="268"/>
                    </a:lnTo>
                    <a:lnTo>
                      <a:pt x="243" y="232"/>
                    </a:lnTo>
                    <a:lnTo>
                      <a:pt x="41" y="455"/>
                    </a:lnTo>
                    <a:lnTo>
                      <a:pt x="0" y="234"/>
                    </a:lnTo>
                    <a:lnTo>
                      <a:pt x="1106" y="19"/>
                    </a:lnTo>
                    <a:lnTo>
                      <a:pt x="1206" y="0"/>
                    </a:lnTo>
                  </a:path>
                </a:pathLst>
              </a:custGeom>
              <a:solidFill>
                <a:srgbClr val="FFC000"/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7" name="Line 160">
                <a:extLst>
                  <a:ext uri="{FF2B5EF4-FFF2-40B4-BE49-F238E27FC236}">
                    <a16:creationId xmlns:a16="http://schemas.microsoft.com/office/drawing/2014/main" id="{2C78535B-58DF-4DDE-8801-1D7B0F5C6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5" y="2441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8" name="Freeform 161">
                <a:extLst>
                  <a:ext uri="{FF2B5EF4-FFF2-40B4-BE49-F238E27FC236}">
                    <a16:creationId xmlns:a16="http://schemas.microsoft.com/office/drawing/2014/main" id="{7EC82AED-9B77-4E54-AF46-80299F261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2418"/>
                <a:ext cx="144" cy="72"/>
              </a:xfrm>
              <a:custGeom>
                <a:avLst/>
                <a:gdLst>
                  <a:gd name="T0" fmla="*/ 31 w 1156"/>
                  <a:gd name="T1" fmla="*/ 23 h 575"/>
                  <a:gd name="T2" fmla="*/ 76 w 1156"/>
                  <a:gd name="T3" fmla="*/ 13 h 575"/>
                  <a:gd name="T4" fmla="*/ 92 w 1156"/>
                  <a:gd name="T5" fmla="*/ 0 h 575"/>
                  <a:gd name="T6" fmla="*/ 101 w 1156"/>
                  <a:gd name="T7" fmla="*/ 12 h 575"/>
                  <a:gd name="T8" fmla="*/ 93 w 1156"/>
                  <a:gd name="T9" fmla="*/ 32 h 575"/>
                  <a:gd name="T10" fmla="*/ 105 w 1156"/>
                  <a:gd name="T11" fmla="*/ 33 h 575"/>
                  <a:gd name="T12" fmla="*/ 124 w 1156"/>
                  <a:gd name="T13" fmla="*/ 54 h 575"/>
                  <a:gd name="T14" fmla="*/ 138 w 1156"/>
                  <a:gd name="T15" fmla="*/ 47 h 575"/>
                  <a:gd name="T16" fmla="*/ 126 w 1156"/>
                  <a:gd name="T17" fmla="*/ 36 h 575"/>
                  <a:gd name="T18" fmla="*/ 133 w 1156"/>
                  <a:gd name="T19" fmla="*/ 34 h 575"/>
                  <a:gd name="T20" fmla="*/ 144 w 1156"/>
                  <a:gd name="T21" fmla="*/ 54 h 575"/>
                  <a:gd name="T22" fmla="*/ 117 w 1156"/>
                  <a:gd name="T23" fmla="*/ 67 h 575"/>
                  <a:gd name="T24" fmla="*/ 113 w 1156"/>
                  <a:gd name="T25" fmla="*/ 57 h 575"/>
                  <a:gd name="T26" fmla="*/ 100 w 1156"/>
                  <a:gd name="T27" fmla="*/ 72 h 575"/>
                  <a:gd name="T28" fmla="*/ 97 w 1156"/>
                  <a:gd name="T29" fmla="*/ 66 h 575"/>
                  <a:gd name="T30" fmla="*/ 82 w 1156"/>
                  <a:gd name="T31" fmla="*/ 49 h 575"/>
                  <a:gd name="T32" fmla="*/ 67 w 1156"/>
                  <a:gd name="T33" fmla="*/ 54 h 575"/>
                  <a:gd name="T34" fmla="*/ 67 w 1156"/>
                  <a:gd name="T35" fmla="*/ 53 h 575"/>
                  <a:gd name="T36" fmla="*/ 0 w 1156"/>
                  <a:gd name="T37" fmla="*/ 69 h 575"/>
                  <a:gd name="T38" fmla="*/ 0 w 1156"/>
                  <a:gd name="T39" fmla="*/ 30 h 575"/>
                  <a:gd name="T40" fmla="*/ 14 w 1156"/>
                  <a:gd name="T41" fmla="*/ 27 h 575"/>
                  <a:gd name="T42" fmla="*/ 31 w 1156"/>
                  <a:gd name="T43" fmla="*/ 23 h 57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56"/>
                  <a:gd name="T67" fmla="*/ 0 h 575"/>
                  <a:gd name="T68" fmla="*/ 1156 w 1156"/>
                  <a:gd name="T69" fmla="*/ 575 h 57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56" h="575">
                    <a:moveTo>
                      <a:pt x="249" y="185"/>
                    </a:moveTo>
                    <a:lnTo>
                      <a:pt x="611" y="106"/>
                    </a:lnTo>
                    <a:lnTo>
                      <a:pt x="741" y="0"/>
                    </a:lnTo>
                    <a:lnTo>
                      <a:pt x="813" y="98"/>
                    </a:lnTo>
                    <a:lnTo>
                      <a:pt x="743" y="257"/>
                    </a:lnTo>
                    <a:lnTo>
                      <a:pt x="846" y="266"/>
                    </a:lnTo>
                    <a:lnTo>
                      <a:pt x="999" y="433"/>
                    </a:lnTo>
                    <a:lnTo>
                      <a:pt x="1106" y="377"/>
                    </a:lnTo>
                    <a:lnTo>
                      <a:pt x="1014" y="288"/>
                    </a:lnTo>
                    <a:lnTo>
                      <a:pt x="1065" y="272"/>
                    </a:lnTo>
                    <a:lnTo>
                      <a:pt x="1156" y="430"/>
                    </a:lnTo>
                    <a:lnTo>
                      <a:pt x="941" y="534"/>
                    </a:lnTo>
                    <a:lnTo>
                      <a:pt x="910" y="456"/>
                    </a:lnTo>
                    <a:lnTo>
                      <a:pt x="805" y="575"/>
                    </a:lnTo>
                    <a:lnTo>
                      <a:pt x="782" y="531"/>
                    </a:lnTo>
                    <a:lnTo>
                      <a:pt x="662" y="392"/>
                    </a:lnTo>
                    <a:lnTo>
                      <a:pt x="539" y="433"/>
                    </a:lnTo>
                    <a:lnTo>
                      <a:pt x="534" y="422"/>
                    </a:lnTo>
                    <a:lnTo>
                      <a:pt x="3" y="548"/>
                    </a:lnTo>
                    <a:lnTo>
                      <a:pt x="0" y="241"/>
                    </a:lnTo>
                    <a:lnTo>
                      <a:pt x="109" y="215"/>
                    </a:lnTo>
                    <a:lnTo>
                      <a:pt x="249" y="185"/>
                    </a:lnTo>
                    <a:close/>
                  </a:path>
                </a:pathLst>
              </a:custGeom>
              <a:solidFill>
                <a:srgbClr val="333399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19" name="Freeform 124">
                <a:extLst>
                  <a:ext uri="{FF2B5EF4-FFF2-40B4-BE49-F238E27FC236}">
                    <a16:creationId xmlns:a16="http://schemas.microsoft.com/office/drawing/2014/main" id="{95E9E9C6-284B-4F37-8FFB-577F63B7B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2418"/>
                <a:ext cx="144" cy="72"/>
              </a:xfrm>
              <a:custGeom>
                <a:avLst/>
                <a:gdLst/>
                <a:ahLst/>
                <a:cxnLst>
                  <a:cxn ang="0">
                    <a:pos x="249" y="185"/>
                  </a:cxn>
                  <a:cxn ang="0">
                    <a:pos x="611" y="106"/>
                  </a:cxn>
                  <a:cxn ang="0">
                    <a:pos x="741" y="0"/>
                  </a:cxn>
                  <a:cxn ang="0">
                    <a:pos x="813" y="98"/>
                  </a:cxn>
                  <a:cxn ang="0">
                    <a:pos x="743" y="257"/>
                  </a:cxn>
                  <a:cxn ang="0">
                    <a:pos x="846" y="266"/>
                  </a:cxn>
                  <a:cxn ang="0">
                    <a:pos x="999" y="433"/>
                  </a:cxn>
                  <a:cxn ang="0">
                    <a:pos x="1106" y="377"/>
                  </a:cxn>
                  <a:cxn ang="0">
                    <a:pos x="1014" y="288"/>
                  </a:cxn>
                  <a:cxn ang="0">
                    <a:pos x="1065" y="272"/>
                  </a:cxn>
                  <a:cxn ang="0">
                    <a:pos x="1156" y="430"/>
                  </a:cxn>
                  <a:cxn ang="0">
                    <a:pos x="941" y="534"/>
                  </a:cxn>
                  <a:cxn ang="0">
                    <a:pos x="910" y="456"/>
                  </a:cxn>
                  <a:cxn ang="0">
                    <a:pos x="805" y="575"/>
                  </a:cxn>
                  <a:cxn ang="0">
                    <a:pos x="782" y="531"/>
                  </a:cxn>
                  <a:cxn ang="0">
                    <a:pos x="662" y="392"/>
                  </a:cxn>
                  <a:cxn ang="0">
                    <a:pos x="539" y="433"/>
                  </a:cxn>
                  <a:cxn ang="0">
                    <a:pos x="534" y="422"/>
                  </a:cxn>
                  <a:cxn ang="0">
                    <a:pos x="3" y="548"/>
                  </a:cxn>
                  <a:cxn ang="0">
                    <a:pos x="0" y="241"/>
                  </a:cxn>
                  <a:cxn ang="0">
                    <a:pos x="109" y="215"/>
                  </a:cxn>
                  <a:cxn ang="0">
                    <a:pos x="249" y="185"/>
                  </a:cxn>
                </a:cxnLst>
                <a:rect l="0" t="0" r="r" b="b"/>
                <a:pathLst>
                  <a:path w="1156" h="575">
                    <a:moveTo>
                      <a:pt x="249" y="185"/>
                    </a:moveTo>
                    <a:lnTo>
                      <a:pt x="611" y="106"/>
                    </a:lnTo>
                    <a:lnTo>
                      <a:pt x="741" y="0"/>
                    </a:lnTo>
                    <a:lnTo>
                      <a:pt x="813" y="98"/>
                    </a:lnTo>
                    <a:lnTo>
                      <a:pt x="743" y="257"/>
                    </a:lnTo>
                    <a:lnTo>
                      <a:pt x="846" y="266"/>
                    </a:lnTo>
                    <a:lnTo>
                      <a:pt x="999" y="433"/>
                    </a:lnTo>
                    <a:lnTo>
                      <a:pt x="1106" y="377"/>
                    </a:lnTo>
                    <a:lnTo>
                      <a:pt x="1014" y="288"/>
                    </a:lnTo>
                    <a:lnTo>
                      <a:pt x="1065" y="272"/>
                    </a:lnTo>
                    <a:lnTo>
                      <a:pt x="1156" y="430"/>
                    </a:lnTo>
                    <a:lnTo>
                      <a:pt x="941" y="534"/>
                    </a:lnTo>
                    <a:lnTo>
                      <a:pt x="910" y="456"/>
                    </a:lnTo>
                    <a:lnTo>
                      <a:pt x="805" y="575"/>
                    </a:lnTo>
                    <a:lnTo>
                      <a:pt x="782" y="531"/>
                    </a:lnTo>
                    <a:lnTo>
                      <a:pt x="662" y="392"/>
                    </a:lnTo>
                    <a:lnTo>
                      <a:pt x="539" y="433"/>
                    </a:lnTo>
                    <a:lnTo>
                      <a:pt x="534" y="422"/>
                    </a:lnTo>
                    <a:lnTo>
                      <a:pt x="3" y="548"/>
                    </a:lnTo>
                    <a:lnTo>
                      <a:pt x="0" y="241"/>
                    </a:lnTo>
                    <a:lnTo>
                      <a:pt x="109" y="215"/>
                    </a:lnTo>
                    <a:lnTo>
                      <a:pt x="249" y="185"/>
                    </a:ln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20" name="Line 163">
                <a:extLst>
                  <a:ext uri="{FF2B5EF4-FFF2-40B4-BE49-F238E27FC236}">
                    <a16:creationId xmlns:a16="http://schemas.microsoft.com/office/drawing/2014/main" id="{DFAB5751-7D8B-4B8A-BF2E-B77083664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9" y="2584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1" name="Freeform 126">
                <a:extLst>
                  <a:ext uri="{FF2B5EF4-FFF2-40B4-BE49-F238E27FC236}">
                    <a16:creationId xmlns:a16="http://schemas.microsoft.com/office/drawing/2014/main" id="{D2E6430E-43F6-479D-874B-3CA2E838E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2365"/>
                <a:ext cx="167" cy="225"/>
              </a:xfrm>
              <a:custGeom>
                <a:avLst/>
                <a:gdLst/>
                <a:ahLst/>
                <a:cxnLst>
                  <a:cxn ang="0">
                    <a:pos x="654" y="1756"/>
                  </a:cxn>
                  <a:cxn ang="0">
                    <a:pos x="0" y="1801"/>
                  </a:cxn>
                  <a:cxn ang="0">
                    <a:pos x="170" y="1396"/>
                  </a:cxn>
                  <a:cxn ang="0">
                    <a:pos x="17" y="974"/>
                  </a:cxn>
                  <a:cxn ang="0">
                    <a:pos x="62" y="527"/>
                  </a:cxn>
                  <a:cxn ang="0">
                    <a:pos x="255" y="276"/>
                  </a:cxn>
                  <a:cxn ang="0">
                    <a:pos x="243" y="452"/>
                  </a:cxn>
                  <a:cxn ang="0">
                    <a:pos x="274" y="363"/>
                  </a:cxn>
                  <a:cxn ang="0">
                    <a:pos x="288" y="454"/>
                  </a:cxn>
                  <a:cxn ang="0">
                    <a:pos x="305" y="237"/>
                  </a:cxn>
                  <a:cxn ang="0">
                    <a:pos x="425" y="184"/>
                  </a:cxn>
                  <a:cxn ang="0">
                    <a:pos x="369" y="98"/>
                  </a:cxn>
                  <a:cxn ang="0">
                    <a:pos x="467" y="0"/>
                  </a:cxn>
                  <a:cxn ang="0">
                    <a:pos x="867" y="139"/>
                  </a:cxn>
                  <a:cxn ang="0">
                    <a:pos x="952" y="260"/>
                  </a:cxn>
                  <a:cxn ang="0">
                    <a:pos x="897" y="282"/>
                  </a:cxn>
                  <a:cxn ang="0">
                    <a:pos x="969" y="413"/>
                  </a:cxn>
                  <a:cxn ang="0">
                    <a:pos x="969" y="567"/>
                  </a:cxn>
                  <a:cxn ang="0">
                    <a:pos x="824" y="753"/>
                  </a:cxn>
                  <a:cxn ang="0">
                    <a:pos x="824" y="868"/>
                  </a:cxn>
                  <a:cxn ang="0">
                    <a:pos x="914" y="902"/>
                  </a:cxn>
                  <a:cxn ang="0">
                    <a:pos x="1098" y="672"/>
                  </a:cxn>
                  <a:cxn ang="0">
                    <a:pos x="1227" y="765"/>
                  </a:cxn>
                  <a:cxn ang="0">
                    <a:pos x="1330" y="1102"/>
                  </a:cxn>
                  <a:cxn ang="0">
                    <a:pos x="1319" y="1247"/>
                  </a:cxn>
                  <a:cxn ang="0">
                    <a:pos x="1299" y="1301"/>
                  </a:cxn>
                  <a:cxn ang="0">
                    <a:pos x="1274" y="1251"/>
                  </a:cxn>
                  <a:cxn ang="0">
                    <a:pos x="1232" y="1273"/>
                  </a:cxn>
                  <a:cxn ang="0">
                    <a:pos x="1084" y="1686"/>
                  </a:cxn>
                  <a:cxn ang="0">
                    <a:pos x="780" y="1739"/>
                  </a:cxn>
                  <a:cxn ang="0">
                    <a:pos x="654" y="1756"/>
                  </a:cxn>
                </a:cxnLst>
                <a:rect l="0" t="0" r="r" b="b"/>
                <a:pathLst>
                  <a:path w="1330" h="1801">
                    <a:moveTo>
                      <a:pt x="654" y="1756"/>
                    </a:moveTo>
                    <a:lnTo>
                      <a:pt x="0" y="1801"/>
                    </a:lnTo>
                    <a:lnTo>
                      <a:pt x="170" y="1396"/>
                    </a:lnTo>
                    <a:lnTo>
                      <a:pt x="17" y="974"/>
                    </a:lnTo>
                    <a:lnTo>
                      <a:pt x="62" y="527"/>
                    </a:lnTo>
                    <a:lnTo>
                      <a:pt x="255" y="276"/>
                    </a:lnTo>
                    <a:lnTo>
                      <a:pt x="243" y="452"/>
                    </a:lnTo>
                    <a:lnTo>
                      <a:pt x="274" y="363"/>
                    </a:lnTo>
                    <a:lnTo>
                      <a:pt x="288" y="454"/>
                    </a:lnTo>
                    <a:lnTo>
                      <a:pt x="305" y="237"/>
                    </a:lnTo>
                    <a:lnTo>
                      <a:pt x="425" y="184"/>
                    </a:lnTo>
                    <a:lnTo>
                      <a:pt x="369" y="98"/>
                    </a:lnTo>
                    <a:lnTo>
                      <a:pt x="467" y="0"/>
                    </a:lnTo>
                    <a:lnTo>
                      <a:pt x="867" y="139"/>
                    </a:lnTo>
                    <a:lnTo>
                      <a:pt x="952" y="260"/>
                    </a:lnTo>
                    <a:lnTo>
                      <a:pt x="897" y="282"/>
                    </a:lnTo>
                    <a:lnTo>
                      <a:pt x="969" y="413"/>
                    </a:lnTo>
                    <a:lnTo>
                      <a:pt x="969" y="567"/>
                    </a:lnTo>
                    <a:lnTo>
                      <a:pt x="824" y="753"/>
                    </a:lnTo>
                    <a:lnTo>
                      <a:pt x="824" y="868"/>
                    </a:lnTo>
                    <a:lnTo>
                      <a:pt x="914" y="902"/>
                    </a:lnTo>
                    <a:lnTo>
                      <a:pt x="1098" y="672"/>
                    </a:lnTo>
                    <a:lnTo>
                      <a:pt x="1227" y="765"/>
                    </a:lnTo>
                    <a:lnTo>
                      <a:pt x="1330" y="1102"/>
                    </a:lnTo>
                    <a:lnTo>
                      <a:pt x="1319" y="1247"/>
                    </a:lnTo>
                    <a:lnTo>
                      <a:pt x="1299" y="1301"/>
                    </a:lnTo>
                    <a:lnTo>
                      <a:pt x="1274" y="1251"/>
                    </a:lnTo>
                    <a:lnTo>
                      <a:pt x="1232" y="1273"/>
                    </a:lnTo>
                    <a:lnTo>
                      <a:pt x="1084" y="1686"/>
                    </a:lnTo>
                    <a:lnTo>
                      <a:pt x="780" y="1739"/>
                    </a:lnTo>
                    <a:lnTo>
                      <a:pt x="654" y="1756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22" name="Freeform 165">
                <a:extLst>
                  <a:ext uri="{FF2B5EF4-FFF2-40B4-BE49-F238E27FC236}">
                    <a16:creationId xmlns:a16="http://schemas.microsoft.com/office/drawing/2014/main" id="{56D96246-325C-4400-89EB-A5429A694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2365"/>
                <a:ext cx="167" cy="225"/>
              </a:xfrm>
              <a:custGeom>
                <a:avLst/>
                <a:gdLst>
                  <a:gd name="T0" fmla="*/ 82 w 1330"/>
                  <a:gd name="T1" fmla="*/ 219 h 1801"/>
                  <a:gd name="T2" fmla="*/ 0 w 1330"/>
                  <a:gd name="T3" fmla="*/ 225 h 1801"/>
                  <a:gd name="T4" fmla="*/ 21 w 1330"/>
                  <a:gd name="T5" fmla="*/ 174 h 1801"/>
                  <a:gd name="T6" fmla="*/ 2 w 1330"/>
                  <a:gd name="T7" fmla="*/ 122 h 1801"/>
                  <a:gd name="T8" fmla="*/ 8 w 1330"/>
                  <a:gd name="T9" fmla="*/ 66 h 1801"/>
                  <a:gd name="T10" fmla="*/ 32 w 1330"/>
                  <a:gd name="T11" fmla="*/ 34 h 1801"/>
                  <a:gd name="T12" fmla="*/ 31 w 1330"/>
                  <a:gd name="T13" fmla="*/ 56 h 1801"/>
                  <a:gd name="T14" fmla="*/ 34 w 1330"/>
                  <a:gd name="T15" fmla="*/ 45 h 1801"/>
                  <a:gd name="T16" fmla="*/ 36 w 1330"/>
                  <a:gd name="T17" fmla="*/ 57 h 1801"/>
                  <a:gd name="T18" fmla="*/ 38 w 1330"/>
                  <a:gd name="T19" fmla="*/ 30 h 1801"/>
                  <a:gd name="T20" fmla="*/ 53 w 1330"/>
                  <a:gd name="T21" fmla="*/ 23 h 1801"/>
                  <a:gd name="T22" fmla="*/ 46 w 1330"/>
                  <a:gd name="T23" fmla="*/ 12 h 1801"/>
                  <a:gd name="T24" fmla="*/ 59 w 1330"/>
                  <a:gd name="T25" fmla="*/ 0 h 1801"/>
                  <a:gd name="T26" fmla="*/ 109 w 1330"/>
                  <a:gd name="T27" fmla="*/ 17 h 1801"/>
                  <a:gd name="T28" fmla="*/ 120 w 1330"/>
                  <a:gd name="T29" fmla="*/ 32 h 1801"/>
                  <a:gd name="T30" fmla="*/ 113 w 1330"/>
                  <a:gd name="T31" fmla="*/ 35 h 1801"/>
                  <a:gd name="T32" fmla="*/ 122 w 1330"/>
                  <a:gd name="T33" fmla="*/ 52 h 1801"/>
                  <a:gd name="T34" fmla="*/ 122 w 1330"/>
                  <a:gd name="T35" fmla="*/ 71 h 1801"/>
                  <a:gd name="T36" fmla="*/ 103 w 1330"/>
                  <a:gd name="T37" fmla="*/ 94 h 1801"/>
                  <a:gd name="T38" fmla="*/ 103 w 1330"/>
                  <a:gd name="T39" fmla="*/ 108 h 1801"/>
                  <a:gd name="T40" fmla="*/ 115 w 1330"/>
                  <a:gd name="T41" fmla="*/ 113 h 1801"/>
                  <a:gd name="T42" fmla="*/ 138 w 1330"/>
                  <a:gd name="T43" fmla="*/ 84 h 1801"/>
                  <a:gd name="T44" fmla="*/ 154 w 1330"/>
                  <a:gd name="T45" fmla="*/ 96 h 1801"/>
                  <a:gd name="T46" fmla="*/ 167 w 1330"/>
                  <a:gd name="T47" fmla="*/ 138 h 1801"/>
                  <a:gd name="T48" fmla="*/ 166 w 1330"/>
                  <a:gd name="T49" fmla="*/ 156 h 1801"/>
                  <a:gd name="T50" fmla="*/ 163 w 1330"/>
                  <a:gd name="T51" fmla="*/ 163 h 1801"/>
                  <a:gd name="T52" fmla="*/ 160 w 1330"/>
                  <a:gd name="T53" fmla="*/ 156 h 1801"/>
                  <a:gd name="T54" fmla="*/ 155 w 1330"/>
                  <a:gd name="T55" fmla="*/ 159 h 1801"/>
                  <a:gd name="T56" fmla="*/ 136 w 1330"/>
                  <a:gd name="T57" fmla="*/ 211 h 1801"/>
                  <a:gd name="T58" fmla="*/ 98 w 1330"/>
                  <a:gd name="T59" fmla="*/ 217 h 1801"/>
                  <a:gd name="T60" fmla="*/ 82 w 1330"/>
                  <a:gd name="T61" fmla="*/ 219 h 180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0"/>
                  <a:gd name="T94" fmla="*/ 0 h 1801"/>
                  <a:gd name="T95" fmla="*/ 1330 w 1330"/>
                  <a:gd name="T96" fmla="*/ 1801 h 180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0" h="1801">
                    <a:moveTo>
                      <a:pt x="654" y="1756"/>
                    </a:moveTo>
                    <a:lnTo>
                      <a:pt x="0" y="1801"/>
                    </a:lnTo>
                    <a:lnTo>
                      <a:pt x="170" y="1396"/>
                    </a:lnTo>
                    <a:lnTo>
                      <a:pt x="17" y="974"/>
                    </a:lnTo>
                    <a:lnTo>
                      <a:pt x="62" y="527"/>
                    </a:lnTo>
                    <a:lnTo>
                      <a:pt x="255" y="276"/>
                    </a:lnTo>
                    <a:lnTo>
                      <a:pt x="243" y="452"/>
                    </a:lnTo>
                    <a:lnTo>
                      <a:pt x="274" y="363"/>
                    </a:lnTo>
                    <a:lnTo>
                      <a:pt x="288" y="454"/>
                    </a:lnTo>
                    <a:lnTo>
                      <a:pt x="305" y="237"/>
                    </a:lnTo>
                    <a:lnTo>
                      <a:pt x="425" y="184"/>
                    </a:lnTo>
                    <a:lnTo>
                      <a:pt x="369" y="98"/>
                    </a:lnTo>
                    <a:lnTo>
                      <a:pt x="467" y="0"/>
                    </a:lnTo>
                    <a:lnTo>
                      <a:pt x="867" y="139"/>
                    </a:lnTo>
                    <a:lnTo>
                      <a:pt x="952" y="260"/>
                    </a:lnTo>
                    <a:lnTo>
                      <a:pt x="897" y="282"/>
                    </a:lnTo>
                    <a:lnTo>
                      <a:pt x="969" y="413"/>
                    </a:lnTo>
                    <a:lnTo>
                      <a:pt x="969" y="567"/>
                    </a:lnTo>
                    <a:lnTo>
                      <a:pt x="824" y="753"/>
                    </a:lnTo>
                    <a:lnTo>
                      <a:pt x="824" y="868"/>
                    </a:lnTo>
                    <a:lnTo>
                      <a:pt x="914" y="902"/>
                    </a:lnTo>
                    <a:lnTo>
                      <a:pt x="1098" y="672"/>
                    </a:lnTo>
                    <a:lnTo>
                      <a:pt x="1227" y="765"/>
                    </a:lnTo>
                    <a:lnTo>
                      <a:pt x="1330" y="1102"/>
                    </a:lnTo>
                    <a:lnTo>
                      <a:pt x="1319" y="1247"/>
                    </a:lnTo>
                    <a:lnTo>
                      <a:pt x="1299" y="1301"/>
                    </a:lnTo>
                    <a:lnTo>
                      <a:pt x="1274" y="1251"/>
                    </a:lnTo>
                    <a:lnTo>
                      <a:pt x="1232" y="1273"/>
                    </a:lnTo>
                    <a:lnTo>
                      <a:pt x="1084" y="1686"/>
                    </a:lnTo>
                    <a:lnTo>
                      <a:pt x="780" y="1739"/>
                    </a:lnTo>
                    <a:lnTo>
                      <a:pt x="654" y="1756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3" name="Line 166">
                <a:extLst>
                  <a:ext uri="{FF2B5EF4-FFF2-40B4-BE49-F238E27FC236}">
                    <a16:creationId xmlns:a16="http://schemas.microsoft.com/office/drawing/2014/main" id="{009EF1AD-6C68-42C1-91C0-B6474003D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5" y="2351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4" name="Freeform 167">
                <a:extLst>
                  <a:ext uri="{FF2B5EF4-FFF2-40B4-BE49-F238E27FC236}">
                    <a16:creationId xmlns:a16="http://schemas.microsoft.com/office/drawing/2014/main" id="{ADF90773-0036-4550-9337-48176A92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286"/>
                <a:ext cx="247" cy="127"/>
              </a:xfrm>
              <a:custGeom>
                <a:avLst/>
                <a:gdLst>
                  <a:gd name="T0" fmla="*/ 247 w 1974"/>
                  <a:gd name="T1" fmla="*/ 65 h 1013"/>
                  <a:gd name="T2" fmla="*/ 219 w 1974"/>
                  <a:gd name="T3" fmla="*/ 65 h 1013"/>
                  <a:gd name="T4" fmla="*/ 217 w 1974"/>
                  <a:gd name="T5" fmla="*/ 75 h 1013"/>
                  <a:gd name="T6" fmla="*/ 187 w 1974"/>
                  <a:gd name="T7" fmla="*/ 66 h 1013"/>
                  <a:gd name="T8" fmla="*/ 159 w 1974"/>
                  <a:gd name="T9" fmla="*/ 77 h 1013"/>
                  <a:gd name="T10" fmla="*/ 147 w 1974"/>
                  <a:gd name="T11" fmla="*/ 96 h 1013"/>
                  <a:gd name="T12" fmla="*/ 149 w 1974"/>
                  <a:gd name="T13" fmla="*/ 80 h 1013"/>
                  <a:gd name="T14" fmla="*/ 133 w 1974"/>
                  <a:gd name="T15" fmla="*/ 93 h 1013"/>
                  <a:gd name="T16" fmla="*/ 132 w 1974"/>
                  <a:gd name="T17" fmla="*/ 81 h 1013"/>
                  <a:gd name="T18" fmla="*/ 113 w 1974"/>
                  <a:gd name="T19" fmla="*/ 127 h 1013"/>
                  <a:gd name="T20" fmla="*/ 106 w 1974"/>
                  <a:gd name="T21" fmla="*/ 123 h 1013"/>
                  <a:gd name="T22" fmla="*/ 107 w 1974"/>
                  <a:gd name="T23" fmla="*/ 112 h 1013"/>
                  <a:gd name="T24" fmla="*/ 100 w 1974"/>
                  <a:gd name="T25" fmla="*/ 113 h 1013"/>
                  <a:gd name="T26" fmla="*/ 102 w 1974"/>
                  <a:gd name="T27" fmla="*/ 96 h 1013"/>
                  <a:gd name="T28" fmla="*/ 88 w 1974"/>
                  <a:gd name="T29" fmla="*/ 84 h 1013"/>
                  <a:gd name="T30" fmla="*/ 12 w 1974"/>
                  <a:gd name="T31" fmla="*/ 68 h 1013"/>
                  <a:gd name="T32" fmla="*/ 0 w 1974"/>
                  <a:gd name="T33" fmla="*/ 56 h 1013"/>
                  <a:gd name="T34" fmla="*/ 93 w 1974"/>
                  <a:gd name="T35" fmla="*/ 0 h 1013"/>
                  <a:gd name="T36" fmla="*/ 97 w 1974"/>
                  <a:gd name="T37" fmla="*/ 4 h 1013"/>
                  <a:gd name="T38" fmla="*/ 72 w 1974"/>
                  <a:gd name="T39" fmla="*/ 28 h 1013"/>
                  <a:gd name="T40" fmla="*/ 72 w 1974"/>
                  <a:gd name="T41" fmla="*/ 41 h 1013"/>
                  <a:gd name="T42" fmla="*/ 83 w 1974"/>
                  <a:gd name="T43" fmla="*/ 29 h 1013"/>
                  <a:gd name="T44" fmla="*/ 80 w 1974"/>
                  <a:gd name="T45" fmla="*/ 36 h 1013"/>
                  <a:gd name="T46" fmla="*/ 96 w 1974"/>
                  <a:gd name="T47" fmla="*/ 32 h 1013"/>
                  <a:gd name="T48" fmla="*/ 115 w 1974"/>
                  <a:gd name="T49" fmla="*/ 51 h 1013"/>
                  <a:gd name="T50" fmla="*/ 142 w 1974"/>
                  <a:gd name="T51" fmla="*/ 53 h 1013"/>
                  <a:gd name="T52" fmla="*/ 160 w 1974"/>
                  <a:gd name="T53" fmla="*/ 37 h 1013"/>
                  <a:gd name="T54" fmla="*/ 203 w 1974"/>
                  <a:gd name="T55" fmla="*/ 27 h 1013"/>
                  <a:gd name="T56" fmla="*/ 204 w 1974"/>
                  <a:gd name="T57" fmla="*/ 43 h 1013"/>
                  <a:gd name="T58" fmla="*/ 231 w 1974"/>
                  <a:gd name="T59" fmla="*/ 42 h 1013"/>
                  <a:gd name="T60" fmla="*/ 234 w 1974"/>
                  <a:gd name="T61" fmla="*/ 55 h 1013"/>
                  <a:gd name="T62" fmla="*/ 247 w 1974"/>
                  <a:gd name="T63" fmla="*/ 65 h 10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74"/>
                  <a:gd name="T97" fmla="*/ 0 h 1013"/>
                  <a:gd name="T98" fmla="*/ 1974 w 1974"/>
                  <a:gd name="T99" fmla="*/ 1013 h 10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74" h="1013">
                    <a:moveTo>
                      <a:pt x="1974" y="522"/>
                    </a:moveTo>
                    <a:lnTo>
                      <a:pt x="1754" y="520"/>
                    </a:lnTo>
                    <a:lnTo>
                      <a:pt x="1731" y="601"/>
                    </a:lnTo>
                    <a:lnTo>
                      <a:pt x="1497" y="528"/>
                    </a:lnTo>
                    <a:lnTo>
                      <a:pt x="1273" y="612"/>
                    </a:lnTo>
                    <a:lnTo>
                      <a:pt x="1175" y="763"/>
                    </a:lnTo>
                    <a:lnTo>
                      <a:pt x="1187" y="642"/>
                    </a:lnTo>
                    <a:lnTo>
                      <a:pt x="1066" y="738"/>
                    </a:lnTo>
                    <a:lnTo>
                      <a:pt x="1058" y="646"/>
                    </a:lnTo>
                    <a:lnTo>
                      <a:pt x="902" y="1013"/>
                    </a:lnTo>
                    <a:lnTo>
                      <a:pt x="849" y="983"/>
                    </a:lnTo>
                    <a:lnTo>
                      <a:pt x="857" y="896"/>
                    </a:lnTo>
                    <a:lnTo>
                      <a:pt x="799" y="902"/>
                    </a:lnTo>
                    <a:lnTo>
                      <a:pt x="812" y="765"/>
                    </a:lnTo>
                    <a:lnTo>
                      <a:pt x="706" y="670"/>
                    </a:lnTo>
                    <a:lnTo>
                      <a:pt x="92" y="539"/>
                    </a:lnTo>
                    <a:lnTo>
                      <a:pt x="0" y="447"/>
                    </a:lnTo>
                    <a:lnTo>
                      <a:pt x="740" y="0"/>
                    </a:lnTo>
                    <a:lnTo>
                      <a:pt x="776" y="28"/>
                    </a:lnTo>
                    <a:lnTo>
                      <a:pt x="575" y="220"/>
                    </a:lnTo>
                    <a:lnTo>
                      <a:pt x="578" y="324"/>
                    </a:lnTo>
                    <a:lnTo>
                      <a:pt x="667" y="229"/>
                    </a:lnTo>
                    <a:lnTo>
                      <a:pt x="640" y="288"/>
                    </a:lnTo>
                    <a:lnTo>
                      <a:pt x="768" y="254"/>
                    </a:lnTo>
                    <a:lnTo>
                      <a:pt x="916" y="405"/>
                    </a:lnTo>
                    <a:lnTo>
                      <a:pt x="1134" y="425"/>
                    </a:lnTo>
                    <a:lnTo>
                      <a:pt x="1277" y="299"/>
                    </a:lnTo>
                    <a:lnTo>
                      <a:pt x="1622" y="218"/>
                    </a:lnTo>
                    <a:lnTo>
                      <a:pt x="1631" y="346"/>
                    </a:lnTo>
                    <a:lnTo>
                      <a:pt x="1843" y="333"/>
                    </a:lnTo>
                    <a:lnTo>
                      <a:pt x="1869" y="442"/>
                    </a:lnTo>
                    <a:lnTo>
                      <a:pt x="1974" y="52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5" name="Freeform 130">
                <a:extLst>
                  <a:ext uri="{FF2B5EF4-FFF2-40B4-BE49-F238E27FC236}">
                    <a16:creationId xmlns:a16="http://schemas.microsoft.com/office/drawing/2014/main" id="{10809317-006A-4EB5-A411-EE182A15A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286"/>
                <a:ext cx="247" cy="127"/>
              </a:xfrm>
              <a:custGeom>
                <a:avLst/>
                <a:gdLst/>
                <a:ahLst/>
                <a:cxnLst>
                  <a:cxn ang="0">
                    <a:pos x="1974" y="522"/>
                  </a:cxn>
                  <a:cxn ang="0">
                    <a:pos x="1754" y="520"/>
                  </a:cxn>
                  <a:cxn ang="0">
                    <a:pos x="1731" y="601"/>
                  </a:cxn>
                  <a:cxn ang="0">
                    <a:pos x="1497" y="528"/>
                  </a:cxn>
                  <a:cxn ang="0">
                    <a:pos x="1273" y="612"/>
                  </a:cxn>
                  <a:cxn ang="0">
                    <a:pos x="1175" y="763"/>
                  </a:cxn>
                  <a:cxn ang="0">
                    <a:pos x="1187" y="642"/>
                  </a:cxn>
                  <a:cxn ang="0">
                    <a:pos x="1066" y="738"/>
                  </a:cxn>
                  <a:cxn ang="0">
                    <a:pos x="1058" y="646"/>
                  </a:cxn>
                  <a:cxn ang="0">
                    <a:pos x="902" y="1013"/>
                  </a:cxn>
                  <a:cxn ang="0">
                    <a:pos x="849" y="983"/>
                  </a:cxn>
                  <a:cxn ang="0">
                    <a:pos x="857" y="896"/>
                  </a:cxn>
                  <a:cxn ang="0">
                    <a:pos x="799" y="902"/>
                  </a:cxn>
                  <a:cxn ang="0">
                    <a:pos x="812" y="765"/>
                  </a:cxn>
                  <a:cxn ang="0">
                    <a:pos x="706" y="670"/>
                  </a:cxn>
                  <a:cxn ang="0">
                    <a:pos x="92" y="539"/>
                  </a:cxn>
                  <a:cxn ang="0">
                    <a:pos x="0" y="447"/>
                  </a:cxn>
                  <a:cxn ang="0">
                    <a:pos x="740" y="0"/>
                  </a:cxn>
                  <a:cxn ang="0">
                    <a:pos x="776" y="28"/>
                  </a:cxn>
                  <a:cxn ang="0">
                    <a:pos x="575" y="220"/>
                  </a:cxn>
                  <a:cxn ang="0">
                    <a:pos x="578" y="324"/>
                  </a:cxn>
                  <a:cxn ang="0">
                    <a:pos x="667" y="229"/>
                  </a:cxn>
                  <a:cxn ang="0">
                    <a:pos x="640" y="288"/>
                  </a:cxn>
                  <a:cxn ang="0">
                    <a:pos x="768" y="254"/>
                  </a:cxn>
                  <a:cxn ang="0">
                    <a:pos x="916" y="405"/>
                  </a:cxn>
                  <a:cxn ang="0">
                    <a:pos x="1134" y="425"/>
                  </a:cxn>
                  <a:cxn ang="0">
                    <a:pos x="1277" y="299"/>
                  </a:cxn>
                  <a:cxn ang="0">
                    <a:pos x="1622" y="218"/>
                  </a:cxn>
                  <a:cxn ang="0">
                    <a:pos x="1631" y="346"/>
                  </a:cxn>
                  <a:cxn ang="0">
                    <a:pos x="1843" y="333"/>
                  </a:cxn>
                  <a:cxn ang="0">
                    <a:pos x="1869" y="442"/>
                  </a:cxn>
                  <a:cxn ang="0">
                    <a:pos x="1974" y="522"/>
                  </a:cxn>
                </a:cxnLst>
                <a:rect l="0" t="0" r="r" b="b"/>
                <a:pathLst>
                  <a:path w="1974" h="1013">
                    <a:moveTo>
                      <a:pt x="1974" y="522"/>
                    </a:moveTo>
                    <a:lnTo>
                      <a:pt x="1754" y="520"/>
                    </a:lnTo>
                    <a:lnTo>
                      <a:pt x="1731" y="601"/>
                    </a:lnTo>
                    <a:lnTo>
                      <a:pt x="1497" y="528"/>
                    </a:lnTo>
                    <a:lnTo>
                      <a:pt x="1273" y="612"/>
                    </a:lnTo>
                    <a:lnTo>
                      <a:pt x="1175" y="763"/>
                    </a:lnTo>
                    <a:lnTo>
                      <a:pt x="1187" y="642"/>
                    </a:lnTo>
                    <a:lnTo>
                      <a:pt x="1066" y="738"/>
                    </a:lnTo>
                    <a:lnTo>
                      <a:pt x="1058" y="646"/>
                    </a:lnTo>
                    <a:lnTo>
                      <a:pt x="902" y="1013"/>
                    </a:lnTo>
                    <a:lnTo>
                      <a:pt x="849" y="983"/>
                    </a:lnTo>
                    <a:lnTo>
                      <a:pt x="857" y="896"/>
                    </a:lnTo>
                    <a:lnTo>
                      <a:pt x="799" y="902"/>
                    </a:lnTo>
                    <a:lnTo>
                      <a:pt x="812" y="765"/>
                    </a:lnTo>
                    <a:lnTo>
                      <a:pt x="706" y="670"/>
                    </a:lnTo>
                    <a:lnTo>
                      <a:pt x="92" y="539"/>
                    </a:lnTo>
                    <a:lnTo>
                      <a:pt x="0" y="447"/>
                    </a:lnTo>
                    <a:lnTo>
                      <a:pt x="740" y="0"/>
                    </a:lnTo>
                    <a:lnTo>
                      <a:pt x="776" y="28"/>
                    </a:lnTo>
                    <a:lnTo>
                      <a:pt x="575" y="220"/>
                    </a:lnTo>
                    <a:lnTo>
                      <a:pt x="578" y="324"/>
                    </a:lnTo>
                    <a:lnTo>
                      <a:pt x="667" y="229"/>
                    </a:lnTo>
                    <a:lnTo>
                      <a:pt x="640" y="288"/>
                    </a:lnTo>
                    <a:lnTo>
                      <a:pt x="768" y="254"/>
                    </a:lnTo>
                    <a:lnTo>
                      <a:pt x="916" y="405"/>
                    </a:lnTo>
                    <a:lnTo>
                      <a:pt x="1134" y="425"/>
                    </a:lnTo>
                    <a:lnTo>
                      <a:pt x="1277" y="299"/>
                    </a:lnTo>
                    <a:lnTo>
                      <a:pt x="1622" y="218"/>
                    </a:lnTo>
                    <a:lnTo>
                      <a:pt x="1631" y="346"/>
                    </a:lnTo>
                    <a:lnTo>
                      <a:pt x="1843" y="333"/>
                    </a:lnTo>
                    <a:lnTo>
                      <a:pt x="1869" y="442"/>
                    </a:lnTo>
                    <a:lnTo>
                      <a:pt x="1974" y="522"/>
                    </a:lnTo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26" name="Line 169">
                <a:extLst>
                  <a:ext uri="{FF2B5EF4-FFF2-40B4-BE49-F238E27FC236}">
                    <a16:creationId xmlns:a16="http://schemas.microsoft.com/office/drawing/2014/main" id="{14B048E1-69BC-4871-95F1-A7ACDB636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6" y="2508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7" name="Freeform 132">
                <a:extLst>
                  <a:ext uri="{FF2B5EF4-FFF2-40B4-BE49-F238E27FC236}">
                    <a16:creationId xmlns:a16="http://schemas.microsoft.com/office/drawing/2014/main" id="{F3C09019-BD1D-4932-94AF-92F9E69BE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2197"/>
                <a:ext cx="284" cy="316"/>
              </a:xfrm>
              <a:custGeom>
                <a:avLst/>
                <a:gdLst/>
                <a:ahLst/>
                <a:cxnLst>
                  <a:cxn ang="0">
                    <a:pos x="1856" y="2486"/>
                  </a:cxn>
                  <a:cxn ang="0">
                    <a:pos x="1854" y="2494"/>
                  </a:cxn>
                  <a:cxn ang="0">
                    <a:pos x="217" y="2530"/>
                  </a:cxn>
                  <a:cxn ang="0">
                    <a:pos x="217" y="1737"/>
                  </a:cxn>
                  <a:cxn ang="0">
                    <a:pos x="96" y="1606"/>
                  </a:cxn>
                  <a:cxn ang="0">
                    <a:pos x="183" y="1471"/>
                  </a:cxn>
                  <a:cxn ang="0">
                    <a:pos x="181" y="1458"/>
                  </a:cxn>
                  <a:cxn ang="0">
                    <a:pos x="0" y="160"/>
                  </a:cxn>
                  <a:cxn ang="0">
                    <a:pos x="599" y="160"/>
                  </a:cxn>
                  <a:cxn ang="0">
                    <a:pos x="599" y="0"/>
                  </a:cxn>
                  <a:cxn ang="0">
                    <a:pos x="663" y="0"/>
                  </a:cxn>
                  <a:cxn ang="0">
                    <a:pos x="742" y="260"/>
                  </a:cxn>
                  <a:cxn ang="0">
                    <a:pos x="982" y="310"/>
                  </a:cxn>
                  <a:cxn ang="0">
                    <a:pos x="1008" y="367"/>
                  </a:cxn>
                  <a:cxn ang="0">
                    <a:pos x="1242" y="307"/>
                  </a:cxn>
                  <a:cxn ang="0">
                    <a:pos x="1343" y="333"/>
                  </a:cxn>
                  <a:cxn ang="0">
                    <a:pos x="1323" y="380"/>
                  </a:cxn>
                  <a:cxn ang="0">
                    <a:pos x="1376" y="377"/>
                  </a:cxn>
                  <a:cxn ang="0">
                    <a:pos x="1421" y="472"/>
                  </a:cxn>
                  <a:cxn ang="0">
                    <a:pos x="1507" y="414"/>
                  </a:cxn>
                  <a:cxn ang="0">
                    <a:pos x="1660" y="531"/>
                  </a:cxn>
                  <a:cxn ang="0">
                    <a:pos x="1856" y="442"/>
                  </a:cxn>
                  <a:cxn ang="0">
                    <a:pos x="1903" y="503"/>
                  </a:cxn>
                  <a:cxn ang="0">
                    <a:pos x="2276" y="523"/>
                  </a:cxn>
                  <a:cxn ang="0">
                    <a:pos x="1901" y="729"/>
                  </a:cxn>
                  <a:cxn ang="0">
                    <a:pos x="1507" y="1109"/>
                  </a:cxn>
                  <a:cxn ang="0">
                    <a:pos x="1466" y="1145"/>
                  </a:cxn>
                  <a:cxn ang="0">
                    <a:pos x="1473" y="1396"/>
                  </a:cxn>
                  <a:cxn ang="0">
                    <a:pos x="1345" y="1477"/>
                  </a:cxn>
                  <a:cxn ang="0">
                    <a:pos x="1289" y="1597"/>
                  </a:cxn>
                  <a:cxn ang="0">
                    <a:pos x="1373" y="1676"/>
                  </a:cxn>
                  <a:cxn ang="0">
                    <a:pos x="1340" y="1972"/>
                  </a:cxn>
                  <a:cxn ang="0">
                    <a:pos x="1790" y="2292"/>
                  </a:cxn>
                  <a:cxn ang="0">
                    <a:pos x="1854" y="2488"/>
                  </a:cxn>
                  <a:cxn ang="0">
                    <a:pos x="1856" y="2486"/>
                  </a:cxn>
                </a:cxnLst>
                <a:rect l="0" t="0" r="r" b="b"/>
                <a:pathLst>
                  <a:path w="2276" h="2530">
                    <a:moveTo>
                      <a:pt x="1856" y="2486"/>
                    </a:moveTo>
                    <a:lnTo>
                      <a:pt x="1854" y="2494"/>
                    </a:lnTo>
                    <a:lnTo>
                      <a:pt x="217" y="2530"/>
                    </a:lnTo>
                    <a:lnTo>
                      <a:pt x="217" y="1737"/>
                    </a:lnTo>
                    <a:lnTo>
                      <a:pt x="96" y="1606"/>
                    </a:lnTo>
                    <a:lnTo>
                      <a:pt x="183" y="1471"/>
                    </a:lnTo>
                    <a:lnTo>
                      <a:pt x="181" y="1458"/>
                    </a:lnTo>
                    <a:lnTo>
                      <a:pt x="0" y="160"/>
                    </a:lnTo>
                    <a:lnTo>
                      <a:pt x="599" y="160"/>
                    </a:lnTo>
                    <a:lnTo>
                      <a:pt x="599" y="0"/>
                    </a:lnTo>
                    <a:lnTo>
                      <a:pt x="663" y="0"/>
                    </a:lnTo>
                    <a:lnTo>
                      <a:pt x="742" y="260"/>
                    </a:lnTo>
                    <a:lnTo>
                      <a:pt x="982" y="310"/>
                    </a:lnTo>
                    <a:lnTo>
                      <a:pt x="1008" y="367"/>
                    </a:lnTo>
                    <a:lnTo>
                      <a:pt x="1242" y="307"/>
                    </a:lnTo>
                    <a:lnTo>
                      <a:pt x="1343" y="333"/>
                    </a:lnTo>
                    <a:lnTo>
                      <a:pt x="1323" y="380"/>
                    </a:lnTo>
                    <a:lnTo>
                      <a:pt x="1376" y="377"/>
                    </a:lnTo>
                    <a:lnTo>
                      <a:pt x="1421" y="472"/>
                    </a:lnTo>
                    <a:lnTo>
                      <a:pt x="1507" y="414"/>
                    </a:lnTo>
                    <a:lnTo>
                      <a:pt x="1660" y="531"/>
                    </a:lnTo>
                    <a:lnTo>
                      <a:pt x="1856" y="442"/>
                    </a:lnTo>
                    <a:lnTo>
                      <a:pt x="1903" y="503"/>
                    </a:lnTo>
                    <a:lnTo>
                      <a:pt x="2276" y="523"/>
                    </a:lnTo>
                    <a:lnTo>
                      <a:pt x="1901" y="729"/>
                    </a:lnTo>
                    <a:lnTo>
                      <a:pt x="1507" y="1109"/>
                    </a:lnTo>
                    <a:lnTo>
                      <a:pt x="1466" y="1145"/>
                    </a:lnTo>
                    <a:lnTo>
                      <a:pt x="1473" y="1396"/>
                    </a:lnTo>
                    <a:lnTo>
                      <a:pt x="1345" y="1477"/>
                    </a:lnTo>
                    <a:lnTo>
                      <a:pt x="1289" y="1597"/>
                    </a:lnTo>
                    <a:lnTo>
                      <a:pt x="1373" y="1676"/>
                    </a:lnTo>
                    <a:lnTo>
                      <a:pt x="1340" y="1972"/>
                    </a:lnTo>
                    <a:lnTo>
                      <a:pt x="1790" y="2292"/>
                    </a:lnTo>
                    <a:lnTo>
                      <a:pt x="1854" y="2488"/>
                    </a:lnTo>
                    <a:lnTo>
                      <a:pt x="1856" y="2486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28" name="Freeform 171">
                <a:extLst>
                  <a:ext uri="{FF2B5EF4-FFF2-40B4-BE49-F238E27FC236}">
                    <a16:creationId xmlns:a16="http://schemas.microsoft.com/office/drawing/2014/main" id="{22D6F6CB-1621-44CD-AF7D-7C2B2A755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2197"/>
                <a:ext cx="284" cy="316"/>
              </a:xfrm>
              <a:custGeom>
                <a:avLst/>
                <a:gdLst>
                  <a:gd name="T0" fmla="*/ 232 w 2276"/>
                  <a:gd name="T1" fmla="*/ 311 h 2530"/>
                  <a:gd name="T2" fmla="*/ 231 w 2276"/>
                  <a:gd name="T3" fmla="*/ 312 h 2530"/>
                  <a:gd name="T4" fmla="*/ 27 w 2276"/>
                  <a:gd name="T5" fmla="*/ 316 h 2530"/>
                  <a:gd name="T6" fmla="*/ 27 w 2276"/>
                  <a:gd name="T7" fmla="*/ 217 h 2530"/>
                  <a:gd name="T8" fmla="*/ 12 w 2276"/>
                  <a:gd name="T9" fmla="*/ 201 h 2530"/>
                  <a:gd name="T10" fmla="*/ 23 w 2276"/>
                  <a:gd name="T11" fmla="*/ 184 h 2530"/>
                  <a:gd name="T12" fmla="*/ 23 w 2276"/>
                  <a:gd name="T13" fmla="*/ 182 h 2530"/>
                  <a:gd name="T14" fmla="*/ 0 w 2276"/>
                  <a:gd name="T15" fmla="*/ 20 h 2530"/>
                  <a:gd name="T16" fmla="*/ 75 w 2276"/>
                  <a:gd name="T17" fmla="*/ 20 h 2530"/>
                  <a:gd name="T18" fmla="*/ 75 w 2276"/>
                  <a:gd name="T19" fmla="*/ 0 h 2530"/>
                  <a:gd name="T20" fmla="*/ 83 w 2276"/>
                  <a:gd name="T21" fmla="*/ 0 h 2530"/>
                  <a:gd name="T22" fmla="*/ 93 w 2276"/>
                  <a:gd name="T23" fmla="*/ 32 h 2530"/>
                  <a:gd name="T24" fmla="*/ 123 w 2276"/>
                  <a:gd name="T25" fmla="*/ 39 h 2530"/>
                  <a:gd name="T26" fmla="*/ 126 w 2276"/>
                  <a:gd name="T27" fmla="*/ 46 h 2530"/>
                  <a:gd name="T28" fmla="*/ 155 w 2276"/>
                  <a:gd name="T29" fmla="*/ 38 h 2530"/>
                  <a:gd name="T30" fmla="*/ 168 w 2276"/>
                  <a:gd name="T31" fmla="*/ 42 h 2530"/>
                  <a:gd name="T32" fmla="*/ 165 w 2276"/>
                  <a:gd name="T33" fmla="*/ 47 h 2530"/>
                  <a:gd name="T34" fmla="*/ 172 w 2276"/>
                  <a:gd name="T35" fmla="*/ 47 h 2530"/>
                  <a:gd name="T36" fmla="*/ 177 w 2276"/>
                  <a:gd name="T37" fmla="*/ 59 h 2530"/>
                  <a:gd name="T38" fmla="*/ 188 w 2276"/>
                  <a:gd name="T39" fmla="*/ 52 h 2530"/>
                  <a:gd name="T40" fmla="*/ 207 w 2276"/>
                  <a:gd name="T41" fmla="*/ 66 h 2530"/>
                  <a:gd name="T42" fmla="*/ 232 w 2276"/>
                  <a:gd name="T43" fmla="*/ 55 h 2530"/>
                  <a:gd name="T44" fmla="*/ 237 w 2276"/>
                  <a:gd name="T45" fmla="*/ 63 h 2530"/>
                  <a:gd name="T46" fmla="*/ 284 w 2276"/>
                  <a:gd name="T47" fmla="*/ 65 h 2530"/>
                  <a:gd name="T48" fmla="*/ 237 w 2276"/>
                  <a:gd name="T49" fmla="*/ 91 h 2530"/>
                  <a:gd name="T50" fmla="*/ 188 w 2276"/>
                  <a:gd name="T51" fmla="*/ 139 h 2530"/>
                  <a:gd name="T52" fmla="*/ 183 w 2276"/>
                  <a:gd name="T53" fmla="*/ 143 h 2530"/>
                  <a:gd name="T54" fmla="*/ 184 w 2276"/>
                  <a:gd name="T55" fmla="*/ 174 h 2530"/>
                  <a:gd name="T56" fmla="*/ 168 w 2276"/>
                  <a:gd name="T57" fmla="*/ 184 h 2530"/>
                  <a:gd name="T58" fmla="*/ 161 w 2276"/>
                  <a:gd name="T59" fmla="*/ 199 h 2530"/>
                  <a:gd name="T60" fmla="*/ 171 w 2276"/>
                  <a:gd name="T61" fmla="*/ 209 h 2530"/>
                  <a:gd name="T62" fmla="*/ 167 w 2276"/>
                  <a:gd name="T63" fmla="*/ 246 h 2530"/>
                  <a:gd name="T64" fmla="*/ 223 w 2276"/>
                  <a:gd name="T65" fmla="*/ 286 h 2530"/>
                  <a:gd name="T66" fmla="*/ 231 w 2276"/>
                  <a:gd name="T67" fmla="*/ 311 h 2530"/>
                  <a:gd name="T68" fmla="*/ 232 w 2276"/>
                  <a:gd name="T69" fmla="*/ 311 h 25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76"/>
                  <a:gd name="T106" fmla="*/ 0 h 2530"/>
                  <a:gd name="T107" fmla="*/ 2276 w 2276"/>
                  <a:gd name="T108" fmla="*/ 2530 h 25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76" h="2530">
                    <a:moveTo>
                      <a:pt x="1856" y="2486"/>
                    </a:moveTo>
                    <a:lnTo>
                      <a:pt x="1854" y="2494"/>
                    </a:lnTo>
                    <a:lnTo>
                      <a:pt x="217" y="2530"/>
                    </a:lnTo>
                    <a:lnTo>
                      <a:pt x="217" y="1737"/>
                    </a:lnTo>
                    <a:lnTo>
                      <a:pt x="96" y="1606"/>
                    </a:lnTo>
                    <a:lnTo>
                      <a:pt x="183" y="1471"/>
                    </a:lnTo>
                    <a:lnTo>
                      <a:pt x="181" y="1458"/>
                    </a:lnTo>
                    <a:lnTo>
                      <a:pt x="0" y="160"/>
                    </a:lnTo>
                    <a:lnTo>
                      <a:pt x="599" y="160"/>
                    </a:lnTo>
                    <a:lnTo>
                      <a:pt x="599" y="0"/>
                    </a:lnTo>
                    <a:lnTo>
                      <a:pt x="663" y="0"/>
                    </a:lnTo>
                    <a:lnTo>
                      <a:pt x="742" y="260"/>
                    </a:lnTo>
                    <a:lnTo>
                      <a:pt x="982" y="310"/>
                    </a:lnTo>
                    <a:lnTo>
                      <a:pt x="1008" y="367"/>
                    </a:lnTo>
                    <a:lnTo>
                      <a:pt x="1242" y="307"/>
                    </a:lnTo>
                    <a:lnTo>
                      <a:pt x="1343" y="333"/>
                    </a:lnTo>
                    <a:lnTo>
                      <a:pt x="1323" y="380"/>
                    </a:lnTo>
                    <a:lnTo>
                      <a:pt x="1376" y="377"/>
                    </a:lnTo>
                    <a:lnTo>
                      <a:pt x="1421" y="472"/>
                    </a:lnTo>
                    <a:lnTo>
                      <a:pt x="1507" y="414"/>
                    </a:lnTo>
                    <a:lnTo>
                      <a:pt x="1660" y="531"/>
                    </a:lnTo>
                    <a:lnTo>
                      <a:pt x="1856" y="442"/>
                    </a:lnTo>
                    <a:lnTo>
                      <a:pt x="1903" y="503"/>
                    </a:lnTo>
                    <a:lnTo>
                      <a:pt x="2276" y="523"/>
                    </a:lnTo>
                    <a:lnTo>
                      <a:pt x="1901" y="729"/>
                    </a:lnTo>
                    <a:lnTo>
                      <a:pt x="1507" y="1109"/>
                    </a:lnTo>
                    <a:lnTo>
                      <a:pt x="1466" y="1145"/>
                    </a:lnTo>
                    <a:lnTo>
                      <a:pt x="1473" y="1396"/>
                    </a:lnTo>
                    <a:lnTo>
                      <a:pt x="1345" y="1477"/>
                    </a:lnTo>
                    <a:lnTo>
                      <a:pt x="1289" y="1597"/>
                    </a:lnTo>
                    <a:lnTo>
                      <a:pt x="1373" y="1676"/>
                    </a:lnTo>
                    <a:lnTo>
                      <a:pt x="1340" y="1972"/>
                    </a:lnTo>
                    <a:lnTo>
                      <a:pt x="1790" y="2292"/>
                    </a:lnTo>
                    <a:lnTo>
                      <a:pt x="1854" y="2488"/>
                    </a:lnTo>
                    <a:lnTo>
                      <a:pt x="1856" y="2486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9" name="Line 172">
                <a:extLst>
                  <a:ext uri="{FF2B5EF4-FFF2-40B4-BE49-F238E27FC236}">
                    <a16:creationId xmlns:a16="http://schemas.microsoft.com/office/drawing/2014/main" id="{87F4638A-059B-41E2-97AD-9AE34854D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3" y="3212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0" name="Freeform 173">
                <a:extLst>
                  <a:ext uri="{FF2B5EF4-FFF2-40B4-BE49-F238E27FC236}">
                    <a16:creationId xmlns:a16="http://schemas.microsoft.com/office/drawing/2014/main" id="{A5A0DC92-51A7-4F9A-9BC5-6AB43E762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2963"/>
                <a:ext cx="153" cy="265"/>
              </a:xfrm>
              <a:custGeom>
                <a:avLst/>
                <a:gdLst>
                  <a:gd name="T0" fmla="*/ 153 w 1223"/>
                  <a:gd name="T1" fmla="*/ 249 h 2122"/>
                  <a:gd name="T2" fmla="*/ 109 w 1223"/>
                  <a:gd name="T3" fmla="*/ 254 h 2122"/>
                  <a:gd name="T4" fmla="*/ 100 w 1223"/>
                  <a:gd name="T5" fmla="*/ 265 h 2122"/>
                  <a:gd name="T6" fmla="*/ 98 w 1223"/>
                  <a:gd name="T7" fmla="*/ 264 h 2122"/>
                  <a:gd name="T8" fmla="*/ 84 w 1223"/>
                  <a:gd name="T9" fmla="*/ 240 h 2122"/>
                  <a:gd name="T10" fmla="*/ 87 w 1223"/>
                  <a:gd name="T11" fmla="*/ 221 h 2122"/>
                  <a:gd name="T12" fmla="*/ 0 w 1223"/>
                  <a:gd name="T13" fmla="*/ 226 h 2122"/>
                  <a:gd name="T14" fmla="*/ 5 w 1223"/>
                  <a:gd name="T15" fmla="*/ 193 h 2122"/>
                  <a:gd name="T16" fmla="*/ 27 w 1223"/>
                  <a:gd name="T17" fmla="*/ 163 h 2122"/>
                  <a:gd name="T18" fmla="*/ 18 w 1223"/>
                  <a:gd name="T19" fmla="*/ 160 h 2122"/>
                  <a:gd name="T20" fmla="*/ 30 w 1223"/>
                  <a:gd name="T21" fmla="*/ 153 h 2122"/>
                  <a:gd name="T22" fmla="*/ 20 w 1223"/>
                  <a:gd name="T23" fmla="*/ 144 h 2122"/>
                  <a:gd name="T24" fmla="*/ 24 w 1223"/>
                  <a:gd name="T25" fmla="*/ 137 h 2122"/>
                  <a:gd name="T26" fmla="*/ 18 w 1223"/>
                  <a:gd name="T27" fmla="*/ 138 h 2122"/>
                  <a:gd name="T28" fmla="*/ 20 w 1223"/>
                  <a:gd name="T29" fmla="*/ 120 h 2122"/>
                  <a:gd name="T30" fmla="*/ 15 w 1223"/>
                  <a:gd name="T31" fmla="*/ 118 h 2122"/>
                  <a:gd name="T32" fmla="*/ 15 w 1223"/>
                  <a:gd name="T33" fmla="*/ 117 h 2122"/>
                  <a:gd name="T34" fmla="*/ 21 w 1223"/>
                  <a:gd name="T35" fmla="*/ 103 h 2122"/>
                  <a:gd name="T36" fmla="*/ 15 w 1223"/>
                  <a:gd name="T37" fmla="*/ 99 h 2122"/>
                  <a:gd name="T38" fmla="*/ 19 w 1223"/>
                  <a:gd name="T39" fmla="*/ 93 h 2122"/>
                  <a:gd name="T40" fmla="*/ 12 w 1223"/>
                  <a:gd name="T41" fmla="*/ 93 h 2122"/>
                  <a:gd name="T42" fmla="*/ 12 w 1223"/>
                  <a:gd name="T43" fmla="*/ 78 h 2122"/>
                  <a:gd name="T44" fmla="*/ 19 w 1223"/>
                  <a:gd name="T45" fmla="*/ 79 h 2122"/>
                  <a:gd name="T46" fmla="*/ 18 w 1223"/>
                  <a:gd name="T47" fmla="*/ 62 h 2122"/>
                  <a:gd name="T48" fmla="*/ 39 w 1223"/>
                  <a:gd name="T49" fmla="*/ 38 h 2122"/>
                  <a:gd name="T50" fmla="*/ 39 w 1223"/>
                  <a:gd name="T51" fmla="*/ 20 h 2122"/>
                  <a:gd name="T52" fmla="*/ 50 w 1223"/>
                  <a:gd name="T53" fmla="*/ 6 h 2122"/>
                  <a:gd name="T54" fmla="*/ 142 w 1223"/>
                  <a:gd name="T55" fmla="*/ 0 h 2122"/>
                  <a:gd name="T56" fmla="*/ 143 w 1223"/>
                  <a:gd name="T57" fmla="*/ 169 h 2122"/>
                  <a:gd name="T58" fmla="*/ 150 w 1223"/>
                  <a:gd name="T59" fmla="*/ 232 h 2122"/>
                  <a:gd name="T60" fmla="*/ 153 w 1223"/>
                  <a:gd name="T61" fmla="*/ 249 h 21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23"/>
                  <a:gd name="T94" fmla="*/ 0 h 2122"/>
                  <a:gd name="T95" fmla="*/ 1223 w 1223"/>
                  <a:gd name="T96" fmla="*/ 2122 h 21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23" h="2122">
                    <a:moveTo>
                      <a:pt x="1223" y="1994"/>
                    </a:moveTo>
                    <a:lnTo>
                      <a:pt x="871" y="2036"/>
                    </a:lnTo>
                    <a:lnTo>
                      <a:pt x="796" y="2122"/>
                    </a:lnTo>
                    <a:lnTo>
                      <a:pt x="782" y="2117"/>
                    </a:lnTo>
                    <a:lnTo>
                      <a:pt x="675" y="1918"/>
                    </a:lnTo>
                    <a:lnTo>
                      <a:pt x="696" y="1773"/>
                    </a:lnTo>
                    <a:lnTo>
                      <a:pt x="0" y="1809"/>
                    </a:lnTo>
                    <a:lnTo>
                      <a:pt x="36" y="1545"/>
                    </a:lnTo>
                    <a:lnTo>
                      <a:pt x="218" y="1304"/>
                    </a:lnTo>
                    <a:lnTo>
                      <a:pt x="146" y="1282"/>
                    </a:lnTo>
                    <a:lnTo>
                      <a:pt x="238" y="1223"/>
                    </a:lnTo>
                    <a:lnTo>
                      <a:pt x="159" y="1153"/>
                    </a:lnTo>
                    <a:lnTo>
                      <a:pt x="193" y="1100"/>
                    </a:lnTo>
                    <a:lnTo>
                      <a:pt x="146" y="1106"/>
                    </a:lnTo>
                    <a:lnTo>
                      <a:pt x="162" y="961"/>
                    </a:lnTo>
                    <a:lnTo>
                      <a:pt x="120" y="941"/>
                    </a:lnTo>
                    <a:lnTo>
                      <a:pt x="123" y="936"/>
                    </a:lnTo>
                    <a:lnTo>
                      <a:pt x="167" y="824"/>
                    </a:lnTo>
                    <a:lnTo>
                      <a:pt x="120" y="790"/>
                    </a:lnTo>
                    <a:lnTo>
                      <a:pt x="151" y="746"/>
                    </a:lnTo>
                    <a:lnTo>
                      <a:pt x="97" y="743"/>
                    </a:lnTo>
                    <a:lnTo>
                      <a:pt x="95" y="628"/>
                    </a:lnTo>
                    <a:lnTo>
                      <a:pt x="151" y="631"/>
                    </a:lnTo>
                    <a:lnTo>
                      <a:pt x="140" y="498"/>
                    </a:lnTo>
                    <a:lnTo>
                      <a:pt x="310" y="307"/>
                    </a:lnTo>
                    <a:lnTo>
                      <a:pt x="315" y="162"/>
                    </a:lnTo>
                    <a:lnTo>
                      <a:pt x="399" y="51"/>
                    </a:lnTo>
                    <a:lnTo>
                      <a:pt x="1137" y="0"/>
                    </a:lnTo>
                    <a:lnTo>
                      <a:pt x="1142" y="1357"/>
                    </a:lnTo>
                    <a:lnTo>
                      <a:pt x="1203" y="1854"/>
                    </a:lnTo>
                    <a:lnTo>
                      <a:pt x="1223" y="1994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1" name="Freeform 174">
                <a:extLst>
                  <a:ext uri="{FF2B5EF4-FFF2-40B4-BE49-F238E27FC236}">
                    <a16:creationId xmlns:a16="http://schemas.microsoft.com/office/drawing/2014/main" id="{900C3B66-11AB-444D-B622-7FA82B04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2963"/>
                <a:ext cx="153" cy="265"/>
              </a:xfrm>
              <a:custGeom>
                <a:avLst/>
                <a:gdLst>
                  <a:gd name="T0" fmla="*/ 153 w 1223"/>
                  <a:gd name="T1" fmla="*/ 249 h 2122"/>
                  <a:gd name="T2" fmla="*/ 109 w 1223"/>
                  <a:gd name="T3" fmla="*/ 254 h 2122"/>
                  <a:gd name="T4" fmla="*/ 100 w 1223"/>
                  <a:gd name="T5" fmla="*/ 265 h 2122"/>
                  <a:gd name="T6" fmla="*/ 98 w 1223"/>
                  <a:gd name="T7" fmla="*/ 264 h 2122"/>
                  <a:gd name="T8" fmla="*/ 84 w 1223"/>
                  <a:gd name="T9" fmla="*/ 240 h 2122"/>
                  <a:gd name="T10" fmla="*/ 87 w 1223"/>
                  <a:gd name="T11" fmla="*/ 221 h 2122"/>
                  <a:gd name="T12" fmla="*/ 0 w 1223"/>
                  <a:gd name="T13" fmla="*/ 226 h 2122"/>
                  <a:gd name="T14" fmla="*/ 5 w 1223"/>
                  <a:gd name="T15" fmla="*/ 193 h 2122"/>
                  <a:gd name="T16" fmla="*/ 27 w 1223"/>
                  <a:gd name="T17" fmla="*/ 163 h 2122"/>
                  <a:gd name="T18" fmla="*/ 18 w 1223"/>
                  <a:gd name="T19" fmla="*/ 160 h 2122"/>
                  <a:gd name="T20" fmla="*/ 30 w 1223"/>
                  <a:gd name="T21" fmla="*/ 153 h 2122"/>
                  <a:gd name="T22" fmla="*/ 20 w 1223"/>
                  <a:gd name="T23" fmla="*/ 144 h 2122"/>
                  <a:gd name="T24" fmla="*/ 24 w 1223"/>
                  <a:gd name="T25" fmla="*/ 137 h 2122"/>
                  <a:gd name="T26" fmla="*/ 18 w 1223"/>
                  <a:gd name="T27" fmla="*/ 138 h 2122"/>
                  <a:gd name="T28" fmla="*/ 20 w 1223"/>
                  <a:gd name="T29" fmla="*/ 120 h 2122"/>
                  <a:gd name="T30" fmla="*/ 15 w 1223"/>
                  <a:gd name="T31" fmla="*/ 118 h 2122"/>
                  <a:gd name="T32" fmla="*/ 15 w 1223"/>
                  <a:gd name="T33" fmla="*/ 117 h 2122"/>
                  <a:gd name="T34" fmla="*/ 21 w 1223"/>
                  <a:gd name="T35" fmla="*/ 103 h 2122"/>
                  <a:gd name="T36" fmla="*/ 15 w 1223"/>
                  <a:gd name="T37" fmla="*/ 99 h 2122"/>
                  <a:gd name="T38" fmla="*/ 19 w 1223"/>
                  <a:gd name="T39" fmla="*/ 93 h 2122"/>
                  <a:gd name="T40" fmla="*/ 12 w 1223"/>
                  <a:gd name="T41" fmla="*/ 93 h 2122"/>
                  <a:gd name="T42" fmla="*/ 12 w 1223"/>
                  <a:gd name="T43" fmla="*/ 78 h 2122"/>
                  <a:gd name="T44" fmla="*/ 19 w 1223"/>
                  <a:gd name="T45" fmla="*/ 79 h 2122"/>
                  <a:gd name="T46" fmla="*/ 18 w 1223"/>
                  <a:gd name="T47" fmla="*/ 62 h 2122"/>
                  <a:gd name="T48" fmla="*/ 39 w 1223"/>
                  <a:gd name="T49" fmla="*/ 38 h 2122"/>
                  <a:gd name="T50" fmla="*/ 39 w 1223"/>
                  <a:gd name="T51" fmla="*/ 20 h 2122"/>
                  <a:gd name="T52" fmla="*/ 50 w 1223"/>
                  <a:gd name="T53" fmla="*/ 6 h 2122"/>
                  <a:gd name="T54" fmla="*/ 142 w 1223"/>
                  <a:gd name="T55" fmla="*/ 0 h 2122"/>
                  <a:gd name="T56" fmla="*/ 143 w 1223"/>
                  <a:gd name="T57" fmla="*/ 169 h 2122"/>
                  <a:gd name="T58" fmla="*/ 150 w 1223"/>
                  <a:gd name="T59" fmla="*/ 232 h 2122"/>
                  <a:gd name="T60" fmla="*/ 153 w 1223"/>
                  <a:gd name="T61" fmla="*/ 249 h 21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23"/>
                  <a:gd name="T94" fmla="*/ 0 h 2122"/>
                  <a:gd name="T95" fmla="*/ 1223 w 1223"/>
                  <a:gd name="T96" fmla="*/ 2122 h 21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23" h="2122">
                    <a:moveTo>
                      <a:pt x="1223" y="1994"/>
                    </a:moveTo>
                    <a:lnTo>
                      <a:pt x="871" y="2036"/>
                    </a:lnTo>
                    <a:lnTo>
                      <a:pt x="796" y="2122"/>
                    </a:lnTo>
                    <a:lnTo>
                      <a:pt x="782" y="2117"/>
                    </a:lnTo>
                    <a:lnTo>
                      <a:pt x="675" y="1918"/>
                    </a:lnTo>
                    <a:lnTo>
                      <a:pt x="696" y="1773"/>
                    </a:lnTo>
                    <a:lnTo>
                      <a:pt x="0" y="1809"/>
                    </a:lnTo>
                    <a:lnTo>
                      <a:pt x="36" y="1545"/>
                    </a:lnTo>
                    <a:lnTo>
                      <a:pt x="218" y="1304"/>
                    </a:lnTo>
                    <a:lnTo>
                      <a:pt x="146" y="1282"/>
                    </a:lnTo>
                    <a:lnTo>
                      <a:pt x="238" y="1223"/>
                    </a:lnTo>
                    <a:lnTo>
                      <a:pt x="159" y="1153"/>
                    </a:lnTo>
                    <a:lnTo>
                      <a:pt x="193" y="1100"/>
                    </a:lnTo>
                    <a:lnTo>
                      <a:pt x="146" y="1106"/>
                    </a:lnTo>
                    <a:lnTo>
                      <a:pt x="162" y="961"/>
                    </a:lnTo>
                    <a:lnTo>
                      <a:pt x="120" y="941"/>
                    </a:lnTo>
                    <a:lnTo>
                      <a:pt x="123" y="936"/>
                    </a:lnTo>
                    <a:lnTo>
                      <a:pt x="167" y="824"/>
                    </a:lnTo>
                    <a:lnTo>
                      <a:pt x="120" y="790"/>
                    </a:lnTo>
                    <a:lnTo>
                      <a:pt x="151" y="746"/>
                    </a:lnTo>
                    <a:lnTo>
                      <a:pt x="97" y="743"/>
                    </a:lnTo>
                    <a:lnTo>
                      <a:pt x="95" y="628"/>
                    </a:lnTo>
                    <a:lnTo>
                      <a:pt x="151" y="631"/>
                    </a:lnTo>
                    <a:lnTo>
                      <a:pt x="140" y="498"/>
                    </a:lnTo>
                    <a:lnTo>
                      <a:pt x="310" y="307"/>
                    </a:lnTo>
                    <a:lnTo>
                      <a:pt x="315" y="162"/>
                    </a:lnTo>
                    <a:lnTo>
                      <a:pt x="399" y="51"/>
                    </a:lnTo>
                    <a:lnTo>
                      <a:pt x="1137" y="0"/>
                    </a:lnTo>
                    <a:lnTo>
                      <a:pt x="1142" y="1357"/>
                    </a:lnTo>
                    <a:lnTo>
                      <a:pt x="1203" y="1854"/>
                    </a:lnTo>
                    <a:lnTo>
                      <a:pt x="1223" y="1994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2" name="Line 175">
                <a:extLst>
                  <a:ext uri="{FF2B5EF4-FFF2-40B4-BE49-F238E27FC236}">
                    <a16:creationId xmlns:a16="http://schemas.microsoft.com/office/drawing/2014/main" id="{9627837B-D036-4D46-9469-541A9148B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1" y="2913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3" name="Freeform 138">
                <a:extLst>
                  <a:ext uri="{FF2B5EF4-FFF2-40B4-BE49-F238E27FC236}">
                    <a16:creationId xmlns:a16="http://schemas.microsoft.com/office/drawing/2014/main" id="{A35970EE-B3A4-4BDF-8106-B274DBFC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666"/>
                <a:ext cx="285" cy="248"/>
              </a:xfrm>
              <a:custGeom>
                <a:avLst/>
                <a:gdLst/>
                <a:ahLst/>
                <a:cxnLst>
                  <a:cxn ang="0">
                    <a:pos x="2109" y="1971"/>
                  </a:cxn>
                  <a:cxn ang="0">
                    <a:pos x="1874" y="1985"/>
                  </a:cxn>
                  <a:cxn ang="0">
                    <a:pos x="1971" y="1860"/>
                  </a:cxn>
                  <a:cxn ang="0">
                    <a:pos x="1938" y="1764"/>
                  </a:cxn>
                  <a:cxn ang="0">
                    <a:pos x="394" y="1817"/>
                  </a:cxn>
                  <a:cxn ang="0">
                    <a:pos x="391" y="1742"/>
                  </a:cxn>
                  <a:cxn ang="0">
                    <a:pos x="388" y="1594"/>
                  </a:cxn>
                  <a:cxn ang="0">
                    <a:pos x="394" y="662"/>
                  </a:cxn>
                  <a:cxn ang="0">
                    <a:pos x="215" y="496"/>
                  </a:cxn>
                  <a:cxn ang="0">
                    <a:pos x="285" y="355"/>
                  </a:cxn>
                  <a:cxn ang="0">
                    <a:pos x="140" y="287"/>
                  </a:cxn>
                  <a:cxn ang="0">
                    <a:pos x="0" y="31"/>
                  </a:cxn>
                  <a:cxn ang="0">
                    <a:pos x="1329" y="0"/>
                  </a:cxn>
                  <a:cxn ang="0">
                    <a:pos x="1427" y="101"/>
                  </a:cxn>
                  <a:cxn ang="0">
                    <a:pos x="1425" y="315"/>
                  </a:cxn>
                  <a:cxn ang="0">
                    <a:pos x="1519" y="436"/>
                  </a:cxn>
                  <a:cxn ang="0">
                    <a:pos x="1670" y="572"/>
                  </a:cxn>
                  <a:cxn ang="0">
                    <a:pos x="1721" y="737"/>
                  </a:cxn>
                  <a:cxn ang="0">
                    <a:pos x="1796" y="701"/>
                  </a:cxn>
                  <a:cxn ang="0">
                    <a:pos x="1894" y="751"/>
                  </a:cxn>
                  <a:cxn ang="0">
                    <a:pos x="1826" y="1022"/>
                  </a:cxn>
                  <a:cxn ang="0">
                    <a:pos x="2131" y="1240"/>
                  </a:cxn>
                  <a:cxn ang="0">
                    <a:pos x="2145" y="1408"/>
                  </a:cxn>
                  <a:cxn ang="0">
                    <a:pos x="2267" y="1525"/>
                  </a:cxn>
                  <a:cxn ang="0">
                    <a:pos x="2282" y="1703"/>
                  </a:cxn>
                  <a:cxn ang="0">
                    <a:pos x="2226" y="1687"/>
                  </a:cxn>
                  <a:cxn ang="0">
                    <a:pos x="2203" y="1747"/>
                  </a:cxn>
                  <a:cxn ang="0">
                    <a:pos x="2154" y="1720"/>
                  </a:cxn>
                  <a:cxn ang="0">
                    <a:pos x="2111" y="1958"/>
                  </a:cxn>
                  <a:cxn ang="0">
                    <a:pos x="2109" y="1971"/>
                  </a:cxn>
                </a:cxnLst>
                <a:rect l="0" t="0" r="r" b="b"/>
                <a:pathLst>
                  <a:path w="2282" h="1985">
                    <a:moveTo>
                      <a:pt x="2109" y="1971"/>
                    </a:moveTo>
                    <a:lnTo>
                      <a:pt x="1874" y="1985"/>
                    </a:lnTo>
                    <a:lnTo>
                      <a:pt x="1971" y="1860"/>
                    </a:lnTo>
                    <a:lnTo>
                      <a:pt x="1938" y="1764"/>
                    </a:lnTo>
                    <a:lnTo>
                      <a:pt x="394" y="1817"/>
                    </a:lnTo>
                    <a:lnTo>
                      <a:pt x="391" y="1742"/>
                    </a:lnTo>
                    <a:lnTo>
                      <a:pt x="388" y="1594"/>
                    </a:lnTo>
                    <a:lnTo>
                      <a:pt x="394" y="662"/>
                    </a:lnTo>
                    <a:lnTo>
                      <a:pt x="215" y="496"/>
                    </a:lnTo>
                    <a:lnTo>
                      <a:pt x="285" y="355"/>
                    </a:lnTo>
                    <a:lnTo>
                      <a:pt x="140" y="287"/>
                    </a:lnTo>
                    <a:lnTo>
                      <a:pt x="0" y="31"/>
                    </a:lnTo>
                    <a:lnTo>
                      <a:pt x="1329" y="0"/>
                    </a:lnTo>
                    <a:lnTo>
                      <a:pt x="1427" y="101"/>
                    </a:lnTo>
                    <a:lnTo>
                      <a:pt x="1425" y="315"/>
                    </a:lnTo>
                    <a:lnTo>
                      <a:pt x="1519" y="436"/>
                    </a:lnTo>
                    <a:lnTo>
                      <a:pt x="1670" y="572"/>
                    </a:lnTo>
                    <a:lnTo>
                      <a:pt x="1721" y="737"/>
                    </a:lnTo>
                    <a:lnTo>
                      <a:pt x="1796" y="701"/>
                    </a:lnTo>
                    <a:lnTo>
                      <a:pt x="1894" y="751"/>
                    </a:lnTo>
                    <a:lnTo>
                      <a:pt x="1826" y="1022"/>
                    </a:lnTo>
                    <a:lnTo>
                      <a:pt x="2131" y="1240"/>
                    </a:lnTo>
                    <a:lnTo>
                      <a:pt x="2145" y="1408"/>
                    </a:lnTo>
                    <a:lnTo>
                      <a:pt x="2267" y="1525"/>
                    </a:lnTo>
                    <a:lnTo>
                      <a:pt x="2282" y="1703"/>
                    </a:lnTo>
                    <a:lnTo>
                      <a:pt x="2226" y="1687"/>
                    </a:lnTo>
                    <a:lnTo>
                      <a:pt x="2203" y="1747"/>
                    </a:lnTo>
                    <a:lnTo>
                      <a:pt x="2154" y="1720"/>
                    </a:lnTo>
                    <a:lnTo>
                      <a:pt x="2111" y="1958"/>
                    </a:lnTo>
                    <a:lnTo>
                      <a:pt x="2109" y="1971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34" name="Freeform 177">
                <a:extLst>
                  <a:ext uri="{FF2B5EF4-FFF2-40B4-BE49-F238E27FC236}">
                    <a16:creationId xmlns:a16="http://schemas.microsoft.com/office/drawing/2014/main" id="{C3154E94-FC90-46AD-B01E-06A7269C8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666"/>
                <a:ext cx="285" cy="248"/>
              </a:xfrm>
              <a:custGeom>
                <a:avLst/>
                <a:gdLst>
                  <a:gd name="T0" fmla="*/ 263 w 2282"/>
                  <a:gd name="T1" fmla="*/ 246 h 1985"/>
                  <a:gd name="T2" fmla="*/ 234 w 2282"/>
                  <a:gd name="T3" fmla="*/ 248 h 1985"/>
                  <a:gd name="T4" fmla="*/ 246 w 2282"/>
                  <a:gd name="T5" fmla="*/ 232 h 1985"/>
                  <a:gd name="T6" fmla="*/ 242 w 2282"/>
                  <a:gd name="T7" fmla="*/ 220 h 1985"/>
                  <a:gd name="T8" fmla="*/ 49 w 2282"/>
                  <a:gd name="T9" fmla="*/ 227 h 1985"/>
                  <a:gd name="T10" fmla="*/ 49 w 2282"/>
                  <a:gd name="T11" fmla="*/ 218 h 1985"/>
                  <a:gd name="T12" fmla="*/ 48 w 2282"/>
                  <a:gd name="T13" fmla="*/ 199 h 1985"/>
                  <a:gd name="T14" fmla="*/ 49 w 2282"/>
                  <a:gd name="T15" fmla="*/ 83 h 1985"/>
                  <a:gd name="T16" fmla="*/ 27 w 2282"/>
                  <a:gd name="T17" fmla="*/ 62 h 1985"/>
                  <a:gd name="T18" fmla="*/ 36 w 2282"/>
                  <a:gd name="T19" fmla="*/ 44 h 1985"/>
                  <a:gd name="T20" fmla="*/ 17 w 2282"/>
                  <a:gd name="T21" fmla="*/ 36 h 1985"/>
                  <a:gd name="T22" fmla="*/ 0 w 2282"/>
                  <a:gd name="T23" fmla="*/ 4 h 1985"/>
                  <a:gd name="T24" fmla="*/ 166 w 2282"/>
                  <a:gd name="T25" fmla="*/ 0 h 1985"/>
                  <a:gd name="T26" fmla="*/ 178 w 2282"/>
                  <a:gd name="T27" fmla="*/ 13 h 1985"/>
                  <a:gd name="T28" fmla="*/ 178 w 2282"/>
                  <a:gd name="T29" fmla="*/ 39 h 1985"/>
                  <a:gd name="T30" fmla="*/ 190 w 2282"/>
                  <a:gd name="T31" fmla="*/ 54 h 1985"/>
                  <a:gd name="T32" fmla="*/ 209 w 2282"/>
                  <a:gd name="T33" fmla="*/ 71 h 1985"/>
                  <a:gd name="T34" fmla="*/ 215 w 2282"/>
                  <a:gd name="T35" fmla="*/ 92 h 1985"/>
                  <a:gd name="T36" fmla="*/ 224 w 2282"/>
                  <a:gd name="T37" fmla="*/ 88 h 1985"/>
                  <a:gd name="T38" fmla="*/ 237 w 2282"/>
                  <a:gd name="T39" fmla="*/ 94 h 1985"/>
                  <a:gd name="T40" fmla="*/ 228 w 2282"/>
                  <a:gd name="T41" fmla="*/ 128 h 1985"/>
                  <a:gd name="T42" fmla="*/ 266 w 2282"/>
                  <a:gd name="T43" fmla="*/ 155 h 1985"/>
                  <a:gd name="T44" fmla="*/ 268 w 2282"/>
                  <a:gd name="T45" fmla="*/ 176 h 1985"/>
                  <a:gd name="T46" fmla="*/ 283 w 2282"/>
                  <a:gd name="T47" fmla="*/ 191 h 1985"/>
                  <a:gd name="T48" fmla="*/ 285 w 2282"/>
                  <a:gd name="T49" fmla="*/ 213 h 1985"/>
                  <a:gd name="T50" fmla="*/ 278 w 2282"/>
                  <a:gd name="T51" fmla="*/ 211 h 1985"/>
                  <a:gd name="T52" fmla="*/ 275 w 2282"/>
                  <a:gd name="T53" fmla="*/ 218 h 1985"/>
                  <a:gd name="T54" fmla="*/ 269 w 2282"/>
                  <a:gd name="T55" fmla="*/ 215 h 1985"/>
                  <a:gd name="T56" fmla="*/ 264 w 2282"/>
                  <a:gd name="T57" fmla="*/ 245 h 1985"/>
                  <a:gd name="T58" fmla="*/ 263 w 2282"/>
                  <a:gd name="T59" fmla="*/ 246 h 19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82"/>
                  <a:gd name="T91" fmla="*/ 0 h 1985"/>
                  <a:gd name="T92" fmla="*/ 2282 w 2282"/>
                  <a:gd name="T93" fmla="*/ 1985 h 198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82" h="1985">
                    <a:moveTo>
                      <a:pt x="2109" y="1971"/>
                    </a:moveTo>
                    <a:lnTo>
                      <a:pt x="1874" y="1985"/>
                    </a:lnTo>
                    <a:lnTo>
                      <a:pt x="1971" y="1860"/>
                    </a:lnTo>
                    <a:lnTo>
                      <a:pt x="1938" y="1764"/>
                    </a:lnTo>
                    <a:lnTo>
                      <a:pt x="394" y="1817"/>
                    </a:lnTo>
                    <a:lnTo>
                      <a:pt x="391" y="1742"/>
                    </a:lnTo>
                    <a:lnTo>
                      <a:pt x="388" y="1594"/>
                    </a:lnTo>
                    <a:lnTo>
                      <a:pt x="394" y="662"/>
                    </a:lnTo>
                    <a:lnTo>
                      <a:pt x="215" y="496"/>
                    </a:lnTo>
                    <a:lnTo>
                      <a:pt x="285" y="355"/>
                    </a:lnTo>
                    <a:lnTo>
                      <a:pt x="140" y="287"/>
                    </a:lnTo>
                    <a:lnTo>
                      <a:pt x="0" y="31"/>
                    </a:lnTo>
                    <a:lnTo>
                      <a:pt x="1329" y="0"/>
                    </a:lnTo>
                    <a:lnTo>
                      <a:pt x="1427" y="101"/>
                    </a:lnTo>
                    <a:lnTo>
                      <a:pt x="1425" y="315"/>
                    </a:lnTo>
                    <a:lnTo>
                      <a:pt x="1519" y="436"/>
                    </a:lnTo>
                    <a:lnTo>
                      <a:pt x="1670" y="572"/>
                    </a:lnTo>
                    <a:lnTo>
                      <a:pt x="1721" y="737"/>
                    </a:lnTo>
                    <a:lnTo>
                      <a:pt x="1796" y="701"/>
                    </a:lnTo>
                    <a:lnTo>
                      <a:pt x="1894" y="751"/>
                    </a:lnTo>
                    <a:lnTo>
                      <a:pt x="1826" y="1022"/>
                    </a:lnTo>
                    <a:lnTo>
                      <a:pt x="2131" y="1240"/>
                    </a:lnTo>
                    <a:lnTo>
                      <a:pt x="2145" y="1408"/>
                    </a:lnTo>
                    <a:lnTo>
                      <a:pt x="2267" y="1525"/>
                    </a:lnTo>
                    <a:lnTo>
                      <a:pt x="2282" y="1703"/>
                    </a:lnTo>
                    <a:lnTo>
                      <a:pt x="2226" y="1687"/>
                    </a:lnTo>
                    <a:lnTo>
                      <a:pt x="2203" y="1747"/>
                    </a:lnTo>
                    <a:lnTo>
                      <a:pt x="2154" y="1720"/>
                    </a:lnTo>
                    <a:lnTo>
                      <a:pt x="2111" y="1958"/>
                    </a:lnTo>
                    <a:lnTo>
                      <a:pt x="2109" y="1971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5" name="Line 178">
                <a:extLst>
                  <a:ext uri="{FF2B5EF4-FFF2-40B4-BE49-F238E27FC236}">
                    <a16:creationId xmlns:a16="http://schemas.microsoft.com/office/drawing/2014/main" id="{6E5B3F08-3234-4186-B4CE-63DE987BC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" y="2368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6" name="Freeform 141">
                <a:extLst>
                  <a:ext uri="{FF2B5EF4-FFF2-40B4-BE49-F238E27FC236}">
                    <a16:creationId xmlns:a16="http://schemas.microsoft.com/office/drawing/2014/main" id="{C58BAA9E-BB73-4CF5-8B2D-AFFD9D5C1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2141"/>
                <a:ext cx="441" cy="277"/>
              </a:xfrm>
              <a:custGeom>
                <a:avLst/>
                <a:gdLst/>
                <a:ahLst/>
                <a:cxnLst>
                  <a:cxn ang="0">
                    <a:pos x="3415" y="1817"/>
                  </a:cxn>
                  <a:cxn ang="0">
                    <a:pos x="3379" y="2220"/>
                  </a:cxn>
                  <a:cxn ang="0">
                    <a:pos x="1239" y="1960"/>
                  </a:cxn>
                  <a:cxn ang="0">
                    <a:pos x="1203" y="2175"/>
                  </a:cxn>
                  <a:cxn ang="0">
                    <a:pos x="1122" y="2041"/>
                  </a:cxn>
                  <a:cxn ang="0">
                    <a:pos x="1077" y="2130"/>
                  </a:cxn>
                  <a:cxn ang="0">
                    <a:pos x="846" y="2077"/>
                  </a:cxn>
                  <a:cxn ang="0">
                    <a:pos x="787" y="2122"/>
                  </a:cxn>
                  <a:cxn ang="0">
                    <a:pos x="698" y="2080"/>
                  </a:cxn>
                  <a:cxn ang="0">
                    <a:pos x="644" y="2134"/>
                  </a:cxn>
                  <a:cxn ang="0">
                    <a:pos x="589" y="1949"/>
                  </a:cxn>
                  <a:cxn ang="0">
                    <a:pos x="502" y="1887"/>
                  </a:cxn>
                  <a:cxn ang="0">
                    <a:pos x="455" y="1550"/>
                  </a:cxn>
                  <a:cxn ang="0">
                    <a:pos x="405" y="1499"/>
                  </a:cxn>
                  <a:cxn ang="0">
                    <a:pos x="282" y="1586"/>
                  </a:cxn>
                  <a:cxn ang="0">
                    <a:pos x="229" y="1527"/>
                  </a:cxn>
                  <a:cxn ang="0">
                    <a:pos x="385" y="1086"/>
                  </a:cxn>
                  <a:cxn ang="0">
                    <a:pos x="254" y="1036"/>
                  </a:cxn>
                  <a:cxn ang="0">
                    <a:pos x="142" y="770"/>
                  </a:cxn>
                  <a:cxn ang="0">
                    <a:pos x="36" y="670"/>
                  </a:cxn>
                  <a:cxn ang="0">
                    <a:pos x="67" y="597"/>
                  </a:cxn>
                  <a:cxn ang="0">
                    <a:pos x="0" y="414"/>
                  </a:cxn>
                  <a:cxn ang="0">
                    <a:pos x="88" y="0"/>
                  </a:cxn>
                  <a:cxn ang="0">
                    <a:pos x="1887" y="324"/>
                  </a:cxn>
                  <a:cxn ang="0">
                    <a:pos x="3527" y="510"/>
                  </a:cxn>
                  <a:cxn ang="0">
                    <a:pos x="3429" y="1676"/>
                  </a:cxn>
                  <a:cxn ang="0">
                    <a:pos x="3415" y="1817"/>
                  </a:cxn>
                </a:cxnLst>
                <a:rect l="0" t="0" r="r" b="b"/>
                <a:pathLst>
                  <a:path w="3527" h="2220">
                    <a:moveTo>
                      <a:pt x="3415" y="1817"/>
                    </a:moveTo>
                    <a:lnTo>
                      <a:pt x="3379" y="2220"/>
                    </a:lnTo>
                    <a:lnTo>
                      <a:pt x="1239" y="1960"/>
                    </a:lnTo>
                    <a:lnTo>
                      <a:pt x="1203" y="2175"/>
                    </a:lnTo>
                    <a:lnTo>
                      <a:pt x="1122" y="2041"/>
                    </a:lnTo>
                    <a:lnTo>
                      <a:pt x="1077" y="2130"/>
                    </a:lnTo>
                    <a:lnTo>
                      <a:pt x="846" y="2077"/>
                    </a:lnTo>
                    <a:lnTo>
                      <a:pt x="787" y="2122"/>
                    </a:lnTo>
                    <a:lnTo>
                      <a:pt x="698" y="2080"/>
                    </a:lnTo>
                    <a:lnTo>
                      <a:pt x="644" y="2134"/>
                    </a:lnTo>
                    <a:lnTo>
                      <a:pt x="589" y="1949"/>
                    </a:lnTo>
                    <a:lnTo>
                      <a:pt x="502" y="1887"/>
                    </a:lnTo>
                    <a:lnTo>
                      <a:pt x="455" y="1550"/>
                    </a:lnTo>
                    <a:lnTo>
                      <a:pt x="405" y="1499"/>
                    </a:lnTo>
                    <a:lnTo>
                      <a:pt x="282" y="1586"/>
                    </a:lnTo>
                    <a:lnTo>
                      <a:pt x="229" y="1527"/>
                    </a:lnTo>
                    <a:lnTo>
                      <a:pt x="385" y="1086"/>
                    </a:lnTo>
                    <a:lnTo>
                      <a:pt x="254" y="1036"/>
                    </a:lnTo>
                    <a:lnTo>
                      <a:pt x="142" y="770"/>
                    </a:lnTo>
                    <a:lnTo>
                      <a:pt x="36" y="670"/>
                    </a:lnTo>
                    <a:lnTo>
                      <a:pt x="67" y="597"/>
                    </a:lnTo>
                    <a:lnTo>
                      <a:pt x="0" y="414"/>
                    </a:lnTo>
                    <a:lnTo>
                      <a:pt x="88" y="0"/>
                    </a:lnTo>
                    <a:lnTo>
                      <a:pt x="1887" y="324"/>
                    </a:lnTo>
                    <a:lnTo>
                      <a:pt x="3527" y="510"/>
                    </a:lnTo>
                    <a:lnTo>
                      <a:pt x="3429" y="1676"/>
                    </a:lnTo>
                    <a:lnTo>
                      <a:pt x="3415" y="1817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37" name="Freeform 180">
                <a:extLst>
                  <a:ext uri="{FF2B5EF4-FFF2-40B4-BE49-F238E27FC236}">
                    <a16:creationId xmlns:a16="http://schemas.microsoft.com/office/drawing/2014/main" id="{BE609DF7-4FF5-4017-9558-DE8F5116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2141"/>
                <a:ext cx="441" cy="277"/>
              </a:xfrm>
              <a:custGeom>
                <a:avLst/>
                <a:gdLst>
                  <a:gd name="T0" fmla="*/ 427 w 3527"/>
                  <a:gd name="T1" fmla="*/ 227 h 2220"/>
                  <a:gd name="T2" fmla="*/ 422 w 3527"/>
                  <a:gd name="T3" fmla="*/ 277 h 2220"/>
                  <a:gd name="T4" fmla="*/ 155 w 3527"/>
                  <a:gd name="T5" fmla="*/ 245 h 2220"/>
                  <a:gd name="T6" fmla="*/ 150 w 3527"/>
                  <a:gd name="T7" fmla="*/ 271 h 2220"/>
                  <a:gd name="T8" fmla="*/ 140 w 3527"/>
                  <a:gd name="T9" fmla="*/ 255 h 2220"/>
                  <a:gd name="T10" fmla="*/ 135 w 3527"/>
                  <a:gd name="T11" fmla="*/ 266 h 2220"/>
                  <a:gd name="T12" fmla="*/ 106 w 3527"/>
                  <a:gd name="T13" fmla="*/ 259 h 2220"/>
                  <a:gd name="T14" fmla="*/ 98 w 3527"/>
                  <a:gd name="T15" fmla="*/ 265 h 2220"/>
                  <a:gd name="T16" fmla="*/ 87 w 3527"/>
                  <a:gd name="T17" fmla="*/ 260 h 2220"/>
                  <a:gd name="T18" fmla="*/ 81 w 3527"/>
                  <a:gd name="T19" fmla="*/ 266 h 2220"/>
                  <a:gd name="T20" fmla="*/ 74 w 3527"/>
                  <a:gd name="T21" fmla="*/ 243 h 2220"/>
                  <a:gd name="T22" fmla="*/ 63 w 3527"/>
                  <a:gd name="T23" fmla="*/ 235 h 2220"/>
                  <a:gd name="T24" fmla="*/ 57 w 3527"/>
                  <a:gd name="T25" fmla="*/ 193 h 2220"/>
                  <a:gd name="T26" fmla="*/ 51 w 3527"/>
                  <a:gd name="T27" fmla="*/ 187 h 2220"/>
                  <a:gd name="T28" fmla="*/ 35 w 3527"/>
                  <a:gd name="T29" fmla="*/ 198 h 2220"/>
                  <a:gd name="T30" fmla="*/ 29 w 3527"/>
                  <a:gd name="T31" fmla="*/ 191 h 2220"/>
                  <a:gd name="T32" fmla="*/ 48 w 3527"/>
                  <a:gd name="T33" fmla="*/ 136 h 2220"/>
                  <a:gd name="T34" fmla="*/ 32 w 3527"/>
                  <a:gd name="T35" fmla="*/ 129 h 2220"/>
                  <a:gd name="T36" fmla="*/ 18 w 3527"/>
                  <a:gd name="T37" fmla="*/ 96 h 2220"/>
                  <a:gd name="T38" fmla="*/ 5 w 3527"/>
                  <a:gd name="T39" fmla="*/ 84 h 2220"/>
                  <a:gd name="T40" fmla="*/ 8 w 3527"/>
                  <a:gd name="T41" fmla="*/ 74 h 2220"/>
                  <a:gd name="T42" fmla="*/ 0 w 3527"/>
                  <a:gd name="T43" fmla="*/ 52 h 2220"/>
                  <a:gd name="T44" fmla="*/ 11 w 3527"/>
                  <a:gd name="T45" fmla="*/ 0 h 2220"/>
                  <a:gd name="T46" fmla="*/ 236 w 3527"/>
                  <a:gd name="T47" fmla="*/ 40 h 2220"/>
                  <a:gd name="T48" fmla="*/ 441 w 3527"/>
                  <a:gd name="T49" fmla="*/ 64 h 2220"/>
                  <a:gd name="T50" fmla="*/ 429 w 3527"/>
                  <a:gd name="T51" fmla="*/ 209 h 2220"/>
                  <a:gd name="T52" fmla="*/ 427 w 3527"/>
                  <a:gd name="T53" fmla="*/ 227 h 22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27"/>
                  <a:gd name="T82" fmla="*/ 0 h 2220"/>
                  <a:gd name="T83" fmla="*/ 3527 w 3527"/>
                  <a:gd name="T84" fmla="*/ 2220 h 222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27" h="2220">
                    <a:moveTo>
                      <a:pt x="3415" y="1817"/>
                    </a:moveTo>
                    <a:lnTo>
                      <a:pt x="3379" y="2220"/>
                    </a:lnTo>
                    <a:lnTo>
                      <a:pt x="1239" y="1960"/>
                    </a:lnTo>
                    <a:lnTo>
                      <a:pt x="1203" y="2175"/>
                    </a:lnTo>
                    <a:lnTo>
                      <a:pt x="1122" y="2041"/>
                    </a:lnTo>
                    <a:lnTo>
                      <a:pt x="1077" y="2130"/>
                    </a:lnTo>
                    <a:lnTo>
                      <a:pt x="846" y="2077"/>
                    </a:lnTo>
                    <a:lnTo>
                      <a:pt x="787" y="2122"/>
                    </a:lnTo>
                    <a:lnTo>
                      <a:pt x="698" y="2080"/>
                    </a:lnTo>
                    <a:lnTo>
                      <a:pt x="644" y="2134"/>
                    </a:lnTo>
                    <a:lnTo>
                      <a:pt x="589" y="1949"/>
                    </a:lnTo>
                    <a:lnTo>
                      <a:pt x="502" y="1887"/>
                    </a:lnTo>
                    <a:lnTo>
                      <a:pt x="455" y="1550"/>
                    </a:lnTo>
                    <a:lnTo>
                      <a:pt x="405" y="1499"/>
                    </a:lnTo>
                    <a:lnTo>
                      <a:pt x="282" y="1586"/>
                    </a:lnTo>
                    <a:lnTo>
                      <a:pt x="229" y="1527"/>
                    </a:lnTo>
                    <a:lnTo>
                      <a:pt x="385" y="1086"/>
                    </a:lnTo>
                    <a:lnTo>
                      <a:pt x="254" y="1036"/>
                    </a:lnTo>
                    <a:lnTo>
                      <a:pt x="142" y="770"/>
                    </a:lnTo>
                    <a:lnTo>
                      <a:pt x="36" y="670"/>
                    </a:lnTo>
                    <a:lnTo>
                      <a:pt x="67" y="597"/>
                    </a:lnTo>
                    <a:lnTo>
                      <a:pt x="0" y="414"/>
                    </a:lnTo>
                    <a:lnTo>
                      <a:pt x="88" y="0"/>
                    </a:lnTo>
                    <a:lnTo>
                      <a:pt x="1887" y="324"/>
                    </a:lnTo>
                    <a:lnTo>
                      <a:pt x="3527" y="510"/>
                    </a:lnTo>
                    <a:lnTo>
                      <a:pt x="3429" y="1676"/>
                    </a:lnTo>
                    <a:lnTo>
                      <a:pt x="3415" y="1817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8" name="Line 181">
                <a:extLst>
                  <a:ext uri="{FF2B5EF4-FFF2-40B4-BE49-F238E27FC236}">
                    <a16:creationId xmlns:a16="http://schemas.microsoft.com/office/drawing/2014/main" id="{B197C27F-C5EF-4CF2-AA3D-84ACC2CF7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0" y="2568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39" name="Freeform 144">
                <a:extLst>
                  <a:ext uri="{FF2B5EF4-FFF2-40B4-BE49-F238E27FC236}">
                    <a16:creationId xmlns:a16="http://schemas.microsoft.com/office/drawing/2014/main" id="{23461716-0B33-41D5-AC67-549709139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2526"/>
                <a:ext cx="356" cy="177"/>
              </a:xfrm>
              <a:custGeom>
                <a:avLst/>
                <a:gdLst/>
                <a:ahLst/>
                <a:cxnLst>
                  <a:cxn ang="0">
                    <a:pos x="2487" y="340"/>
                  </a:cxn>
                  <a:cxn ang="0">
                    <a:pos x="2489" y="340"/>
                  </a:cxn>
                  <a:cxn ang="0">
                    <a:pos x="2668" y="851"/>
                  </a:cxn>
                  <a:cxn ang="0">
                    <a:pos x="2707" y="1153"/>
                  </a:cxn>
                  <a:cxn ang="0">
                    <a:pos x="2847" y="1409"/>
                  </a:cxn>
                  <a:cxn ang="0">
                    <a:pos x="2841" y="1413"/>
                  </a:cxn>
                  <a:cxn ang="0">
                    <a:pos x="624" y="1349"/>
                  </a:cxn>
                  <a:cxn ang="0">
                    <a:pos x="632" y="1200"/>
                  </a:cxn>
                  <a:cxn ang="0">
                    <a:pos x="648" y="918"/>
                  </a:cxn>
                  <a:cxn ang="0">
                    <a:pos x="0" y="865"/>
                  </a:cxn>
                  <a:cxn ang="0">
                    <a:pos x="74" y="0"/>
                  </a:cxn>
                  <a:cxn ang="0">
                    <a:pos x="1830" y="102"/>
                  </a:cxn>
                  <a:cxn ang="0">
                    <a:pos x="2001" y="215"/>
                  </a:cxn>
                  <a:cxn ang="0">
                    <a:pos x="2235" y="179"/>
                  </a:cxn>
                  <a:cxn ang="0">
                    <a:pos x="2476" y="343"/>
                  </a:cxn>
                  <a:cxn ang="0">
                    <a:pos x="2487" y="340"/>
                  </a:cxn>
                </a:cxnLst>
                <a:rect l="0" t="0" r="r" b="b"/>
                <a:pathLst>
                  <a:path w="2847" h="1413">
                    <a:moveTo>
                      <a:pt x="2487" y="340"/>
                    </a:moveTo>
                    <a:lnTo>
                      <a:pt x="2489" y="340"/>
                    </a:lnTo>
                    <a:lnTo>
                      <a:pt x="2668" y="851"/>
                    </a:lnTo>
                    <a:lnTo>
                      <a:pt x="2707" y="1153"/>
                    </a:lnTo>
                    <a:lnTo>
                      <a:pt x="2847" y="1409"/>
                    </a:lnTo>
                    <a:lnTo>
                      <a:pt x="2841" y="1413"/>
                    </a:lnTo>
                    <a:lnTo>
                      <a:pt x="624" y="1349"/>
                    </a:lnTo>
                    <a:lnTo>
                      <a:pt x="632" y="1200"/>
                    </a:lnTo>
                    <a:lnTo>
                      <a:pt x="648" y="918"/>
                    </a:lnTo>
                    <a:lnTo>
                      <a:pt x="0" y="865"/>
                    </a:lnTo>
                    <a:lnTo>
                      <a:pt x="74" y="0"/>
                    </a:lnTo>
                    <a:lnTo>
                      <a:pt x="1830" y="102"/>
                    </a:lnTo>
                    <a:lnTo>
                      <a:pt x="2001" y="215"/>
                    </a:lnTo>
                    <a:lnTo>
                      <a:pt x="2235" y="179"/>
                    </a:lnTo>
                    <a:lnTo>
                      <a:pt x="2476" y="343"/>
                    </a:lnTo>
                    <a:lnTo>
                      <a:pt x="2487" y="340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40" name="Freeform 183">
                <a:extLst>
                  <a:ext uri="{FF2B5EF4-FFF2-40B4-BE49-F238E27FC236}">
                    <a16:creationId xmlns:a16="http://schemas.microsoft.com/office/drawing/2014/main" id="{0C5857B0-ABC9-4E88-A399-C618BB4D2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2526"/>
                <a:ext cx="356" cy="177"/>
              </a:xfrm>
              <a:custGeom>
                <a:avLst/>
                <a:gdLst>
                  <a:gd name="T0" fmla="*/ 311 w 2847"/>
                  <a:gd name="T1" fmla="*/ 43 h 1413"/>
                  <a:gd name="T2" fmla="*/ 311 w 2847"/>
                  <a:gd name="T3" fmla="*/ 43 h 1413"/>
                  <a:gd name="T4" fmla="*/ 334 w 2847"/>
                  <a:gd name="T5" fmla="*/ 107 h 1413"/>
                  <a:gd name="T6" fmla="*/ 338 w 2847"/>
                  <a:gd name="T7" fmla="*/ 144 h 1413"/>
                  <a:gd name="T8" fmla="*/ 356 w 2847"/>
                  <a:gd name="T9" fmla="*/ 176 h 1413"/>
                  <a:gd name="T10" fmla="*/ 355 w 2847"/>
                  <a:gd name="T11" fmla="*/ 177 h 1413"/>
                  <a:gd name="T12" fmla="*/ 78 w 2847"/>
                  <a:gd name="T13" fmla="*/ 169 h 1413"/>
                  <a:gd name="T14" fmla="*/ 79 w 2847"/>
                  <a:gd name="T15" fmla="*/ 150 h 1413"/>
                  <a:gd name="T16" fmla="*/ 81 w 2847"/>
                  <a:gd name="T17" fmla="*/ 115 h 1413"/>
                  <a:gd name="T18" fmla="*/ 0 w 2847"/>
                  <a:gd name="T19" fmla="*/ 108 h 1413"/>
                  <a:gd name="T20" fmla="*/ 9 w 2847"/>
                  <a:gd name="T21" fmla="*/ 0 h 1413"/>
                  <a:gd name="T22" fmla="*/ 229 w 2847"/>
                  <a:gd name="T23" fmla="*/ 13 h 1413"/>
                  <a:gd name="T24" fmla="*/ 250 w 2847"/>
                  <a:gd name="T25" fmla="*/ 27 h 1413"/>
                  <a:gd name="T26" fmla="*/ 279 w 2847"/>
                  <a:gd name="T27" fmla="*/ 22 h 1413"/>
                  <a:gd name="T28" fmla="*/ 310 w 2847"/>
                  <a:gd name="T29" fmla="*/ 43 h 1413"/>
                  <a:gd name="T30" fmla="*/ 311 w 2847"/>
                  <a:gd name="T31" fmla="*/ 43 h 14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47"/>
                  <a:gd name="T49" fmla="*/ 0 h 1413"/>
                  <a:gd name="T50" fmla="*/ 2847 w 2847"/>
                  <a:gd name="T51" fmla="*/ 1413 h 14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47" h="1413">
                    <a:moveTo>
                      <a:pt x="2487" y="340"/>
                    </a:moveTo>
                    <a:lnTo>
                      <a:pt x="2489" y="340"/>
                    </a:lnTo>
                    <a:lnTo>
                      <a:pt x="2668" y="851"/>
                    </a:lnTo>
                    <a:lnTo>
                      <a:pt x="2707" y="1153"/>
                    </a:lnTo>
                    <a:lnTo>
                      <a:pt x="2847" y="1409"/>
                    </a:lnTo>
                    <a:lnTo>
                      <a:pt x="2841" y="1413"/>
                    </a:lnTo>
                    <a:lnTo>
                      <a:pt x="624" y="1349"/>
                    </a:lnTo>
                    <a:lnTo>
                      <a:pt x="632" y="1200"/>
                    </a:lnTo>
                    <a:lnTo>
                      <a:pt x="648" y="918"/>
                    </a:lnTo>
                    <a:lnTo>
                      <a:pt x="0" y="865"/>
                    </a:lnTo>
                    <a:lnTo>
                      <a:pt x="74" y="0"/>
                    </a:lnTo>
                    <a:lnTo>
                      <a:pt x="1830" y="102"/>
                    </a:lnTo>
                    <a:lnTo>
                      <a:pt x="2001" y="215"/>
                    </a:lnTo>
                    <a:lnTo>
                      <a:pt x="2235" y="179"/>
                    </a:lnTo>
                    <a:lnTo>
                      <a:pt x="2476" y="343"/>
                    </a:lnTo>
                    <a:lnTo>
                      <a:pt x="2487" y="340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1" name="Line 184">
                <a:extLst>
                  <a:ext uri="{FF2B5EF4-FFF2-40B4-BE49-F238E27FC236}">
                    <a16:creationId xmlns:a16="http://schemas.microsoft.com/office/drawing/2014/main" id="{1EA2E0F5-48D2-4C6A-A7DF-098F85EFD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" y="2893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2" name="Freeform 147">
                <a:extLst>
                  <a:ext uri="{FF2B5EF4-FFF2-40B4-BE49-F238E27FC236}">
                    <a16:creationId xmlns:a16="http://schemas.microsoft.com/office/drawing/2014/main" id="{EFDD0497-92EB-4540-B215-F191DF660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2471"/>
                <a:ext cx="275" cy="422"/>
              </a:xfrm>
              <a:custGeom>
                <a:avLst/>
                <a:gdLst/>
                <a:ahLst/>
                <a:cxnLst>
                  <a:cxn ang="0">
                    <a:pos x="1415" y="3378"/>
                  </a:cxn>
                  <a:cxn ang="0">
                    <a:pos x="0" y="1276"/>
                  </a:cxn>
                  <a:cxn ang="0">
                    <a:pos x="326" y="0"/>
                  </a:cxn>
                  <a:cxn ang="0">
                    <a:pos x="527" y="53"/>
                  </a:cxn>
                  <a:cxn ang="0">
                    <a:pos x="1259" y="229"/>
                  </a:cxn>
                  <a:cxn ang="0">
                    <a:pos x="2197" y="428"/>
                  </a:cxn>
                  <a:cxn ang="0">
                    <a:pos x="1784" y="2572"/>
                  </a:cxn>
                  <a:cxn ang="0">
                    <a:pos x="1673" y="2974"/>
                  </a:cxn>
                  <a:cxn ang="0">
                    <a:pos x="1539" y="2899"/>
                  </a:cxn>
                  <a:cxn ang="0">
                    <a:pos x="1463" y="2924"/>
                  </a:cxn>
                  <a:cxn ang="0">
                    <a:pos x="1421" y="3340"/>
                  </a:cxn>
                  <a:cxn ang="0">
                    <a:pos x="1415" y="3378"/>
                  </a:cxn>
                </a:cxnLst>
                <a:rect l="0" t="0" r="r" b="b"/>
                <a:pathLst>
                  <a:path w="2197" h="3378">
                    <a:moveTo>
                      <a:pt x="1415" y="3378"/>
                    </a:moveTo>
                    <a:lnTo>
                      <a:pt x="0" y="1276"/>
                    </a:lnTo>
                    <a:lnTo>
                      <a:pt x="326" y="0"/>
                    </a:lnTo>
                    <a:lnTo>
                      <a:pt x="527" y="53"/>
                    </a:lnTo>
                    <a:lnTo>
                      <a:pt x="1259" y="229"/>
                    </a:lnTo>
                    <a:lnTo>
                      <a:pt x="2197" y="428"/>
                    </a:lnTo>
                    <a:lnTo>
                      <a:pt x="1784" y="2572"/>
                    </a:lnTo>
                    <a:lnTo>
                      <a:pt x="1673" y="2974"/>
                    </a:lnTo>
                    <a:lnTo>
                      <a:pt x="1539" y="2899"/>
                    </a:lnTo>
                    <a:lnTo>
                      <a:pt x="1463" y="2924"/>
                    </a:lnTo>
                    <a:lnTo>
                      <a:pt x="1421" y="3340"/>
                    </a:lnTo>
                    <a:lnTo>
                      <a:pt x="1415" y="3378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43" name="Freeform 186">
                <a:extLst>
                  <a:ext uri="{FF2B5EF4-FFF2-40B4-BE49-F238E27FC236}">
                    <a16:creationId xmlns:a16="http://schemas.microsoft.com/office/drawing/2014/main" id="{905A94A1-1BB7-4FF9-AE6E-C76FE99A4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2471"/>
                <a:ext cx="275" cy="422"/>
              </a:xfrm>
              <a:custGeom>
                <a:avLst/>
                <a:gdLst>
                  <a:gd name="T0" fmla="*/ 177 w 2197"/>
                  <a:gd name="T1" fmla="*/ 422 h 3378"/>
                  <a:gd name="T2" fmla="*/ 0 w 2197"/>
                  <a:gd name="T3" fmla="*/ 159 h 3378"/>
                  <a:gd name="T4" fmla="*/ 41 w 2197"/>
                  <a:gd name="T5" fmla="*/ 0 h 3378"/>
                  <a:gd name="T6" fmla="*/ 66 w 2197"/>
                  <a:gd name="T7" fmla="*/ 7 h 3378"/>
                  <a:gd name="T8" fmla="*/ 158 w 2197"/>
                  <a:gd name="T9" fmla="*/ 29 h 3378"/>
                  <a:gd name="T10" fmla="*/ 275 w 2197"/>
                  <a:gd name="T11" fmla="*/ 53 h 3378"/>
                  <a:gd name="T12" fmla="*/ 223 w 2197"/>
                  <a:gd name="T13" fmla="*/ 321 h 3378"/>
                  <a:gd name="T14" fmla="*/ 209 w 2197"/>
                  <a:gd name="T15" fmla="*/ 372 h 3378"/>
                  <a:gd name="T16" fmla="*/ 193 w 2197"/>
                  <a:gd name="T17" fmla="*/ 362 h 3378"/>
                  <a:gd name="T18" fmla="*/ 183 w 2197"/>
                  <a:gd name="T19" fmla="*/ 365 h 3378"/>
                  <a:gd name="T20" fmla="*/ 178 w 2197"/>
                  <a:gd name="T21" fmla="*/ 417 h 3378"/>
                  <a:gd name="T22" fmla="*/ 177 w 2197"/>
                  <a:gd name="T23" fmla="*/ 422 h 33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97"/>
                  <a:gd name="T37" fmla="*/ 0 h 3378"/>
                  <a:gd name="T38" fmla="*/ 2197 w 2197"/>
                  <a:gd name="T39" fmla="*/ 3378 h 33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97" h="3378">
                    <a:moveTo>
                      <a:pt x="1415" y="3378"/>
                    </a:moveTo>
                    <a:lnTo>
                      <a:pt x="0" y="1276"/>
                    </a:lnTo>
                    <a:lnTo>
                      <a:pt x="326" y="0"/>
                    </a:lnTo>
                    <a:lnTo>
                      <a:pt x="527" y="53"/>
                    </a:lnTo>
                    <a:lnTo>
                      <a:pt x="1259" y="229"/>
                    </a:lnTo>
                    <a:lnTo>
                      <a:pt x="2197" y="428"/>
                    </a:lnTo>
                    <a:lnTo>
                      <a:pt x="1784" y="2572"/>
                    </a:lnTo>
                    <a:lnTo>
                      <a:pt x="1673" y="2974"/>
                    </a:lnTo>
                    <a:lnTo>
                      <a:pt x="1539" y="2899"/>
                    </a:lnTo>
                    <a:lnTo>
                      <a:pt x="1463" y="2924"/>
                    </a:lnTo>
                    <a:lnTo>
                      <a:pt x="1421" y="3340"/>
                    </a:lnTo>
                    <a:lnTo>
                      <a:pt x="1415" y="3378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4" name="Line 187">
                <a:extLst>
                  <a:ext uri="{FF2B5EF4-FFF2-40B4-BE49-F238E27FC236}">
                    <a16:creationId xmlns:a16="http://schemas.microsoft.com/office/drawing/2014/main" id="{A30A2E50-7DF5-45C5-913E-1A14B3AEB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" y="2405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5" name="Freeform 188">
                <a:extLst>
                  <a:ext uri="{FF2B5EF4-FFF2-40B4-BE49-F238E27FC236}">
                    <a16:creationId xmlns:a16="http://schemas.microsoft.com/office/drawing/2014/main" id="{A22C3A00-3BB1-488D-80D2-9071665F0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92"/>
                <a:ext cx="69" cy="149"/>
              </a:xfrm>
              <a:custGeom>
                <a:avLst/>
                <a:gdLst>
                  <a:gd name="T0" fmla="*/ 69 w 553"/>
                  <a:gd name="T1" fmla="*/ 113 h 1192"/>
                  <a:gd name="T2" fmla="*/ 68 w 553"/>
                  <a:gd name="T3" fmla="*/ 126 h 1192"/>
                  <a:gd name="T4" fmla="*/ 52 w 553"/>
                  <a:gd name="T5" fmla="*/ 139 h 1192"/>
                  <a:gd name="T6" fmla="*/ 7 w 553"/>
                  <a:gd name="T7" fmla="*/ 149 h 1192"/>
                  <a:gd name="T8" fmla="*/ 6 w 553"/>
                  <a:gd name="T9" fmla="*/ 147 h 1192"/>
                  <a:gd name="T10" fmla="*/ 0 w 553"/>
                  <a:gd name="T11" fmla="*/ 104 h 1192"/>
                  <a:gd name="T12" fmla="*/ 4 w 553"/>
                  <a:gd name="T13" fmla="*/ 62 h 1192"/>
                  <a:gd name="T14" fmla="*/ 17 w 553"/>
                  <a:gd name="T15" fmla="*/ 47 h 1192"/>
                  <a:gd name="T16" fmla="*/ 13 w 553"/>
                  <a:gd name="T17" fmla="*/ 19 h 1192"/>
                  <a:gd name="T18" fmla="*/ 13 w 553"/>
                  <a:gd name="T19" fmla="*/ 7 h 1192"/>
                  <a:gd name="T20" fmla="*/ 25 w 553"/>
                  <a:gd name="T21" fmla="*/ 0 h 1192"/>
                  <a:gd name="T22" fmla="*/ 55 w 553"/>
                  <a:gd name="T23" fmla="*/ 97 h 1192"/>
                  <a:gd name="T24" fmla="*/ 67 w 553"/>
                  <a:gd name="T25" fmla="*/ 112 h 1192"/>
                  <a:gd name="T26" fmla="*/ 69 w 553"/>
                  <a:gd name="T27" fmla="*/ 113 h 11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53"/>
                  <a:gd name="T43" fmla="*/ 0 h 1192"/>
                  <a:gd name="T44" fmla="*/ 553 w 553"/>
                  <a:gd name="T45" fmla="*/ 1192 h 11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53" h="1192">
                    <a:moveTo>
                      <a:pt x="553" y="902"/>
                    </a:moveTo>
                    <a:lnTo>
                      <a:pt x="548" y="1007"/>
                    </a:lnTo>
                    <a:lnTo>
                      <a:pt x="418" y="1113"/>
                    </a:lnTo>
                    <a:lnTo>
                      <a:pt x="56" y="1192"/>
                    </a:lnTo>
                    <a:lnTo>
                      <a:pt x="45" y="1178"/>
                    </a:lnTo>
                    <a:lnTo>
                      <a:pt x="0" y="829"/>
                    </a:lnTo>
                    <a:lnTo>
                      <a:pt x="33" y="499"/>
                    </a:lnTo>
                    <a:lnTo>
                      <a:pt x="137" y="374"/>
                    </a:lnTo>
                    <a:lnTo>
                      <a:pt x="105" y="154"/>
                    </a:lnTo>
                    <a:lnTo>
                      <a:pt x="103" y="56"/>
                    </a:lnTo>
                    <a:lnTo>
                      <a:pt x="201" y="0"/>
                    </a:lnTo>
                    <a:lnTo>
                      <a:pt x="441" y="779"/>
                    </a:lnTo>
                    <a:lnTo>
                      <a:pt x="539" y="898"/>
                    </a:lnTo>
                    <a:lnTo>
                      <a:pt x="553" y="902"/>
                    </a:lnTo>
                    <a:close/>
                  </a:path>
                </a:pathLst>
              </a:custGeom>
              <a:solidFill>
                <a:srgbClr val="339966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6" name="Freeform 151">
                <a:extLst>
                  <a:ext uri="{FF2B5EF4-FFF2-40B4-BE49-F238E27FC236}">
                    <a16:creationId xmlns:a16="http://schemas.microsoft.com/office/drawing/2014/main" id="{C8E981C6-E298-4F98-9AFD-2DDF55F4A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92"/>
                <a:ext cx="69" cy="149"/>
              </a:xfrm>
              <a:custGeom>
                <a:avLst/>
                <a:gdLst/>
                <a:ahLst/>
                <a:cxnLst>
                  <a:cxn ang="0">
                    <a:pos x="553" y="902"/>
                  </a:cxn>
                  <a:cxn ang="0">
                    <a:pos x="548" y="1007"/>
                  </a:cxn>
                  <a:cxn ang="0">
                    <a:pos x="418" y="1113"/>
                  </a:cxn>
                  <a:cxn ang="0">
                    <a:pos x="56" y="1192"/>
                  </a:cxn>
                  <a:cxn ang="0">
                    <a:pos x="45" y="1178"/>
                  </a:cxn>
                  <a:cxn ang="0">
                    <a:pos x="0" y="829"/>
                  </a:cxn>
                  <a:cxn ang="0">
                    <a:pos x="33" y="499"/>
                  </a:cxn>
                  <a:cxn ang="0">
                    <a:pos x="137" y="374"/>
                  </a:cxn>
                  <a:cxn ang="0">
                    <a:pos x="105" y="154"/>
                  </a:cxn>
                  <a:cxn ang="0">
                    <a:pos x="103" y="56"/>
                  </a:cxn>
                  <a:cxn ang="0">
                    <a:pos x="201" y="0"/>
                  </a:cxn>
                  <a:cxn ang="0">
                    <a:pos x="441" y="779"/>
                  </a:cxn>
                  <a:cxn ang="0">
                    <a:pos x="539" y="898"/>
                  </a:cxn>
                  <a:cxn ang="0">
                    <a:pos x="553" y="902"/>
                  </a:cxn>
                </a:cxnLst>
                <a:rect l="0" t="0" r="r" b="b"/>
                <a:pathLst>
                  <a:path w="553" h="1192">
                    <a:moveTo>
                      <a:pt x="553" y="902"/>
                    </a:moveTo>
                    <a:lnTo>
                      <a:pt x="548" y="1007"/>
                    </a:lnTo>
                    <a:lnTo>
                      <a:pt x="418" y="1113"/>
                    </a:lnTo>
                    <a:lnTo>
                      <a:pt x="56" y="1192"/>
                    </a:lnTo>
                    <a:lnTo>
                      <a:pt x="45" y="1178"/>
                    </a:lnTo>
                    <a:lnTo>
                      <a:pt x="0" y="829"/>
                    </a:lnTo>
                    <a:lnTo>
                      <a:pt x="33" y="499"/>
                    </a:lnTo>
                    <a:lnTo>
                      <a:pt x="137" y="374"/>
                    </a:lnTo>
                    <a:lnTo>
                      <a:pt x="105" y="154"/>
                    </a:lnTo>
                    <a:lnTo>
                      <a:pt x="103" y="56"/>
                    </a:lnTo>
                    <a:lnTo>
                      <a:pt x="201" y="0"/>
                    </a:lnTo>
                    <a:lnTo>
                      <a:pt x="441" y="779"/>
                    </a:lnTo>
                    <a:lnTo>
                      <a:pt x="539" y="898"/>
                    </a:lnTo>
                    <a:lnTo>
                      <a:pt x="553" y="902"/>
                    </a:ln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47" name="Line 190">
                <a:extLst>
                  <a:ext uri="{FF2B5EF4-FFF2-40B4-BE49-F238E27FC236}">
                    <a16:creationId xmlns:a16="http://schemas.microsoft.com/office/drawing/2014/main" id="{C31691AC-E82D-43ED-B3DD-4F7243261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2" y="2552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8" name="Freeform 191">
                <a:extLst>
                  <a:ext uri="{FF2B5EF4-FFF2-40B4-BE49-F238E27FC236}">
                    <a16:creationId xmlns:a16="http://schemas.microsoft.com/office/drawing/2014/main" id="{78C5788F-3FDF-4DAD-8C18-4CE601D3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534"/>
                <a:ext cx="57" cy="131"/>
              </a:xfrm>
              <a:custGeom>
                <a:avLst/>
                <a:gdLst>
                  <a:gd name="T0" fmla="*/ 49 w 462"/>
                  <a:gd name="T1" fmla="*/ 18 h 1047"/>
                  <a:gd name="T2" fmla="*/ 39 w 462"/>
                  <a:gd name="T3" fmla="*/ 42 h 1047"/>
                  <a:gd name="T4" fmla="*/ 54 w 462"/>
                  <a:gd name="T5" fmla="*/ 45 h 1047"/>
                  <a:gd name="T6" fmla="*/ 57 w 462"/>
                  <a:gd name="T7" fmla="*/ 78 h 1047"/>
                  <a:gd name="T8" fmla="*/ 53 w 462"/>
                  <a:gd name="T9" fmla="*/ 65 h 1047"/>
                  <a:gd name="T10" fmla="*/ 53 w 462"/>
                  <a:gd name="T11" fmla="*/ 83 h 1047"/>
                  <a:gd name="T12" fmla="*/ 36 w 462"/>
                  <a:gd name="T13" fmla="*/ 130 h 1047"/>
                  <a:gd name="T14" fmla="*/ 31 w 462"/>
                  <a:gd name="T15" fmla="*/ 131 h 1047"/>
                  <a:gd name="T16" fmla="*/ 32 w 462"/>
                  <a:gd name="T17" fmla="*/ 120 h 1047"/>
                  <a:gd name="T18" fmla="*/ 5 w 462"/>
                  <a:gd name="T19" fmla="*/ 110 h 1047"/>
                  <a:gd name="T20" fmla="*/ 0 w 462"/>
                  <a:gd name="T21" fmla="*/ 97 h 1047"/>
                  <a:gd name="T22" fmla="*/ 3 w 462"/>
                  <a:gd name="T23" fmla="*/ 90 h 1047"/>
                  <a:gd name="T24" fmla="*/ 26 w 462"/>
                  <a:gd name="T25" fmla="*/ 65 h 1047"/>
                  <a:gd name="T26" fmla="*/ 2 w 462"/>
                  <a:gd name="T27" fmla="*/ 44 h 1047"/>
                  <a:gd name="T28" fmla="*/ 1 w 462"/>
                  <a:gd name="T29" fmla="*/ 23 h 1047"/>
                  <a:gd name="T30" fmla="*/ 12 w 462"/>
                  <a:gd name="T31" fmla="*/ 0 h 1047"/>
                  <a:gd name="T32" fmla="*/ 49 w 462"/>
                  <a:gd name="T33" fmla="*/ 17 h 1047"/>
                  <a:gd name="T34" fmla="*/ 49 w 462"/>
                  <a:gd name="T35" fmla="*/ 18 h 10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2"/>
                  <a:gd name="T55" fmla="*/ 0 h 1047"/>
                  <a:gd name="T56" fmla="*/ 462 w 462"/>
                  <a:gd name="T57" fmla="*/ 1047 h 10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2" h="1047">
                    <a:moveTo>
                      <a:pt x="400" y="140"/>
                    </a:moveTo>
                    <a:lnTo>
                      <a:pt x="319" y="333"/>
                    </a:lnTo>
                    <a:lnTo>
                      <a:pt x="437" y="358"/>
                    </a:lnTo>
                    <a:lnTo>
                      <a:pt x="462" y="623"/>
                    </a:lnTo>
                    <a:lnTo>
                      <a:pt x="431" y="520"/>
                    </a:lnTo>
                    <a:lnTo>
                      <a:pt x="433" y="665"/>
                    </a:lnTo>
                    <a:lnTo>
                      <a:pt x="292" y="1036"/>
                    </a:lnTo>
                    <a:lnTo>
                      <a:pt x="252" y="1047"/>
                    </a:lnTo>
                    <a:lnTo>
                      <a:pt x="258" y="959"/>
                    </a:lnTo>
                    <a:lnTo>
                      <a:pt x="43" y="880"/>
                    </a:lnTo>
                    <a:lnTo>
                      <a:pt x="0" y="776"/>
                    </a:lnTo>
                    <a:lnTo>
                      <a:pt x="23" y="716"/>
                    </a:lnTo>
                    <a:lnTo>
                      <a:pt x="213" y="520"/>
                    </a:lnTo>
                    <a:lnTo>
                      <a:pt x="15" y="355"/>
                    </a:lnTo>
                    <a:lnTo>
                      <a:pt x="6" y="185"/>
                    </a:lnTo>
                    <a:lnTo>
                      <a:pt x="96" y="0"/>
                    </a:lnTo>
                    <a:lnTo>
                      <a:pt x="400" y="134"/>
                    </a:lnTo>
                    <a:lnTo>
                      <a:pt x="400" y="140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9" name="Freeform 154">
                <a:extLst>
                  <a:ext uri="{FF2B5EF4-FFF2-40B4-BE49-F238E27FC236}">
                    <a16:creationId xmlns:a16="http://schemas.microsoft.com/office/drawing/2014/main" id="{C3AC61C3-58F8-404F-9B89-7F858046E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534"/>
                <a:ext cx="57" cy="131"/>
              </a:xfrm>
              <a:custGeom>
                <a:avLst/>
                <a:gdLst/>
                <a:ahLst/>
                <a:cxnLst>
                  <a:cxn ang="0">
                    <a:pos x="400" y="140"/>
                  </a:cxn>
                  <a:cxn ang="0">
                    <a:pos x="319" y="333"/>
                  </a:cxn>
                  <a:cxn ang="0">
                    <a:pos x="437" y="358"/>
                  </a:cxn>
                  <a:cxn ang="0">
                    <a:pos x="462" y="623"/>
                  </a:cxn>
                  <a:cxn ang="0">
                    <a:pos x="431" y="520"/>
                  </a:cxn>
                  <a:cxn ang="0">
                    <a:pos x="433" y="665"/>
                  </a:cxn>
                  <a:cxn ang="0">
                    <a:pos x="292" y="1036"/>
                  </a:cxn>
                  <a:cxn ang="0">
                    <a:pos x="252" y="1047"/>
                  </a:cxn>
                  <a:cxn ang="0">
                    <a:pos x="258" y="959"/>
                  </a:cxn>
                  <a:cxn ang="0">
                    <a:pos x="43" y="880"/>
                  </a:cxn>
                  <a:cxn ang="0">
                    <a:pos x="0" y="776"/>
                  </a:cxn>
                  <a:cxn ang="0">
                    <a:pos x="23" y="716"/>
                  </a:cxn>
                  <a:cxn ang="0">
                    <a:pos x="213" y="520"/>
                  </a:cxn>
                  <a:cxn ang="0">
                    <a:pos x="15" y="355"/>
                  </a:cxn>
                  <a:cxn ang="0">
                    <a:pos x="6" y="185"/>
                  </a:cxn>
                  <a:cxn ang="0">
                    <a:pos x="96" y="0"/>
                  </a:cxn>
                  <a:cxn ang="0">
                    <a:pos x="400" y="134"/>
                  </a:cxn>
                  <a:cxn ang="0">
                    <a:pos x="400" y="140"/>
                  </a:cxn>
                </a:cxnLst>
                <a:rect l="0" t="0" r="r" b="b"/>
                <a:pathLst>
                  <a:path w="462" h="1047">
                    <a:moveTo>
                      <a:pt x="400" y="140"/>
                    </a:moveTo>
                    <a:lnTo>
                      <a:pt x="319" y="333"/>
                    </a:lnTo>
                    <a:lnTo>
                      <a:pt x="437" y="358"/>
                    </a:lnTo>
                    <a:lnTo>
                      <a:pt x="462" y="623"/>
                    </a:lnTo>
                    <a:lnTo>
                      <a:pt x="431" y="520"/>
                    </a:lnTo>
                    <a:lnTo>
                      <a:pt x="433" y="665"/>
                    </a:lnTo>
                    <a:lnTo>
                      <a:pt x="292" y="1036"/>
                    </a:lnTo>
                    <a:lnTo>
                      <a:pt x="252" y="1047"/>
                    </a:lnTo>
                    <a:lnTo>
                      <a:pt x="258" y="959"/>
                    </a:lnTo>
                    <a:lnTo>
                      <a:pt x="43" y="880"/>
                    </a:lnTo>
                    <a:lnTo>
                      <a:pt x="0" y="776"/>
                    </a:lnTo>
                    <a:lnTo>
                      <a:pt x="23" y="716"/>
                    </a:lnTo>
                    <a:lnTo>
                      <a:pt x="213" y="520"/>
                    </a:lnTo>
                    <a:lnTo>
                      <a:pt x="15" y="355"/>
                    </a:lnTo>
                    <a:lnTo>
                      <a:pt x="6" y="185"/>
                    </a:lnTo>
                    <a:lnTo>
                      <a:pt x="96" y="0"/>
                    </a:lnTo>
                    <a:lnTo>
                      <a:pt x="400" y="134"/>
                    </a:lnTo>
                    <a:lnTo>
                      <a:pt x="400" y="140"/>
                    </a:ln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50" name="Line 193">
                <a:extLst>
                  <a:ext uri="{FF2B5EF4-FFF2-40B4-BE49-F238E27FC236}">
                    <a16:creationId xmlns:a16="http://schemas.microsoft.com/office/drawing/2014/main" id="{F30AD9E4-9215-4FDC-828C-50ABC6ECB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4" y="2884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1" name="Freeform 156">
                <a:extLst>
                  <a:ext uri="{FF2B5EF4-FFF2-40B4-BE49-F238E27FC236}">
                    <a16:creationId xmlns:a16="http://schemas.microsoft.com/office/drawing/2014/main" id="{9F94C6D8-6308-419C-AFAC-5D8497AFC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2828"/>
                <a:ext cx="301" cy="309"/>
              </a:xfrm>
              <a:custGeom>
                <a:avLst/>
                <a:gdLst/>
                <a:ahLst/>
                <a:cxnLst>
                  <a:cxn ang="0">
                    <a:pos x="2398" y="446"/>
                  </a:cxn>
                  <a:cxn ang="0">
                    <a:pos x="2223" y="2392"/>
                  </a:cxn>
                  <a:cxn ang="0">
                    <a:pos x="924" y="2270"/>
                  </a:cxn>
                  <a:cxn ang="0">
                    <a:pos x="943" y="2364"/>
                  </a:cxn>
                  <a:cxn ang="0">
                    <a:pos x="331" y="2287"/>
                  </a:cxn>
                  <a:cxn ang="0">
                    <a:pos x="304" y="2477"/>
                  </a:cxn>
                  <a:cxn ang="0">
                    <a:pos x="0" y="2434"/>
                  </a:cxn>
                  <a:cxn ang="0">
                    <a:pos x="64" y="1971"/>
                  </a:cxn>
                  <a:cxn ang="0">
                    <a:pos x="346" y="0"/>
                  </a:cxn>
                  <a:cxn ang="0">
                    <a:pos x="2413" y="220"/>
                  </a:cxn>
                  <a:cxn ang="0">
                    <a:pos x="2398" y="446"/>
                  </a:cxn>
                </a:cxnLst>
                <a:rect l="0" t="0" r="r" b="b"/>
                <a:pathLst>
                  <a:path w="2413" h="2477">
                    <a:moveTo>
                      <a:pt x="2398" y="446"/>
                    </a:moveTo>
                    <a:lnTo>
                      <a:pt x="2223" y="2392"/>
                    </a:lnTo>
                    <a:lnTo>
                      <a:pt x="924" y="2270"/>
                    </a:lnTo>
                    <a:lnTo>
                      <a:pt x="943" y="2364"/>
                    </a:lnTo>
                    <a:lnTo>
                      <a:pt x="331" y="2287"/>
                    </a:lnTo>
                    <a:lnTo>
                      <a:pt x="304" y="2477"/>
                    </a:lnTo>
                    <a:lnTo>
                      <a:pt x="0" y="2434"/>
                    </a:lnTo>
                    <a:lnTo>
                      <a:pt x="64" y="1971"/>
                    </a:lnTo>
                    <a:lnTo>
                      <a:pt x="346" y="0"/>
                    </a:lnTo>
                    <a:lnTo>
                      <a:pt x="2413" y="220"/>
                    </a:lnTo>
                    <a:lnTo>
                      <a:pt x="2398" y="446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52" name="Freeform 195">
                <a:extLst>
                  <a:ext uri="{FF2B5EF4-FFF2-40B4-BE49-F238E27FC236}">
                    <a16:creationId xmlns:a16="http://schemas.microsoft.com/office/drawing/2014/main" id="{CC9327F8-8E13-4421-B6CC-027681999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2828"/>
                <a:ext cx="301" cy="309"/>
              </a:xfrm>
              <a:custGeom>
                <a:avLst/>
                <a:gdLst>
                  <a:gd name="T0" fmla="*/ 299 w 2413"/>
                  <a:gd name="T1" fmla="*/ 56 h 2477"/>
                  <a:gd name="T2" fmla="*/ 277 w 2413"/>
                  <a:gd name="T3" fmla="*/ 298 h 2477"/>
                  <a:gd name="T4" fmla="*/ 115 w 2413"/>
                  <a:gd name="T5" fmla="*/ 283 h 2477"/>
                  <a:gd name="T6" fmla="*/ 118 w 2413"/>
                  <a:gd name="T7" fmla="*/ 295 h 2477"/>
                  <a:gd name="T8" fmla="*/ 41 w 2413"/>
                  <a:gd name="T9" fmla="*/ 285 h 2477"/>
                  <a:gd name="T10" fmla="*/ 38 w 2413"/>
                  <a:gd name="T11" fmla="*/ 309 h 2477"/>
                  <a:gd name="T12" fmla="*/ 0 w 2413"/>
                  <a:gd name="T13" fmla="*/ 304 h 2477"/>
                  <a:gd name="T14" fmla="*/ 8 w 2413"/>
                  <a:gd name="T15" fmla="*/ 246 h 2477"/>
                  <a:gd name="T16" fmla="*/ 43 w 2413"/>
                  <a:gd name="T17" fmla="*/ 0 h 2477"/>
                  <a:gd name="T18" fmla="*/ 301 w 2413"/>
                  <a:gd name="T19" fmla="*/ 27 h 2477"/>
                  <a:gd name="T20" fmla="*/ 299 w 2413"/>
                  <a:gd name="T21" fmla="*/ 56 h 24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13"/>
                  <a:gd name="T34" fmla="*/ 0 h 2477"/>
                  <a:gd name="T35" fmla="*/ 2413 w 2413"/>
                  <a:gd name="T36" fmla="*/ 2477 h 24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13" h="2477">
                    <a:moveTo>
                      <a:pt x="2398" y="446"/>
                    </a:moveTo>
                    <a:lnTo>
                      <a:pt x="2223" y="2392"/>
                    </a:lnTo>
                    <a:lnTo>
                      <a:pt x="924" y="2270"/>
                    </a:lnTo>
                    <a:lnTo>
                      <a:pt x="943" y="2364"/>
                    </a:lnTo>
                    <a:lnTo>
                      <a:pt x="331" y="2287"/>
                    </a:lnTo>
                    <a:lnTo>
                      <a:pt x="304" y="2477"/>
                    </a:lnTo>
                    <a:lnTo>
                      <a:pt x="0" y="2434"/>
                    </a:lnTo>
                    <a:lnTo>
                      <a:pt x="64" y="1971"/>
                    </a:lnTo>
                    <a:lnTo>
                      <a:pt x="346" y="0"/>
                    </a:lnTo>
                    <a:lnTo>
                      <a:pt x="2413" y="220"/>
                    </a:lnTo>
                    <a:lnTo>
                      <a:pt x="2398" y="446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3" name="Line 196">
                <a:extLst>
                  <a:ext uri="{FF2B5EF4-FFF2-40B4-BE49-F238E27FC236}">
                    <a16:creationId xmlns:a16="http://schemas.microsoft.com/office/drawing/2014/main" id="{4B84D66B-E673-4C5F-BD6A-B63FFB6ED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4" y="2449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4" name="Freeform 159">
                <a:extLst>
                  <a:ext uri="{FF2B5EF4-FFF2-40B4-BE49-F238E27FC236}">
                    <a16:creationId xmlns:a16="http://schemas.microsoft.com/office/drawing/2014/main" id="{D5DD2128-43E4-401F-951B-04E7658E5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330"/>
                <a:ext cx="259" cy="226"/>
              </a:xfrm>
              <a:custGeom>
                <a:avLst/>
                <a:gdLst/>
                <a:ahLst/>
                <a:cxnLst>
                  <a:cxn ang="0">
                    <a:pos x="1989" y="949"/>
                  </a:cxn>
                  <a:cxn ang="0">
                    <a:pos x="1992" y="1256"/>
                  </a:cxn>
                  <a:cxn ang="0">
                    <a:pos x="2076" y="1607"/>
                  </a:cxn>
                  <a:cxn ang="0">
                    <a:pos x="2039" y="1705"/>
                  </a:cxn>
                  <a:cxn ang="0">
                    <a:pos x="2017" y="1806"/>
                  </a:cxn>
                  <a:cxn ang="0">
                    <a:pos x="1975" y="1775"/>
                  </a:cxn>
                  <a:cxn ang="0">
                    <a:pos x="1975" y="1769"/>
                  </a:cxn>
                  <a:cxn ang="0">
                    <a:pos x="1671" y="1635"/>
                  </a:cxn>
                  <a:cxn ang="0">
                    <a:pos x="1573" y="1599"/>
                  </a:cxn>
                  <a:cxn ang="0">
                    <a:pos x="1413" y="1409"/>
                  </a:cxn>
                  <a:cxn ang="0">
                    <a:pos x="23" y="1680"/>
                  </a:cxn>
                  <a:cxn ang="0">
                    <a:pos x="0" y="1569"/>
                  </a:cxn>
                  <a:cxn ang="0">
                    <a:pos x="243" y="1306"/>
                  </a:cxn>
                  <a:cxn ang="0">
                    <a:pos x="162" y="1094"/>
                  </a:cxn>
                  <a:cxn ang="0">
                    <a:pos x="442" y="1002"/>
                  </a:cxn>
                  <a:cxn ang="0">
                    <a:pos x="623" y="1032"/>
                  </a:cxn>
                  <a:cxn ang="0">
                    <a:pos x="874" y="935"/>
                  </a:cxn>
                  <a:cxn ang="0">
                    <a:pos x="1000" y="806"/>
                  </a:cxn>
                  <a:cxn ang="0">
                    <a:pos x="953" y="684"/>
                  </a:cxn>
                  <a:cxn ang="0">
                    <a:pos x="983" y="608"/>
                  </a:cxn>
                  <a:cxn ang="0">
                    <a:pos x="944" y="639"/>
                  </a:cxn>
                  <a:cxn ang="0">
                    <a:pos x="908" y="582"/>
                  </a:cxn>
                  <a:cxn ang="0">
                    <a:pos x="1171" y="198"/>
                  </a:cxn>
                  <a:cxn ang="0">
                    <a:pos x="1300" y="97"/>
                  </a:cxn>
                  <a:cxn ang="0">
                    <a:pos x="1735" y="0"/>
                  </a:cxn>
                  <a:cxn ang="0">
                    <a:pos x="1801" y="401"/>
                  </a:cxn>
                  <a:cxn ang="0">
                    <a:pos x="1861" y="605"/>
                  </a:cxn>
                  <a:cxn ang="0">
                    <a:pos x="1914" y="608"/>
                  </a:cxn>
                  <a:cxn ang="0">
                    <a:pos x="1984" y="929"/>
                  </a:cxn>
                  <a:cxn ang="0">
                    <a:pos x="1989" y="949"/>
                  </a:cxn>
                </a:cxnLst>
                <a:rect l="0" t="0" r="r" b="b"/>
                <a:pathLst>
                  <a:path w="2076" h="1806">
                    <a:moveTo>
                      <a:pt x="1989" y="949"/>
                    </a:moveTo>
                    <a:lnTo>
                      <a:pt x="1992" y="1256"/>
                    </a:lnTo>
                    <a:lnTo>
                      <a:pt x="2076" y="1607"/>
                    </a:lnTo>
                    <a:lnTo>
                      <a:pt x="2039" y="1705"/>
                    </a:lnTo>
                    <a:lnTo>
                      <a:pt x="2017" y="1806"/>
                    </a:lnTo>
                    <a:lnTo>
                      <a:pt x="1975" y="1775"/>
                    </a:lnTo>
                    <a:lnTo>
                      <a:pt x="1975" y="1769"/>
                    </a:lnTo>
                    <a:lnTo>
                      <a:pt x="1671" y="1635"/>
                    </a:lnTo>
                    <a:lnTo>
                      <a:pt x="1573" y="1599"/>
                    </a:lnTo>
                    <a:lnTo>
                      <a:pt x="1413" y="1409"/>
                    </a:lnTo>
                    <a:lnTo>
                      <a:pt x="23" y="1680"/>
                    </a:lnTo>
                    <a:lnTo>
                      <a:pt x="0" y="1569"/>
                    </a:lnTo>
                    <a:lnTo>
                      <a:pt x="243" y="1306"/>
                    </a:lnTo>
                    <a:lnTo>
                      <a:pt x="162" y="1094"/>
                    </a:lnTo>
                    <a:lnTo>
                      <a:pt x="442" y="1002"/>
                    </a:lnTo>
                    <a:lnTo>
                      <a:pt x="623" y="1032"/>
                    </a:lnTo>
                    <a:lnTo>
                      <a:pt x="874" y="935"/>
                    </a:lnTo>
                    <a:lnTo>
                      <a:pt x="1000" y="806"/>
                    </a:lnTo>
                    <a:lnTo>
                      <a:pt x="953" y="684"/>
                    </a:lnTo>
                    <a:lnTo>
                      <a:pt x="983" y="608"/>
                    </a:lnTo>
                    <a:lnTo>
                      <a:pt x="944" y="639"/>
                    </a:lnTo>
                    <a:lnTo>
                      <a:pt x="908" y="582"/>
                    </a:lnTo>
                    <a:lnTo>
                      <a:pt x="1171" y="198"/>
                    </a:lnTo>
                    <a:lnTo>
                      <a:pt x="1300" y="97"/>
                    </a:lnTo>
                    <a:lnTo>
                      <a:pt x="1735" y="0"/>
                    </a:lnTo>
                    <a:lnTo>
                      <a:pt x="1801" y="401"/>
                    </a:lnTo>
                    <a:lnTo>
                      <a:pt x="1861" y="605"/>
                    </a:lnTo>
                    <a:lnTo>
                      <a:pt x="1914" y="608"/>
                    </a:lnTo>
                    <a:lnTo>
                      <a:pt x="1984" y="929"/>
                    </a:lnTo>
                    <a:lnTo>
                      <a:pt x="1989" y="949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55" name="Freeform 198">
                <a:extLst>
                  <a:ext uri="{FF2B5EF4-FFF2-40B4-BE49-F238E27FC236}">
                    <a16:creationId xmlns:a16="http://schemas.microsoft.com/office/drawing/2014/main" id="{01678F30-9A34-4E06-AE4A-2DF8A9901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330"/>
                <a:ext cx="259" cy="226"/>
              </a:xfrm>
              <a:custGeom>
                <a:avLst/>
                <a:gdLst>
                  <a:gd name="T0" fmla="*/ 248 w 2076"/>
                  <a:gd name="T1" fmla="*/ 119 h 1806"/>
                  <a:gd name="T2" fmla="*/ 249 w 2076"/>
                  <a:gd name="T3" fmla="*/ 157 h 1806"/>
                  <a:gd name="T4" fmla="*/ 259 w 2076"/>
                  <a:gd name="T5" fmla="*/ 201 h 1806"/>
                  <a:gd name="T6" fmla="*/ 254 w 2076"/>
                  <a:gd name="T7" fmla="*/ 213 h 1806"/>
                  <a:gd name="T8" fmla="*/ 252 w 2076"/>
                  <a:gd name="T9" fmla="*/ 226 h 1806"/>
                  <a:gd name="T10" fmla="*/ 246 w 2076"/>
                  <a:gd name="T11" fmla="*/ 222 h 1806"/>
                  <a:gd name="T12" fmla="*/ 246 w 2076"/>
                  <a:gd name="T13" fmla="*/ 221 h 1806"/>
                  <a:gd name="T14" fmla="*/ 208 w 2076"/>
                  <a:gd name="T15" fmla="*/ 205 h 1806"/>
                  <a:gd name="T16" fmla="*/ 196 w 2076"/>
                  <a:gd name="T17" fmla="*/ 200 h 1806"/>
                  <a:gd name="T18" fmla="*/ 176 w 2076"/>
                  <a:gd name="T19" fmla="*/ 176 h 1806"/>
                  <a:gd name="T20" fmla="*/ 3 w 2076"/>
                  <a:gd name="T21" fmla="*/ 210 h 1806"/>
                  <a:gd name="T22" fmla="*/ 0 w 2076"/>
                  <a:gd name="T23" fmla="*/ 196 h 1806"/>
                  <a:gd name="T24" fmla="*/ 30 w 2076"/>
                  <a:gd name="T25" fmla="*/ 163 h 1806"/>
                  <a:gd name="T26" fmla="*/ 20 w 2076"/>
                  <a:gd name="T27" fmla="*/ 137 h 1806"/>
                  <a:gd name="T28" fmla="*/ 55 w 2076"/>
                  <a:gd name="T29" fmla="*/ 125 h 1806"/>
                  <a:gd name="T30" fmla="*/ 78 w 2076"/>
                  <a:gd name="T31" fmla="*/ 129 h 1806"/>
                  <a:gd name="T32" fmla="*/ 109 w 2076"/>
                  <a:gd name="T33" fmla="*/ 117 h 1806"/>
                  <a:gd name="T34" fmla="*/ 125 w 2076"/>
                  <a:gd name="T35" fmla="*/ 101 h 1806"/>
                  <a:gd name="T36" fmla="*/ 119 w 2076"/>
                  <a:gd name="T37" fmla="*/ 86 h 1806"/>
                  <a:gd name="T38" fmla="*/ 123 w 2076"/>
                  <a:gd name="T39" fmla="*/ 76 h 1806"/>
                  <a:gd name="T40" fmla="*/ 118 w 2076"/>
                  <a:gd name="T41" fmla="*/ 80 h 1806"/>
                  <a:gd name="T42" fmla="*/ 113 w 2076"/>
                  <a:gd name="T43" fmla="*/ 73 h 1806"/>
                  <a:gd name="T44" fmla="*/ 146 w 2076"/>
                  <a:gd name="T45" fmla="*/ 25 h 1806"/>
                  <a:gd name="T46" fmla="*/ 162 w 2076"/>
                  <a:gd name="T47" fmla="*/ 12 h 1806"/>
                  <a:gd name="T48" fmla="*/ 216 w 2076"/>
                  <a:gd name="T49" fmla="*/ 0 h 1806"/>
                  <a:gd name="T50" fmla="*/ 225 w 2076"/>
                  <a:gd name="T51" fmla="*/ 50 h 1806"/>
                  <a:gd name="T52" fmla="*/ 232 w 2076"/>
                  <a:gd name="T53" fmla="*/ 76 h 1806"/>
                  <a:gd name="T54" fmla="*/ 239 w 2076"/>
                  <a:gd name="T55" fmla="*/ 76 h 1806"/>
                  <a:gd name="T56" fmla="*/ 248 w 2076"/>
                  <a:gd name="T57" fmla="*/ 116 h 1806"/>
                  <a:gd name="T58" fmla="*/ 248 w 2076"/>
                  <a:gd name="T59" fmla="*/ 119 h 18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76"/>
                  <a:gd name="T91" fmla="*/ 0 h 1806"/>
                  <a:gd name="T92" fmla="*/ 2076 w 2076"/>
                  <a:gd name="T93" fmla="*/ 1806 h 18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76" h="1806">
                    <a:moveTo>
                      <a:pt x="1989" y="949"/>
                    </a:moveTo>
                    <a:lnTo>
                      <a:pt x="1992" y="1256"/>
                    </a:lnTo>
                    <a:lnTo>
                      <a:pt x="2076" y="1607"/>
                    </a:lnTo>
                    <a:lnTo>
                      <a:pt x="2039" y="1705"/>
                    </a:lnTo>
                    <a:lnTo>
                      <a:pt x="2017" y="1806"/>
                    </a:lnTo>
                    <a:lnTo>
                      <a:pt x="1975" y="1775"/>
                    </a:lnTo>
                    <a:lnTo>
                      <a:pt x="1975" y="1769"/>
                    </a:lnTo>
                    <a:lnTo>
                      <a:pt x="1671" y="1635"/>
                    </a:lnTo>
                    <a:lnTo>
                      <a:pt x="1573" y="1599"/>
                    </a:lnTo>
                    <a:lnTo>
                      <a:pt x="1413" y="1409"/>
                    </a:lnTo>
                    <a:lnTo>
                      <a:pt x="23" y="1680"/>
                    </a:lnTo>
                    <a:lnTo>
                      <a:pt x="0" y="1569"/>
                    </a:lnTo>
                    <a:lnTo>
                      <a:pt x="243" y="1306"/>
                    </a:lnTo>
                    <a:lnTo>
                      <a:pt x="162" y="1094"/>
                    </a:lnTo>
                    <a:lnTo>
                      <a:pt x="442" y="1002"/>
                    </a:lnTo>
                    <a:lnTo>
                      <a:pt x="623" y="1032"/>
                    </a:lnTo>
                    <a:lnTo>
                      <a:pt x="874" y="935"/>
                    </a:lnTo>
                    <a:lnTo>
                      <a:pt x="1000" y="806"/>
                    </a:lnTo>
                    <a:lnTo>
                      <a:pt x="953" y="684"/>
                    </a:lnTo>
                    <a:lnTo>
                      <a:pt x="983" y="608"/>
                    </a:lnTo>
                    <a:lnTo>
                      <a:pt x="944" y="639"/>
                    </a:lnTo>
                    <a:lnTo>
                      <a:pt x="908" y="582"/>
                    </a:lnTo>
                    <a:lnTo>
                      <a:pt x="1171" y="198"/>
                    </a:lnTo>
                    <a:lnTo>
                      <a:pt x="1300" y="97"/>
                    </a:lnTo>
                    <a:lnTo>
                      <a:pt x="1735" y="0"/>
                    </a:lnTo>
                    <a:lnTo>
                      <a:pt x="1801" y="401"/>
                    </a:lnTo>
                    <a:lnTo>
                      <a:pt x="1861" y="605"/>
                    </a:lnTo>
                    <a:lnTo>
                      <a:pt x="1914" y="608"/>
                    </a:lnTo>
                    <a:lnTo>
                      <a:pt x="1984" y="929"/>
                    </a:lnTo>
                    <a:lnTo>
                      <a:pt x="1989" y="949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6" name="Line 199">
                <a:extLst>
                  <a:ext uri="{FF2B5EF4-FFF2-40B4-BE49-F238E27FC236}">
                    <a16:creationId xmlns:a16="http://schemas.microsoft.com/office/drawing/2014/main" id="{8919F28D-9C91-4496-8B5A-D0D8E2F4B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3" y="2801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7" name="Freeform 200">
                <a:extLst>
                  <a:ext uri="{FF2B5EF4-FFF2-40B4-BE49-F238E27FC236}">
                    <a16:creationId xmlns:a16="http://schemas.microsoft.com/office/drawing/2014/main" id="{DE95B187-2D59-4C15-9314-72DE551C4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2801"/>
                <a:ext cx="24" cy="37"/>
              </a:xfrm>
              <a:custGeom>
                <a:avLst/>
                <a:gdLst>
                  <a:gd name="T0" fmla="*/ 1 w 184"/>
                  <a:gd name="T1" fmla="*/ 0 h 298"/>
                  <a:gd name="T2" fmla="*/ 24 w 184"/>
                  <a:gd name="T3" fmla="*/ 37 h 298"/>
                  <a:gd name="T4" fmla="*/ 0 w 184"/>
                  <a:gd name="T5" fmla="*/ 0 h 298"/>
                  <a:gd name="T6" fmla="*/ 1 w 184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298"/>
                  <a:gd name="T14" fmla="*/ 184 w 184"/>
                  <a:gd name="T15" fmla="*/ 298 h 2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298">
                    <a:moveTo>
                      <a:pt x="7" y="0"/>
                    </a:moveTo>
                    <a:lnTo>
                      <a:pt x="184" y="298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8" name="Freeform 201">
                <a:extLst>
                  <a:ext uri="{FF2B5EF4-FFF2-40B4-BE49-F238E27FC236}">
                    <a16:creationId xmlns:a16="http://schemas.microsoft.com/office/drawing/2014/main" id="{A723C1F8-410F-4FB4-BA05-36ADF74FD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2801"/>
                <a:ext cx="24" cy="37"/>
              </a:xfrm>
              <a:custGeom>
                <a:avLst/>
                <a:gdLst>
                  <a:gd name="T0" fmla="*/ 1 w 184"/>
                  <a:gd name="T1" fmla="*/ 0 h 298"/>
                  <a:gd name="T2" fmla="*/ 24 w 184"/>
                  <a:gd name="T3" fmla="*/ 37 h 298"/>
                  <a:gd name="T4" fmla="*/ 0 w 184"/>
                  <a:gd name="T5" fmla="*/ 0 h 298"/>
                  <a:gd name="T6" fmla="*/ 1 w 184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298"/>
                  <a:gd name="T14" fmla="*/ 184 w 184"/>
                  <a:gd name="T15" fmla="*/ 298 h 2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298">
                    <a:moveTo>
                      <a:pt x="7" y="0"/>
                    </a:moveTo>
                    <a:lnTo>
                      <a:pt x="184" y="29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9" name="Line 202">
                <a:extLst>
                  <a:ext uri="{FF2B5EF4-FFF2-40B4-BE49-F238E27FC236}">
                    <a16:creationId xmlns:a16="http://schemas.microsoft.com/office/drawing/2014/main" id="{D37C7FEA-2939-4E35-9543-302FA6BBA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2850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0" name="Freeform 203">
                <a:extLst>
                  <a:ext uri="{FF2B5EF4-FFF2-40B4-BE49-F238E27FC236}">
                    <a16:creationId xmlns:a16="http://schemas.microsoft.com/office/drawing/2014/main" id="{05350002-91D7-4BC6-9F3C-0EDCB52EB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803"/>
                <a:ext cx="368" cy="164"/>
              </a:xfrm>
              <a:custGeom>
                <a:avLst/>
                <a:gdLst>
                  <a:gd name="T0" fmla="*/ 368 w 2939"/>
                  <a:gd name="T1" fmla="*/ 47 h 1311"/>
                  <a:gd name="T2" fmla="*/ 354 w 2939"/>
                  <a:gd name="T3" fmla="*/ 66 h 1311"/>
                  <a:gd name="T4" fmla="*/ 337 w 2939"/>
                  <a:gd name="T5" fmla="*/ 66 h 1311"/>
                  <a:gd name="T6" fmla="*/ 337 w 2939"/>
                  <a:gd name="T7" fmla="*/ 56 h 1311"/>
                  <a:gd name="T8" fmla="*/ 329 w 2939"/>
                  <a:gd name="T9" fmla="*/ 58 h 1311"/>
                  <a:gd name="T10" fmla="*/ 333 w 2939"/>
                  <a:gd name="T11" fmla="*/ 66 h 1311"/>
                  <a:gd name="T12" fmla="*/ 314 w 2939"/>
                  <a:gd name="T13" fmla="*/ 64 h 1311"/>
                  <a:gd name="T14" fmla="*/ 340 w 2939"/>
                  <a:gd name="T15" fmla="*/ 73 h 1311"/>
                  <a:gd name="T16" fmla="*/ 330 w 2939"/>
                  <a:gd name="T17" fmla="*/ 90 h 1311"/>
                  <a:gd name="T18" fmla="*/ 315 w 2939"/>
                  <a:gd name="T19" fmla="*/ 87 h 1311"/>
                  <a:gd name="T20" fmla="*/ 331 w 2939"/>
                  <a:gd name="T21" fmla="*/ 94 h 1311"/>
                  <a:gd name="T22" fmla="*/ 343 w 2939"/>
                  <a:gd name="T23" fmla="*/ 82 h 1311"/>
                  <a:gd name="T24" fmla="*/ 351 w 2939"/>
                  <a:gd name="T25" fmla="*/ 90 h 1311"/>
                  <a:gd name="T26" fmla="*/ 343 w 2939"/>
                  <a:gd name="T27" fmla="*/ 102 h 1311"/>
                  <a:gd name="T28" fmla="*/ 336 w 2939"/>
                  <a:gd name="T29" fmla="*/ 98 h 1311"/>
                  <a:gd name="T30" fmla="*/ 321 w 2939"/>
                  <a:gd name="T31" fmla="*/ 108 h 1311"/>
                  <a:gd name="T32" fmla="*/ 316 w 2939"/>
                  <a:gd name="T33" fmla="*/ 104 h 1311"/>
                  <a:gd name="T34" fmla="*/ 312 w 2939"/>
                  <a:gd name="T35" fmla="*/ 117 h 1311"/>
                  <a:gd name="T36" fmla="*/ 304 w 2939"/>
                  <a:gd name="T37" fmla="*/ 107 h 1311"/>
                  <a:gd name="T38" fmla="*/ 310 w 2939"/>
                  <a:gd name="T39" fmla="*/ 119 h 1311"/>
                  <a:gd name="T40" fmla="*/ 295 w 2939"/>
                  <a:gd name="T41" fmla="*/ 135 h 1311"/>
                  <a:gd name="T42" fmla="*/ 292 w 2939"/>
                  <a:gd name="T43" fmla="*/ 154 h 1311"/>
                  <a:gd name="T44" fmla="*/ 288 w 2939"/>
                  <a:gd name="T45" fmla="*/ 148 h 1311"/>
                  <a:gd name="T46" fmla="*/ 286 w 2939"/>
                  <a:gd name="T47" fmla="*/ 159 h 1311"/>
                  <a:gd name="T48" fmla="*/ 264 w 2939"/>
                  <a:gd name="T49" fmla="*/ 164 h 1311"/>
                  <a:gd name="T50" fmla="*/ 260 w 2939"/>
                  <a:gd name="T51" fmla="*/ 161 h 1311"/>
                  <a:gd name="T52" fmla="*/ 206 w 2939"/>
                  <a:gd name="T53" fmla="*/ 123 h 1311"/>
                  <a:gd name="T54" fmla="*/ 157 w 2939"/>
                  <a:gd name="T55" fmla="*/ 130 h 1311"/>
                  <a:gd name="T56" fmla="*/ 143 w 2939"/>
                  <a:gd name="T57" fmla="*/ 113 h 1311"/>
                  <a:gd name="T58" fmla="*/ 83 w 2939"/>
                  <a:gd name="T59" fmla="*/ 120 h 1311"/>
                  <a:gd name="T60" fmla="*/ 53 w 2939"/>
                  <a:gd name="T61" fmla="*/ 136 h 1311"/>
                  <a:gd name="T62" fmla="*/ 0 w 2939"/>
                  <a:gd name="T63" fmla="*/ 143 h 1311"/>
                  <a:gd name="T64" fmla="*/ 0 w 2939"/>
                  <a:gd name="T65" fmla="*/ 129 h 1311"/>
                  <a:gd name="T66" fmla="*/ 11 w 2939"/>
                  <a:gd name="T67" fmla="*/ 125 h 1311"/>
                  <a:gd name="T68" fmla="*/ 18 w 2939"/>
                  <a:gd name="T69" fmla="*/ 111 h 1311"/>
                  <a:gd name="T70" fmla="*/ 54 w 2939"/>
                  <a:gd name="T71" fmla="*/ 91 h 1311"/>
                  <a:gd name="T72" fmla="*/ 65 w 2939"/>
                  <a:gd name="T73" fmla="*/ 75 h 1311"/>
                  <a:gd name="T74" fmla="*/ 71 w 2939"/>
                  <a:gd name="T75" fmla="*/ 80 h 1311"/>
                  <a:gd name="T76" fmla="*/ 92 w 2939"/>
                  <a:gd name="T77" fmla="*/ 67 h 1311"/>
                  <a:gd name="T78" fmla="*/ 104 w 2939"/>
                  <a:gd name="T79" fmla="*/ 54 h 1311"/>
                  <a:gd name="T80" fmla="*/ 105 w 2939"/>
                  <a:gd name="T81" fmla="*/ 41 h 1311"/>
                  <a:gd name="T82" fmla="*/ 344 w 2939"/>
                  <a:gd name="T83" fmla="*/ 0 h 1311"/>
                  <a:gd name="T84" fmla="*/ 359 w 2939"/>
                  <a:gd name="T85" fmla="*/ 22 h 1311"/>
                  <a:gd name="T86" fmla="*/ 350 w 2939"/>
                  <a:gd name="T87" fmla="*/ 12 h 1311"/>
                  <a:gd name="T88" fmla="*/ 353 w 2939"/>
                  <a:gd name="T89" fmla="*/ 19 h 1311"/>
                  <a:gd name="T90" fmla="*/ 342 w 2939"/>
                  <a:gd name="T91" fmla="*/ 14 h 1311"/>
                  <a:gd name="T92" fmla="*/ 348 w 2939"/>
                  <a:gd name="T93" fmla="*/ 22 h 1311"/>
                  <a:gd name="T94" fmla="*/ 339 w 2939"/>
                  <a:gd name="T95" fmla="*/ 20 h 1311"/>
                  <a:gd name="T96" fmla="*/ 341 w 2939"/>
                  <a:gd name="T97" fmla="*/ 25 h 1311"/>
                  <a:gd name="T98" fmla="*/ 334 w 2939"/>
                  <a:gd name="T99" fmla="*/ 23 h 1311"/>
                  <a:gd name="T100" fmla="*/ 333 w 2939"/>
                  <a:gd name="T101" fmla="*/ 31 h 1311"/>
                  <a:gd name="T102" fmla="*/ 323 w 2939"/>
                  <a:gd name="T103" fmla="*/ 32 h 1311"/>
                  <a:gd name="T104" fmla="*/ 317 w 2939"/>
                  <a:gd name="T105" fmla="*/ 17 h 1311"/>
                  <a:gd name="T106" fmla="*/ 322 w 2939"/>
                  <a:gd name="T107" fmla="*/ 39 h 1311"/>
                  <a:gd name="T108" fmla="*/ 351 w 2939"/>
                  <a:gd name="T109" fmla="*/ 30 h 1311"/>
                  <a:gd name="T110" fmla="*/ 349 w 2939"/>
                  <a:gd name="T111" fmla="*/ 46 h 1311"/>
                  <a:gd name="T112" fmla="*/ 355 w 2939"/>
                  <a:gd name="T113" fmla="*/ 47 h 1311"/>
                  <a:gd name="T114" fmla="*/ 359 w 2939"/>
                  <a:gd name="T115" fmla="*/ 29 h 1311"/>
                  <a:gd name="T116" fmla="*/ 368 w 2939"/>
                  <a:gd name="T117" fmla="*/ 47 h 13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39"/>
                  <a:gd name="T178" fmla="*/ 0 h 1311"/>
                  <a:gd name="T179" fmla="*/ 2939 w 2939"/>
                  <a:gd name="T180" fmla="*/ 1311 h 13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39" h="1311">
                    <a:moveTo>
                      <a:pt x="2939" y="379"/>
                    </a:moveTo>
                    <a:lnTo>
                      <a:pt x="2824" y="524"/>
                    </a:lnTo>
                    <a:lnTo>
                      <a:pt x="2690" y="527"/>
                    </a:lnTo>
                    <a:lnTo>
                      <a:pt x="2690" y="446"/>
                    </a:lnTo>
                    <a:lnTo>
                      <a:pt x="2628" y="466"/>
                    </a:lnTo>
                    <a:lnTo>
                      <a:pt x="2656" y="530"/>
                    </a:lnTo>
                    <a:lnTo>
                      <a:pt x="2508" y="513"/>
                    </a:lnTo>
                    <a:lnTo>
                      <a:pt x="2715" y="586"/>
                    </a:lnTo>
                    <a:lnTo>
                      <a:pt x="2636" y="720"/>
                    </a:lnTo>
                    <a:lnTo>
                      <a:pt x="2519" y="692"/>
                    </a:lnTo>
                    <a:lnTo>
                      <a:pt x="2647" y="748"/>
                    </a:lnTo>
                    <a:lnTo>
                      <a:pt x="2743" y="658"/>
                    </a:lnTo>
                    <a:lnTo>
                      <a:pt x="2804" y="718"/>
                    </a:lnTo>
                    <a:lnTo>
                      <a:pt x="2740" y="812"/>
                    </a:lnTo>
                    <a:lnTo>
                      <a:pt x="2687" y="787"/>
                    </a:lnTo>
                    <a:lnTo>
                      <a:pt x="2561" y="865"/>
                    </a:lnTo>
                    <a:lnTo>
                      <a:pt x="2525" y="831"/>
                    </a:lnTo>
                    <a:lnTo>
                      <a:pt x="2491" y="935"/>
                    </a:lnTo>
                    <a:lnTo>
                      <a:pt x="2430" y="859"/>
                    </a:lnTo>
                    <a:lnTo>
                      <a:pt x="2474" y="954"/>
                    </a:lnTo>
                    <a:lnTo>
                      <a:pt x="2355" y="1080"/>
                    </a:lnTo>
                    <a:lnTo>
                      <a:pt x="2329" y="1230"/>
                    </a:lnTo>
                    <a:lnTo>
                      <a:pt x="2304" y="1181"/>
                    </a:lnTo>
                    <a:lnTo>
                      <a:pt x="2282" y="1270"/>
                    </a:lnTo>
                    <a:lnTo>
                      <a:pt x="2106" y="1311"/>
                    </a:lnTo>
                    <a:lnTo>
                      <a:pt x="2073" y="1287"/>
                    </a:lnTo>
                    <a:lnTo>
                      <a:pt x="1643" y="982"/>
                    </a:lnTo>
                    <a:lnTo>
                      <a:pt x="1251" y="1040"/>
                    </a:lnTo>
                    <a:lnTo>
                      <a:pt x="1142" y="906"/>
                    </a:lnTo>
                    <a:lnTo>
                      <a:pt x="662" y="957"/>
                    </a:lnTo>
                    <a:lnTo>
                      <a:pt x="424" y="1085"/>
                    </a:lnTo>
                    <a:lnTo>
                      <a:pt x="0" y="1142"/>
                    </a:lnTo>
                    <a:lnTo>
                      <a:pt x="0" y="1032"/>
                    </a:lnTo>
                    <a:lnTo>
                      <a:pt x="87" y="999"/>
                    </a:lnTo>
                    <a:lnTo>
                      <a:pt x="140" y="887"/>
                    </a:lnTo>
                    <a:lnTo>
                      <a:pt x="430" y="728"/>
                    </a:lnTo>
                    <a:lnTo>
                      <a:pt x="520" y="599"/>
                    </a:lnTo>
                    <a:lnTo>
                      <a:pt x="565" y="639"/>
                    </a:lnTo>
                    <a:lnTo>
                      <a:pt x="737" y="539"/>
                    </a:lnTo>
                    <a:lnTo>
                      <a:pt x="827" y="435"/>
                    </a:lnTo>
                    <a:lnTo>
                      <a:pt x="835" y="324"/>
                    </a:lnTo>
                    <a:lnTo>
                      <a:pt x="2751" y="0"/>
                    </a:lnTo>
                    <a:lnTo>
                      <a:pt x="2871" y="178"/>
                    </a:lnTo>
                    <a:lnTo>
                      <a:pt x="2798" y="97"/>
                    </a:lnTo>
                    <a:lnTo>
                      <a:pt x="2818" y="153"/>
                    </a:lnTo>
                    <a:lnTo>
                      <a:pt x="2732" y="111"/>
                    </a:lnTo>
                    <a:lnTo>
                      <a:pt x="2779" y="172"/>
                    </a:lnTo>
                    <a:lnTo>
                      <a:pt x="2704" y="162"/>
                    </a:lnTo>
                    <a:lnTo>
                      <a:pt x="2726" y="200"/>
                    </a:lnTo>
                    <a:lnTo>
                      <a:pt x="2668" y="183"/>
                    </a:lnTo>
                    <a:lnTo>
                      <a:pt x="2656" y="247"/>
                    </a:lnTo>
                    <a:lnTo>
                      <a:pt x="2583" y="256"/>
                    </a:lnTo>
                    <a:lnTo>
                      <a:pt x="2528" y="136"/>
                    </a:lnTo>
                    <a:lnTo>
                      <a:pt x="2570" y="309"/>
                    </a:lnTo>
                    <a:lnTo>
                      <a:pt x="2804" y="243"/>
                    </a:lnTo>
                    <a:lnTo>
                      <a:pt x="2790" y="365"/>
                    </a:lnTo>
                    <a:lnTo>
                      <a:pt x="2835" y="379"/>
                    </a:lnTo>
                    <a:lnTo>
                      <a:pt x="2868" y="232"/>
                    </a:lnTo>
                    <a:lnTo>
                      <a:pt x="2939" y="379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1" name="Freeform 204">
                <a:extLst>
                  <a:ext uri="{FF2B5EF4-FFF2-40B4-BE49-F238E27FC236}">
                    <a16:creationId xmlns:a16="http://schemas.microsoft.com/office/drawing/2014/main" id="{2E800548-08A5-4319-AE96-911862D36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803"/>
                <a:ext cx="368" cy="164"/>
              </a:xfrm>
              <a:custGeom>
                <a:avLst/>
                <a:gdLst>
                  <a:gd name="T0" fmla="*/ 368 w 2939"/>
                  <a:gd name="T1" fmla="*/ 47 h 1311"/>
                  <a:gd name="T2" fmla="*/ 354 w 2939"/>
                  <a:gd name="T3" fmla="*/ 66 h 1311"/>
                  <a:gd name="T4" fmla="*/ 337 w 2939"/>
                  <a:gd name="T5" fmla="*/ 66 h 1311"/>
                  <a:gd name="T6" fmla="*/ 337 w 2939"/>
                  <a:gd name="T7" fmla="*/ 56 h 1311"/>
                  <a:gd name="T8" fmla="*/ 329 w 2939"/>
                  <a:gd name="T9" fmla="*/ 58 h 1311"/>
                  <a:gd name="T10" fmla="*/ 333 w 2939"/>
                  <a:gd name="T11" fmla="*/ 66 h 1311"/>
                  <a:gd name="T12" fmla="*/ 314 w 2939"/>
                  <a:gd name="T13" fmla="*/ 64 h 1311"/>
                  <a:gd name="T14" fmla="*/ 340 w 2939"/>
                  <a:gd name="T15" fmla="*/ 73 h 1311"/>
                  <a:gd name="T16" fmla="*/ 330 w 2939"/>
                  <a:gd name="T17" fmla="*/ 90 h 1311"/>
                  <a:gd name="T18" fmla="*/ 315 w 2939"/>
                  <a:gd name="T19" fmla="*/ 87 h 1311"/>
                  <a:gd name="T20" fmla="*/ 331 w 2939"/>
                  <a:gd name="T21" fmla="*/ 94 h 1311"/>
                  <a:gd name="T22" fmla="*/ 343 w 2939"/>
                  <a:gd name="T23" fmla="*/ 82 h 1311"/>
                  <a:gd name="T24" fmla="*/ 351 w 2939"/>
                  <a:gd name="T25" fmla="*/ 90 h 1311"/>
                  <a:gd name="T26" fmla="*/ 343 w 2939"/>
                  <a:gd name="T27" fmla="*/ 102 h 1311"/>
                  <a:gd name="T28" fmla="*/ 336 w 2939"/>
                  <a:gd name="T29" fmla="*/ 98 h 1311"/>
                  <a:gd name="T30" fmla="*/ 321 w 2939"/>
                  <a:gd name="T31" fmla="*/ 108 h 1311"/>
                  <a:gd name="T32" fmla="*/ 316 w 2939"/>
                  <a:gd name="T33" fmla="*/ 104 h 1311"/>
                  <a:gd name="T34" fmla="*/ 312 w 2939"/>
                  <a:gd name="T35" fmla="*/ 117 h 1311"/>
                  <a:gd name="T36" fmla="*/ 304 w 2939"/>
                  <a:gd name="T37" fmla="*/ 107 h 1311"/>
                  <a:gd name="T38" fmla="*/ 310 w 2939"/>
                  <a:gd name="T39" fmla="*/ 119 h 1311"/>
                  <a:gd name="T40" fmla="*/ 295 w 2939"/>
                  <a:gd name="T41" fmla="*/ 135 h 1311"/>
                  <a:gd name="T42" fmla="*/ 292 w 2939"/>
                  <a:gd name="T43" fmla="*/ 154 h 1311"/>
                  <a:gd name="T44" fmla="*/ 288 w 2939"/>
                  <a:gd name="T45" fmla="*/ 148 h 1311"/>
                  <a:gd name="T46" fmla="*/ 286 w 2939"/>
                  <a:gd name="T47" fmla="*/ 159 h 1311"/>
                  <a:gd name="T48" fmla="*/ 264 w 2939"/>
                  <a:gd name="T49" fmla="*/ 164 h 1311"/>
                  <a:gd name="T50" fmla="*/ 260 w 2939"/>
                  <a:gd name="T51" fmla="*/ 161 h 1311"/>
                  <a:gd name="T52" fmla="*/ 206 w 2939"/>
                  <a:gd name="T53" fmla="*/ 123 h 1311"/>
                  <a:gd name="T54" fmla="*/ 157 w 2939"/>
                  <a:gd name="T55" fmla="*/ 130 h 1311"/>
                  <a:gd name="T56" fmla="*/ 143 w 2939"/>
                  <a:gd name="T57" fmla="*/ 113 h 1311"/>
                  <a:gd name="T58" fmla="*/ 83 w 2939"/>
                  <a:gd name="T59" fmla="*/ 120 h 1311"/>
                  <a:gd name="T60" fmla="*/ 53 w 2939"/>
                  <a:gd name="T61" fmla="*/ 136 h 1311"/>
                  <a:gd name="T62" fmla="*/ 0 w 2939"/>
                  <a:gd name="T63" fmla="*/ 143 h 1311"/>
                  <a:gd name="T64" fmla="*/ 0 w 2939"/>
                  <a:gd name="T65" fmla="*/ 129 h 1311"/>
                  <a:gd name="T66" fmla="*/ 11 w 2939"/>
                  <a:gd name="T67" fmla="*/ 125 h 1311"/>
                  <a:gd name="T68" fmla="*/ 18 w 2939"/>
                  <a:gd name="T69" fmla="*/ 111 h 1311"/>
                  <a:gd name="T70" fmla="*/ 54 w 2939"/>
                  <a:gd name="T71" fmla="*/ 91 h 1311"/>
                  <a:gd name="T72" fmla="*/ 65 w 2939"/>
                  <a:gd name="T73" fmla="*/ 75 h 1311"/>
                  <a:gd name="T74" fmla="*/ 71 w 2939"/>
                  <a:gd name="T75" fmla="*/ 80 h 1311"/>
                  <a:gd name="T76" fmla="*/ 92 w 2939"/>
                  <a:gd name="T77" fmla="*/ 67 h 1311"/>
                  <a:gd name="T78" fmla="*/ 104 w 2939"/>
                  <a:gd name="T79" fmla="*/ 54 h 1311"/>
                  <a:gd name="T80" fmla="*/ 105 w 2939"/>
                  <a:gd name="T81" fmla="*/ 41 h 1311"/>
                  <a:gd name="T82" fmla="*/ 344 w 2939"/>
                  <a:gd name="T83" fmla="*/ 0 h 1311"/>
                  <a:gd name="T84" fmla="*/ 359 w 2939"/>
                  <a:gd name="T85" fmla="*/ 22 h 1311"/>
                  <a:gd name="T86" fmla="*/ 350 w 2939"/>
                  <a:gd name="T87" fmla="*/ 12 h 1311"/>
                  <a:gd name="T88" fmla="*/ 353 w 2939"/>
                  <a:gd name="T89" fmla="*/ 19 h 1311"/>
                  <a:gd name="T90" fmla="*/ 342 w 2939"/>
                  <a:gd name="T91" fmla="*/ 14 h 1311"/>
                  <a:gd name="T92" fmla="*/ 348 w 2939"/>
                  <a:gd name="T93" fmla="*/ 22 h 1311"/>
                  <a:gd name="T94" fmla="*/ 339 w 2939"/>
                  <a:gd name="T95" fmla="*/ 20 h 1311"/>
                  <a:gd name="T96" fmla="*/ 341 w 2939"/>
                  <a:gd name="T97" fmla="*/ 25 h 1311"/>
                  <a:gd name="T98" fmla="*/ 334 w 2939"/>
                  <a:gd name="T99" fmla="*/ 23 h 1311"/>
                  <a:gd name="T100" fmla="*/ 333 w 2939"/>
                  <a:gd name="T101" fmla="*/ 31 h 1311"/>
                  <a:gd name="T102" fmla="*/ 323 w 2939"/>
                  <a:gd name="T103" fmla="*/ 32 h 1311"/>
                  <a:gd name="T104" fmla="*/ 317 w 2939"/>
                  <a:gd name="T105" fmla="*/ 17 h 1311"/>
                  <a:gd name="T106" fmla="*/ 322 w 2939"/>
                  <a:gd name="T107" fmla="*/ 39 h 1311"/>
                  <a:gd name="T108" fmla="*/ 351 w 2939"/>
                  <a:gd name="T109" fmla="*/ 30 h 1311"/>
                  <a:gd name="T110" fmla="*/ 349 w 2939"/>
                  <a:gd name="T111" fmla="*/ 46 h 1311"/>
                  <a:gd name="T112" fmla="*/ 355 w 2939"/>
                  <a:gd name="T113" fmla="*/ 47 h 1311"/>
                  <a:gd name="T114" fmla="*/ 359 w 2939"/>
                  <a:gd name="T115" fmla="*/ 29 h 1311"/>
                  <a:gd name="T116" fmla="*/ 368 w 2939"/>
                  <a:gd name="T117" fmla="*/ 47 h 13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39"/>
                  <a:gd name="T178" fmla="*/ 0 h 1311"/>
                  <a:gd name="T179" fmla="*/ 2939 w 2939"/>
                  <a:gd name="T180" fmla="*/ 1311 h 13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39" h="1311">
                    <a:moveTo>
                      <a:pt x="2939" y="379"/>
                    </a:moveTo>
                    <a:lnTo>
                      <a:pt x="2824" y="524"/>
                    </a:lnTo>
                    <a:lnTo>
                      <a:pt x="2690" y="527"/>
                    </a:lnTo>
                    <a:lnTo>
                      <a:pt x="2690" y="446"/>
                    </a:lnTo>
                    <a:lnTo>
                      <a:pt x="2628" y="466"/>
                    </a:lnTo>
                    <a:lnTo>
                      <a:pt x="2656" y="530"/>
                    </a:lnTo>
                    <a:lnTo>
                      <a:pt x="2508" y="513"/>
                    </a:lnTo>
                    <a:lnTo>
                      <a:pt x="2715" y="586"/>
                    </a:lnTo>
                    <a:lnTo>
                      <a:pt x="2636" y="720"/>
                    </a:lnTo>
                    <a:lnTo>
                      <a:pt x="2519" y="692"/>
                    </a:lnTo>
                    <a:lnTo>
                      <a:pt x="2647" y="748"/>
                    </a:lnTo>
                    <a:lnTo>
                      <a:pt x="2743" y="658"/>
                    </a:lnTo>
                    <a:lnTo>
                      <a:pt x="2804" y="718"/>
                    </a:lnTo>
                    <a:lnTo>
                      <a:pt x="2740" y="812"/>
                    </a:lnTo>
                    <a:lnTo>
                      <a:pt x="2687" y="787"/>
                    </a:lnTo>
                    <a:lnTo>
                      <a:pt x="2561" y="865"/>
                    </a:lnTo>
                    <a:lnTo>
                      <a:pt x="2525" y="831"/>
                    </a:lnTo>
                    <a:lnTo>
                      <a:pt x="2491" y="935"/>
                    </a:lnTo>
                    <a:lnTo>
                      <a:pt x="2430" y="859"/>
                    </a:lnTo>
                    <a:lnTo>
                      <a:pt x="2474" y="954"/>
                    </a:lnTo>
                    <a:lnTo>
                      <a:pt x="2355" y="1080"/>
                    </a:lnTo>
                    <a:lnTo>
                      <a:pt x="2329" y="1230"/>
                    </a:lnTo>
                    <a:lnTo>
                      <a:pt x="2304" y="1181"/>
                    </a:lnTo>
                    <a:lnTo>
                      <a:pt x="2282" y="1270"/>
                    </a:lnTo>
                    <a:lnTo>
                      <a:pt x="2106" y="1311"/>
                    </a:lnTo>
                    <a:lnTo>
                      <a:pt x="2073" y="1287"/>
                    </a:lnTo>
                    <a:lnTo>
                      <a:pt x="1643" y="982"/>
                    </a:lnTo>
                    <a:lnTo>
                      <a:pt x="1251" y="1040"/>
                    </a:lnTo>
                    <a:lnTo>
                      <a:pt x="1142" y="906"/>
                    </a:lnTo>
                    <a:lnTo>
                      <a:pt x="662" y="957"/>
                    </a:lnTo>
                    <a:lnTo>
                      <a:pt x="424" y="1085"/>
                    </a:lnTo>
                    <a:lnTo>
                      <a:pt x="0" y="1142"/>
                    </a:lnTo>
                    <a:lnTo>
                      <a:pt x="0" y="1032"/>
                    </a:lnTo>
                    <a:lnTo>
                      <a:pt x="87" y="999"/>
                    </a:lnTo>
                    <a:lnTo>
                      <a:pt x="140" y="887"/>
                    </a:lnTo>
                    <a:lnTo>
                      <a:pt x="430" y="728"/>
                    </a:lnTo>
                    <a:lnTo>
                      <a:pt x="520" y="599"/>
                    </a:lnTo>
                    <a:lnTo>
                      <a:pt x="565" y="639"/>
                    </a:lnTo>
                    <a:lnTo>
                      <a:pt x="737" y="539"/>
                    </a:lnTo>
                    <a:lnTo>
                      <a:pt x="827" y="435"/>
                    </a:lnTo>
                    <a:lnTo>
                      <a:pt x="835" y="324"/>
                    </a:lnTo>
                    <a:lnTo>
                      <a:pt x="2751" y="0"/>
                    </a:lnTo>
                    <a:lnTo>
                      <a:pt x="2871" y="178"/>
                    </a:lnTo>
                    <a:lnTo>
                      <a:pt x="2798" y="97"/>
                    </a:lnTo>
                    <a:lnTo>
                      <a:pt x="2818" y="153"/>
                    </a:lnTo>
                    <a:lnTo>
                      <a:pt x="2732" y="111"/>
                    </a:lnTo>
                    <a:lnTo>
                      <a:pt x="2779" y="172"/>
                    </a:lnTo>
                    <a:lnTo>
                      <a:pt x="2704" y="162"/>
                    </a:lnTo>
                    <a:lnTo>
                      <a:pt x="2726" y="200"/>
                    </a:lnTo>
                    <a:lnTo>
                      <a:pt x="2668" y="183"/>
                    </a:lnTo>
                    <a:lnTo>
                      <a:pt x="2656" y="247"/>
                    </a:lnTo>
                    <a:lnTo>
                      <a:pt x="2583" y="256"/>
                    </a:lnTo>
                    <a:lnTo>
                      <a:pt x="2528" y="136"/>
                    </a:lnTo>
                    <a:lnTo>
                      <a:pt x="2570" y="309"/>
                    </a:lnTo>
                    <a:lnTo>
                      <a:pt x="2804" y="243"/>
                    </a:lnTo>
                    <a:lnTo>
                      <a:pt x="2790" y="365"/>
                    </a:lnTo>
                    <a:lnTo>
                      <a:pt x="2835" y="379"/>
                    </a:lnTo>
                    <a:lnTo>
                      <a:pt x="2868" y="232"/>
                    </a:lnTo>
                    <a:lnTo>
                      <a:pt x="2939" y="379"/>
                    </a:lnTo>
                  </a:path>
                </a:pathLst>
              </a:custGeom>
              <a:solidFill>
                <a:srgbClr val="FFC000"/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2" name="Freeform 205">
                <a:extLst>
                  <a:ext uri="{FF2B5EF4-FFF2-40B4-BE49-F238E27FC236}">
                    <a16:creationId xmlns:a16="http://schemas.microsoft.com/office/drawing/2014/main" id="{3D9857FF-CC61-4F95-A63C-D6FD0D139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802"/>
                <a:ext cx="3" cy="1"/>
              </a:xfrm>
              <a:custGeom>
                <a:avLst/>
                <a:gdLst>
                  <a:gd name="T0" fmla="*/ 3 w 25"/>
                  <a:gd name="T1" fmla="*/ 0 h 2"/>
                  <a:gd name="T2" fmla="*/ 0 w 25"/>
                  <a:gd name="T3" fmla="*/ 1 h 2"/>
                  <a:gd name="T4" fmla="*/ 3 w 2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"/>
                  <a:gd name="T11" fmla="*/ 25 w 2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">
                    <a:moveTo>
                      <a:pt x="25" y="0"/>
                    </a:moveTo>
                    <a:lnTo>
                      <a:pt x="0" y="2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3" name="Line 206">
                <a:extLst>
                  <a:ext uri="{FF2B5EF4-FFF2-40B4-BE49-F238E27FC236}">
                    <a16:creationId xmlns:a16="http://schemas.microsoft.com/office/drawing/2014/main" id="{9F4BE4E8-CCB3-4E75-9DA4-8BE48E2DF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7" y="2381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4" name="Freeform 169">
                <a:extLst>
                  <a:ext uri="{FF2B5EF4-FFF2-40B4-BE49-F238E27FC236}">
                    <a16:creationId xmlns:a16="http://schemas.microsoft.com/office/drawing/2014/main" id="{F5D75482-7BB1-4010-8EEB-8CB3788C4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204"/>
                <a:ext cx="284" cy="177"/>
              </a:xfrm>
              <a:custGeom>
                <a:avLst/>
                <a:gdLst/>
                <a:ahLst/>
                <a:cxnLst>
                  <a:cxn ang="0">
                    <a:pos x="2273" y="1413"/>
                  </a:cxn>
                  <a:cxn ang="0">
                    <a:pos x="0" y="1307"/>
                  </a:cxn>
                  <a:cxn ang="0">
                    <a:pos x="14" y="1166"/>
                  </a:cxn>
                  <a:cxn ang="0">
                    <a:pos x="112" y="0"/>
                  </a:cxn>
                  <a:cxn ang="0">
                    <a:pos x="2090" y="102"/>
                  </a:cxn>
                  <a:cxn ang="0">
                    <a:pos x="2271" y="1400"/>
                  </a:cxn>
                  <a:cxn ang="0">
                    <a:pos x="2273" y="1413"/>
                  </a:cxn>
                </a:cxnLst>
                <a:rect l="0" t="0" r="r" b="b"/>
                <a:pathLst>
                  <a:path w="2273" h="1413">
                    <a:moveTo>
                      <a:pt x="2273" y="1413"/>
                    </a:moveTo>
                    <a:lnTo>
                      <a:pt x="0" y="1307"/>
                    </a:lnTo>
                    <a:lnTo>
                      <a:pt x="14" y="1166"/>
                    </a:lnTo>
                    <a:lnTo>
                      <a:pt x="112" y="0"/>
                    </a:lnTo>
                    <a:lnTo>
                      <a:pt x="2090" y="102"/>
                    </a:lnTo>
                    <a:lnTo>
                      <a:pt x="2271" y="1400"/>
                    </a:lnTo>
                    <a:lnTo>
                      <a:pt x="2273" y="1413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5" name="Freeform 208">
                <a:extLst>
                  <a:ext uri="{FF2B5EF4-FFF2-40B4-BE49-F238E27FC236}">
                    <a16:creationId xmlns:a16="http://schemas.microsoft.com/office/drawing/2014/main" id="{493E316B-0907-4557-AAE9-FB556EB5E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204"/>
                <a:ext cx="284" cy="177"/>
              </a:xfrm>
              <a:custGeom>
                <a:avLst/>
                <a:gdLst>
                  <a:gd name="T0" fmla="*/ 284 w 2273"/>
                  <a:gd name="T1" fmla="*/ 177 h 1413"/>
                  <a:gd name="T2" fmla="*/ 0 w 2273"/>
                  <a:gd name="T3" fmla="*/ 164 h 1413"/>
                  <a:gd name="T4" fmla="*/ 2 w 2273"/>
                  <a:gd name="T5" fmla="*/ 146 h 1413"/>
                  <a:gd name="T6" fmla="*/ 14 w 2273"/>
                  <a:gd name="T7" fmla="*/ 0 h 1413"/>
                  <a:gd name="T8" fmla="*/ 261 w 2273"/>
                  <a:gd name="T9" fmla="*/ 13 h 1413"/>
                  <a:gd name="T10" fmla="*/ 284 w 2273"/>
                  <a:gd name="T11" fmla="*/ 175 h 1413"/>
                  <a:gd name="T12" fmla="*/ 284 w 2273"/>
                  <a:gd name="T13" fmla="*/ 177 h 14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3"/>
                  <a:gd name="T22" fmla="*/ 0 h 1413"/>
                  <a:gd name="T23" fmla="*/ 2273 w 2273"/>
                  <a:gd name="T24" fmla="*/ 1413 h 14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3" h="1413">
                    <a:moveTo>
                      <a:pt x="2273" y="1413"/>
                    </a:moveTo>
                    <a:lnTo>
                      <a:pt x="0" y="1307"/>
                    </a:lnTo>
                    <a:lnTo>
                      <a:pt x="14" y="1166"/>
                    </a:lnTo>
                    <a:lnTo>
                      <a:pt x="112" y="0"/>
                    </a:lnTo>
                    <a:lnTo>
                      <a:pt x="2090" y="102"/>
                    </a:lnTo>
                    <a:lnTo>
                      <a:pt x="2271" y="1400"/>
                    </a:lnTo>
                    <a:lnTo>
                      <a:pt x="2273" y="1413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6" name="Line 209">
                <a:extLst>
                  <a:ext uri="{FF2B5EF4-FFF2-40B4-BE49-F238E27FC236}">
                    <a16:creationId xmlns:a16="http://schemas.microsoft.com/office/drawing/2014/main" id="{93FBDB1D-2193-496E-A580-22A32F0DF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2618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7" name="Freeform 172">
                <a:extLst>
                  <a:ext uri="{FF2B5EF4-FFF2-40B4-BE49-F238E27FC236}">
                    <a16:creationId xmlns:a16="http://schemas.microsoft.com/office/drawing/2014/main" id="{8034317D-CB17-4754-9BAF-F02F8EFD5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2547"/>
                <a:ext cx="180" cy="203"/>
              </a:xfrm>
              <a:custGeom>
                <a:avLst/>
                <a:gdLst/>
                <a:ahLst/>
                <a:cxnLst>
                  <a:cxn ang="0">
                    <a:pos x="1441" y="566"/>
                  </a:cxn>
                  <a:cxn ang="0">
                    <a:pos x="1396" y="600"/>
                  </a:cxn>
                  <a:cxn ang="0">
                    <a:pos x="1436" y="715"/>
                  </a:cxn>
                  <a:cxn ang="0">
                    <a:pos x="1394" y="1022"/>
                  </a:cxn>
                  <a:cxn ang="0">
                    <a:pos x="1151" y="1218"/>
                  </a:cxn>
                  <a:cxn ang="0">
                    <a:pos x="1145" y="1363"/>
                  </a:cxn>
                  <a:cxn ang="0">
                    <a:pos x="1038" y="1354"/>
                  </a:cxn>
                  <a:cxn ang="0">
                    <a:pos x="1025" y="1527"/>
                  </a:cxn>
                  <a:cxn ang="0">
                    <a:pos x="914" y="1625"/>
                  </a:cxn>
                  <a:cxn ang="0">
                    <a:pos x="910" y="1622"/>
                  </a:cxn>
                  <a:cxn ang="0">
                    <a:pos x="784" y="1500"/>
                  </a:cxn>
                  <a:cxn ang="0">
                    <a:pos x="533" y="1581"/>
                  </a:cxn>
                  <a:cxn ang="0">
                    <a:pos x="332" y="1521"/>
                  </a:cxn>
                  <a:cxn ang="0">
                    <a:pos x="243" y="1408"/>
                  </a:cxn>
                  <a:cxn ang="0">
                    <a:pos x="123" y="1424"/>
                  </a:cxn>
                  <a:cxn ang="0">
                    <a:pos x="0" y="299"/>
                  </a:cxn>
                  <a:cxn ang="0">
                    <a:pos x="126" y="282"/>
                  </a:cxn>
                  <a:cxn ang="0">
                    <a:pos x="430" y="229"/>
                  </a:cxn>
                  <a:cxn ang="0">
                    <a:pos x="419" y="265"/>
                  </a:cxn>
                  <a:cxn ang="0">
                    <a:pos x="673" y="282"/>
                  </a:cxn>
                  <a:cxn ang="0">
                    <a:pos x="611" y="346"/>
                  </a:cxn>
                  <a:cxn ang="0">
                    <a:pos x="765" y="340"/>
                  </a:cxn>
                  <a:cxn ang="0">
                    <a:pos x="1014" y="246"/>
                  </a:cxn>
                  <a:cxn ang="0">
                    <a:pos x="1103" y="129"/>
                  </a:cxn>
                  <a:cxn ang="0">
                    <a:pos x="1346" y="0"/>
                  </a:cxn>
                  <a:cxn ang="0">
                    <a:pos x="1430" y="477"/>
                  </a:cxn>
                  <a:cxn ang="0">
                    <a:pos x="1441" y="566"/>
                  </a:cxn>
                </a:cxnLst>
                <a:rect l="0" t="0" r="r" b="b"/>
                <a:pathLst>
                  <a:path w="1441" h="1625">
                    <a:moveTo>
                      <a:pt x="1441" y="566"/>
                    </a:moveTo>
                    <a:lnTo>
                      <a:pt x="1396" y="600"/>
                    </a:lnTo>
                    <a:lnTo>
                      <a:pt x="1436" y="715"/>
                    </a:lnTo>
                    <a:lnTo>
                      <a:pt x="1394" y="1022"/>
                    </a:lnTo>
                    <a:lnTo>
                      <a:pt x="1151" y="1218"/>
                    </a:lnTo>
                    <a:lnTo>
                      <a:pt x="1145" y="1363"/>
                    </a:lnTo>
                    <a:lnTo>
                      <a:pt x="1038" y="1354"/>
                    </a:lnTo>
                    <a:lnTo>
                      <a:pt x="1025" y="1527"/>
                    </a:lnTo>
                    <a:lnTo>
                      <a:pt x="914" y="1625"/>
                    </a:lnTo>
                    <a:lnTo>
                      <a:pt x="910" y="1622"/>
                    </a:lnTo>
                    <a:lnTo>
                      <a:pt x="784" y="1500"/>
                    </a:lnTo>
                    <a:lnTo>
                      <a:pt x="533" y="1581"/>
                    </a:lnTo>
                    <a:lnTo>
                      <a:pt x="332" y="1521"/>
                    </a:lnTo>
                    <a:lnTo>
                      <a:pt x="243" y="1408"/>
                    </a:lnTo>
                    <a:lnTo>
                      <a:pt x="123" y="1424"/>
                    </a:lnTo>
                    <a:lnTo>
                      <a:pt x="0" y="299"/>
                    </a:lnTo>
                    <a:lnTo>
                      <a:pt x="126" y="282"/>
                    </a:lnTo>
                    <a:lnTo>
                      <a:pt x="430" y="229"/>
                    </a:lnTo>
                    <a:lnTo>
                      <a:pt x="419" y="265"/>
                    </a:lnTo>
                    <a:lnTo>
                      <a:pt x="673" y="282"/>
                    </a:lnTo>
                    <a:lnTo>
                      <a:pt x="611" y="346"/>
                    </a:lnTo>
                    <a:lnTo>
                      <a:pt x="765" y="340"/>
                    </a:lnTo>
                    <a:lnTo>
                      <a:pt x="1014" y="246"/>
                    </a:lnTo>
                    <a:lnTo>
                      <a:pt x="1103" y="129"/>
                    </a:lnTo>
                    <a:lnTo>
                      <a:pt x="1346" y="0"/>
                    </a:lnTo>
                    <a:lnTo>
                      <a:pt x="1430" y="477"/>
                    </a:lnTo>
                    <a:lnTo>
                      <a:pt x="1441" y="566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68" name="Freeform 211">
                <a:extLst>
                  <a:ext uri="{FF2B5EF4-FFF2-40B4-BE49-F238E27FC236}">
                    <a16:creationId xmlns:a16="http://schemas.microsoft.com/office/drawing/2014/main" id="{A9D9712C-4703-4CFE-93C1-0E09C8B02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2547"/>
                <a:ext cx="180" cy="203"/>
              </a:xfrm>
              <a:custGeom>
                <a:avLst/>
                <a:gdLst>
                  <a:gd name="T0" fmla="*/ 180 w 1441"/>
                  <a:gd name="T1" fmla="*/ 71 h 1625"/>
                  <a:gd name="T2" fmla="*/ 174 w 1441"/>
                  <a:gd name="T3" fmla="*/ 75 h 1625"/>
                  <a:gd name="T4" fmla="*/ 179 w 1441"/>
                  <a:gd name="T5" fmla="*/ 89 h 1625"/>
                  <a:gd name="T6" fmla="*/ 174 w 1441"/>
                  <a:gd name="T7" fmla="*/ 128 h 1625"/>
                  <a:gd name="T8" fmla="*/ 144 w 1441"/>
                  <a:gd name="T9" fmla="*/ 152 h 1625"/>
                  <a:gd name="T10" fmla="*/ 143 w 1441"/>
                  <a:gd name="T11" fmla="*/ 170 h 1625"/>
                  <a:gd name="T12" fmla="*/ 130 w 1441"/>
                  <a:gd name="T13" fmla="*/ 169 h 1625"/>
                  <a:gd name="T14" fmla="*/ 128 w 1441"/>
                  <a:gd name="T15" fmla="*/ 191 h 1625"/>
                  <a:gd name="T16" fmla="*/ 114 w 1441"/>
                  <a:gd name="T17" fmla="*/ 203 h 1625"/>
                  <a:gd name="T18" fmla="*/ 114 w 1441"/>
                  <a:gd name="T19" fmla="*/ 203 h 1625"/>
                  <a:gd name="T20" fmla="*/ 98 w 1441"/>
                  <a:gd name="T21" fmla="*/ 187 h 1625"/>
                  <a:gd name="T22" fmla="*/ 67 w 1441"/>
                  <a:gd name="T23" fmla="*/ 198 h 1625"/>
                  <a:gd name="T24" fmla="*/ 41 w 1441"/>
                  <a:gd name="T25" fmla="*/ 190 h 1625"/>
                  <a:gd name="T26" fmla="*/ 30 w 1441"/>
                  <a:gd name="T27" fmla="*/ 176 h 1625"/>
                  <a:gd name="T28" fmla="*/ 15 w 1441"/>
                  <a:gd name="T29" fmla="*/ 178 h 1625"/>
                  <a:gd name="T30" fmla="*/ 0 w 1441"/>
                  <a:gd name="T31" fmla="*/ 37 h 1625"/>
                  <a:gd name="T32" fmla="*/ 16 w 1441"/>
                  <a:gd name="T33" fmla="*/ 35 h 1625"/>
                  <a:gd name="T34" fmla="*/ 54 w 1441"/>
                  <a:gd name="T35" fmla="*/ 29 h 1625"/>
                  <a:gd name="T36" fmla="*/ 52 w 1441"/>
                  <a:gd name="T37" fmla="*/ 33 h 1625"/>
                  <a:gd name="T38" fmla="*/ 84 w 1441"/>
                  <a:gd name="T39" fmla="*/ 35 h 1625"/>
                  <a:gd name="T40" fmla="*/ 76 w 1441"/>
                  <a:gd name="T41" fmla="*/ 43 h 1625"/>
                  <a:gd name="T42" fmla="*/ 96 w 1441"/>
                  <a:gd name="T43" fmla="*/ 42 h 1625"/>
                  <a:gd name="T44" fmla="*/ 127 w 1441"/>
                  <a:gd name="T45" fmla="*/ 31 h 1625"/>
                  <a:gd name="T46" fmla="*/ 138 w 1441"/>
                  <a:gd name="T47" fmla="*/ 16 h 1625"/>
                  <a:gd name="T48" fmla="*/ 168 w 1441"/>
                  <a:gd name="T49" fmla="*/ 0 h 1625"/>
                  <a:gd name="T50" fmla="*/ 179 w 1441"/>
                  <a:gd name="T51" fmla="*/ 60 h 1625"/>
                  <a:gd name="T52" fmla="*/ 180 w 1441"/>
                  <a:gd name="T53" fmla="*/ 71 h 16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41"/>
                  <a:gd name="T82" fmla="*/ 0 h 1625"/>
                  <a:gd name="T83" fmla="*/ 1441 w 1441"/>
                  <a:gd name="T84" fmla="*/ 1625 h 16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41" h="1625">
                    <a:moveTo>
                      <a:pt x="1441" y="566"/>
                    </a:moveTo>
                    <a:lnTo>
                      <a:pt x="1396" y="600"/>
                    </a:lnTo>
                    <a:lnTo>
                      <a:pt x="1436" y="715"/>
                    </a:lnTo>
                    <a:lnTo>
                      <a:pt x="1394" y="1022"/>
                    </a:lnTo>
                    <a:lnTo>
                      <a:pt x="1151" y="1218"/>
                    </a:lnTo>
                    <a:lnTo>
                      <a:pt x="1145" y="1363"/>
                    </a:lnTo>
                    <a:lnTo>
                      <a:pt x="1038" y="1354"/>
                    </a:lnTo>
                    <a:lnTo>
                      <a:pt x="1025" y="1527"/>
                    </a:lnTo>
                    <a:lnTo>
                      <a:pt x="914" y="1625"/>
                    </a:lnTo>
                    <a:lnTo>
                      <a:pt x="910" y="1622"/>
                    </a:lnTo>
                    <a:lnTo>
                      <a:pt x="784" y="1500"/>
                    </a:lnTo>
                    <a:lnTo>
                      <a:pt x="533" y="1581"/>
                    </a:lnTo>
                    <a:lnTo>
                      <a:pt x="332" y="1521"/>
                    </a:lnTo>
                    <a:lnTo>
                      <a:pt x="243" y="1408"/>
                    </a:lnTo>
                    <a:lnTo>
                      <a:pt x="123" y="1424"/>
                    </a:lnTo>
                    <a:lnTo>
                      <a:pt x="0" y="299"/>
                    </a:lnTo>
                    <a:lnTo>
                      <a:pt x="126" y="282"/>
                    </a:lnTo>
                    <a:lnTo>
                      <a:pt x="430" y="229"/>
                    </a:lnTo>
                    <a:lnTo>
                      <a:pt x="419" y="265"/>
                    </a:lnTo>
                    <a:lnTo>
                      <a:pt x="673" y="282"/>
                    </a:lnTo>
                    <a:lnTo>
                      <a:pt x="611" y="346"/>
                    </a:lnTo>
                    <a:lnTo>
                      <a:pt x="765" y="340"/>
                    </a:lnTo>
                    <a:lnTo>
                      <a:pt x="1014" y="246"/>
                    </a:lnTo>
                    <a:lnTo>
                      <a:pt x="1103" y="129"/>
                    </a:lnTo>
                    <a:lnTo>
                      <a:pt x="1346" y="0"/>
                    </a:lnTo>
                    <a:lnTo>
                      <a:pt x="1430" y="477"/>
                    </a:lnTo>
                    <a:lnTo>
                      <a:pt x="1441" y="566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9" name="Line 212">
                <a:extLst>
                  <a:ext uri="{FF2B5EF4-FFF2-40B4-BE49-F238E27FC236}">
                    <a16:creationId xmlns:a16="http://schemas.microsoft.com/office/drawing/2014/main" id="{53D80117-4B61-40A1-B8CB-F29CC9EF5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7" y="2893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0" name="Freeform 213">
                <a:extLst>
                  <a:ext uri="{FF2B5EF4-FFF2-40B4-BE49-F238E27FC236}">
                    <a16:creationId xmlns:a16="http://schemas.microsoft.com/office/drawing/2014/main" id="{8549782C-A15D-498B-AB9B-0536B8EF2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2855"/>
                <a:ext cx="371" cy="193"/>
              </a:xfrm>
              <a:custGeom>
                <a:avLst/>
                <a:gdLst>
                  <a:gd name="T0" fmla="*/ 362 w 2975"/>
                  <a:gd name="T1" fmla="*/ 38 h 1545"/>
                  <a:gd name="T2" fmla="*/ 371 w 2975"/>
                  <a:gd name="T3" fmla="*/ 98 h 1545"/>
                  <a:gd name="T4" fmla="*/ 370 w 2975"/>
                  <a:gd name="T5" fmla="*/ 193 h 1545"/>
                  <a:gd name="T6" fmla="*/ 368 w 2975"/>
                  <a:gd name="T7" fmla="*/ 193 h 1545"/>
                  <a:gd name="T8" fmla="*/ 336 w 2975"/>
                  <a:gd name="T9" fmla="*/ 176 h 1545"/>
                  <a:gd name="T10" fmla="*/ 286 w 2975"/>
                  <a:gd name="T11" fmla="*/ 192 h 1545"/>
                  <a:gd name="T12" fmla="*/ 274 w 2975"/>
                  <a:gd name="T13" fmla="*/ 180 h 1545"/>
                  <a:gd name="T14" fmla="*/ 264 w 2975"/>
                  <a:gd name="T15" fmla="*/ 184 h 1545"/>
                  <a:gd name="T16" fmla="*/ 262 w 2975"/>
                  <a:gd name="T17" fmla="*/ 177 h 1545"/>
                  <a:gd name="T18" fmla="*/ 251 w 2975"/>
                  <a:gd name="T19" fmla="*/ 190 h 1545"/>
                  <a:gd name="T20" fmla="*/ 247 w 2975"/>
                  <a:gd name="T21" fmla="*/ 179 h 1545"/>
                  <a:gd name="T22" fmla="*/ 240 w 2975"/>
                  <a:gd name="T23" fmla="*/ 185 h 1545"/>
                  <a:gd name="T24" fmla="*/ 227 w 2975"/>
                  <a:gd name="T25" fmla="*/ 175 h 1545"/>
                  <a:gd name="T26" fmla="*/ 218 w 2975"/>
                  <a:gd name="T27" fmla="*/ 183 h 1545"/>
                  <a:gd name="T28" fmla="*/ 208 w 2975"/>
                  <a:gd name="T29" fmla="*/ 166 h 1545"/>
                  <a:gd name="T30" fmla="*/ 192 w 2975"/>
                  <a:gd name="T31" fmla="*/ 170 h 1545"/>
                  <a:gd name="T32" fmla="*/ 162 w 2975"/>
                  <a:gd name="T33" fmla="*/ 161 h 1545"/>
                  <a:gd name="T34" fmla="*/ 154 w 2975"/>
                  <a:gd name="T35" fmla="*/ 148 h 1545"/>
                  <a:gd name="T36" fmla="*/ 138 w 2975"/>
                  <a:gd name="T37" fmla="*/ 151 h 1545"/>
                  <a:gd name="T38" fmla="*/ 125 w 2975"/>
                  <a:gd name="T39" fmla="*/ 141 h 1545"/>
                  <a:gd name="T40" fmla="*/ 130 w 2975"/>
                  <a:gd name="T41" fmla="*/ 36 h 1545"/>
                  <a:gd name="T42" fmla="*/ 0 w 2975"/>
                  <a:gd name="T43" fmla="*/ 28 h 1545"/>
                  <a:gd name="T44" fmla="*/ 2 w 2975"/>
                  <a:gd name="T45" fmla="*/ 0 h 1545"/>
                  <a:gd name="T46" fmla="*/ 43 w 2975"/>
                  <a:gd name="T47" fmla="*/ 3 h 1545"/>
                  <a:gd name="T48" fmla="*/ 362 w 2975"/>
                  <a:gd name="T49" fmla="*/ 10 h 1545"/>
                  <a:gd name="T50" fmla="*/ 362 w 2975"/>
                  <a:gd name="T51" fmla="*/ 29 h 1545"/>
                  <a:gd name="T52" fmla="*/ 362 w 2975"/>
                  <a:gd name="T53" fmla="*/ 38 h 15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75"/>
                  <a:gd name="T82" fmla="*/ 0 h 1545"/>
                  <a:gd name="T83" fmla="*/ 2975 w 2975"/>
                  <a:gd name="T84" fmla="*/ 1545 h 15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75" h="1545">
                    <a:moveTo>
                      <a:pt x="2905" y="304"/>
                    </a:moveTo>
                    <a:lnTo>
                      <a:pt x="2975" y="788"/>
                    </a:lnTo>
                    <a:lnTo>
                      <a:pt x="2966" y="1541"/>
                    </a:lnTo>
                    <a:lnTo>
                      <a:pt x="2947" y="1545"/>
                    </a:lnTo>
                    <a:lnTo>
                      <a:pt x="2698" y="1407"/>
                    </a:lnTo>
                    <a:lnTo>
                      <a:pt x="2293" y="1533"/>
                    </a:lnTo>
                    <a:lnTo>
                      <a:pt x="2195" y="1441"/>
                    </a:lnTo>
                    <a:lnTo>
                      <a:pt x="2118" y="1469"/>
                    </a:lnTo>
                    <a:lnTo>
                      <a:pt x="2097" y="1413"/>
                    </a:lnTo>
                    <a:lnTo>
                      <a:pt x="2016" y="1522"/>
                    </a:lnTo>
                    <a:lnTo>
                      <a:pt x="1980" y="1436"/>
                    </a:lnTo>
                    <a:lnTo>
                      <a:pt x="1925" y="1483"/>
                    </a:lnTo>
                    <a:lnTo>
                      <a:pt x="1818" y="1400"/>
                    </a:lnTo>
                    <a:lnTo>
                      <a:pt x="1749" y="1464"/>
                    </a:lnTo>
                    <a:lnTo>
                      <a:pt x="1671" y="1326"/>
                    </a:lnTo>
                    <a:lnTo>
                      <a:pt x="1536" y="1360"/>
                    </a:lnTo>
                    <a:lnTo>
                      <a:pt x="1296" y="1290"/>
                    </a:lnTo>
                    <a:lnTo>
                      <a:pt x="1232" y="1181"/>
                    </a:lnTo>
                    <a:lnTo>
                      <a:pt x="1109" y="1209"/>
                    </a:lnTo>
                    <a:lnTo>
                      <a:pt x="1003" y="1125"/>
                    </a:lnTo>
                    <a:lnTo>
                      <a:pt x="1040" y="285"/>
                    </a:lnTo>
                    <a:lnTo>
                      <a:pt x="0" y="226"/>
                    </a:lnTo>
                    <a:lnTo>
                      <a:pt x="15" y="0"/>
                    </a:lnTo>
                    <a:lnTo>
                      <a:pt x="344" y="25"/>
                    </a:lnTo>
                    <a:lnTo>
                      <a:pt x="2899" y="81"/>
                    </a:lnTo>
                    <a:lnTo>
                      <a:pt x="2902" y="229"/>
                    </a:lnTo>
                    <a:lnTo>
                      <a:pt x="2905" y="304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1" name="Freeform 214">
                <a:extLst>
                  <a:ext uri="{FF2B5EF4-FFF2-40B4-BE49-F238E27FC236}">
                    <a16:creationId xmlns:a16="http://schemas.microsoft.com/office/drawing/2014/main" id="{DD83F446-DE82-4E21-9CE8-2C93231FF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2855"/>
                <a:ext cx="371" cy="193"/>
              </a:xfrm>
              <a:custGeom>
                <a:avLst/>
                <a:gdLst>
                  <a:gd name="T0" fmla="*/ 362 w 2975"/>
                  <a:gd name="T1" fmla="*/ 38 h 1545"/>
                  <a:gd name="T2" fmla="*/ 371 w 2975"/>
                  <a:gd name="T3" fmla="*/ 98 h 1545"/>
                  <a:gd name="T4" fmla="*/ 370 w 2975"/>
                  <a:gd name="T5" fmla="*/ 193 h 1545"/>
                  <a:gd name="T6" fmla="*/ 368 w 2975"/>
                  <a:gd name="T7" fmla="*/ 193 h 1545"/>
                  <a:gd name="T8" fmla="*/ 336 w 2975"/>
                  <a:gd name="T9" fmla="*/ 176 h 1545"/>
                  <a:gd name="T10" fmla="*/ 286 w 2975"/>
                  <a:gd name="T11" fmla="*/ 192 h 1545"/>
                  <a:gd name="T12" fmla="*/ 274 w 2975"/>
                  <a:gd name="T13" fmla="*/ 180 h 1545"/>
                  <a:gd name="T14" fmla="*/ 264 w 2975"/>
                  <a:gd name="T15" fmla="*/ 184 h 1545"/>
                  <a:gd name="T16" fmla="*/ 262 w 2975"/>
                  <a:gd name="T17" fmla="*/ 177 h 1545"/>
                  <a:gd name="T18" fmla="*/ 251 w 2975"/>
                  <a:gd name="T19" fmla="*/ 190 h 1545"/>
                  <a:gd name="T20" fmla="*/ 247 w 2975"/>
                  <a:gd name="T21" fmla="*/ 179 h 1545"/>
                  <a:gd name="T22" fmla="*/ 240 w 2975"/>
                  <a:gd name="T23" fmla="*/ 185 h 1545"/>
                  <a:gd name="T24" fmla="*/ 227 w 2975"/>
                  <a:gd name="T25" fmla="*/ 175 h 1545"/>
                  <a:gd name="T26" fmla="*/ 218 w 2975"/>
                  <a:gd name="T27" fmla="*/ 183 h 1545"/>
                  <a:gd name="T28" fmla="*/ 208 w 2975"/>
                  <a:gd name="T29" fmla="*/ 166 h 1545"/>
                  <a:gd name="T30" fmla="*/ 192 w 2975"/>
                  <a:gd name="T31" fmla="*/ 170 h 1545"/>
                  <a:gd name="T32" fmla="*/ 162 w 2975"/>
                  <a:gd name="T33" fmla="*/ 161 h 1545"/>
                  <a:gd name="T34" fmla="*/ 154 w 2975"/>
                  <a:gd name="T35" fmla="*/ 148 h 1545"/>
                  <a:gd name="T36" fmla="*/ 138 w 2975"/>
                  <a:gd name="T37" fmla="*/ 151 h 1545"/>
                  <a:gd name="T38" fmla="*/ 125 w 2975"/>
                  <a:gd name="T39" fmla="*/ 141 h 1545"/>
                  <a:gd name="T40" fmla="*/ 130 w 2975"/>
                  <a:gd name="T41" fmla="*/ 36 h 1545"/>
                  <a:gd name="T42" fmla="*/ 0 w 2975"/>
                  <a:gd name="T43" fmla="*/ 28 h 1545"/>
                  <a:gd name="T44" fmla="*/ 2 w 2975"/>
                  <a:gd name="T45" fmla="*/ 0 h 1545"/>
                  <a:gd name="T46" fmla="*/ 43 w 2975"/>
                  <a:gd name="T47" fmla="*/ 3 h 1545"/>
                  <a:gd name="T48" fmla="*/ 362 w 2975"/>
                  <a:gd name="T49" fmla="*/ 10 h 1545"/>
                  <a:gd name="T50" fmla="*/ 362 w 2975"/>
                  <a:gd name="T51" fmla="*/ 29 h 1545"/>
                  <a:gd name="T52" fmla="*/ 362 w 2975"/>
                  <a:gd name="T53" fmla="*/ 38 h 15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75"/>
                  <a:gd name="T82" fmla="*/ 0 h 1545"/>
                  <a:gd name="T83" fmla="*/ 2975 w 2975"/>
                  <a:gd name="T84" fmla="*/ 1545 h 15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75" h="1545">
                    <a:moveTo>
                      <a:pt x="2905" y="304"/>
                    </a:moveTo>
                    <a:lnTo>
                      <a:pt x="2975" y="788"/>
                    </a:lnTo>
                    <a:lnTo>
                      <a:pt x="2966" y="1541"/>
                    </a:lnTo>
                    <a:lnTo>
                      <a:pt x="2947" y="1545"/>
                    </a:lnTo>
                    <a:lnTo>
                      <a:pt x="2698" y="1407"/>
                    </a:lnTo>
                    <a:lnTo>
                      <a:pt x="2293" y="1533"/>
                    </a:lnTo>
                    <a:lnTo>
                      <a:pt x="2195" y="1441"/>
                    </a:lnTo>
                    <a:lnTo>
                      <a:pt x="2118" y="1469"/>
                    </a:lnTo>
                    <a:lnTo>
                      <a:pt x="2097" y="1413"/>
                    </a:lnTo>
                    <a:lnTo>
                      <a:pt x="2016" y="1522"/>
                    </a:lnTo>
                    <a:lnTo>
                      <a:pt x="1980" y="1436"/>
                    </a:lnTo>
                    <a:lnTo>
                      <a:pt x="1925" y="1483"/>
                    </a:lnTo>
                    <a:lnTo>
                      <a:pt x="1818" y="1400"/>
                    </a:lnTo>
                    <a:lnTo>
                      <a:pt x="1749" y="1464"/>
                    </a:lnTo>
                    <a:lnTo>
                      <a:pt x="1671" y="1326"/>
                    </a:lnTo>
                    <a:lnTo>
                      <a:pt x="1536" y="1360"/>
                    </a:lnTo>
                    <a:lnTo>
                      <a:pt x="1296" y="1290"/>
                    </a:lnTo>
                    <a:lnTo>
                      <a:pt x="1232" y="1181"/>
                    </a:lnTo>
                    <a:lnTo>
                      <a:pt x="1109" y="1209"/>
                    </a:lnTo>
                    <a:lnTo>
                      <a:pt x="1003" y="1125"/>
                    </a:lnTo>
                    <a:lnTo>
                      <a:pt x="1040" y="285"/>
                    </a:lnTo>
                    <a:lnTo>
                      <a:pt x="0" y="226"/>
                    </a:lnTo>
                    <a:lnTo>
                      <a:pt x="15" y="0"/>
                    </a:lnTo>
                    <a:lnTo>
                      <a:pt x="344" y="25"/>
                    </a:lnTo>
                    <a:lnTo>
                      <a:pt x="2899" y="81"/>
                    </a:lnTo>
                    <a:lnTo>
                      <a:pt x="2902" y="229"/>
                    </a:lnTo>
                    <a:lnTo>
                      <a:pt x="2905" y="304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2" name="Line 215">
                <a:extLst>
                  <a:ext uri="{FF2B5EF4-FFF2-40B4-BE49-F238E27FC236}">
                    <a16:creationId xmlns:a16="http://schemas.microsoft.com/office/drawing/2014/main" id="{DDFCDAA7-744B-4597-8CFF-2DA193D15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" y="2471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3" name="Freeform 178">
                <a:extLst>
                  <a:ext uri="{FF2B5EF4-FFF2-40B4-BE49-F238E27FC236}">
                    <a16:creationId xmlns:a16="http://schemas.microsoft.com/office/drawing/2014/main" id="{33C3BE1E-BD28-4AB1-A1A0-A6C4CC8D4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" y="2210"/>
                <a:ext cx="342" cy="290"/>
              </a:xfrm>
              <a:custGeom>
                <a:avLst/>
                <a:gdLst/>
                <a:ahLst/>
                <a:cxnLst>
                  <a:cxn ang="0">
                    <a:pos x="1289" y="2085"/>
                  </a:cxn>
                  <a:cxn ang="0">
                    <a:pos x="0" y="1725"/>
                  </a:cxn>
                  <a:cxn ang="0">
                    <a:pos x="0" y="1343"/>
                  </a:cxn>
                  <a:cxn ang="0">
                    <a:pos x="222" y="1030"/>
                  </a:cxn>
                  <a:cxn ang="0">
                    <a:pos x="541" y="315"/>
                  </a:cxn>
                  <a:cxn ang="0">
                    <a:pos x="594" y="0"/>
                  </a:cxn>
                  <a:cxn ang="0">
                    <a:pos x="750" y="44"/>
                  </a:cxn>
                  <a:cxn ang="0">
                    <a:pos x="750" y="61"/>
                  </a:cxn>
                  <a:cxn ang="0">
                    <a:pos x="884" y="151"/>
                  </a:cxn>
                  <a:cxn ang="0">
                    <a:pos x="882" y="356"/>
                  </a:cxn>
                  <a:cxn ang="0">
                    <a:pos x="993" y="424"/>
                  </a:cxn>
                  <a:cxn ang="0">
                    <a:pos x="1153" y="396"/>
                  </a:cxn>
                  <a:cxn ang="0">
                    <a:pos x="1339" y="488"/>
                  </a:cxn>
                  <a:cxn ang="0">
                    <a:pos x="1563" y="511"/>
                  </a:cxn>
                  <a:cxn ang="0">
                    <a:pos x="2033" y="491"/>
                  </a:cxn>
                  <a:cxn ang="0">
                    <a:pos x="2636" y="633"/>
                  </a:cxn>
                  <a:cxn ang="0">
                    <a:pos x="2736" y="829"/>
                  </a:cxn>
                  <a:cxn ang="0">
                    <a:pos x="2389" y="1289"/>
                  </a:cxn>
                  <a:cxn ang="0">
                    <a:pos x="2465" y="1418"/>
                  </a:cxn>
                  <a:cxn ang="0">
                    <a:pos x="2222" y="2314"/>
                  </a:cxn>
                  <a:cxn ang="0">
                    <a:pos x="1490" y="2138"/>
                  </a:cxn>
                  <a:cxn ang="0">
                    <a:pos x="1289" y="2085"/>
                  </a:cxn>
                </a:cxnLst>
                <a:rect l="0" t="0" r="r" b="b"/>
                <a:pathLst>
                  <a:path w="2736" h="2314">
                    <a:moveTo>
                      <a:pt x="1289" y="2085"/>
                    </a:moveTo>
                    <a:lnTo>
                      <a:pt x="0" y="1725"/>
                    </a:lnTo>
                    <a:lnTo>
                      <a:pt x="0" y="1343"/>
                    </a:lnTo>
                    <a:lnTo>
                      <a:pt x="222" y="1030"/>
                    </a:lnTo>
                    <a:lnTo>
                      <a:pt x="541" y="315"/>
                    </a:lnTo>
                    <a:lnTo>
                      <a:pt x="594" y="0"/>
                    </a:lnTo>
                    <a:lnTo>
                      <a:pt x="750" y="44"/>
                    </a:lnTo>
                    <a:lnTo>
                      <a:pt x="750" y="61"/>
                    </a:lnTo>
                    <a:lnTo>
                      <a:pt x="884" y="151"/>
                    </a:lnTo>
                    <a:lnTo>
                      <a:pt x="882" y="356"/>
                    </a:lnTo>
                    <a:lnTo>
                      <a:pt x="993" y="424"/>
                    </a:lnTo>
                    <a:lnTo>
                      <a:pt x="1153" y="396"/>
                    </a:lnTo>
                    <a:lnTo>
                      <a:pt x="1339" y="488"/>
                    </a:lnTo>
                    <a:lnTo>
                      <a:pt x="1563" y="511"/>
                    </a:lnTo>
                    <a:lnTo>
                      <a:pt x="2033" y="491"/>
                    </a:lnTo>
                    <a:lnTo>
                      <a:pt x="2636" y="633"/>
                    </a:lnTo>
                    <a:lnTo>
                      <a:pt x="2736" y="829"/>
                    </a:lnTo>
                    <a:lnTo>
                      <a:pt x="2389" y="1289"/>
                    </a:lnTo>
                    <a:lnTo>
                      <a:pt x="2465" y="1418"/>
                    </a:lnTo>
                    <a:lnTo>
                      <a:pt x="2222" y="2314"/>
                    </a:lnTo>
                    <a:lnTo>
                      <a:pt x="1490" y="2138"/>
                    </a:lnTo>
                    <a:lnTo>
                      <a:pt x="1289" y="2085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4" name="Freeform 217">
                <a:extLst>
                  <a:ext uri="{FF2B5EF4-FFF2-40B4-BE49-F238E27FC236}">
                    <a16:creationId xmlns:a16="http://schemas.microsoft.com/office/drawing/2014/main" id="{4DEEFA13-A158-46DD-891E-BB783A640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" y="2210"/>
                <a:ext cx="342" cy="290"/>
              </a:xfrm>
              <a:custGeom>
                <a:avLst/>
                <a:gdLst>
                  <a:gd name="T0" fmla="*/ 161 w 2736"/>
                  <a:gd name="T1" fmla="*/ 261 h 2314"/>
                  <a:gd name="T2" fmla="*/ 0 w 2736"/>
                  <a:gd name="T3" fmla="*/ 216 h 2314"/>
                  <a:gd name="T4" fmla="*/ 0 w 2736"/>
                  <a:gd name="T5" fmla="*/ 168 h 2314"/>
                  <a:gd name="T6" fmla="*/ 28 w 2736"/>
                  <a:gd name="T7" fmla="*/ 129 h 2314"/>
                  <a:gd name="T8" fmla="*/ 68 w 2736"/>
                  <a:gd name="T9" fmla="*/ 39 h 2314"/>
                  <a:gd name="T10" fmla="*/ 74 w 2736"/>
                  <a:gd name="T11" fmla="*/ 0 h 2314"/>
                  <a:gd name="T12" fmla="*/ 94 w 2736"/>
                  <a:gd name="T13" fmla="*/ 6 h 2314"/>
                  <a:gd name="T14" fmla="*/ 94 w 2736"/>
                  <a:gd name="T15" fmla="*/ 8 h 2314"/>
                  <a:gd name="T16" fmla="*/ 110 w 2736"/>
                  <a:gd name="T17" fmla="*/ 19 h 2314"/>
                  <a:gd name="T18" fmla="*/ 110 w 2736"/>
                  <a:gd name="T19" fmla="*/ 45 h 2314"/>
                  <a:gd name="T20" fmla="*/ 124 w 2736"/>
                  <a:gd name="T21" fmla="*/ 53 h 2314"/>
                  <a:gd name="T22" fmla="*/ 144 w 2736"/>
                  <a:gd name="T23" fmla="*/ 50 h 2314"/>
                  <a:gd name="T24" fmla="*/ 167 w 2736"/>
                  <a:gd name="T25" fmla="*/ 61 h 2314"/>
                  <a:gd name="T26" fmla="*/ 195 w 2736"/>
                  <a:gd name="T27" fmla="*/ 64 h 2314"/>
                  <a:gd name="T28" fmla="*/ 254 w 2736"/>
                  <a:gd name="T29" fmla="*/ 62 h 2314"/>
                  <a:gd name="T30" fmla="*/ 330 w 2736"/>
                  <a:gd name="T31" fmla="*/ 79 h 2314"/>
                  <a:gd name="T32" fmla="*/ 342 w 2736"/>
                  <a:gd name="T33" fmla="*/ 104 h 2314"/>
                  <a:gd name="T34" fmla="*/ 299 w 2736"/>
                  <a:gd name="T35" fmla="*/ 162 h 2314"/>
                  <a:gd name="T36" fmla="*/ 308 w 2736"/>
                  <a:gd name="T37" fmla="*/ 178 h 2314"/>
                  <a:gd name="T38" fmla="*/ 278 w 2736"/>
                  <a:gd name="T39" fmla="*/ 290 h 2314"/>
                  <a:gd name="T40" fmla="*/ 186 w 2736"/>
                  <a:gd name="T41" fmla="*/ 268 h 2314"/>
                  <a:gd name="T42" fmla="*/ 161 w 2736"/>
                  <a:gd name="T43" fmla="*/ 261 h 23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36"/>
                  <a:gd name="T67" fmla="*/ 0 h 2314"/>
                  <a:gd name="T68" fmla="*/ 2736 w 2736"/>
                  <a:gd name="T69" fmla="*/ 2314 h 23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36" h="2314">
                    <a:moveTo>
                      <a:pt x="1289" y="2085"/>
                    </a:moveTo>
                    <a:lnTo>
                      <a:pt x="0" y="1725"/>
                    </a:lnTo>
                    <a:lnTo>
                      <a:pt x="0" y="1343"/>
                    </a:lnTo>
                    <a:lnTo>
                      <a:pt x="222" y="1030"/>
                    </a:lnTo>
                    <a:lnTo>
                      <a:pt x="541" y="315"/>
                    </a:lnTo>
                    <a:lnTo>
                      <a:pt x="594" y="0"/>
                    </a:lnTo>
                    <a:lnTo>
                      <a:pt x="750" y="44"/>
                    </a:lnTo>
                    <a:lnTo>
                      <a:pt x="750" y="61"/>
                    </a:lnTo>
                    <a:lnTo>
                      <a:pt x="884" y="151"/>
                    </a:lnTo>
                    <a:lnTo>
                      <a:pt x="882" y="356"/>
                    </a:lnTo>
                    <a:lnTo>
                      <a:pt x="993" y="424"/>
                    </a:lnTo>
                    <a:lnTo>
                      <a:pt x="1153" y="396"/>
                    </a:lnTo>
                    <a:lnTo>
                      <a:pt x="1339" y="488"/>
                    </a:lnTo>
                    <a:lnTo>
                      <a:pt x="1563" y="511"/>
                    </a:lnTo>
                    <a:lnTo>
                      <a:pt x="2033" y="491"/>
                    </a:lnTo>
                    <a:lnTo>
                      <a:pt x="2636" y="633"/>
                    </a:lnTo>
                    <a:lnTo>
                      <a:pt x="2736" y="829"/>
                    </a:lnTo>
                    <a:lnTo>
                      <a:pt x="2389" y="1289"/>
                    </a:lnTo>
                    <a:lnTo>
                      <a:pt x="2465" y="1418"/>
                    </a:lnTo>
                    <a:lnTo>
                      <a:pt x="2222" y="2314"/>
                    </a:lnTo>
                    <a:lnTo>
                      <a:pt x="1490" y="2138"/>
                    </a:lnTo>
                    <a:lnTo>
                      <a:pt x="1289" y="2085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5" name="Line 218">
                <a:extLst>
                  <a:ext uri="{FF2B5EF4-FFF2-40B4-BE49-F238E27FC236}">
                    <a16:creationId xmlns:a16="http://schemas.microsoft.com/office/drawing/2014/main" id="{F6A717D8-CE12-4DCB-B977-C428314C1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5" y="2526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6" name="Freeform 181">
                <a:extLst>
                  <a:ext uri="{FF2B5EF4-FFF2-40B4-BE49-F238E27FC236}">
                    <a16:creationId xmlns:a16="http://schemas.microsoft.com/office/drawing/2014/main" id="{7ED80207-FF48-4494-9948-5ADF1CD15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506"/>
                <a:ext cx="251" cy="161"/>
              </a:xfrm>
              <a:custGeom>
                <a:avLst/>
                <a:gdLst/>
                <a:ahLst/>
                <a:cxnLst>
                  <a:cxn ang="0">
                    <a:pos x="220" y="160"/>
                  </a:cxn>
                  <a:cxn ang="0">
                    <a:pos x="243" y="271"/>
                  </a:cxn>
                  <a:cxn ang="0">
                    <a:pos x="1633" y="0"/>
                  </a:cxn>
                  <a:cxn ang="0">
                    <a:pos x="1793" y="190"/>
                  </a:cxn>
                  <a:cxn ang="0">
                    <a:pos x="1891" y="226"/>
                  </a:cxn>
                  <a:cxn ang="0">
                    <a:pos x="1801" y="411"/>
                  </a:cxn>
                  <a:cxn ang="0">
                    <a:pos x="1810" y="581"/>
                  </a:cxn>
                  <a:cxn ang="0">
                    <a:pos x="2008" y="746"/>
                  </a:cxn>
                  <a:cxn ang="0">
                    <a:pos x="1818" y="942"/>
                  </a:cxn>
                  <a:cxn ang="0">
                    <a:pos x="1806" y="933"/>
                  </a:cxn>
                  <a:cxn ang="0">
                    <a:pos x="1701" y="1000"/>
                  </a:cxn>
                  <a:cxn ang="0">
                    <a:pos x="1601" y="1019"/>
                  </a:cxn>
                  <a:cxn ang="0">
                    <a:pos x="495" y="1234"/>
                  </a:cxn>
                  <a:cxn ang="0">
                    <a:pos x="410" y="1249"/>
                  </a:cxn>
                  <a:cxn ang="0">
                    <a:pos x="162" y="1290"/>
                  </a:cxn>
                  <a:cxn ang="0">
                    <a:pos x="95" y="893"/>
                  </a:cxn>
                  <a:cxn ang="0">
                    <a:pos x="84" y="804"/>
                  </a:cxn>
                  <a:cxn ang="0">
                    <a:pos x="0" y="327"/>
                  </a:cxn>
                  <a:cxn ang="0">
                    <a:pos x="220" y="160"/>
                  </a:cxn>
                </a:cxnLst>
                <a:rect l="0" t="0" r="r" b="b"/>
                <a:pathLst>
                  <a:path w="2008" h="1290">
                    <a:moveTo>
                      <a:pt x="220" y="160"/>
                    </a:moveTo>
                    <a:lnTo>
                      <a:pt x="243" y="271"/>
                    </a:lnTo>
                    <a:lnTo>
                      <a:pt x="1633" y="0"/>
                    </a:lnTo>
                    <a:lnTo>
                      <a:pt x="1793" y="190"/>
                    </a:lnTo>
                    <a:lnTo>
                      <a:pt x="1891" y="226"/>
                    </a:lnTo>
                    <a:lnTo>
                      <a:pt x="1801" y="411"/>
                    </a:lnTo>
                    <a:lnTo>
                      <a:pt x="1810" y="581"/>
                    </a:lnTo>
                    <a:lnTo>
                      <a:pt x="2008" y="746"/>
                    </a:lnTo>
                    <a:lnTo>
                      <a:pt x="1818" y="942"/>
                    </a:lnTo>
                    <a:lnTo>
                      <a:pt x="1806" y="933"/>
                    </a:lnTo>
                    <a:lnTo>
                      <a:pt x="1701" y="1000"/>
                    </a:lnTo>
                    <a:lnTo>
                      <a:pt x="1601" y="1019"/>
                    </a:lnTo>
                    <a:lnTo>
                      <a:pt x="495" y="1234"/>
                    </a:lnTo>
                    <a:lnTo>
                      <a:pt x="410" y="1249"/>
                    </a:lnTo>
                    <a:lnTo>
                      <a:pt x="162" y="1290"/>
                    </a:lnTo>
                    <a:lnTo>
                      <a:pt x="95" y="893"/>
                    </a:lnTo>
                    <a:lnTo>
                      <a:pt x="84" y="804"/>
                    </a:lnTo>
                    <a:lnTo>
                      <a:pt x="0" y="327"/>
                    </a:lnTo>
                    <a:lnTo>
                      <a:pt x="220" y="160"/>
                    </a:lnTo>
                    <a:close/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77" name="Freeform 220">
                <a:extLst>
                  <a:ext uri="{FF2B5EF4-FFF2-40B4-BE49-F238E27FC236}">
                    <a16:creationId xmlns:a16="http://schemas.microsoft.com/office/drawing/2014/main" id="{80D25AA3-56A5-4AC5-AAA2-BE36A93CB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506"/>
                <a:ext cx="251" cy="161"/>
              </a:xfrm>
              <a:custGeom>
                <a:avLst/>
                <a:gdLst>
                  <a:gd name="T0" fmla="*/ 28 w 2008"/>
                  <a:gd name="T1" fmla="*/ 20 h 1290"/>
                  <a:gd name="T2" fmla="*/ 30 w 2008"/>
                  <a:gd name="T3" fmla="*/ 34 h 1290"/>
                  <a:gd name="T4" fmla="*/ 204 w 2008"/>
                  <a:gd name="T5" fmla="*/ 0 h 1290"/>
                  <a:gd name="T6" fmla="*/ 224 w 2008"/>
                  <a:gd name="T7" fmla="*/ 24 h 1290"/>
                  <a:gd name="T8" fmla="*/ 236 w 2008"/>
                  <a:gd name="T9" fmla="*/ 28 h 1290"/>
                  <a:gd name="T10" fmla="*/ 225 w 2008"/>
                  <a:gd name="T11" fmla="*/ 51 h 1290"/>
                  <a:gd name="T12" fmla="*/ 226 w 2008"/>
                  <a:gd name="T13" fmla="*/ 73 h 1290"/>
                  <a:gd name="T14" fmla="*/ 251 w 2008"/>
                  <a:gd name="T15" fmla="*/ 93 h 1290"/>
                  <a:gd name="T16" fmla="*/ 227 w 2008"/>
                  <a:gd name="T17" fmla="*/ 118 h 1290"/>
                  <a:gd name="T18" fmla="*/ 226 w 2008"/>
                  <a:gd name="T19" fmla="*/ 116 h 1290"/>
                  <a:gd name="T20" fmla="*/ 213 w 2008"/>
                  <a:gd name="T21" fmla="*/ 125 h 1290"/>
                  <a:gd name="T22" fmla="*/ 200 w 2008"/>
                  <a:gd name="T23" fmla="*/ 127 h 1290"/>
                  <a:gd name="T24" fmla="*/ 62 w 2008"/>
                  <a:gd name="T25" fmla="*/ 154 h 1290"/>
                  <a:gd name="T26" fmla="*/ 51 w 2008"/>
                  <a:gd name="T27" fmla="*/ 156 h 1290"/>
                  <a:gd name="T28" fmla="*/ 20 w 2008"/>
                  <a:gd name="T29" fmla="*/ 161 h 1290"/>
                  <a:gd name="T30" fmla="*/ 12 w 2008"/>
                  <a:gd name="T31" fmla="*/ 111 h 1290"/>
                  <a:gd name="T32" fmla="*/ 11 w 2008"/>
                  <a:gd name="T33" fmla="*/ 100 h 1290"/>
                  <a:gd name="T34" fmla="*/ 0 w 2008"/>
                  <a:gd name="T35" fmla="*/ 41 h 1290"/>
                  <a:gd name="T36" fmla="*/ 28 w 2008"/>
                  <a:gd name="T37" fmla="*/ 20 h 12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08"/>
                  <a:gd name="T58" fmla="*/ 0 h 1290"/>
                  <a:gd name="T59" fmla="*/ 2008 w 2008"/>
                  <a:gd name="T60" fmla="*/ 1290 h 129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08" h="1290">
                    <a:moveTo>
                      <a:pt x="220" y="160"/>
                    </a:moveTo>
                    <a:lnTo>
                      <a:pt x="243" y="271"/>
                    </a:lnTo>
                    <a:lnTo>
                      <a:pt x="1633" y="0"/>
                    </a:lnTo>
                    <a:lnTo>
                      <a:pt x="1793" y="190"/>
                    </a:lnTo>
                    <a:lnTo>
                      <a:pt x="1891" y="226"/>
                    </a:lnTo>
                    <a:lnTo>
                      <a:pt x="1801" y="411"/>
                    </a:lnTo>
                    <a:lnTo>
                      <a:pt x="1810" y="581"/>
                    </a:lnTo>
                    <a:lnTo>
                      <a:pt x="2008" y="746"/>
                    </a:lnTo>
                    <a:lnTo>
                      <a:pt x="1818" y="942"/>
                    </a:lnTo>
                    <a:lnTo>
                      <a:pt x="1806" y="933"/>
                    </a:lnTo>
                    <a:lnTo>
                      <a:pt x="1701" y="1000"/>
                    </a:lnTo>
                    <a:lnTo>
                      <a:pt x="1601" y="1019"/>
                    </a:lnTo>
                    <a:lnTo>
                      <a:pt x="495" y="1234"/>
                    </a:lnTo>
                    <a:lnTo>
                      <a:pt x="410" y="1249"/>
                    </a:lnTo>
                    <a:lnTo>
                      <a:pt x="162" y="1290"/>
                    </a:lnTo>
                    <a:lnTo>
                      <a:pt x="95" y="893"/>
                    </a:lnTo>
                    <a:lnTo>
                      <a:pt x="84" y="804"/>
                    </a:lnTo>
                    <a:lnTo>
                      <a:pt x="0" y="327"/>
                    </a:lnTo>
                    <a:lnTo>
                      <a:pt x="220" y="160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8" name="Line 221">
                <a:extLst>
                  <a:ext uri="{FF2B5EF4-FFF2-40B4-BE49-F238E27FC236}">
                    <a16:creationId xmlns:a16="http://schemas.microsoft.com/office/drawing/2014/main" id="{D2822B81-D9CD-46AA-9A91-8CBBBD039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4" y="2490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79" name="Freeform 222">
                <a:extLst>
                  <a:ext uri="{FF2B5EF4-FFF2-40B4-BE49-F238E27FC236}">
                    <a16:creationId xmlns:a16="http://schemas.microsoft.com/office/drawing/2014/main" id="{79370FAD-2A89-489C-A8C0-FEDF381C4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2467"/>
                <a:ext cx="33" cy="41"/>
              </a:xfrm>
              <a:custGeom>
                <a:avLst/>
                <a:gdLst>
                  <a:gd name="T0" fmla="*/ 33 w 266"/>
                  <a:gd name="T1" fmla="*/ 23 h 326"/>
                  <a:gd name="T2" fmla="*/ 26 w 266"/>
                  <a:gd name="T3" fmla="*/ 31 h 326"/>
                  <a:gd name="T4" fmla="*/ 20 w 266"/>
                  <a:gd name="T5" fmla="*/ 20 h 326"/>
                  <a:gd name="T6" fmla="*/ 21 w 266"/>
                  <a:gd name="T7" fmla="*/ 35 h 326"/>
                  <a:gd name="T8" fmla="*/ 7 w 266"/>
                  <a:gd name="T9" fmla="*/ 41 h 326"/>
                  <a:gd name="T10" fmla="*/ 0 w 266"/>
                  <a:gd name="T11" fmla="*/ 5 h 326"/>
                  <a:gd name="T12" fmla="*/ 15 w 266"/>
                  <a:gd name="T13" fmla="*/ 0 h 326"/>
                  <a:gd name="T14" fmla="*/ 30 w 266"/>
                  <a:gd name="T15" fmla="*/ 17 h 326"/>
                  <a:gd name="T16" fmla="*/ 33 w 266"/>
                  <a:gd name="T17" fmla="*/ 23 h 3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326"/>
                  <a:gd name="T29" fmla="*/ 266 w 266"/>
                  <a:gd name="T30" fmla="*/ 326 h 3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326">
                    <a:moveTo>
                      <a:pt x="266" y="183"/>
                    </a:moveTo>
                    <a:lnTo>
                      <a:pt x="209" y="245"/>
                    </a:lnTo>
                    <a:lnTo>
                      <a:pt x="164" y="158"/>
                    </a:lnTo>
                    <a:lnTo>
                      <a:pt x="168" y="281"/>
                    </a:lnTo>
                    <a:lnTo>
                      <a:pt x="56" y="326"/>
                    </a:lnTo>
                    <a:lnTo>
                      <a:pt x="0" y="41"/>
                    </a:lnTo>
                    <a:lnTo>
                      <a:pt x="123" y="0"/>
                    </a:lnTo>
                    <a:lnTo>
                      <a:pt x="243" y="139"/>
                    </a:lnTo>
                    <a:lnTo>
                      <a:pt x="266" y="183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0" name="Freeform 185">
                <a:extLst>
                  <a:ext uri="{FF2B5EF4-FFF2-40B4-BE49-F238E27FC236}">
                    <a16:creationId xmlns:a16="http://schemas.microsoft.com/office/drawing/2014/main" id="{AF2B6BA1-E0A0-44FE-9D37-155DDC9B4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2467"/>
                <a:ext cx="33" cy="41"/>
              </a:xfrm>
              <a:custGeom>
                <a:avLst/>
                <a:gdLst/>
                <a:ahLst/>
                <a:cxnLst>
                  <a:cxn ang="0">
                    <a:pos x="266" y="183"/>
                  </a:cxn>
                  <a:cxn ang="0">
                    <a:pos x="209" y="245"/>
                  </a:cxn>
                  <a:cxn ang="0">
                    <a:pos x="164" y="158"/>
                  </a:cxn>
                  <a:cxn ang="0">
                    <a:pos x="168" y="281"/>
                  </a:cxn>
                  <a:cxn ang="0">
                    <a:pos x="56" y="326"/>
                  </a:cxn>
                  <a:cxn ang="0">
                    <a:pos x="0" y="41"/>
                  </a:cxn>
                  <a:cxn ang="0">
                    <a:pos x="123" y="0"/>
                  </a:cxn>
                  <a:cxn ang="0">
                    <a:pos x="243" y="139"/>
                  </a:cxn>
                  <a:cxn ang="0">
                    <a:pos x="266" y="183"/>
                  </a:cxn>
                </a:cxnLst>
                <a:rect l="0" t="0" r="r" b="b"/>
                <a:pathLst>
                  <a:path w="266" h="326">
                    <a:moveTo>
                      <a:pt x="266" y="183"/>
                    </a:moveTo>
                    <a:lnTo>
                      <a:pt x="209" y="245"/>
                    </a:lnTo>
                    <a:lnTo>
                      <a:pt x="164" y="158"/>
                    </a:lnTo>
                    <a:lnTo>
                      <a:pt x="168" y="281"/>
                    </a:lnTo>
                    <a:lnTo>
                      <a:pt x="56" y="326"/>
                    </a:lnTo>
                    <a:lnTo>
                      <a:pt x="0" y="41"/>
                    </a:lnTo>
                    <a:lnTo>
                      <a:pt x="123" y="0"/>
                    </a:lnTo>
                    <a:lnTo>
                      <a:pt x="243" y="139"/>
                    </a:lnTo>
                    <a:lnTo>
                      <a:pt x="266" y="183"/>
                    </a:ln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1" name="Line 224">
                <a:extLst>
                  <a:ext uri="{FF2B5EF4-FFF2-40B4-BE49-F238E27FC236}">
                    <a16:creationId xmlns:a16="http://schemas.microsoft.com/office/drawing/2014/main" id="{30A4B4BD-AD12-41BA-BB09-E5A57CAD5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6" y="2967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2" name="Freeform 225">
                <a:extLst>
                  <a:ext uri="{FF2B5EF4-FFF2-40B4-BE49-F238E27FC236}">
                    <a16:creationId xmlns:a16="http://schemas.microsoft.com/office/drawing/2014/main" id="{18D60B88-275A-42D3-844D-1A7CB017B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2916"/>
                <a:ext cx="220" cy="167"/>
              </a:xfrm>
              <a:custGeom>
                <a:avLst/>
                <a:gdLst>
                  <a:gd name="T0" fmla="*/ 220 w 1754"/>
                  <a:gd name="T1" fmla="*/ 51 h 1336"/>
                  <a:gd name="T2" fmla="*/ 193 w 1754"/>
                  <a:gd name="T3" fmla="*/ 84 h 1336"/>
                  <a:gd name="T4" fmla="*/ 198 w 1754"/>
                  <a:gd name="T5" fmla="*/ 94 h 1336"/>
                  <a:gd name="T6" fmla="*/ 174 w 1754"/>
                  <a:gd name="T7" fmla="*/ 120 h 1336"/>
                  <a:gd name="T8" fmla="*/ 169 w 1754"/>
                  <a:gd name="T9" fmla="*/ 117 h 1336"/>
                  <a:gd name="T10" fmla="*/ 169 w 1754"/>
                  <a:gd name="T11" fmla="*/ 128 h 1336"/>
                  <a:gd name="T12" fmla="*/ 144 w 1754"/>
                  <a:gd name="T13" fmla="*/ 139 h 1336"/>
                  <a:gd name="T14" fmla="*/ 142 w 1754"/>
                  <a:gd name="T15" fmla="*/ 151 h 1336"/>
                  <a:gd name="T16" fmla="*/ 132 w 1754"/>
                  <a:gd name="T17" fmla="*/ 145 h 1336"/>
                  <a:gd name="T18" fmla="*/ 140 w 1754"/>
                  <a:gd name="T19" fmla="*/ 155 h 1336"/>
                  <a:gd name="T20" fmla="*/ 132 w 1754"/>
                  <a:gd name="T21" fmla="*/ 167 h 1336"/>
                  <a:gd name="T22" fmla="*/ 119 w 1754"/>
                  <a:gd name="T23" fmla="*/ 163 h 1336"/>
                  <a:gd name="T24" fmla="*/ 96 w 1754"/>
                  <a:gd name="T25" fmla="*/ 119 h 1336"/>
                  <a:gd name="T26" fmla="*/ 41 w 1754"/>
                  <a:gd name="T27" fmla="*/ 75 h 1336"/>
                  <a:gd name="T28" fmla="*/ 23 w 1754"/>
                  <a:gd name="T29" fmla="*/ 50 h 1336"/>
                  <a:gd name="T30" fmla="*/ 0 w 1754"/>
                  <a:gd name="T31" fmla="*/ 40 h 1336"/>
                  <a:gd name="T32" fmla="*/ 9 w 1754"/>
                  <a:gd name="T33" fmla="*/ 22 h 1336"/>
                  <a:gd name="T34" fmla="*/ 39 w 1754"/>
                  <a:gd name="T35" fmla="*/ 6 h 1336"/>
                  <a:gd name="T36" fmla="*/ 99 w 1754"/>
                  <a:gd name="T37" fmla="*/ 0 h 1336"/>
                  <a:gd name="T38" fmla="*/ 113 w 1754"/>
                  <a:gd name="T39" fmla="*/ 17 h 1336"/>
                  <a:gd name="T40" fmla="*/ 162 w 1754"/>
                  <a:gd name="T41" fmla="*/ 10 h 1336"/>
                  <a:gd name="T42" fmla="*/ 216 w 1754"/>
                  <a:gd name="T43" fmla="*/ 48 h 1336"/>
                  <a:gd name="T44" fmla="*/ 220 w 1754"/>
                  <a:gd name="T45" fmla="*/ 51 h 13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4"/>
                  <a:gd name="T70" fmla="*/ 0 h 1336"/>
                  <a:gd name="T71" fmla="*/ 1754 w 1754"/>
                  <a:gd name="T72" fmla="*/ 1336 h 13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4" h="1336">
                    <a:moveTo>
                      <a:pt x="1754" y="405"/>
                    </a:moveTo>
                    <a:lnTo>
                      <a:pt x="1536" y="669"/>
                    </a:lnTo>
                    <a:lnTo>
                      <a:pt x="1575" y="752"/>
                    </a:lnTo>
                    <a:lnTo>
                      <a:pt x="1385" y="959"/>
                    </a:lnTo>
                    <a:lnTo>
                      <a:pt x="1349" y="939"/>
                    </a:lnTo>
                    <a:lnTo>
                      <a:pt x="1344" y="1023"/>
                    </a:lnTo>
                    <a:lnTo>
                      <a:pt x="1148" y="1115"/>
                    </a:lnTo>
                    <a:lnTo>
                      <a:pt x="1129" y="1207"/>
                    </a:lnTo>
                    <a:lnTo>
                      <a:pt x="1050" y="1157"/>
                    </a:lnTo>
                    <a:lnTo>
                      <a:pt x="1118" y="1243"/>
                    </a:lnTo>
                    <a:lnTo>
                      <a:pt x="1050" y="1336"/>
                    </a:lnTo>
                    <a:lnTo>
                      <a:pt x="950" y="1300"/>
                    </a:lnTo>
                    <a:lnTo>
                      <a:pt x="765" y="950"/>
                    </a:lnTo>
                    <a:lnTo>
                      <a:pt x="327" y="599"/>
                    </a:lnTo>
                    <a:lnTo>
                      <a:pt x="187" y="398"/>
                    </a:lnTo>
                    <a:lnTo>
                      <a:pt x="0" y="319"/>
                    </a:lnTo>
                    <a:lnTo>
                      <a:pt x="72" y="179"/>
                    </a:lnTo>
                    <a:lnTo>
                      <a:pt x="310" y="51"/>
                    </a:lnTo>
                    <a:lnTo>
                      <a:pt x="790" y="0"/>
                    </a:lnTo>
                    <a:lnTo>
                      <a:pt x="899" y="134"/>
                    </a:lnTo>
                    <a:lnTo>
                      <a:pt x="1291" y="76"/>
                    </a:lnTo>
                    <a:lnTo>
                      <a:pt x="1721" y="381"/>
                    </a:lnTo>
                    <a:lnTo>
                      <a:pt x="1754" y="405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3" name="Freeform 226">
                <a:extLst>
                  <a:ext uri="{FF2B5EF4-FFF2-40B4-BE49-F238E27FC236}">
                    <a16:creationId xmlns:a16="http://schemas.microsoft.com/office/drawing/2014/main" id="{DE1F97F0-23DE-4F24-9CBD-C87512DFB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2916"/>
                <a:ext cx="220" cy="167"/>
              </a:xfrm>
              <a:custGeom>
                <a:avLst/>
                <a:gdLst>
                  <a:gd name="T0" fmla="*/ 220 w 1754"/>
                  <a:gd name="T1" fmla="*/ 51 h 1336"/>
                  <a:gd name="T2" fmla="*/ 193 w 1754"/>
                  <a:gd name="T3" fmla="*/ 84 h 1336"/>
                  <a:gd name="T4" fmla="*/ 198 w 1754"/>
                  <a:gd name="T5" fmla="*/ 94 h 1336"/>
                  <a:gd name="T6" fmla="*/ 174 w 1754"/>
                  <a:gd name="T7" fmla="*/ 120 h 1336"/>
                  <a:gd name="T8" fmla="*/ 169 w 1754"/>
                  <a:gd name="T9" fmla="*/ 117 h 1336"/>
                  <a:gd name="T10" fmla="*/ 169 w 1754"/>
                  <a:gd name="T11" fmla="*/ 128 h 1336"/>
                  <a:gd name="T12" fmla="*/ 144 w 1754"/>
                  <a:gd name="T13" fmla="*/ 139 h 1336"/>
                  <a:gd name="T14" fmla="*/ 142 w 1754"/>
                  <a:gd name="T15" fmla="*/ 151 h 1336"/>
                  <a:gd name="T16" fmla="*/ 132 w 1754"/>
                  <a:gd name="T17" fmla="*/ 145 h 1336"/>
                  <a:gd name="T18" fmla="*/ 140 w 1754"/>
                  <a:gd name="T19" fmla="*/ 155 h 1336"/>
                  <a:gd name="T20" fmla="*/ 132 w 1754"/>
                  <a:gd name="T21" fmla="*/ 167 h 1336"/>
                  <a:gd name="T22" fmla="*/ 119 w 1754"/>
                  <a:gd name="T23" fmla="*/ 163 h 1336"/>
                  <a:gd name="T24" fmla="*/ 96 w 1754"/>
                  <a:gd name="T25" fmla="*/ 119 h 1336"/>
                  <a:gd name="T26" fmla="*/ 41 w 1754"/>
                  <a:gd name="T27" fmla="*/ 75 h 1336"/>
                  <a:gd name="T28" fmla="*/ 23 w 1754"/>
                  <a:gd name="T29" fmla="*/ 50 h 1336"/>
                  <a:gd name="T30" fmla="*/ 0 w 1754"/>
                  <a:gd name="T31" fmla="*/ 40 h 1336"/>
                  <a:gd name="T32" fmla="*/ 9 w 1754"/>
                  <a:gd name="T33" fmla="*/ 22 h 1336"/>
                  <a:gd name="T34" fmla="*/ 39 w 1754"/>
                  <a:gd name="T35" fmla="*/ 6 h 1336"/>
                  <a:gd name="T36" fmla="*/ 99 w 1754"/>
                  <a:gd name="T37" fmla="*/ 0 h 1336"/>
                  <a:gd name="T38" fmla="*/ 113 w 1754"/>
                  <a:gd name="T39" fmla="*/ 17 h 1336"/>
                  <a:gd name="T40" fmla="*/ 162 w 1754"/>
                  <a:gd name="T41" fmla="*/ 10 h 1336"/>
                  <a:gd name="T42" fmla="*/ 216 w 1754"/>
                  <a:gd name="T43" fmla="*/ 48 h 1336"/>
                  <a:gd name="T44" fmla="*/ 220 w 1754"/>
                  <a:gd name="T45" fmla="*/ 51 h 13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4"/>
                  <a:gd name="T70" fmla="*/ 0 h 1336"/>
                  <a:gd name="T71" fmla="*/ 1754 w 1754"/>
                  <a:gd name="T72" fmla="*/ 1336 h 13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4" h="1336">
                    <a:moveTo>
                      <a:pt x="1754" y="405"/>
                    </a:moveTo>
                    <a:lnTo>
                      <a:pt x="1536" y="669"/>
                    </a:lnTo>
                    <a:lnTo>
                      <a:pt x="1575" y="752"/>
                    </a:lnTo>
                    <a:lnTo>
                      <a:pt x="1385" y="959"/>
                    </a:lnTo>
                    <a:lnTo>
                      <a:pt x="1349" y="939"/>
                    </a:lnTo>
                    <a:lnTo>
                      <a:pt x="1344" y="1023"/>
                    </a:lnTo>
                    <a:lnTo>
                      <a:pt x="1148" y="1115"/>
                    </a:lnTo>
                    <a:lnTo>
                      <a:pt x="1129" y="1207"/>
                    </a:lnTo>
                    <a:lnTo>
                      <a:pt x="1050" y="1157"/>
                    </a:lnTo>
                    <a:lnTo>
                      <a:pt x="1118" y="1243"/>
                    </a:lnTo>
                    <a:lnTo>
                      <a:pt x="1050" y="1336"/>
                    </a:lnTo>
                    <a:lnTo>
                      <a:pt x="950" y="1300"/>
                    </a:lnTo>
                    <a:lnTo>
                      <a:pt x="765" y="950"/>
                    </a:lnTo>
                    <a:lnTo>
                      <a:pt x="327" y="599"/>
                    </a:lnTo>
                    <a:lnTo>
                      <a:pt x="187" y="398"/>
                    </a:lnTo>
                    <a:lnTo>
                      <a:pt x="0" y="319"/>
                    </a:lnTo>
                    <a:lnTo>
                      <a:pt x="72" y="179"/>
                    </a:lnTo>
                    <a:lnTo>
                      <a:pt x="310" y="51"/>
                    </a:lnTo>
                    <a:lnTo>
                      <a:pt x="790" y="0"/>
                    </a:lnTo>
                    <a:lnTo>
                      <a:pt x="899" y="134"/>
                    </a:lnTo>
                    <a:lnTo>
                      <a:pt x="1291" y="76"/>
                    </a:lnTo>
                    <a:lnTo>
                      <a:pt x="1721" y="381"/>
                    </a:lnTo>
                    <a:lnTo>
                      <a:pt x="1754" y="405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4" name="Line 227">
                <a:extLst>
                  <a:ext uri="{FF2B5EF4-FFF2-40B4-BE49-F238E27FC236}">
                    <a16:creationId xmlns:a16="http://schemas.microsoft.com/office/drawing/2014/main" id="{4976ED4B-FC7E-4876-A17A-BF4857D90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1" y="2513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5" name="Freeform 190">
                <a:extLst>
                  <a:ext uri="{FF2B5EF4-FFF2-40B4-BE49-F238E27FC236}">
                    <a16:creationId xmlns:a16="http://schemas.microsoft.com/office/drawing/2014/main" id="{1961E9BE-B03E-4EF8-B158-89E4C6BBA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2368"/>
                <a:ext cx="303" cy="201"/>
              </a:xfrm>
              <a:custGeom>
                <a:avLst/>
                <a:gdLst/>
                <a:ahLst/>
                <a:cxnLst>
                  <a:cxn ang="0">
                    <a:pos x="2421" y="1165"/>
                  </a:cxn>
                  <a:cxn ang="0">
                    <a:pos x="2368" y="1179"/>
                  </a:cxn>
                  <a:cxn ang="0">
                    <a:pos x="2418" y="1327"/>
                  </a:cxn>
                  <a:cxn ang="0">
                    <a:pos x="2362" y="1492"/>
                  </a:cxn>
                  <a:cxn ang="0">
                    <a:pos x="2413" y="1606"/>
                  </a:cxn>
                  <a:cxn ang="0">
                    <a:pos x="2413" y="1606"/>
                  </a:cxn>
                  <a:cxn ang="0">
                    <a:pos x="2402" y="1609"/>
                  </a:cxn>
                  <a:cxn ang="0">
                    <a:pos x="2161" y="1445"/>
                  </a:cxn>
                  <a:cxn ang="0">
                    <a:pos x="1927" y="1481"/>
                  </a:cxn>
                  <a:cxn ang="0">
                    <a:pos x="1756" y="1368"/>
                  </a:cxn>
                  <a:cxn ang="0">
                    <a:pos x="0" y="1266"/>
                  </a:cxn>
                  <a:cxn ang="0">
                    <a:pos x="16" y="1061"/>
                  </a:cxn>
                  <a:cxn ang="0">
                    <a:pos x="78" y="403"/>
                  </a:cxn>
                  <a:cxn ang="0">
                    <a:pos x="114" y="0"/>
                  </a:cxn>
                  <a:cxn ang="0">
                    <a:pos x="2387" y="106"/>
                  </a:cxn>
                  <a:cxn ang="0">
                    <a:pos x="2300" y="241"/>
                  </a:cxn>
                  <a:cxn ang="0">
                    <a:pos x="2421" y="372"/>
                  </a:cxn>
                  <a:cxn ang="0">
                    <a:pos x="2421" y="1012"/>
                  </a:cxn>
                  <a:cxn ang="0">
                    <a:pos x="2421" y="1165"/>
                  </a:cxn>
                </a:cxnLst>
                <a:rect l="0" t="0" r="r" b="b"/>
                <a:pathLst>
                  <a:path w="2421" h="1609">
                    <a:moveTo>
                      <a:pt x="2421" y="1165"/>
                    </a:moveTo>
                    <a:lnTo>
                      <a:pt x="2368" y="1179"/>
                    </a:lnTo>
                    <a:lnTo>
                      <a:pt x="2418" y="1327"/>
                    </a:lnTo>
                    <a:lnTo>
                      <a:pt x="2362" y="1492"/>
                    </a:lnTo>
                    <a:lnTo>
                      <a:pt x="2413" y="1606"/>
                    </a:lnTo>
                    <a:lnTo>
                      <a:pt x="2413" y="1606"/>
                    </a:lnTo>
                    <a:lnTo>
                      <a:pt x="2402" y="1609"/>
                    </a:lnTo>
                    <a:lnTo>
                      <a:pt x="2161" y="1445"/>
                    </a:lnTo>
                    <a:lnTo>
                      <a:pt x="1927" y="1481"/>
                    </a:lnTo>
                    <a:lnTo>
                      <a:pt x="1756" y="1368"/>
                    </a:lnTo>
                    <a:lnTo>
                      <a:pt x="0" y="1266"/>
                    </a:lnTo>
                    <a:lnTo>
                      <a:pt x="16" y="1061"/>
                    </a:lnTo>
                    <a:lnTo>
                      <a:pt x="78" y="403"/>
                    </a:lnTo>
                    <a:lnTo>
                      <a:pt x="114" y="0"/>
                    </a:lnTo>
                    <a:lnTo>
                      <a:pt x="2387" y="106"/>
                    </a:lnTo>
                    <a:lnTo>
                      <a:pt x="2300" y="241"/>
                    </a:lnTo>
                    <a:lnTo>
                      <a:pt x="2421" y="372"/>
                    </a:lnTo>
                    <a:lnTo>
                      <a:pt x="2421" y="1012"/>
                    </a:lnTo>
                    <a:lnTo>
                      <a:pt x="2421" y="1165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86" name="Freeform 229">
                <a:extLst>
                  <a:ext uri="{FF2B5EF4-FFF2-40B4-BE49-F238E27FC236}">
                    <a16:creationId xmlns:a16="http://schemas.microsoft.com/office/drawing/2014/main" id="{8BBBB0C2-1FBE-4966-B711-C2217E45E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2368"/>
                <a:ext cx="303" cy="201"/>
              </a:xfrm>
              <a:custGeom>
                <a:avLst/>
                <a:gdLst>
                  <a:gd name="T0" fmla="*/ 303 w 2421"/>
                  <a:gd name="T1" fmla="*/ 146 h 1609"/>
                  <a:gd name="T2" fmla="*/ 296 w 2421"/>
                  <a:gd name="T3" fmla="*/ 147 h 1609"/>
                  <a:gd name="T4" fmla="*/ 303 w 2421"/>
                  <a:gd name="T5" fmla="*/ 166 h 1609"/>
                  <a:gd name="T6" fmla="*/ 296 w 2421"/>
                  <a:gd name="T7" fmla="*/ 186 h 1609"/>
                  <a:gd name="T8" fmla="*/ 302 w 2421"/>
                  <a:gd name="T9" fmla="*/ 201 h 1609"/>
                  <a:gd name="T10" fmla="*/ 302 w 2421"/>
                  <a:gd name="T11" fmla="*/ 201 h 1609"/>
                  <a:gd name="T12" fmla="*/ 302 w 2421"/>
                  <a:gd name="T13" fmla="*/ 201 h 1609"/>
                  <a:gd name="T14" fmla="*/ 301 w 2421"/>
                  <a:gd name="T15" fmla="*/ 201 h 1609"/>
                  <a:gd name="T16" fmla="*/ 270 w 2421"/>
                  <a:gd name="T17" fmla="*/ 181 h 1609"/>
                  <a:gd name="T18" fmla="*/ 241 w 2421"/>
                  <a:gd name="T19" fmla="*/ 185 h 1609"/>
                  <a:gd name="T20" fmla="*/ 220 w 2421"/>
                  <a:gd name="T21" fmla="*/ 171 h 1609"/>
                  <a:gd name="T22" fmla="*/ 0 w 2421"/>
                  <a:gd name="T23" fmla="*/ 158 h 1609"/>
                  <a:gd name="T24" fmla="*/ 2 w 2421"/>
                  <a:gd name="T25" fmla="*/ 133 h 1609"/>
                  <a:gd name="T26" fmla="*/ 10 w 2421"/>
                  <a:gd name="T27" fmla="*/ 50 h 1609"/>
                  <a:gd name="T28" fmla="*/ 14 w 2421"/>
                  <a:gd name="T29" fmla="*/ 0 h 1609"/>
                  <a:gd name="T30" fmla="*/ 299 w 2421"/>
                  <a:gd name="T31" fmla="*/ 13 h 1609"/>
                  <a:gd name="T32" fmla="*/ 288 w 2421"/>
                  <a:gd name="T33" fmla="*/ 30 h 1609"/>
                  <a:gd name="T34" fmla="*/ 303 w 2421"/>
                  <a:gd name="T35" fmla="*/ 46 h 1609"/>
                  <a:gd name="T36" fmla="*/ 303 w 2421"/>
                  <a:gd name="T37" fmla="*/ 126 h 1609"/>
                  <a:gd name="T38" fmla="*/ 303 w 2421"/>
                  <a:gd name="T39" fmla="*/ 146 h 16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21"/>
                  <a:gd name="T61" fmla="*/ 0 h 1609"/>
                  <a:gd name="T62" fmla="*/ 2421 w 2421"/>
                  <a:gd name="T63" fmla="*/ 1609 h 16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21" h="1609">
                    <a:moveTo>
                      <a:pt x="2421" y="1165"/>
                    </a:moveTo>
                    <a:lnTo>
                      <a:pt x="2368" y="1179"/>
                    </a:lnTo>
                    <a:lnTo>
                      <a:pt x="2418" y="1327"/>
                    </a:lnTo>
                    <a:lnTo>
                      <a:pt x="2362" y="1492"/>
                    </a:lnTo>
                    <a:lnTo>
                      <a:pt x="2413" y="1606"/>
                    </a:lnTo>
                    <a:lnTo>
                      <a:pt x="2415" y="1606"/>
                    </a:lnTo>
                    <a:lnTo>
                      <a:pt x="2413" y="1606"/>
                    </a:lnTo>
                    <a:lnTo>
                      <a:pt x="2402" y="1609"/>
                    </a:lnTo>
                    <a:lnTo>
                      <a:pt x="2161" y="1445"/>
                    </a:lnTo>
                    <a:lnTo>
                      <a:pt x="1927" y="1481"/>
                    </a:lnTo>
                    <a:lnTo>
                      <a:pt x="1756" y="1368"/>
                    </a:lnTo>
                    <a:lnTo>
                      <a:pt x="0" y="1266"/>
                    </a:lnTo>
                    <a:lnTo>
                      <a:pt x="16" y="1061"/>
                    </a:lnTo>
                    <a:lnTo>
                      <a:pt x="78" y="403"/>
                    </a:lnTo>
                    <a:lnTo>
                      <a:pt x="114" y="0"/>
                    </a:lnTo>
                    <a:lnTo>
                      <a:pt x="2387" y="106"/>
                    </a:lnTo>
                    <a:lnTo>
                      <a:pt x="2300" y="241"/>
                    </a:lnTo>
                    <a:lnTo>
                      <a:pt x="2421" y="372"/>
                    </a:lnTo>
                    <a:lnTo>
                      <a:pt x="2421" y="1012"/>
                    </a:lnTo>
                    <a:lnTo>
                      <a:pt x="2421" y="1165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7" name="Line 230">
                <a:extLst>
                  <a:ext uri="{FF2B5EF4-FFF2-40B4-BE49-F238E27FC236}">
                    <a16:creationId xmlns:a16="http://schemas.microsoft.com/office/drawing/2014/main" id="{AD1F3A5D-F2B1-4282-8056-0AF9D32E0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7" y="2844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8" name="Freeform 231">
                <a:extLst>
                  <a:ext uri="{FF2B5EF4-FFF2-40B4-BE49-F238E27FC236}">
                    <a16:creationId xmlns:a16="http://schemas.microsoft.com/office/drawing/2014/main" id="{35E23626-1A8B-45EE-AEC6-0E658E3B6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2842"/>
                <a:ext cx="367" cy="127"/>
              </a:xfrm>
              <a:custGeom>
                <a:avLst/>
                <a:gdLst>
                  <a:gd name="T0" fmla="*/ 367 w 2935"/>
                  <a:gd name="T1" fmla="*/ 1 h 1013"/>
                  <a:gd name="T2" fmla="*/ 366 w 2935"/>
                  <a:gd name="T3" fmla="*/ 15 h 1013"/>
                  <a:gd name="T4" fmla="*/ 355 w 2935"/>
                  <a:gd name="T5" fmla="*/ 28 h 1013"/>
                  <a:gd name="T6" fmla="*/ 333 w 2935"/>
                  <a:gd name="T7" fmla="*/ 41 h 1013"/>
                  <a:gd name="T8" fmla="*/ 328 w 2935"/>
                  <a:gd name="T9" fmla="*/ 36 h 1013"/>
                  <a:gd name="T10" fmla="*/ 316 w 2935"/>
                  <a:gd name="T11" fmla="*/ 52 h 1013"/>
                  <a:gd name="T12" fmla="*/ 280 w 2935"/>
                  <a:gd name="T13" fmla="*/ 72 h 1013"/>
                  <a:gd name="T14" fmla="*/ 273 w 2935"/>
                  <a:gd name="T15" fmla="*/ 86 h 1013"/>
                  <a:gd name="T16" fmla="*/ 263 w 2935"/>
                  <a:gd name="T17" fmla="*/ 90 h 1013"/>
                  <a:gd name="T18" fmla="*/ 263 w 2935"/>
                  <a:gd name="T19" fmla="*/ 103 h 1013"/>
                  <a:gd name="T20" fmla="*/ 206 w 2935"/>
                  <a:gd name="T21" fmla="*/ 111 h 1013"/>
                  <a:gd name="T22" fmla="*/ 92 w 2935"/>
                  <a:gd name="T23" fmla="*/ 121 h 1013"/>
                  <a:gd name="T24" fmla="*/ 0 w 2935"/>
                  <a:gd name="T25" fmla="*/ 127 h 1013"/>
                  <a:gd name="T26" fmla="*/ 9 w 2935"/>
                  <a:gd name="T27" fmla="*/ 119 h 1013"/>
                  <a:gd name="T28" fmla="*/ 3 w 2935"/>
                  <a:gd name="T29" fmla="*/ 105 h 1013"/>
                  <a:gd name="T30" fmla="*/ 15 w 2935"/>
                  <a:gd name="T31" fmla="*/ 97 h 1013"/>
                  <a:gd name="T32" fmla="*/ 13 w 2935"/>
                  <a:gd name="T33" fmla="*/ 86 h 1013"/>
                  <a:gd name="T34" fmla="*/ 25 w 2935"/>
                  <a:gd name="T35" fmla="*/ 75 h 1013"/>
                  <a:gd name="T36" fmla="*/ 21 w 2935"/>
                  <a:gd name="T37" fmla="*/ 71 h 1013"/>
                  <a:gd name="T38" fmla="*/ 22 w 2935"/>
                  <a:gd name="T39" fmla="*/ 69 h 1013"/>
                  <a:gd name="T40" fmla="*/ 27 w 2935"/>
                  <a:gd name="T41" fmla="*/ 39 h 1013"/>
                  <a:gd name="T42" fmla="*/ 33 w 2935"/>
                  <a:gd name="T43" fmla="*/ 43 h 1013"/>
                  <a:gd name="T44" fmla="*/ 91 w 2935"/>
                  <a:gd name="T45" fmla="*/ 38 h 1013"/>
                  <a:gd name="T46" fmla="*/ 90 w 2935"/>
                  <a:gd name="T47" fmla="*/ 29 h 1013"/>
                  <a:gd name="T48" fmla="*/ 281 w 2935"/>
                  <a:gd name="T49" fmla="*/ 13 h 1013"/>
                  <a:gd name="T50" fmla="*/ 366 w 2935"/>
                  <a:gd name="T51" fmla="*/ 0 h 1013"/>
                  <a:gd name="T52" fmla="*/ 367 w 2935"/>
                  <a:gd name="T53" fmla="*/ 1 h 10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35"/>
                  <a:gd name="T82" fmla="*/ 0 h 1013"/>
                  <a:gd name="T83" fmla="*/ 2935 w 2935"/>
                  <a:gd name="T84" fmla="*/ 1013 h 10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35" h="1013">
                    <a:moveTo>
                      <a:pt x="2935" y="11"/>
                    </a:moveTo>
                    <a:lnTo>
                      <a:pt x="2927" y="122"/>
                    </a:lnTo>
                    <a:lnTo>
                      <a:pt x="2837" y="226"/>
                    </a:lnTo>
                    <a:lnTo>
                      <a:pt x="2665" y="326"/>
                    </a:lnTo>
                    <a:lnTo>
                      <a:pt x="2620" y="286"/>
                    </a:lnTo>
                    <a:lnTo>
                      <a:pt x="2530" y="415"/>
                    </a:lnTo>
                    <a:lnTo>
                      <a:pt x="2240" y="574"/>
                    </a:lnTo>
                    <a:lnTo>
                      <a:pt x="2187" y="686"/>
                    </a:lnTo>
                    <a:lnTo>
                      <a:pt x="2100" y="719"/>
                    </a:lnTo>
                    <a:lnTo>
                      <a:pt x="2100" y="825"/>
                    </a:lnTo>
                    <a:lnTo>
                      <a:pt x="1648" y="884"/>
                    </a:lnTo>
                    <a:lnTo>
                      <a:pt x="738" y="962"/>
                    </a:lnTo>
                    <a:lnTo>
                      <a:pt x="0" y="1013"/>
                    </a:lnTo>
                    <a:lnTo>
                      <a:pt x="73" y="946"/>
                    </a:lnTo>
                    <a:lnTo>
                      <a:pt x="22" y="836"/>
                    </a:lnTo>
                    <a:lnTo>
                      <a:pt x="118" y="772"/>
                    </a:lnTo>
                    <a:lnTo>
                      <a:pt x="103" y="686"/>
                    </a:lnTo>
                    <a:lnTo>
                      <a:pt x="199" y="597"/>
                    </a:lnTo>
                    <a:lnTo>
                      <a:pt x="171" y="563"/>
                    </a:lnTo>
                    <a:lnTo>
                      <a:pt x="173" y="550"/>
                    </a:lnTo>
                    <a:lnTo>
                      <a:pt x="216" y="312"/>
                    </a:lnTo>
                    <a:lnTo>
                      <a:pt x="265" y="339"/>
                    </a:lnTo>
                    <a:lnTo>
                      <a:pt x="729" y="303"/>
                    </a:lnTo>
                    <a:lnTo>
                      <a:pt x="723" y="231"/>
                    </a:lnTo>
                    <a:lnTo>
                      <a:pt x="2249" y="102"/>
                    </a:lnTo>
                    <a:lnTo>
                      <a:pt x="2929" y="0"/>
                    </a:lnTo>
                    <a:lnTo>
                      <a:pt x="2935" y="11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89" name="Freeform 232">
                <a:extLst>
                  <a:ext uri="{FF2B5EF4-FFF2-40B4-BE49-F238E27FC236}">
                    <a16:creationId xmlns:a16="http://schemas.microsoft.com/office/drawing/2014/main" id="{23C18E47-2F12-48B6-B230-E9964DC60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2842"/>
                <a:ext cx="367" cy="127"/>
              </a:xfrm>
              <a:custGeom>
                <a:avLst/>
                <a:gdLst>
                  <a:gd name="T0" fmla="*/ 367 w 2935"/>
                  <a:gd name="T1" fmla="*/ 1 h 1013"/>
                  <a:gd name="T2" fmla="*/ 366 w 2935"/>
                  <a:gd name="T3" fmla="*/ 15 h 1013"/>
                  <a:gd name="T4" fmla="*/ 355 w 2935"/>
                  <a:gd name="T5" fmla="*/ 28 h 1013"/>
                  <a:gd name="T6" fmla="*/ 333 w 2935"/>
                  <a:gd name="T7" fmla="*/ 41 h 1013"/>
                  <a:gd name="T8" fmla="*/ 328 w 2935"/>
                  <a:gd name="T9" fmla="*/ 36 h 1013"/>
                  <a:gd name="T10" fmla="*/ 316 w 2935"/>
                  <a:gd name="T11" fmla="*/ 52 h 1013"/>
                  <a:gd name="T12" fmla="*/ 280 w 2935"/>
                  <a:gd name="T13" fmla="*/ 72 h 1013"/>
                  <a:gd name="T14" fmla="*/ 273 w 2935"/>
                  <a:gd name="T15" fmla="*/ 86 h 1013"/>
                  <a:gd name="T16" fmla="*/ 263 w 2935"/>
                  <a:gd name="T17" fmla="*/ 90 h 1013"/>
                  <a:gd name="T18" fmla="*/ 263 w 2935"/>
                  <a:gd name="T19" fmla="*/ 103 h 1013"/>
                  <a:gd name="T20" fmla="*/ 206 w 2935"/>
                  <a:gd name="T21" fmla="*/ 111 h 1013"/>
                  <a:gd name="T22" fmla="*/ 92 w 2935"/>
                  <a:gd name="T23" fmla="*/ 121 h 1013"/>
                  <a:gd name="T24" fmla="*/ 0 w 2935"/>
                  <a:gd name="T25" fmla="*/ 127 h 1013"/>
                  <a:gd name="T26" fmla="*/ 9 w 2935"/>
                  <a:gd name="T27" fmla="*/ 119 h 1013"/>
                  <a:gd name="T28" fmla="*/ 3 w 2935"/>
                  <a:gd name="T29" fmla="*/ 105 h 1013"/>
                  <a:gd name="T30" fmla="*/ 15 w 2935"/>
                  <a:gd name="T31" fmla="*/ 97 h 1013"/>
                  <a:gd name="T32" fmla="*/ 13 w 2935"/>
                  <a:gd name="T33" fmla="*/ 86 h 1013"/>
                  <a:gd name="T34" fmla="*/ 25 w 2935"/>
                  <a:gd name="T35" fmla="*/ 75 h 1013"/>
                  <a:gd name="T36" fmla="*/ 21 w 2935"/>
                  <a:gd name="T37" fmla="*/ 71 h 1013"/>
                  <a:gd name="T38" fmla="*/ 22 w 2935"/>
                  <a:gd name="T39" fmla="*/ 69 h 1013"/>
                  <a:gd name="T40" fmla="*/ 27 w 2935"/>
                  <a:gd name="T41" fmla="*/ 39 h 1013"/>
                  <a:gd name="T42" fmla="*/ 33 w 2935"/>
                  <a:gd name="T43" fmla="*/ 43 h 1013"/>
                  <a:gd name="T44" fmla="*/ 91 w 2935"/>
                  <a:gd name="T45" fmla="*/ 38 h 1013"/>
                  <a:gd name="T46" fmla="*/ 90 w 2935"/>
                  <a:gd name="T47" fmla="*/ 29 h 1013"/>
                  <a:gd name="T48" fmla="*/ 281 w 2935"/>
                  <a:gd name="T49" fmla="*/ 13 h 1013"/>
                  <a:gd name="T50" fmla="*/ 366 w 2935"/>
                  <a:gd name="T51" fmla="*/ 0 h 1013"/>
                  <a:gd name="T52" fmla="*/ 367 w 2935"/>
                  <a:gd name="T53" fmla="*/ 1 h 10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35"/>
                  <a:gd name="T82" fmla="*/ 0 h 1013"/>
                  <a:gd name="T83" fmla="*/ 2935 w 2935"/>
                  <a:gd name="T84" fmla="*/ 1013 h 10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35" h="1013">
                    <a:moveTo>
                      <a:pt x="2935" y="11"/>
                    </a:moveTo>
                    <a:lnTo>
                      <a:pt x="2927" y="122"/>
                    </a:lnTo>
                    <a:lnTo>
                      <a:pt x="2837" y="226"/>
                    </a:lnTo>
                    <a:lnTo>
                      <a:pt x="2665" y="326"/>
                    </a:lnTo>
                    <a:lnTo>
                      <a:pt x="2620" y="286"/>
                    </a:lnTo>
                    <a:lnTo>
                      <a:pt x="2530" y="415"/>
                    </a:lnTo>
                    <a:lnTo>
                      <a:pt x="2240" y="574"/>
                    </a:lnTo>
                    <a:lnTo>
                      <a:pt x="2187" y="686"/>
                    </a:lnTo>
                    <a:lnTo>
                      <a:pt x="2100" y="719"/>
                    </a:lnTo>
                    <a:lnTo>
                      <a:pt x="2100" y="825"/>
                    </a:lnTo>
                    <a:lnTo>
                      <a:pt x="1648" y="884"/>
                    </a:lnTo>
                    <a:lnTo>
                      <a:pt x="738" y="962"/>
                    </a:lnTo>
                    <a:lnTo>
                      <a:pt x="0" y="1013"/>
                    </a:lnTo>
                    <a:lnTo>
                      <a:pt x="73" y="946"/>
                    </a:lnTo>
                    <a:lnTo>
                      <a:pt x="22" y="836"/>
                    </a:lnTo>
                    <a:lnTo>
                      <a:pt x="118" y="772"/>
                    </a:lnTo>
                    <a:lnTo>
                      <a:pt x="103" y="686"/>
                    </a:lnTo>
                    <a:lnTo>
                      <a:pt x="199" y="597"/>
                    </a:lnTo>
                    <a:lnTo>
                      <a:pt x="171" y="563"/>
                    </a:lnTo>
                    <a:lnTo>
                      <a:pt x="173" y="550"/>
                    </a:lnTo>
                    <a:lnTo>
                      <a:pt x="216" y="312"/>
                    </a:lnTo>
                    <a:lnTo>
                      <a:pt x="265" y="339"/>
                    </a:lnTo>
                    <a:lnTo>
                      <a:pt x="729" y="303"/>
                    </a:lnTo>
                    <a:lnTo>
                      <a:pt x="723" y="231"/>
                    </a:lnTo>
                    <a:lnTo>
                      <a:pt x="2249" y="102"/>
                    </a:lnTo>
                    <a:lnTo>
                      <a:pt x="2929" y="0"/>
                    </a:lnTo>
                    <a:lnTo>
                      <a:pt x="2935" y="11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0" name="Line 233">
                <a:extLst>
                  <a:ext uri="{FF2B5EF4-FFF2-40B4-BE49-F238E27FC236}">
                    <a16:creationId xmlns:a16="http://schemas.microsoft.com/office/drawing/2014/main" id="{D7A8BAEB-3C5A-4A7D-A702-5854F81FE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4" y="3048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1" name="Freeform 234">
                <a:extLst>
                  <a:ext uri="{FF2B5EF4-FFF2-40B4-BE49-F238E27FC236}">
                    <a16:creationId xmlns:a16="http://schemas.microsoft.com/office/drawing/2014/main" id="{CAF7D9DA-28CE-463C-8F34-BB80BB23E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2884"/>
                <a:ext cx="602" cy="581"/>
              </a:xfrm>
              <a:custGeom>
                <a:avLst/>
                <a:gdLst>
                  <a:gd name="T0" fmla="*/ 575 w 4815"/>
                  <a:gd name="T1" fmla="*/ 169 h 4649"/>
                  <a:gd name="T2" fmla="*/ 577 w 4815"/>
                  <a:gd name="T3" fmla="*/ 254 h 4649"/>
                  <a:gd name="T4" fmla="*/ 593 w 4815"/>
                  <a:gd name="T5" fmla="*/ 332 h 4649"/>
                  <a:gd name="T6" fmla="*/ 585 w 4815"/>
                  <a:gd name="T7" fmla="*/ 372 h 4649"/>
                  <a:gd name="T8" fmla="*/ 546 w 4815"/>
                  <a:gd name="T9" fmla="*/ 396 h 4649"/>
                  <a:gd name="T10" fmla="*/ 545 w 4815"/>
                  <a:gd name="T11" fmla="*/ 387 h 4649"/>
                  <a:gd name="T12" fmla="*/ 539 w 4815"/>
                  <a:gd name="T13" fmla="*/ 381 h 4649"/>
                  <a:gd name="T14" fmla="*/ 539 w 4815"/>
                  <a:gd name="T15" fmla="*/ 399 h 4649"/>
                  <a:gd name="T16" fmla="*/ 525 w 4815"/>
                  <a:gd name="T17" fmla="*/ 416 h 4649"/>
                  <a:gd name="T18" fmla="*/ 499 w 4815"/>
                  <a:gd name="T19" fmla="*/ 430 h 4649"/>
                  <a:gd name="T20" fmla="*/ 477 w 4815"/>
                  <a:gd name="T21" fmla="*/ 431 h 4649"/>
                  <a:gd name="T22" fmla="*/ 466 w 4815"/>
                  <a:gd name="T23" fmla="*/ 433 h 4649"/>
                  <a:gd name="T24" fmla="*/ 455 w 4815"/>
                  <a:gd name="T25" fmla="*/ 433 h 4649"/>
                  <a:gd name="T26" fmla="*/ 466 w 4815"/>
                  <a:gd name="T27" fmla="*/ 447 h 4649"/>
                  <a:gd name="T28" fmla="*/ 448 w 4815"/>
                  <a:gd name="T29" fmla="*/ 445 h 4649"/>
                  <a:gd name="T30" fmla="*/ 442 w 4815"/>
                  <a:gd name="T31" fmla="*/ 463 h 4649"/>
                  <a:gd name="T32" fmla="*/ 426 w 4815"/>
                  <a:gd name="T33" fmla="*/ 466 h 4649"/>
                  <a:gd name="T34" fmla="*/ 411 w 4815"/>
                  <a:gd name="T35" fmla="*/ 477 h 4649"/>
                  <a:gd name="T36" fmla="*/ 420 w 4815"/>
                  <a:gd name="T37" fmla="*/ 490 h 4649"/>
                  <a:gd name="T38" fmla="*/ 416 w 4815"/>
                  <a:gd name="T39" fmla="*/ 508 h 4649"/>
                  <a:gd name="T40" fmla="*/ 413 w 4815"/>
                  <a:gd name="T41" fmla="*/ 502 h 4649"/>
                  <a:gd name="T42" fmla="*/ 399 w 4815"/>
                  <a:gd name="T43" fmla="*/ 501 h 4649"/>
                  <a:gd name="T44" fmla="*/ 416 w 4815"/>
                  <a:gd name="T45" fmla="*/ 511 h 4649"/>
                  <a:gd name="T46" fmla="*/ 429 w 4815"/>
                  <a:gd name="T47" fmla="*/ 581 h 4649"/>
                  <a:gd name="T48" fmla="*/ 335 w 4815"/>
                  <a:gd name="T49" fmla="*/ 555 h 4649"/>
                  <a:gd name="T50" fmla="*/ 315 w 4815"/>
                  <a:gd name="T51" fmla="*/ 491 h 4649"/>
                  <a:gd name="T52" fmla="*/ 259 w 4815"/>
                  <a:gd name="T53" fmla="*/ 399 h 4649"/>
                  <a:gd name="T54" fmla="*/ 189 w 4815"/>
                  <a:gd name="T55" fmla="*/ 361 h 4649"/>
                  <a:gd name="T56" fmla="*/ 161 w 4815"/>
                  <a:gd name="T57" fmla="*/ 394 h 4649"/>
                  <a:gd name="T58" fmla="*/ 136 w 4815"/>
                  <a:gd name="T59" fmla="*/ 403 h 4649"/>
                  <a:gd name="T60" fmla="*/ 72 w 4815"/>
                  <a:gd name="T61" fmla="*/ 314 h 4649"/>
                  <a:gd name="T62" fmla="*/ 0 w 4815"/>
                  <a:gd name="T63" fmla="*/ 228 h 4649"/>
                  <a:gd name="T64" fmla="*/ 184 w 4815"/>
                  <a:gd name="T65" fmla="*/ 0 h 4649"/>
                  <a:gd name="T66" fmla="*/ 310 w 4815"/>
                  <a:gd name="T67" fmla="*/ 112 h 4649"/>
                  <a:gd name="T68" fmla="*/ 338 w 4815"/>
                  <a:gd name="T69" fmla="*/ 119 h 4649"/>
                  <a:gd name="T70" fmla="*/ 376 w 4815"/>
                  <a:gd name="T71" fmla="*/ 142 h 4649"/>
                  <a:gd name="T72" fmla="*/ 403 w 4815"/>
                  <a:gd name="T73" fmla="*/ 155 h 4649"/>
                  <a:gd name="T74" fmla="*/ 425 w 4815"/>
                  <a:gd name="T75" fmla="*/ 157 h 4649"/>
                  <a:gd name="T76" fmla="*/ 436 w 4815"/>
                  <a:gd name="T77" fmla="*/ 162 h 4649"/>
                  <a:gd name="T78" fmla="*/ 449 w 4815"/>
                  <a:gd name="T79" fmla="*/ 155 h 4649"/>
                  <a:gd name="T80" fmla="*/ 471 w 4815"/>
                  <a:gd name="T81" fmla="*/ 163 h 4649"/>
                  <a:gd name="T82" fmla="*/ 553 w 4815"/>
                  <a:gd name="T83" fmla="*/ 165 h 46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15"/>
                  <a:gd name="T127" fmla="*/ 0 h 4649"/>
                  <a:gd name="T128" fmla="*/ 4815 w 4815"/>
                  <a:gd name="T129" fmla="*/ 4649 h 46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15" h="4649">
                    <a:moveTo>
                      <a:pt x="4440" y="1315"/>
                    </a:moveTo>
                    <a:lnTo>
                      <a:pt x="4600" y="1355"/>
                    </a:lnTo>
                    <a:lnTo>
                      <a:pt x="4605" y="1589"/>
                    </a:lnTo>
                    <a:lnTo>
                      <a:pt x="4613" y="2033"/>
                    </a:lnTo>
                    <a:lnTo>
                      <a:pt x="4815" y="2449"/>
                    </a:lnTo>
                    <a:lnTo>
                      <a:pt x="4745" y="2653"/>
                    </a:lnTo>
                    <a:lnTo>
                      <a:pt x="4758" y="2873"/>
                    </a:lnTo>
                    <a:lnTo>
                      <a:pt x="4677" y="2980"/>
                    </a:lnTo>
                    <a:lnTo>
                      <a:pt x="4709" y="3018"/>
                    </a:lnTo>
                    <a:lnTo>
                      <a:pt x="4364" y="3169"/>
                    </a:lnTo>
                    <a:lnTo>
                      <a:pt x="4454" y="3099"/>
                    </a:lnTo>
                    <a:lnTo>
                      <a:pt x="4357" y="3097"/>
                    </a:lnTo>
                    <a:lnTo>
                      <a:pt x="4390" y="2980"/>
                    </a:lnTo>
                    <a:lnTo>
                      <a:pt x="4309" y="3046"/>
                    </a:lnTo>
                    <a:lnTo>
                      <a:pt x="4264" y="3024"/>
                    </a:lnTo>
                    <a:lnTo>
                      <a:pt x="4309" y="3191"/>
                    </a:lnTo>
                    <a:lnTo>
                      <a:pt x="4211" y="3244"/>
                    </a:lnTo>
                    <a:lnTo>
                      <a:pt x="4200" y="3325"/>
                    </a:lnTo>
                    <a:lnTo>
                      <a:pt x="3756" y="3600"/>
                    </a:lnTo>
                    <a:lnTo>
                      <a:pt x="3991" y="3438"/>
                    </a:lnTo>
                    <a:lnTo>
                      <a:pt x="3806" y="3521"/>
                    </a:lnTo>
                    <a:lnTo>
                      <a:pt x="3814" y="3446"/>
                    </a:lnTo>
                    <a:lnTo>
                      <a:pt x="3759" y="3493"/>
                    </a:lnTo>
                    <a:lnTo>
                      <a:pt x="3728" y="3463"/>
                    </a:lnTo>
                    <a:lnTo>
                      <a:pt x="3712" y="3524"/>
                    </a:lnTo>
                    <a:lnTo>
                      <a:pt x="3641" y="3463"/>
                    </a:lnTo>
                    <a:lnTo>
                      <a:pt x="3673" y="3563"/>
                    </a:lnTo>
                    <a:lnTo>
                      <a:pt x="3728" y="3574"/>
                    </a:lnTo>
                    <a:lnTo>
                      <a:pt x="3633" y="3627"/>
                    </a:lnTo>
                    <a:lnTo>
                      <a:pt x="3580" y="3557"/>
                    </a:lnTo>
                    <a:lnTo>
                      <a:pt x="3580" y="3681"/>
                    </a:lnTo>
                    <a:lnTo>
                      <a:pt x="3533" y="3708"/>
                    </a:lnTo>
                    <a:lnTo>
                      <a:pt x="3533" y="3655"/>
                    </a:lnTo>
                    <a:lnTo>
                      <a:pt x="3407" y="3730"/>
                    </a:lnTo>
                    <a:lnTo>
                      <a:pt x="3454" y="3820"/>
                    </a:lnTo>
                    <a:lnTo>
                      <a:pt x="3290" y="3817"/>
                    </a:lnTo>
                    <a:lnTo>
                      <a:pt x="3354" y="3845"/>
                    </a:lnTo>
                    <a:lnTo>
                      <a:pt x="3360" y="3924"/>
                    </a:lnTo>
                    <a:lnTo>
                      <a:pt x="3394" y="3903"/>
                    </a:lnTo>
                    <a:lnTo>
                      <a:pt x="3326" y="4063"/>
                    </a:lnTo>
                    <a:lnTo>
                      <a:pt x="3287" y="4065"/>
                    </a:lnTo>
                    <a:lnTo>
                      <a:pt x="3301" y="4018"/>
                    </a:lnTo>
                    <a:lnTo>
                      <a:pt x="3253" y="4069"/>
                    </a:lnTo>
                    <a:lnTo>
                      <a:pt x="3194" y="4005"/>
                    </a:lnTo>
                    <a:lnTo>
                      <a:pt x="3211" y="4086"/>
                    </a:lnTo>
                    <a:lnTo>
                      <a:pt x="3328" y="4090"/>
                    </a:lnTo>
                    <a:lnTo>
                      <a:pt x="3284" y="4263"/>
                    </a:lnTo>
                    <a:lnTo>
                      <a:pt x="3432" y="4649"/>
                    </a:lnTo>
                    <a:lnTo>
                      <a:pt x="3044" y="4602"/>
                    </a:lnTo>
                    <a:lnTo>
                      <a:pt x="2678" y="4440"/>
                    </a:lnTo>
                    <a:lnTo>
                      <a:pt x="2546" y="4169"/>
                    </a:lnTo>
                    <a:lnTo>
                      <a:pt x="2522" y="3926"/>
                    </a:lnTo>
                    <a:lnTo>
                      <a:pt x="2254" y="3627"/>
                    </a:lnTo>
                    <a:lnTo>
                      <a:pt x="2072" y="3189"/>
                    </a:lnTo>
                    <a:lnTo>
                      <a:pt x="1862" y="2963"/>
                    </a:lnTo>
                    <a:lnTo>
                      <a:pt x="1514" y="2888"/>
                    </a:lnTo>
                    <a:lnTo>
                      <a:pt x="1376" y="2935"/>
                    </a:lnTo>
                    <a:lnTo>
                      <a:pt x="1284" y="3152"/>
                    </a:lnTo>
                    <a:lnTo>
                      <a:pt x="1178" y="3250"/>
                    </a:lnTo>
                    <a:lnTo>
                      <a:pt x="1084" y="3225"/>
                    </a:lnTo>
                    <a:lnTo>
                      <a:pt x="696" y="2941"/>
                    </a:lnTo>
                    <a:lnTo>
                      <a:pt x="577" y="2513"/>
                    </a:lnTo>
                    <a:lnTo>
                      <a:pt x="19" y="1918"/>
                    </a:lnTo>
                    <a:lnTo>
                      <a:pt x="0" y="1824"/>
                    </a:lnTo>
                    <a:lnTo>
                      <a:pt x="1299" y="1946"/>
                    </a:lnTo>
                    <a:lnTo>
                      <a:pt x="1474" y="0"/>
                    </a:lnTo>
                    <a:lnTo>
                      <a:pt x="2514" y="59"/>
                    </a:lnTo>
                    <a:lnTo>
                      <a:pt x="2477" y="899"/>
                    </a:lnTo>
                    <a:lnTo>
                      <a:pt x="2583" y="983"/>
                    </a:lnTo>
                    <a:lnTo>
                      <a:pt x="2706" y="955"/>
                    </a:lnTo>
                    <a:lnTo>
                      <a:pt x="2770" y="1064"/>
                    </a:lnTo>
                    <a:lnTo>
                      <a:pt x="3010" y="1134"/>
                    </a:lnTo>
                    <a:lnTo>
                      <a:pt x="3145" y="1100"/>
                    </a:lnTo>
                    <a:lnTo>
                      <a:pt x="3223" y="1238"/>
                    </a:lnTo>
                    <a:lnTo>
                      <a:pt x="3292" y="1174"/>
                    </a:lnTo>
                    <a:lnTo>
                      <a:pt x="3399" y="1257"/>
                    </a:lnTo>
                    <a:lnTo>
                      <a:pt x="3454" y="1210"/>
                    </a:lnTo>
                    <a:lnTo>
                      <a:pt x="3490" y="1296"/>
                    </a:lnTo>
                    <a:lnTo>
                      <a:pt x="3571" y="1187"/>
                    </a:lnTo>
                    <a:lnTo>
                      <a:pt x="3592" y="1243"/>
                    </a:lnTo>
                    <a:lnTo>
                      <a:pt x="3669" y="1215"/>
                    </a:lnTo>
                    <a:lnTo>
                      <a:pt x="3767" y="1307"/>
                    </a:lnTo>
                    <a:lnTo>
                      <a:pt x="4172" y="1181"/>
                    </a:lnTo>
                    <a:lnTo>
                      <a:pt x="4421" y="1319"/>
                    </a:lnTo>
                    <a:lnTo>
                      <a:pt x="4440" y="1315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2" name="Freeform 235">
                <a:extLst>
                  <a:ext uri="{FF2B5EF4-FFF2-40B4-BE49-F238E27FC236}">
                    <a16:creationId xmlns:a16="http://schemas.microsoft.com/office/drawing/2014/main" id="{58C0CF59-76E7-4F52-96C4-BD96DB58A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2884"/>
                <a:ext cx="602" cy="581"/>
              </a:xfrm>
              <a:custGeom>
                <a:avLst/>
                <a:gdLst>
                  <a:gd name="T0" fmla="*/ 575 w 4815"/>
                  <a:gd name="T1" fmla="*/ 169 h 4649"/>
                  <a:gd name="T2" fmla="*/ 577 w 4815"/>
                  <a:gd name="T3" fmla="*/ 254 h 4649"/>
                  <a:gd name="T4" fmla="*/ 593 w 4815"/>
                  <a:gd name="T5" fmla="*/ 332 h 4649"/>
                  <a:gd name="T6" fmla="*/ 585 w 4815"/>
                  <a:gd name="T7" fmla="*/ 372 h 4649"/>
                  <a:gd name="T8" fmla="*/ 546 w 4815"/>
                  <a:gd name="T9" fmla="*/ 396 h 4649"/>
                  <a:gd name="T10" fmla="*/ 545 w 4815"/>
                  <a:gd name="T11" fmla="*/ 387 h 4649"/>
                  <a:gd name="T12" fmla="*/ 539 w 4815"/>
                  <a:gd name="T13" fmla="*/ 381 h 4649"/>
                  <a:gd name="T14" fmla="*/ 539 w 4815"/>
                  <a:gd name="T15" fmla="*/ 399 h 4649"/>
                  <a:gd name="T16" fmla="*/ 525 w 4815"/>
                  <a:gd name="T17" fmla="*/ 416 h 4649"/>
                  <a:gd name="T18" fmla="*/ 499 w 4815"/>
                  <a:gd name="T19" fmla="*/ 430 h 4649"/>
                  <a:gd name="T20" fmla="*/ 477 w 4815"/>
                  <a:gd name="T21" fmla="*/ 431 h 4649"/>
                  <a:gd name="T22" fmla="*/ 466 w 4815"/>
                  <a:gd name="T23" fmla="*/ 433 h 4649"/>
                  <a:gd name="T24" fmla="*/ 455 w 4815"/>
                  <a:gd name="T25" fmla="*/ 433 h 4649"/>
                  <a:gd name="T26" fmla="*/ 466 w 4815"/>
                  <a:gd name="T27" fmla="*/ 447 h 4649"/>
                  <a:gd name="T28" fmla="*/ 448 w 4815"/>
                  <a:gd name="T29" fmla="*/ 445 h 4649"/>
                  <a:gd name="T30" fmla="*/ 442 w 4815"/>
                  <a:gd name="T31" fmla="*/ 463 h 4649"/>
                  <a:gd name="T32" fmla="*/ 426 w 4815"/>
                  <a:gd name="T33" fmla="*/ 466 h 4649"/>
                  <a:gd name="T34" fmla="*/ 411 w 4815"/>
                  <a:gd name="T35" fmla="*/ 477 h 4649"/>
                  <a:gd name="T36" fmla="*/ 420 w 4815"/>
                  <a:gd name="T37" fmla="*/ 490 h 4649"/>
                  <a:gd name="T38" fmla="*/ 416 w 4815"/>
                  <a:gd name="T39" fmla="*/ 508 h 4649"/>
                  <a:gd name="T40" fmla="*/ 413 w 4815"/>
                  <a:gd name="T41" fmla="*/ 502 h 4649"/>
                  <a:gd name="T42" fmla="*/ 399 w 4815"/>
                  <a:gd name="T43" fmla="*/ 501 h 4649"/>
                  <a:gd name="T44" fmla="*/ 416 w 4815"/>
                  <a:gd name="T45" fmla="*/ 511 h 4649"/>
                  <a:gd name="T46" fmla="*/ 429 w 4815"/>
                  <a:gd name="T47" fmla="*/ 581 h 4649"/>
                  <a:gd name="T48" fmla="*/ 335 w 4815"/>
                  <a:gd name="T49" fmla="*/ 555 h 4649"/>
                  <a:gd name="T50" fmla="*/ 315 w 4815"/>
                  <a:gd name="T51" fmla="*/ 491 h 4649"/>
                  <a:gd name="T52" fmla="*/ 259 w 4815"/>
                  <a:gd name="T53" fmla="*/ 399 h 4649"/>
                  <a:gd name="T54" fmla="*/ 189 w 4815"/>
                  <a:gd name="T55" fmla="*/ 361 h 4649"/>
                  <a:gd name="T56" fmla="*/ 161 w 4815"/>
                  <a:gd name="T57" fmla="*/ 394 h 4649"/>
                  <a:gd name="T58" fmla="*/ 136 w 4815"/>
                  <a:gd name="T59" fmla="*/ 403 h 4649"/>
                  <a:gd name="T60" fmla="*/ 72 w 4815"/>
                  <a:gd name="T61" fmla="*/ 314 h 4649"/>
                  <a:gd name="T62" fmla="*/ 0 w 4815"/>
                  <a:gd name="T63" fmla="*/ 228 h 4649"/>
                  <a:gd name="T64" fmla="*/ 184 w 4815"/>
                  <a:gd name="T65" fmla="*/ 0 h 4649"/>
                  <a:gd name="T66" fmla="*/ 310 w 4815"/>
                  <a:gd name="T67" fmla="*/ 112 h 4649"/>
                  <a:gd name="T68" fmla="*/ 338 w 4815"/>
                  <a:gd name="T69" fmla="*/ 119 h 4649"/>
                  <a:gd name="T70" fmla="*/ 376 w 4815"/>
                  <a:gd name="T71" fmla="*/ 142 h 4649"/>
                  <a:gd name="T72" fmla="*/ 403 w 4815"/>
                  <a:gd name="T73" fmla="*/ 155 h 4649"/>
                  <a:gd name="T74" fmla="*/ 425 w 4815"/>
                  <a:gd name="T75" fmla="*/ 157 h 4649"/>
                  <a:gd name="T76" fmla="*/ 436 w 4815"/>
                  <a:gd name="T77" fmla="*/ 162 h 4649"/>
                  <a:gd name="T78" fmla="*/ 449 w 4815"/>
                  <a:gd name="T79" fmla="*/ 155 h 4649"/>
                  <a:gd name="T80" fmla="*/ 471 w 4815"/>
                  <a:gd name="T81" fmla="*/ 163 h 4649"/>
                  <a:gd name="T82" fmla="*/ 553 w 4815"/>
                  <a:gd name="T83" fmla="*/ 165 h 46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15"/>
                  <a:gd name="T127" fmla="*/ 0 h 4649"/>
                  <a:gd name="T128" fmla="*/ 4815 w 4815"/>
                  <a:gd name="T129" fmla="*/ 4649 h 46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15" h="4649">
                    <a:moveTo>
                      <a:pt x="4440" y="1315"/>
                    </a:moveTo>
                    <a:lnTo>
                      <a:pt x="4600" y="1355"/>
                    </a:lnTo>
                    <a:lnTo>
                      <a:pt x="4605" y="1589"/>
                    </a:lnTo>
                    <a:lnTo>
                      <a:pt x="4613" y="2033"/>
                    </a:lnTo>
                    <a:lnTo>
                      <a:pt x="4815" y="2449"/>
                    </a:lnTo>
                    <a:lnTo>
                      <a:pt x="4745" y="2653"/>
                    </a:lnTo>
                    <a:lnTo>
                      <a:pt x="4758" y="2873"/>
                    </a:lnTo>
                    <a:lnTo>
                      <a:pt x="4677" y="2980"/>
                    </a:lnTo>
                    <a:lnTo>
                      <a:pt x="4709" y="3018"/>
                    </a:lnTo>
                    <a:lnTo>
                      <a:pt x="4364" y="3169"/>
                    </a:lnTo>
                    <a:lnTo>
                      <a:pt x="4454" y="3099"/>
                    </a:lnTo>
                    <a:lnTo>
                      <a:pt x="4357" y="3097"/>
                    </a:lnTo>
                    <a:lnTo>
                      <a:pt x="4390" y="2980"/>
                    </a:lnTo>
                    <a:lnTo>
                      <a:pt x="4309" y="3046"/>
                    </a:lnTo>
                    <a:lnTo>
                      <a:pt x="4264" y="3024"/>
                    </a:lnTo>
                    <a:lnTo>
                      <a:pt x="4309" y="3191"/>
                    </a:lnTo>
                    <a:lnTo>
                      <a:pt x="4211" y="3244"/>
                    </a:lnTo>
                    <a:lnTo>
                      <a:pt x="4200" y="3325"/>
                    </a:lnTo>
                    <a:lnTo>
                      <a:pt x="3756" y="3600"/>
                    </a:lnTo>
                    <a:lnTo>
                      <a:pt x="3991" y="3438"/>
                    </a:lnTo>
                    <a:lnTo>
                      <a:pt x="3806" y="3521"/>
                    </a:lnTo>
                    <a:lnTo>
                      <a:pt x="3814" y="3446"/>
                    </a:lnTo>
                    <a:lnTo>
                      <a:pt x="3759" y="3493"/>
                    </a:lnTo>
                    <a:lnTo>
                      <a:pt x="3728" y="3463"/>
                    </a:lnTo>
                    <a:lnTo>
                      <a:pt x="3712" y="3524"/>
                    </a:lnTo>
                    <a:lnTo>
                      <a:pt x="3641" y="3463"/>
                    </a:lnTo>
                    <a:lnTo>
                      <a:pt x="3673" y="3563"/>
                    </a:lnTo>
                    <a:lnTo>
                      <a:pt x="3728" y="3574"/>
                    </a:lnTo>
                    <a:lnTo>
                      <a:pt x="3633" y="3627"/>
                    </a:lnTo>
                    <a:lnTo>
                      <a:pt x="3580" y="3557"/>
                    </a:lnTo>
                    <a:lnTo>
                      <a:pt x="3580" y="3681"/>
                    </a:lnTo>
                    <a:lnTo>
                      <a:pt x="3533" y="3708"/>
                    </a:lnTo>
                    <a:lnTo>
                      <a:pt x="3533" y="3655"/>
                    </a:lnTo>
                    <a:lnTo>
                      <a:pt x="3407" y="3730"/>
                    </a:lnTo>
                    <a:lnTo>
                      <a:pt x="3454" y="3820"/>
                    </a:lnTo>
                    <a:lnTo>
                      <a:pt x="3290" y="3817"/>
                    </a:lnTo>
                    <a:lnTo>
                      <a:pt x="3354" y="3845"/>
                    </a:lnTo>
                    <a:lnTo>
                      <a:pt x="3360" y="3924"/>
                    </a:lnTo>
                    <a:lnTo>
                      <a:pt x="3394" y="3903"/>
                    </a:lnTo>
                    <a:lnTo>
                      <a:pt x="3326" y="4063"/>
                    </a:lnTo>
                    <a:lnTo>
                      <a:pt x="3287" y="4065"/>
                    </a:lnTo>
                    <a:lnTo>
                      <a:pt x="3301" y="4018"/>
                    </a:lnTo>
                    <a:lnTo>
                      <a:pt x="3253" y="4069"/>
                    </a:lnTo>
                    <a:lnTo>
                      <a:pt x="3194" y="4005"/>
                    </a:lnTo>
                    <a:lnTo>
                      <a:pt x="3211" y="4086"/>
                    </a:lnTo>
                    <a:lnTo>
                      <a:pt x="3328" y="4090"/>
                    </a:lnTo>
                    <a:lnTo>
                      <a:pt x="3284" y="4263"/>
                    </a:lnTo>
                    <a:lnTo>
                      <a:pt x="3432" y="4649"/>
                    </a:lnTo>
                    <a:lnTo>
                      <a:pt x="3044" y="4602"/>
                    </a:lnTo>
                    <a:lnTo>
                      <a:pt x="2678" y="4440"/>
                    </a:lnTo>
                    <a:lnTo>
                      <a:pt x="2546" y="4169"/>
                    </a:lnTo>
                    <a:lnTo>
                      <a:pt x="2522" y="3926"/>
                    </a:lnTo>
                    <a:lnTo>
                      <a:pt x="2254" y="3627"/>
                    </a:lnTo>
                    <a:lnTo>
                      <a:pt x="2072" y="3189"/>
                    </a:lnTo>
                    <a:lnTo>
                      <a:pt x="1862" y="2963"/>
                    </a:lnTo>
                    <a:lnTo>
                      <a:pt x="1514" y="2888"/>
                    </a:lnTo>
                    <a:lnTo>
                      <a:pt x="1376" y="2935"/>
                    </a:lnTo>
                    <a:lnTo>
                      <a:pt x="1284" y="3152"/>
                    </a:lnTo>
                    <a:lnTo>
                      <a:pt x="1178" y="3250"/>
                    </a:lnTo>
                    <a:lnTo>
                      <a:pt x="1084" y="3225"/>
                    </a:lnTo>
                    <a:lnTo>
                      <a:pt x="696" y="2941"/>
                    </a:lnTo>
                    <a:lnTo>
                      <a:pt x="577" y="2513"/>
                    </a:lnTo>
                    <a:lnTo>
                      <a:pt x="19" y="1918"/>
                    </a:lnTo>
                    <a:lnTo>
                      <a:pt x="0" y="1824"/>
                    </a:lnTo>
                    <a:lnTo>
                      <a:pt x="1299" y="1946"/>
                    </a:lnTo>
                    <a:lnTo>
                      <a:pt x="1474" y="0"/>
                    </a:lnTo>
                    <a:lnTo>
                      <a:pt x="2514" y="59"/>
                    </a:lnTo>
                    <a:lnTo>
                      <a:pt x="2477" y="899"/>
                    </a:lnTo>
                    <a:lnTo>
                      <a:pt x="2583" y="983"/>
                    </a:lnTo>
                    <a:lnTo>
                      <a:pt x="2706" y="955"/>
                    </a:lnTo>
                    <a:lnTo>
                      <a:pt x="2770" y="1064"/>
                    </a:lnTo>
                    <a:lnTo>
                      <a:pt x="3010" y="1134"/>
                    </a:lnTo>
                    <a:lnTo>
                      <a:pt x="3145" y="1100"/>
                    </a:lnTo>
                    <a:lnTo>
                      <a:pt x="3223" y="1238"/>
                    </a:lnTo>
                    <a:lnTo>
                      <a:pt x="3292" y="1174"/>
                    </a:lnTo>
                    <a:lnTo>
                      <a:pt x="3399" y="1257"/>
                    </a:lnTo>
                    <a:lnTo>
                      <a:pt x="3454" y="1210"/>
                    </a:lnTo>
                    <a:lnTo>
                      <a:pt x="3490" y="1296"/>
                    </a:lnTo>
                    <a:lnTo>
                      <a:pt x="3571" y="1187"/>
                    </a:lnTo>
                    <a:lnTo>
                      <a:pt x="3592" y="1243"/>
                    </a:lnTo>
                    <a:lnTo>
                      <a:pt x="3669" y="1215"/>
                    </a:lnTo>
                    <a:lnTo>
                      <a:pt x="3767" y="1307"/>
                    </a:lnTo>
                    <a:lnTo>
                      <a:pt x="4172" y="1181"/>
                    </a:lnTo>
                    <a:lnTo>
                      <a:pt x="4421" y="1319"/>
                    </a:lnTo>
                    <a:lnTo>
                      <a:pt x="4440" y="1315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3" name="Line 236">
                <a:extLst>
                  <a:ext uri="{FF2B5EF4-FFF2-40B4-BE49-F238E27FC236}">
                    <a16:creationId xmlns:a16="http://schemas.microsoft.com/office/drawing/2014/main" id="{4212D389-430A-4968-B15C-15F4FC260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" y="2828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4" name="Freeform 199">
                <a:extLst>
                  <a:ext uri="{FF2B5EF4-FFF2-40B4-BE49-F238E27FC236}">
                    <a16:creationId xmlns:a16="http://schemas.microsoft.com/office/drawing/2014/main" id="{441AF8AE-DB95-4284-8DD0-C54DDE6BE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" y="2525"/>
                <a:ext cx="243" cy="303"/>
              </a:xfrm>
              <a:custGeom>
                <a:avLst/>
                <a:gdLst/>
                <a:ahLst/>
                <a:cxnLst>
                  <a:cxn ang="0">
                    <a:pos x="1701" y="2426"/>
                  </a:cxn>
                  <a:cxn ang="0">
                    <a:pos x="0" y="2144"/>
                  </a:cxn>
                  <a:cxn ang="0">
                    <a:pos x="413" y="0"/>
                  </a:cxn>
                  <a:cxn ang="0">
                    <a:pos x="740" y="64"/>
                  </a:cxn>
                  <a:cxn ang="0">
                    <a:pos x="1362" y="173"/>
                  </a:cxn>
                  <a:cxn ang="0">
                    <a:pos x="1293" y="603"/>
                  </a:cxn>
                  <a:cxn ang="0">
                    <a:pos x="1938" y="700"/>
                  </a:cxn>
                  <a:cxn ang="0">
                    <a:pos x="1737" y="2153"/>
                  </a:cxn>
                  <a:cxn ang="0">
                    <a:pos x="1701" y="2426"/>
                  </a:cxn>
                </a:cxnLst>
                <a:rect l="0" t="0" r="r" b="b"/>
                <a:pathLst>
                  <a:path w="1938" h="2426">
                    <a:moveTo>
                      <a:pt x="1701" y="2426"/>
                    </a:moveTo>
                    <a:lnTo>
                      <a:pt x="0" y="2144"/>
                    </a:lnTo>
                    <a:lnTo>
                      <a:pt x="413" y="0"/>
                    </a:lnTo>
                    <a:lnTo>
                      <a:pt x="740" y="64"/>
                    </a:lnTo>
                    <a:lnTo>
                      <a:pt x="1362" y="173"/>
                    </a:lnTo>
                    <a:lnTo>
                      <a:pt x="1293" y="603"/>
                    </a:lnTo>
                    <a:lnTo>
                      <a:pt x="1938" y="700"/>
                    </a:lnTo>
                    <a:lnTo>
                      <a:pt x="1737" y="2153"/>
                    </a:lnTo>
                    <a:lnTo>
                      <a:pt x="1701" y="2426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5" name="Freeform 238">
                <a:extLst>
                  <a:ext uri="{FF2B5EF4-FFF2-40B4-BE49-F238E27FC236}">
                    <a16:creationId xmlns:a16="http://schemas.microsoft.com/office/drawing/2014/main" id="{383B5952-21D2-4A26-973E-43ED75EF9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" y="2525"/>
                <a:ext cx="243" cy="303"/>
              </a:xfrm>
              <a:custGeom>
                <a:avLst/>
                <a:gdLst>
                  <a:gd name="T0" fmla="*/ 213 w 1938"/>
                  <a:gd name="T1" fmla="*/ 303 h 2426"/>
                  <a:gd name="T2" fmla="*/ 0 w 1938"/>
                  <a:gd name="T3" fmla="*/ 268 h 2426"/>
                  <a:gd name="T4" fmla="*/ 52 w 1938"/>
                  <a:gd name="T5" fmla="*/ 0 h 2426"/>
                  <a:gd name="T6" fmla="*/ 93 w 1938"/>
                  <a:gd name="T7" fmla="*/ 8 h 2426"/>
                  <a:gd name="T8" fmla="*/ 171 w 1938"/>
                  <a:gd name="T9" fmla="*/ 22 h 2426"/>
                  <a:gd name="T10" fmla="*/ 162 w 1938"/>
                  <a:gd name="T11" fmla="*/ 75 h 2426"/>
                  <a:gd name="T12" fmla="*/ 243 w 1938"/>
                  <a:gd name="T13" fmla="*/ 87 h 2426"/>
                  <a:gd name="T14" fmla="*/ 218 w 1938"/>
                  <a:gd name="T15" fmla="*/ 269 h 2426"/>
                  <a:gd name="T16" fmla="*/ 213 w 1938"/>
                  <a:gd name="T17" fmla="*/ 303 h 24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38"/>
                  <a:gd name="T28" fmla="*/ 0 h 2426"/>
                  <a:gd name="T29" fmla="*/ 1938 w 1938"/>
                  <a:gd name="T30" fmla="*/ 2426 h 24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38" h="2426">
                    <a:moveTo>
                      <a:pt x="1701" y="2426"/>
                    </a:moveTo>
                    <a:lnTo>
                      <a:pt x="0" y="2144"/>
                    </a:lnTo>
                    <a:lnTo>
                      <a:pt x="413" y="0"/>
                    </a:lnTo>
                    <a:lnTo>
                      <a:pt x="740" y="64"/>
                    </a:lnTo>
                    <a:lnTo>
                      <a:pt x="1362" y="173"/>
                    </a:lnTo>
                    <a:lnTo>
                      <a:pt x="1293" y="603"/>
                    </a:lnTo>
                    <a:lnTo>
                      <a:pt x="1938" y="700"/>
                    </a:lnTo>
                    <a:lnTo>
                      <a:pt x="1737" y="2153"/>
                    </a:lnTo>
                    <a:lnTo>
                      <a:pt x="1701" y="2426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6" name="Line 239">
                <a:extLst>
                  <a:ext uri="{FF2B5EF4-FFF2-40B4-BE49-F238E27FC236}">
                    <a16:creationId xmlns:a16="http://schemas.microsoft.com/office/drawing/2014/main" id="{A07F3F13-F22A-45E4-83EA-8C3EDE7FF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5" y="2441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7" name="Freeform 240">
                <a:extLst>
                  <a:ext uri="{FF2B5EF4-FFF2-40B4-BE49-F238E27FC236}">
                    <a16:creationId xmlns:a16="http://schemas.microsoft.com/office/drawing/2014/main" id="{A90CC931-D538-49E5-AB52-17E12918C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2312"/>
                <a:ext cx="73" cy="137"/>
              </a:xfrm>
              <a:custGeom>
                <a:avLst/>
                <a:gdLst>
                  <a:gd name="T0" fmla="*/ 63 w 584"/>
                  <a:gd name="T1" fmla="*/ 130 h 1094"/>
                  <a:gd name="T2" fmla="*/ 45 w 584"/>
                  <a:gd name="T3" fmla="*/ 134 h 1094"/>
                  <a:gd name="T4" fmla="*/ 32 w 584"/>
                  <a:gd name="T5" fmla="*/ 137 h 1094"/>
                  <a:gd name="T6" fmla="*/ 31 w 584"/>
                  <a:gd name="T7" fmla="*/ 134 h 1094"/>
                  <a:gd name="T8" fmla="*/ 22 w 584"/>
                  <a:gd name="T9" fmla="*/ 94 h 1094"/>
                  <a:gd name="T10" fmla="*/ 16 w 584"/>
                  <a:gd name="T11" fmla="*/ 94 h 1094"/>
                  <a:gd name="T12" fmla="*/ 8 w 584"/>
                  <a:gd name="T13" fmla="*/ 68 h 1094"/>
                  <a:gd name="T14" fmla="*/ 0 w 584"/>
                  <a:gd name="T15" fmla="*/ 18 h 1094"/>
                  <a:gd name="T16" fmla="*/ 69 w 584"/>
                  <a:gd name="T17" fmla="*/ 0 h 1094"/>
                  <a:gd name="T18" fmla="*/ 73 w 584"/>
                  <a:gd name="T19" fmla="*/ 28 h 1094"/>
                  <a:gd name="T20" fmla="*/ 60 w 584"/>
                  <a:gd name="T21" fmla="*/ 43 h 1094"/>
                  <a:gd name="T22" fmla="*/ 56 w 584"/>
                  <a:gd name="T23" fmla="*/ 85 h 1094"/>
                  <a:gd name="T24" fmla="*/ 61 w 584"/>
                  <a:gd name="T25" fmla="*/ 128 h 1094"/>
                  <a:gd name="T26" fmla="*/ 63 w 584"/>
                  <a:gd name="T27" fmla="*/ 130 h 10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4"/>
                  <a:gd name="T43" fmla="*/ 0 h 1094"/>
                  <a:gd name="T44" fmla="*/ 584 w 584"/>
                  <a:gd name="T45" fmla="*/ 1094 h 10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4" h="1094">
                    <a:moveTo>
                      <a:pt x="503" y="1038"/>
                    </a:moveTo>
                    <a:lnTo>
                      <a:pt x="363" y="1068"/>
                    </a:lnTo>
                    <a:lnTo>
                      <a:pt x="254" y="1094"/>
                    </a:lnTo>
                    <a:lnTo>
                      <a:pt x="249" y="1074"/>
                    </a:lnTo>
                    <a:lnTo>
                      <a:pt x="179" y="753"/>
                    </a:lnTo>
                    <a:lnTo>
                      <a:pt x="126" y="750"/>
                    </a:lnTo>
                    <a:lnTo>
                      <a:pt x="66" y="546"/>
                    </a:lnTo>
                    <a:lnTo>
                      <a:pt x="0" y="145"/>
                    </a:lnTo>
                    <a:lnTo>
                      <a:pt x="552" y="0"/>
                    </a:lnTo>
                    <a:lnTo>
                      <a:pt x="584" y="220"/>
                    </a:lnTo>
                    <a:lnTo>
                      <a:pt x="480" y="345"/>
                    </a:lnTo>
                    <a:lnTo>
                      <a:pt x="447" y="675"/>
                    </a:lnTo>
                    <a:lnTo>
                      <a:pt x="492" y="1024"/>
                    </a:lnTo>
                    <a:lnTo>
                      <a:pt x="503" y="1038"/>
                    </a:lnTo>
                    <a:close/>
                  </a:path>
                </a:pathLst>
              </a:custGeom>
              <a:solidFill>
                <a:srgbClr val="339966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98" name="Freeform 203">
                <a:extLst>
                  <a:ext uri="{FF2B5EF4-FFF2-40B4-BE49-F238E27FC236}">
                    <a16:creationId xmlns:a16="http://schemas.microsoft.com/office/drawing/2014/main" id="{01F8371C-DCDD-4F4B-A813-D2D90E3C0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2312"/>
                <a:ext cx="73" cy="137"/>
              </a:xfrm>
              <a:custGeom>
                <a:avLst/>
                <a:gdLst/>
                <a:ahLst/>
                <a:cxnLst>
                  <a:cxn ang="0">
                    <a:pos x="503" y="1038"/>
                  </a:cxn>
                  <a:cxn ang="0">
                    <a:pos x="363" y="1068"/>
                  </a:cxn>
                  <a:cxn ang="0">
                    <a:pos x="254" y="1094"/>
                  </a:cxn>
                  <a:cxn ang="0">
                    <a:pos x="249" y="1074"/>
                  </a:cxn>
                  <a:cxn ang="0">
                    <a:pos x="179" y="753"/>
                  </a:cxn>
                  <a:cxn ang="0">
                    <a:pos x="126" y="750"/>
                  </a:cxn>
                  <a:cxn ang="0">
                    <a:pos x="66" y="546"/>
                  </a:cxn>
                  <a:cxn ang="0">
                    <a:pos x="0" y="145"/>
                  </a:cxn>
                  <a:cxn ang="0">
                    <a:pos x="552" y="0"/>
                  </a:cxn>
                  <a:cxn ang="0">
                    <a:pos x="584" y="220"/>
                  </a:cxn>
                  <a:cxn ang="0">
                    <a:pos x="480" y="345"/>
                  </a:cxn>
                  <a:cxn ang="0">
                    <a:pos x="447" y="675"/>
                  </a:cxn>
                  <a:cxn ang="0">
                    <a:pos x="492" y="1024"/>
                  </a:cxn>
                  <a:cxn ang="0">
                    <a:pos x="503" y="1038"/>
                  </a:cxn>
                </a:cxnLst>
                <a:rect l="0" t="0" r="r" b="b"/>
                <a:pathLst>
                  <a:path w="584" h="1094">
                    <a:moveTo>
                      <a:pt x="503" y="1038"/>
                    </a:moveTo>
                    <a:lnTo>
                      <a:pt x="363" y="1068"/>
                    </a:lnTo>
                    <a:lnTo>
                      <a:pt x="254" y="1094"/>
                    </a:lnTo>
                    <a:lnTo>
                      <a:pt x="249" y="1074"/>
                    </a:lnTo>
                    <a:lnTo>
                      <a:pt x="179" y="753"/>
                    </a:lnTo>
                    <a:lnTo>
                      <a:pt x="126" y="750"/>
                    </a:lnTo>
                    <a:lnTo>
                      <a:pt x="66" y="546"/>
                    </a:lnTo>
                    <a:lnTo>
                      <a:pt x="0" y="145"/>
                    </a:lnTo>
                    <a:lnTo>
                      <a:pt x="552" y="0"/>
                    </a:lnTo>
                    <a:lnTo>
                      <a:pt x="584" y="220"/>
                    </a:lnTo>
                    <a:lnTo>
                      <a:pt x="480" y="345"/>
                    </a:lnTo>
                    <a:lnTo>
                      <a:pt x="447" y="675"/>
                    </a:lnTo>
                    <a:lnTo>
                      <a:pt x="492" y="1024"/>
                    </a:lnTo>
                    <a:lnTo>
                      <a:pt x="503" y="1038"/>
                    </a:lnTo>
                  </a:path>
                </a:pathLst>
              </a:custGeom>
              <a:solidFill>
                <a:srgbClr val="1F497D">
                  <a:lumMod val="20000"/>
                  <a:lumOff val="80000"/>
                </a:srgbClr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199" name="Line 242">
                <a:extLst>
                  <a:ext uri="{FF2B5EF4-FFF2-40B4-BE49-F238E27FC236}">
                    <a16:creationId xmlns:a16="http://schemas.microsoft.com/office/drawing/2014/main" id="{82EFE9FF-2302-4FD6-AB22-F5EB54FF2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" y="2716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0" name="Freeform 243">
                <a:extLst>
                  <a:ext uri="{FF2B5EF4-FFF2-40B4-BE49-F238E27FC236}">
                    <a16:creationId xmlns:a16="http://schemas.microsoft.com/office/drawing/2014/main" id="{99186B0B-AAD6-4188-806B-6F7FA48F0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716"/>
                <a:ext cx="4" cy="11"/>
              </a:xfrm>
              <a:custGeom>
                <a:avLst/>
                <a:gdLst>
                  <a:gd name="T0" fmla="*/ 4 w 31"/>
                  <a:gd name="T1" fmla="*/ 0 h 86"/>
                  <a:gd name="T2" fmla="*/ 0 w 31"/>
                  <a:gd name="T3" fmla="*/ 11 h 86"/>
                  <a:gd name="T4" fmla="*/ 1 w 31"/>
                  <a:gd name="T5" fmla="*/ 0 h 86"/>
                  <a:gd name="T6" fmla="*/ 4 w 31"/>
                  <a:gd name="T7" fmla="*/ 0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86"/>
                  <a:gd name="T14" fmla="*/ 31 w 31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86">
                    <a:moveTo>
                      <a:pt x="31" y="0"/>
                    </a:moveTo>
                    <a:lnTo>
                      <a:pt x="0" y="86"/>
                    </a:lnTo>
                    <a:lnTo>
                      <a:pt x="11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1" name="Freeform 244">
                <a:extLst>
                  <a:ext uri="{FF2B5EF4-FFF2-40B4-BE49-F238E27FC236}">
                    <a16:creationId xmlns:a16="http://schemas.microsoft.com/office/drawing/2014/main" id="{5635BFA0-A75E-4E94-9B74-DAFD816C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716"/>
                <a:ext cx="4" cy="11"/>
              </a:xfrm>
              <a:custGeom>
                <a:avLst/>
                <a:gdLst>
                  <a:gd name="T0" fmla="*/ 4 w 31"/>
                  <a:gd name="T1" fmla="*/ 0 h 86"/>
                  <a:gd name="T2" fmla="*/ 0 w 31"/>
                  <a:gd name="T3" fmla="*/ 11 h 86"/>
                  <a:gd name="T4" fmla="*/ 1 w 31"/>
                  <a:gd name="T5" fmla="*/ 0 h 86"/>
                  <a:gd name="T6" fmla="*/ 4 w 31"/>
                  <a:gd name="T7" fmla="*/ 0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86"/>
                  <a:gd name="T14" fmla="*/ 31 w 31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86">
                    <a:moveTo>
                      <a:pt x="31" y="0"/>
                    </a:moveTo>
                    <a:lnTo>
                      <a:pt x="0" y="86"/>
                    </a:lnTo>
                    <a:lnTo>
                      <a:pt x="11" y="3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2" name="Line 245">
                <a:extLst>
                  <a:ext uri="{FF2B5EF4-FFF2-40B4-BE49-F238E27FC236}">
                    <a16:creationId xmlns:a16="http://schemas.microsoft.com/office/drawing/2014/main" id="{CFC5791D-913A-45CA-89C7-1FCDA3AD2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8" y="2717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3" name="Freeform 246">
                <a:extLst>
                  <a:ext uri="{FF2B5EF4-FFF2-40B4-BE49-F238E27FC236}">
                    <a16:creationId xmlns:a16="http://schemas.microsoft.com/office/drawing/2014/main" id="{04F077EB-2DAC-4094-823C-9A16E675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2717"/>
                <a:ext cx="19" cy="54"/>
              </a:xfrm>
              <a:custGeom>
                <a:avLst/>
                <a:gdLst>
                  <a:gd name="T0" fmla="*/ 19 w 151"/>
                  <a:gd name="T1" fmla="*/ 0 h 427"/>
                  <a:gd name="T2" fmla="*/ 5 w 151"/>
                  <a:gd name="T3" fmla="*/ 54 h 427"/>
                  <a:gd name="T4" fmla="*/ 0 w 151"/>
                  <a:gd name="T5" fmla="*/ 38 h 427"/>
                  <a:gd name="T6" fmla="*/ 8 w 151"/>
                  <a:gd name="T7" fmla="*/ 6 h 427"/>
                  <a:gd name="T8" fmla="*/ 9 w 151"/>
                  <a:gd name="T9" fmla="*/ 4 h 427"/>
                  <a:gd name="T10" fmla="*/ 19 w 151"/>
                  <a:gd name="T11" fmla="*/ 0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427"/>
                  <a:gd name="T20" fmla="*/ 151 w 151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427">
                    <a:moveTo>
                      <a:pt x="151" y="0"/>
                    </a:moveTo>
                    <a:lnTo>
                      <a:pt x="40" y="427"/>
                    </a:lnTo>
                    <a:lnTo>
                      <a:pt x="0" y="299"/>
                    </a:lnTo>
                    <a:lnTo>
                      <a:pt x="65" y="48"/>
                    </a:lnTo>
                    <a:lnTo>
                      <a:pt x="68" y="34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4" name="Freeform 247">
                <a:extLst>
                  <a:ext uri="{FF2B5EF4-FFF2-40B4-BE49-F238E27FC236}">
                    <a16:creationId xmlns:a16="http://schemas.microsoft.com/office/drawing/2014/main" id="{D3FCC1F1-A739-4D7F-ACD1-FFC055548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2717"/>
                <a:ext cx="19" cy="54"/>
              </a:xfrm>
              <a:custGeom>
                <a:avLst/>
                <a:gdLst>
                  <a:gd name="T0" fmla="*/ 19 w 151"/>
                  <a:gd name="T1" fmla="*/ 0 h 427"/>
                  <a:gd name="T2" fmla="*/ 5 w 151"/>
                  <a:gd name="T3" fmla="*/ 54 h 427"/>
                  <a:gd name="T4" fmla="*/ 0 w 151"/>
                  <a:gd name="T5" fmla="*/ 38 h 427"/>
                  <a:gd name="T6" fmla="*/ 8 w 151"/>
                  <a:gd name="T7" fmla="*/ 6 h 427"/>
                  <a:gd name="T8" fmla="*/ 9 w 151"/>
                  <a:gd name="T9" fmla="*/ 4 h 427"/>
                  <a:gd name="T10" fmla="*/ 19 w 151"/>
                  <a:gd name="T11" fmla="*/ 0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427"/>
                  <a:gd name="T20" fmla="*/ 151 w 151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427">
                    <a:moveTo>
                      <a:pt x="151" y="0"/>
                    </a:moveTo>
                    <a:lnTo>
                      <a:pt x="40" y="427"/>
                    </a:lnTo>
                    <a:lnTo>
                      <a:pt x="0" y="299"/>
                    </a:lnTo>
                    <a:lnTo>
                      <a:pt x="65" y="48"/>
                    </a:lnTo>
                    <a:lnTo>
                      <a:pt x="68" y="34"/>
                    </a:lnTo>
                    <a:lnTo>
                      <a:pt x="151" y="0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5" name="Line 248">
                <a:extLst>
                  <a:ext uri="{FF2B5EF4-FFF2-40B4-BE49-F238E27FC236}">
                    <a16:creationId xmlns:a16="http://schemas.microsoft.com/office/drawing/2014/main" id="{749C9DFF-4ADB-4B32-A2BE-D3800D165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3" y="2801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6" name="Freeform 249">
                <a:extLst>
                  <a:ext uri="{FF2B5EF4-FFF2-40B4-BE49-F238E27FC236}">
                    <a16:creationId xmlns:a16="http://schemas.microsoft.com/office/drawing/2014/main" id="{9187679A-5C8F-4BF5-B371-61D6D8B21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2666"/>
                <a:ext cx="332" cy="189"/>
              </a:xfrm>
              <a:custGeom>
                <a:avLst/>
                <a:gdLst>
                  <a:gd name="T0" fmla="*/ 332 w 2660"/>
                  <a:gd name="T1" fmla="*/ 135 h 1510"/>
                  <a:gd name="T2" fmla="*/ 331 w 2660"/>
                  <a:gd name="T3" fmla="*/ 135 h 1510"/>
                  <a:gd name="T4" fmla="*/ 327 w 2660"/>
                  <a:gd name="T5" fmla="*/ 130 h 1510"/>
                  <a:gd name="T6" fmla="*/ 329 w 2660"/>
                  <a:gd name="T7" fmla="*/ 136 h 1510"/>
                  <a:gd name="T8" fmla="*/ 326 w 2660"/>
                  <a:gd name="T9" fmla="*/ 136 h 1510"/>
                  <a:gd name="T10" fmla="*/ 325 w 2660"/>
                  <a:gd name="T11" fmla="*/ 137 h 1510"/>
                  <a:gd name="T12" fmla="*/ 86 w 2660"/>
                  <a:gd name="T13" fmla="*/ 178 h 1510"/>
                  <a:gd name="T14" fmla="*/ 85 w 2660"/>
                  <a:gd name="T15" fmla="*/ 176 h 1510"/>
                  <a:gd name="T16" fmla="*/ 0 w 2660"/>
                  <a:gd name="T17" fmla="*/ 189 h 1510"/>
                  <a:gd name="T18" fmla="*/ 1 w 2660"/>
                  <a:gd name="T19" fmla="*/ 188 h 1510"/>
                  <a:gd name="T20" fmla="*/ 22 w 2660"/>
                  <a:gd name="T21" fmla="*/ 178 h 1510"/>
                  <a:gd name="T22" fmla="*/ 64 w 2660"/>
                  <a:gd name="T23" fmla="*/ 128 h 1510"/>
                  <a:gd name="T24" fmla="*/ 69 w 2660"/>
                  <a:gd name="T25" fmla="*/ 139 h 1510"/>
                  <a:gd name="T26" fmla="*/ 80 w 2660"/>
                  <a:gd name="T27" fmla="*/ 145 h 1510"/>
                  <a:gd name="T28" fmla="*/ 129 w 2660"/>
                  <a:gd name="T29" fmla="*/ 125 h 1510"/>
                  <a:gd name="T30" fmla="*/ 138 w 2660"/>
                  <a:gd name="T31" fmla="*/ 113 h 1510"/>
                  <a:gd name="T32" fmla="*/ 134 w 2660"/>
                  <a:gd name="T33" fmla="*/ 109 h 1510"/>
                  <a:gd name="T34" fmla="*/ 152 w 2660"/>
                  <a:gd name="T35" fmla="*/ 57 h 1510"/>
                  <a:gd name="T36" fmla="*/ 169 w 2660"/>
                  <a:gd name="T37" fmla="*/ 61 h 1510"/>
                  <a:gd name="T38" fmla="*/ 175 w 2660"/>
                  <a:gd name="T39" fmla="*/ 40 h 1510"/>
                  <a:gd name="T40" fmla="*/ 183 w 2660"/>
                  <a:gd name="T41" fmla="*/ 41 h 1510"/>
                  <a:gd name="T42" fmla="*/ 198 w 2660"/>
                  <a:gd name="T43" fmla="*/ 16 h 1510"/>
                  <a:gd name="T44" fmla="*/ 198 w 2660"/>
                  <a:gd name="T45" fmla="*/ 0 h 1510"/>
                  <a:gd name="T46" fmla="*/ 221 w 2660"/>
                  <a:gd name="T47" fmla="*/ 13 h 1510"/>
                  <a:gd name="T48" fmla="*/ 225 w 2660"/>
                  <a:gd name="T49" fmla="*/ 2 h 1510"/>
                  <a:gd name="T50" fmla="*/ 253 w 2660"/>
                  <a:gd name="T51" fmla="*/ 18 h 1510"/>
                  <a:gd name="T52" fmla="*/ 257 w 2660"/>
                  <a:gd name="T53" fmla="*/ 25 h 1510"/>
                  <a:gd name="T54" fmla="*/ 250 w 2660"/>
                  <a:gd name="T55" fmla="*/ 47 h 1510"/>
                  <a:gd name="T56" fmla="*/ 254 w 2660"/>
                  <a:gd name="T57" fmla="*/ 52 h 1510"/>
                  <a:gd name="T58" fmla="*/ 261 w 2660"/>
                  <a:gd name="T59" fmla="*/ 48 h 1510"/>
                  <a:gd name="T60" fmla="*/ 268 w 2660"/>
                  <a:gd name="T61" fmla="*/ 56 h 1510"/>
                  <a:gd name="T62" fmla="*/ 301 w 2660"/>
                  <a:gd name="T63" fmla="*/ 67 h 1510"/>
                  <a:gd name="T64" fmla="*/ 299 w 2660"/>
                  <a:gd name="T65" fmla="*/ 82 h 1510"/>
                  <a:gd name="T66" fmla="*/ 270 w 2660"/>
                  <a:gd name="T67" fmla="*/ 65 h 1510"/>
                  <a:gd name="T68" fmla="*/ 291 w 2660"/>
                  <a:gd name="T69" fmla="*/ 84 h 1510"/>
                  <a:gd name="T70" fmla="*/ 302 w 2660"/>
                  <a:gd name="T71" fmla="*/ 85 h 1510"/>
                  <a:gd name="T72" fmla="*/ 296 w 2660"/>
                  <a:gd name="T73" fmla="*/ 88 h 1510"/>
                  <a:gd name="T74" fmla="*/ 306 w 2660"/>
                  <a:gd name="T75" fmla="*/ 92 h 1510"/>
                  <a:gd name="T76" fmla="*/ 305 w 2660"/>
                  <a:gd name="T77" fmla="*/ 98 h 1510"/>
                  <a:gd name="T78" fmla="*/ 298 w 2660"/>
                  <a:gd name="T79" fmla="*/ 94 h 1510"/>
                  <a:gd name="T80" fmla="*/ 302 w 2660"/>
                  <a:gd name="T81" fmla="*/ 102 h 1510"/>
                  <a:gd name="T82" fmla="*/ 281 w 2660"/>
                  <a:gd name="T83" fmla="*/ 93 h 1510"/>
                  <a:gd name="T84" fmla="*/ 309 w 2660"/>
                  <a:gd name="T85" fmla="*/ 114 h 1510"/>
                  <a:gd name="T86" fmla="*/ 304 w 2660"/>
                  <a:gd name="T87" fmla="*/ 118 h 1510"/>
                  <a:gd name="T88" fmla="*/ 281 w 2660"/>
                  <a:gd name="T89" fmla="*/ 103 h 1510"/>
                  <a:gd name="T90" fmla="*/ 277 w 2660"/>
                  <a:gd name="T91" fmla="*/ 108 h 1510"/>
                  <a:gd name="T92" fmla="*/ 291 w 2660"/>
                  <a:gd name="T93" fmla="*/ 109 h 1510"/>
                  <a:gd name="T94" fmla="*/ 302 w 2660"/>
                  <a:gd name="T95" fmla="*/ 123 h 1510"/>
                  <a:gd name="T96" fmla="*/ 323 w 2660"/>
                  <a:gd name="T97" fmla="*/ 117 h 1510"/>
                  <a:gd name="T98" fmla="*/ 332 w 2660"/>
                  <a:gd name="T99" fmla="*/ 135 h 15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60"/>
                  <a:gd name="T151" fmla="*/ 0 h 1510"/>
                  <a:gd name="T152" fmla="*/ 2660 w 2660"/>
                  <a:gd name="T153" fmla="*/ 1510 h 15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60" h="1510">
                    <a:moveTo>
                      <a:pt x="2660" y="1078"/>
                    </a:moveTo>
                    <a:lnTo>
                      <a:pt x="2653" y="1078"/>
                    </a:lnTo>
                    <a:lnTo>
                      <a:pt x="2622" y="1041"/>
                    </a:lnTo>
                    <a:lnTo>
                      <a:pt x="2638" y="1084"/>
                    </a:lnTo>
                    <a:lnTo>
                      <a:pt x="2613" y="1086"/>
                    </a:lnTo>
                    <a:lnTo>
                      <a:pt x="2602" y="1095"/>
                    </a:lnTo>
                    <a:lnTo>
                      <a:pt x="686" y="1419"/>
                    </a:lnTo>
                    <a:lnTo>
                      <a:pt x="680" y="1408"/>
                    </a:lnTo>
                    <a:lnTo>
                      <a:pt x="0" y="1510"/>
                    </a:lnTo>
                    <a:lnTo>
                      <a:pt x="8" y="1499"/>
                    </a:lnTo>
                    <a:lnTo>
                      <a:pt x="173" y="1421"/>
                    </a:lnTo>
                    <a:lnTo>
                      <a:pt x="516" y="1025"/>
                    </a:lnTo>
                    <a:lnTo>
                      <a:pt x="550" y="1111"/>
                    </a:lnTo>
                    <a:lnTo>
                      <a:pt x="639" y="1156"/>
                    </a:lnTo>
                    <a:lnTo>
                      <a:pt x="1036" y="997"/>
                    </a:lnTo>
                    <a:lnTo>
                      <a:pt x="1106" y="901"/>
                    </a:lnTo>
                    <a:lnTo>
                      <a:pt x="1072" y="868"/>
                    </a:lnTo>
                    <a:lnTo>
                      <a:pt x="1217" y="455"/>
                    </a:lnTo>
                    <a:lnTo>
                      <a:pt x="1357" y="491"/>
                    </a:lnTo>
                    <a:lnTo>
                      <a:pt x="1402" y="323"/>
                    </a:lnTo>
                    <a:lnTo>
                      <a:pt x="1468" y="329"/>
                    </a:lnTo>
                    <a:lnTo>
                      <a:pt x="1583" y="129"/>
                    </a:lnTo>
                    <a:lnTo>
                      <a:pt x="1586" y="0"/>
                    </a:lnTo>
                    <a:lnTo>
                      <a:pt x="1773" y="103"/>
                    </a:lnTo>
                    <a:lnTo>
                      <a:pt x="1803" y="16"/>
                    </a:lnTo>
                    <a:lnTo>
                      <a:pt x="2024" y="146"/>
                    </a:lnTo>
                    <a:lnTo>
                      <a:pt x="2063" y="198"/>
                    </a:lnTo>
                    <a:lnTo>
                      <a:pt x="2002" y="374"/>
                    </a:lnTo>
                    <a:lnTo>
                      <a:pt x="2033" y="416"/>
                    </a:lnTo>
                    <a:lnTo>
                      <a:pt x="2093" y="380"/>
                    </a:lnTo>
                    <a:lnTo>
                      <a:pt x="2150" y="449"/>
                    </a:lnTo>
                    <a:lnTo>
                      <a:pt x="2415" y="539"/>
                    </a:lnTo>
                    <a:lnTo>
                      <a:pt x="2396" y="656"/>
                    </a:lnTo>
                    <a:lnTo>
                      <a:pt x="2167" y="522"/>
                    </a:lnTo>
                    <a:lnTo>
                      <a:pt x="2334" y="675"/>
                    </a:lnTo>
                    <a:lnTo>
                      <a:pt x="2421" y="679"/>
                    </a:lnTo>
                    <a:lnTo>
                      <a:pt x="2370" y="707"/>
                    </a:lnTo>
                    <a:lnTo>
                      <a:pt x="2455" y="739"/>
                    </a:lnTo>
                    <a:lnTo>
                      <a:pt x="2446" y="782"/>
                    </a:lnTo>
                    <a:lnTo>
                      <a:pt x="2390" y="751"/>
                    </a:lnTo>
                    <a:lnTo>
                      <a:pt x="2417" y="818"/>
                    </a:lnTo>
                    <a:lnTo>
                      <a:pt x="2255" y="743"/>
                    </a:lnTo>
                    <a:lnTo>
                      <a:pt x="2477" y="910"/>
                    </a:lnTo>
                    <a:lnTo>
                      <a:pt x="2432" y="939"/>
                    </a:lnTo>
                    <a:lnTo>
                      <a:pt x="2255" y="824"/>
                    </a:lnTo>
                    <a:lnTo>
                      <a:pt x="2223" y="865"/>
                    </a:lnTo>
                    <a:lnTo>
                      <a:pt x="2329" y="873"/>
                    </a:lnTo>
                    <a:lnTo>
                      <a:pt x="2423" y="982"/>
                    </a:lnTo>
                    <a:lnTo>
                      <a:pt x="2585" y="935"/>
                    </a:lnTo>
                    <a:lnTo>
                      <a:pt x="2660" y="107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7" name="Freeform 250">
                <a:extLst>
                  <a:ext uri="{FF2B5EF4-FFF2-40B4-BE49-F238E27FC236}">
                    <a16:creationId xmlns:a16="http://schemas.microsoft.com/office/drawing/2014/main" id="{FF878523-D83F-458D-9A4F-28CD0413F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2666"/>
                <a:ext cx="332" cy="189"/>
              </a:xfrm>
              <a:custGeom>
                <a:avLst/>
                <a:gdLst>
                  <a:gd name="T0" fmla="*/ 332 w 2660"/>
                  <a:gd name="T1" fmla="*/ 135 h 1510"/>
                  <a:gd name="T2" fmla="*/ 331 w 2660"/>
                  <a:gd name="T3" fmla="*/ 135 h 1510"/>
                  <a:gd name="T4" fmla="*/ 327 w 2660"/>
                  <a:gd name="T5" fmla="*/ 130 h 1510"/>
                  <a:gd name="T6" fmla="*/ 329 w 2660"/>
                  <a:gd name="T7" fmla="*/ 136 h 1510"/>
                  <a:gd name="T8" fmla="*/ 326 w 2660"/>
                  <a:gd name="T9" fmla="*/ 136 h 1510"/>
                  <a:gd name="T10" fmla="*/ 325 w 2660"/>
                  <a:gd name="T11" fmla="*/ 137 h 1510"/>
                  <a:gd name="T12" fmla="*/ 86 w 2660"/>
                  <a:gd name="T13" fmla="*/ 178 h 1510"/>
                  <a:gd name="T14" fmla="*/ 85 w 2660"/>
                  <a:gd name="T15" fmla="*/ 176 h 1510"/>
                  <a:gd name="T16" fmla="*/ 0 w 2660"/>
                  <a:gd name="T17" fmla="*/ 189 h 1510"/>
                  <a:gd name="T18" fmla="*/ 1 w 2660"/>
                  <a:gd name="T19" fmla="*/ 188 h 1510"/>
                  <a:gd name="T20" fmla="*/ 22 w 2660"/>
                  <a:gd name="T21" fmla="*/ 178 h 1510"/>
                  <a:gd name="T22" fmla="*/ 64 w 2660"/>
                  <a:gd name="T23" fmla="*/ 128 h 1510"/>
                  <a:gd name="T24" fmla="*/ 69 w 2660"/>
                  <a:gd name="T25" fmla="*/ 139 h 1510"/>
                  <a:gd name="T26" fmla="*/ 80 w 2660"/>
                  <a:gd name="T27" fmla="*/ 145 h 1510"/>
                  <a:gd name="T28" fmla="*/ 129 w 2660"/>
                  <a:gd name="T29" fmla="*/ 125 h 1510"/>
                  <a:gd name="T30" fmla="*/ 138 w 2660"/>
                  <a:gd name="T31" fmla="*/ 113 h 1510"/>
                  <a:gd name="T32" fmla="*/ 134 w 2660"/>
                  <a:gd name="T33" fmla="*/ 109 h 1510"/>
                  <a:gd name="T34" fmla="*/ 152 w 2660"/>
                  <a:gd name="T35" fmla="*/ 57 h 1510"/>
                  <a:gd name="T36" fmla="*/ 169 w 2660"/>
                  <a:gd name="T37" fmla="*/ 61 h 1510"/>
                  <a:gd name="T38" fmla="*/ 175 w 2660"/>
                  <a:gd name="T39" fmla="*/ 40 h 1510"/>
                  <a:gd name="T40" fmla="*/ 183 w 2660"/>
                  <a:gd name="T41" fmla="*/ 41 h 1510"/>
                  <a:gd name="T42" fmla="*/ 198 w 2660"/>
                  <a:gd name="T43" fmla="*/ 16 h 1510"/>
                  <a:gd name="T44" fmla="*/ 198 w 2660"/>
                  <a:gd name="T45" fmla="*/ 0 h 1510"/>
                  <a:gd name="T46" fmla="*/ 221 w 2660"/>
                  <a:gd name="T47" fmla="*/ 13 h 1510"/>
                  <a:gd name="T48" fmla="*/ 225 w 2660"/>
                  <a:gd name="T49" fmla="*/ 2 h 1510"/>
                  <a:gd name="T50" fmla="*/ 253 w 2660"/>
                  <a:gd name="T51" fmla="*/ 18 h 1510"/>
                  <a:gd name="T52" fmla="*/ 257 w 2660"/>
                  <a:gd name="T53" fmla="*/ 25 h 1510"/>
                  <a:gd name="T54" fmla="*/ 250 w 2660"/>
                  <a:gd name="T55" fmla="*/ 47 h 1510"/>
                  <a:gd name="T56" fmla="*/ 254 w 2660"/>
                  <a:gd name="T57" fmla="*/ 52 h 1510"/>
                  <a:gd name="T58" fmla="*/ 261 w 2660"/>
                  <a:gd name="T59" fmla="*/ 48 h 1510"/>
                  <a:gd name="T60" fmla="*/ 268 w 2660"/>
                  <a:gd name="T61" fmla="*/ 56 h 1510"/>
                  <a:gd name="T62" fmla="*/ 301 w 2660"/>
                  <a:gd name="T63" fmla="*/ 67 h 1510"/>
                  <a:gd name="T64" fmla="*/ 299 w 2660"/>
                  <a:gd name="T65" fmla="*/ 82 h 1510"/>
                  <a:gd name="T66" fmla="*/ 270 w 2660"/>
                  <a:gd name="T67" fmla="*/ 65 h 1510"/>
                  <a:gd name="T68" fmla="*/ 291 w 2660"/>
                  <a:gd name="T69" fmla="*/ 84 h 1510"/>
                  <a:gd name="T70" fmla="*/ 302 w 2660"/>
                  <a:gd name="T71" fmla="*/ 85 h 1510"/>
                  <a:gd name="T72" fmla="*/ 296 w 2660"/>
                  <a:gd name="T73" fmla="*/ 88 h 1510"/>
                  <a:gd name="T74" fmla="*/ 306 w 2660"/>
                  <a:gd name="T75" fmla="*/ 92 h 1510"/>
                  <a:gd name="T76" fmla="*/ 305 w 2660"/>
                  <a:gd name="T77" fmla="*/ 98 h 1510"/>
                  <a:gd name="T78" fmla="*/ 298 w 2660"/>
                  <a:gd name="T79" fmla="*/ 94 h 1510"/>
                  <a:gd name="T80" fmla="*/ 302 w 2660"/>
                  <a:gd name="T81" fmla="*/ 102 h 1510"/>
                  <a:gd name="T82" fmla="*/ 281 w 2660"/>
                  <a:gd name="T83" fmla="*/ 93 h 1510"/>
                  <a:gd name="T84" fmla="*/ 309 w 2660"/>
                  <a:gd name="T85" fmla="*/ 114 h 1510"/>
                  <a:gd name="T86" fmla="*/ 304 w 2660"/>
                  <a:gd name="T87" fmla="*/ 118 h 1510"/>
                  <a:gd name="T88" fmla="*/ 281 w 2660"/>
                  <a:gd name="T89" fmla="*/ 103 h 1510"/>
                  <a:gd name="T90" fmla="*/ 277 w 2660"/>
                  <a:gd name="T91" fmla="*/ 108 h 1510"/>
                  <a:gd name="T92" fmla="*/ 291 w 2660"/>
                  <a:gd name="T93" fmla="*/ 109 h 1510"/>
                  <a:gd name="T94" fmla="*/ 302 w 2660"/>
                  <a:gd name="T95" fmla="*/ 123 h 1510"/>
                  <a:gd name="T96" fmla="*/ 323 w 2660"/>
                  <a:gd name="T97" fmla="*/ 117 h 1510"/>
                  <a:gd name="T98" fmla="*/ 332 w 2660"/>
                  <a:gd name="T99" fmla="*/ 135 h 15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60"/>
                  <a:gd name="T151" fmla="*/ 0 h 1510"/>
                  <a:gd name="T152" fmla="*/ 2660 w 2660"/>
                  <a:gd name="T153" fmla="*/ 1510 h 15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60" h="1510">
                    <a:moveTo>
                      <a:pt x="2660" y="1078"/>
                    </a:moveTo>
                    <a:lnTo>
                      <a:pt x="2653" y="1078"/>
                    </a:lnTo>
                    <a:lnTo>
                      <a:pt x="2622" y="1041"/>
                    </a:lnTo>
                    <a:lnTo>
                      <a:pt x="2638" y="1084"/>
                    </a:lnTo>
                    <a:lnTo>
                      <a:pt x="2613" y="1086"/>
                    </a:lnTo>
                    <a:lnTo>
                      <a:pt x="2602" y="1095"/>
                    </a:lnTo>
                    <a:lnTo>
                      <a:pt x="686" y="1419"/>
                    </a:lnTo>
                    <a:lnTo>
                      <a:pt x="680" y="1408"/>
                    </a:lnTo>
                    <a:lnTo>
                      <a:pt x="0" y="1510"/>
                    </a:lnTo>
                    <a:lnTo>
                      <a:pt x="8" y="1499"/>
                    </a:lnTo>
                    <a:lnTo>
                      <a:pt x="173" y="1421"/>
                    </a:lnTo>
                    <a:lnTo>
                      <a:pt x="516" y="1025"/>
                    </a:lnTo>
                    <a:lnTo>
                      <a:pt x="550" y="1111"/>
                    </a:lnTo>
                    <a:lnTo>
                      <a:pt x="639" y="1156"/>
                    </a:lnTo>
                    <a:lnTo>
                      <a:pt x="1036" y="997"/>
                    </a:lnTo>
                    <a:lnTo>
                      <a:pt x="1106" y="901"/>
                    </a:lnTo>
                    <a:lnTo>
                      <a:pt x="1072" y="868"/>
                    </a:lnTo>
                    <a:lnTo>
                      <a:pt x="1217" y="455"/>
                    </a:lnTo>
                    <a:lnTo>
                      <a:pt x="1357" y="491"/>
                    </a:lnTo>
                    <a:lnTo>
                      <a:pt x="1402" y="323"/>
                    </a:lnTo>
                    <a:lnTo>
                      <a:pt x="1468" y="329"/>
                    </a:lnTo>
                    <a:lnTo>
                      <a:pt x="1583" y="129"/>
                    </a:lnTo>
                    <a:lnTo>
                      <a:pt x="1586" y="0"/>
                    </a:lnTo>
                    <a:lnTo>
                      <a:pt x="1773" y="103"/>
                    </a:lnTo>
                    <a:lnTo>
                      <a:pt x="1803" y="16"/>
                    </a:lnTo>
                    <a:lnTo>
                      <a:pt x="2024" y="146"/>
                    </a:lnTo>
                    <a:lnTo>
                      <a:pt x="2063" y="198"/>
                    </a:lnTo>
                    <a:lnTo>
                      <a:pt x="2002" y="374"/>
                    </a:lnTo>
                    <a:lnTo>
                      <a:pt x="2033" y="416"/>
                    </a:lnTo>
                    <a:lnTo>
                      <a:pt x="2093" y="380"/>
                    </a:lnTo>
                    <a:lnTo>
                      <a:pt x="2150" y="449"/>
                    </a:lnTo>
                    <a:lnTo>
                      <a:pt x="2415" y="539"/>
                    </a:lnTo>
                    <a:lnTo>
                      <a:pt x="2396" y="656"/>
                    </a:lnTo>
                    <a:lnTo>
                      <a:pt x="2167" y="522"/>
                    </a:lnTo>
                    <a:lnTo>
                      <a:pt x="2334" y="675"/>
                    </a:lnTo>
                    <a:lnTo>
                      <a:pt x="2421" y="679"/>
                    </a:lnTo>
                    <a:lnTo>
                      <a:pt x="2370" y="707"/>
                    </a:lnTo>
                    <a:lnTo>
                      <a:pt x="2455" y="739"/>
                    </a:lnTo>
                    <a:lnTo>
                      <a:pt x="2446" y="782"/>
                    </a:lnTo>
                    <a:lnTo>
                      <a:pt x="2390" y="751"/>
                    </a:lnTo>
                    <a:lnTo>
                      <a:pt x="2417" y="818"/>
                    </a:lnTo>
                    <a:lnTo>
                      <a:pt x="2255" y="743"/>
                    </a:lnTo>
                    <a:lnTo>
                      <a:pt x="2477" y="910"/>
                    </a:lnTo>
                    <a:lnTo>
                      <a:pt x="2432" y="939"/>
                    </a:lnTo>
                    <a:lnTo>
                      <a:pt x="2255" y="824"/>
                    </a:lnTo>
                    <a:lnTo>
                      <a:pt x="2223" y="865"/>
                    </a:lnTo>
                    <a:lnTo>
                      <a:pt x="2329" y="873"/>
                    </a:lnTo>
                    <a:lnTo>
                      <a:pt x="2423" y="982"/>
                    </a:lnTo>
                    <a:lnTo>
                      <a:pt x="2585" y="935"/>
                    </a:lnTo>
                    <a:lnTo>
                      <a:pt x="2660" y="1078"/>
                    </a:lnTo>
                  </a:path>
                </a:pathLst>
              </a:custGeom>
              <a:solidFill>
                <a:srgbClr val="FFC000"/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8" name="Line 251">
                <a:extLst>
                  <a:ext uri="{FF2B5EF4-FFF2-40B4-BE49-F238E27FC236}">
                    <a16:creationId xmlns:a16="http://schemas.microsoft.com/office/drawing/2014/main" id="{2291B2E6-381C-47FB-AA5A-76C96A0AA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" y="2216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9" name="Freeform 214">
                <a:extLst>
                  <a:ext uri="{FF2B5EF4-FFF2-40B4-BE49-F238E27FC236}">
                    <a16:creationId xmlns:a16="http://schemas.microsoft.com/office/drawing/2014/main" id="{E8D0E125-F1BB-4A81-9658-E0A50953B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" y="2082"/>
                <a:ext cx="287" cy="208"/>
              </a:xfrm>
              <a:custGeom>
                <a:avLst/>
                <a:gdLst/>
                <a:ahLst/>
                <a:cxnLst>
                  <a:cxn ang="0">
                    <a:pos x="159" y="1074"/>
                  </a:cxn>
                  <a:cxn ang="0">
                    <a:pos x="0" y="985"/>
                  </a:cxn>
                  <a:cxn ang="0">
                    <a:pos x="34" y="859"/>
                  </a:cxn>
                  <a:cxn ang="0">
                    <a:pos x="44" y="968"/>
                  </a:cxn>
                  <a:cxn ang="0">
                    <a:pos x="115" y="842"/>
                  </a:cxn>
                  <a:cxn ang="0">
                    <a:pos x="50" y="820"/>
                  </a:cxn>
                  <a:cxn ang="0">
                    <a:pos x="59" y="734"/>
                  </a:cxn>
                  <a:cxn ang="0">
                    <a:pos x="157" y="734"/>
                  </a:cxn>
                  <a:cxn ang="0">
                    <a:pos x="61" y="700"/>
                  </a:cxn>
                  <a:cxn ang="0">
                    <a:pos x="81" y="359"/>
                  </a:cxn>
                  <a:cxn ang="0">
                    <a:pos x="36" y="245"/>
                  </a:cxn>
                  <a:cxn ang="0">
                    <a:pos x="76" y="81"/>
                  </a:cxn>
                  <a:cxn ang="0">
                    <a:pos x="266" y="231"/>
                  </a:cxn>
                  <a:cxn ang="0">
                    <a:pos x="489" y="309"/>
                  </a:cxn>
                  <a:cxn ang="0">
                    <a:pos x="541" y="395"/>
                  </a:cxn>
                  <a:cxn ang="0">
                    <a:pos x="570" y="348"/>
                  </a:cxn>
                  <a:cxn ang="0">
                    <a:pos x="615" y="379"/>
                  </a:cxn>
                  <a:cxn ang="0">
                    <a:pos x="598" y="465"/>
                  </a:cxn>
                  <a:cxn ang="0">
                    <a:pos x="528" y="471"/>
                  </a:cxn>
                  <a:cxn ang="0">
                    <a:pos x="388" y="636"/>
                  </a:cxn>
                  <a:cxn ang="0">
                    <a:pos x="486" y="631"/>
                  </a:cxn>
                  <a:cxn ang="0">
                    <a:pos x="411" y="619"/>
                  </a:cxn>
                  <a:cxn ang="0">
                    <a:pos x="611" y="491"/>
                  </a:cxn>
                  <a:cxn ang="0">
                    <a:pos x="615" y="440"/>
                  </a:cxn>
                  <a:cxn ang="0">
                    <a:pos x="634" y="469"/>
                  </a:cxn>
                  <a:cxn ang="0">
                    <a:pos x="631" y="527"/>
                  </a:cxn>
                  <a:cxn ang="0">
                    <a:pos x="553" y="563"/>
                  </a:cxn>
                  <a:cxn ang="0">
                    <a:pos x="592" y="631"/>
                  </a:cxn>
                  <a:cxn ang="0">
                    <a:pos x="547" y="725"/>
                  </a:cxn>
                  <a:cxn ang="0">
                    <a:pos x="541" y="667"/>
                  </a:cxn>
                  <a:cxn ang="0">
                    <a:pos x="472" y="740"/>
                  </a:cxn>
                  <a:cxn ang="0">
                    <a:pos x="486" y="653"/>
                  </a:cxn>
                  <a:cxn ang="0">
                    <a:pos x="391" y="712"/>
                  </a:cxn>
                  <a:cxn ang="0">
                    <a:pos x="428" y="793"/>
                  </a:cxn>
                  <a:cxn ang="0">
                    <a:pos x="628" y="700"/>
                  </a:cxn>
                  <a:cxn ang="0">
                    <a:pos x="637" y="572"/>
                  </a:cxn>
                  <a:cxn ang="0">
                    <a:pos x="741" y="431"/>
                  </a:cxn>
                  <a:cxn ang="0">
                    <a:pos x="660" y="239"/>
                  </a:cxn>
                  <a:cxn ang="0">
                    <a:pos x="741" y="184"/>
                  </a:cxn>
                  <a:cxn ang="0">
                    <a:pos x="698" y="0"/>
                  </a:cxn>
                  <a:cxn ang="0">
                    <a:pos x="2299" y="407"/>
                  </a:cxn>
                  <a:cxn ang="0">
                    <a:pos x="2045" y="1663"/>
                  </a:cxn>
                  <a:cxn ang="0">
                    <a:pos x="1442" y="1521"/>
                  </a:cxn>
                  <a:cxn ang="0">
                    <a:pos x="972" y="1541"/>
                  </a:cxn>
                  <a:cxn ang="0">
                    <a:pos x="748" y="1518"/>
                  </a:cxn>
                  <a:cxn ang="0">
                    <a:pos x="562" y="1426"/>
                  </a:cxn>
                  <a:cxn ang="0">
                    <a:pos x="402" y="1454"/>
                  </a:cxn>
                  <a:cxn ang="0">
                    <a:pos x="291" y="1386"/>
                  </a:cxn>
                  <a:cxn ang="0">
                    <a:pos x="293" y="1181"/>
                  </a:cxn>
                  <a:cxn ang="0">
                    <a:pos x="159" y="1091"/>
                  </a:cxn>
                  <a:cxn ang="0">
                    <a:pos x="159" y="1074"/>
                  </a:cxn>
                </a:cxnLst>
                <a:rect l="0" t="0" r="r" b="b"/>
                <a:pathLst>
                  <a:path w="2299" h="1663">
                    <a:moveTo>
                      <a:pt x="159" y="1074"/>
                    </a:moveTo>
                    <a:lnTo>
                      <a:pt x="0" y="985"/>
                    </a:lnTo>
                    <a:lnTo>
                      <a:pt x="34" y="859"/>
                    </a:lnTo>
                    <a:lnTo>
                      <a:pt x="44" y="968"/>
                    </a:lnTo>
                    <a:lnTo>
                      <a:pt x="115" y="842"/>
                    </a:lnTo>
                    <a:lnTo>
                      <a:pt x="50" y="820"/>
                    </a:lnTo>
                    <a:lnTo>
                      <a:pt x="59" y="734"/>
                    </a:lnTo>
                    <a:lnTo>
                      <a:pt x="157" y="734"/>
                    </a:lnTo>
                    <a:lnTo>
                      <a:pt x="61" y="700"/>
                    </a:lnTo>
                    <a:lnTo>
                      <a:pt x="81" y="359"/>
                    </a:lnTo>
                    <a:lnTo>
                      <a:pt x="36" y="245"/>
                    </a:lnTo>
                    <a:lnTo>
                      <a:pt x="76" y="81"/>
                    </a:lnTo>
                    <a:lnTo>
                      <a:pt x="266" y="231"/>
                    </a:lnTo>
                    <a:lnTo>
                      <a:pt x="489" y="309"/>
                    </a:lnTo>
                    <a:lnTo>
                      <a:pt x="541" y="395"/>
                    </a:lnTo>
                    <a:lnTo>
                      <a:pt x="570" y="348"/>
                    </a:lnTo>
                    <a:lnTo>
                      <a:pt x="615" y="379"/>
                    </a:lnTo>
                    <a:lnTo>
                      <a:pt x="598" y="465"/>
                    </a:lnTo>
                    <a:lnTo>
                      <a:pt x="528" y="471"/>
                    </a:lnTo>
                    <a:lnTo>
                      <a:pt x="388" y="636"/>
                    </a:lnTo>
                    <a:lnTo>
                      <a:pt x="486" y="631"/>
                    </a:lnTo>
                    <a:lnTo>
                      <a:pt x="411" y="619"/>
                    </a:lnTo>
                    <a:lnTo>
                      <a:pt x="611" y="491"/>
                    </a:lnTo>
                    <a:lnTo>
                      <a:pt x="615" y="440"/>
                    </a:lnTo>
                    <a:lnTo>
                      <a:pt x="634" y="469"/>
                    </a:lnTo>
                    <a:lnTo>
                      <a:pt x="631" y="527"/>
                    </a:lnTo>
                    <a:lnTo>
                      <a:pt x="553" y="563"/>
                    </a:lnTo>
                    <a:lnTo>
                      <a:pt x="592" y="631"/>
                    </a:lnTo>
                    <a:lnTo>
                      <a:pt x="547" y="725"/>
                    </a:lnTo>
                    <a:lnTo>
                      <a:pt x="541" y="667"/>
                    </a:lnTo>
                    <a:lnTo>
                      <a:pt x="472" y="740"/>
                    </a:lnTo>
                    <a:lnTo>
                      <a:pt x="486" y="653"/>
                    </a:lnTo>
                    <a:lnTo>
                      <a:pt x="391" y="712"/>
                    </a:lnTo>
                    <a:lnTo>
                      <a:pt x="428" y="793"/>
                    </a:lnTo>
                    <a:lnTo>
                      <a:pt x="628" y="700"/>
                    </a:lnTo>
                    <a:lnTo>
                      <a:pt x="637" y="572"/>
                    </a:lnTo>
                    <a:lnTo>
                      <a:pt x="741" y="431"/>
                    </a:lnTo>
                    <a:lnTo>
                      <a:pt x="660" y="239"/>
                    </a:lnTo>
                    <a:lnTo>
                      <a:pt x="741" y="184"/>
                    </a:lnTo>
                    <a:lnTo>
                      <a:pt x="698" y="0"/>
                    </a:lnTo>
                    <a:lnTo>
                      <a:pt x="2299" y="407"/>
                    </a:lnTo>
                    <a:lnTo>
                      <a:pt x="2045" y="1663"/>
                    </a:lnTo>
                    <a:lnTo>
                      <a:pt x="1442" y="1521"/>
                    </a:lnTo>
                    <a:lnTo>
                      <a:pt x="972" y="1541"/>
                    </a:lnTo>
                    <a:lnTo>
                      <a:pt x="748" y="1518"/>
                    </a:lnTo>
                    <a:lnTo>
                      <a:pt x="562" y="1426"/>
                    </a:lnTo>
                    <a:lnTo>
                      <a:pt x="402" y="1454"/>
                    </a:lnTo>
                    <a:lnTo>
                      <a:pt x="291" y="1386"/>
                    </a:lnTo>
                    <a:lnTo>
                      <a:pt x="293" y="1181"/>
                    </a:lnTo>
                    <a:lnTo>
                      <a:pt x="159" y="1091"/>
                    </a:lnTo>
                    <a:lnTo>
                      <a:pt x="159" y="1074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10" name="Freeform 253">
                <a:extLst>
                  <a:ext uri="{FF2B5EF4-FFF2-40B4-BE49-F238E27FC236}">
                    <a16:creationId xmlns:a16="http://schemas.microsoft.com/office/drawing/2014/main" id="{5942EC88-E642-4896-A768-DF90CA4CF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" y="2082"/>
                <a:ext cx="287" cy="208"/>
              </a:xfrm>
              <a:custGeom>
                <a:avLst/>
                <a:gdLst>
                  <a:gd name="T0" fmla="*/ 20 w 2299"/>
                  <a:gd name="T1" fmla="*/ 134 h 1663"/>
                  <a:gd name="T2" fmla="*/ 0 w 2299"/>
                  <a:gd name="T3" fmla="*/ 123 h 1663"/>
                  <a:gd name="T4" fmla="*/ 4 w 2299"/>
                  <a:gd name="T5" fmla="*/ 107 h 1663"/>
                  <a:gd name="T6" fmla="*/ 5 w 2299"/>
                  <a:gd name="T7" fmla="*/ 121 h 1663"/>
                  <a:gd name="T8" fmla="*/ 14 w 2299"/>
                  <a:gd name="T9" fmla="*/ 105 h 1663"/>
                  <a:gd name="T10" fmla="*/ 6 w 2299"/>
                  <a:gd name="T11" fmla="*/ 103 h 1663"/>
                  <a:gd name="T12" fmla="*/ 7 w 2299"/>
                  <a:gd name="T13" fmla="*/ 92 h 1663"/>
                  <a:gd name="T14" fmla="*/ 20 w 2299"/>
                  <a:gd name="T15" fmla="*/ 92 h 1663"/>
                  <a:gd name="T16" fmla="*/ 8 w 2299"/>
                  <a:gd name="T17" fmla="*/ 88 h 1663"/>
                  <a:gd name="T18" fmla="*/ 10 w 2299"/>
                  <a:gd name="T19" fmla="*/ 45 h 1663"/>
                  <a:gd name="T20" fmla="*/ 4 w 2299"/>
                  <a:gd name="T21" fmla="*/ 31 h 1663"/>
                  <a:gd name="T22" fmla="*/ 9 w 2299"/>
                  <a:gd name="T23" fmla="*/ 10 h 1663"/>
                  <a:gd name="T24" fmla="*/ 33 w 2299"/>
                  <a:gd name="T25" fmla="*/ 29 h 1663"/>
                  <a:gd name="T26" fmla="*/ 61 w 2299"/>
                  <a:gd name="T27" fmla="*/ 39 h 1663"/>
                  <a:gd name="T28" fmla="*/ 68 w 2299"/>
                  <a:gd name="T29" fmla="*/ 49 h 1663"/>
                  <a:gd name="T30" fmla="*/ 71 w 2299"/>
                  <a:gd name="T31" fmla="*/ 44 h 1663"/>
                  <a:gd name="T32" fmla="*/ 77 w 2299"/>
                  <a:gd name="T33" fmla="*/ 47 h 1663"/>
                  <a:gd name="T34" fmla="*/ 75 w 2299"/>
                  <a:gd name="T35" fmla="*/ 58 h 1663"/>
                  <a:gd name="T36" fmla="*/ 66 w 2299"/>
                  <a:gd name="T37" fmla="*/ 59 h 1663"/>
                  <a:gd name="T38" fmla="*/ 48 w 2299"/>
                  <a:gd name="T39" fmla="*/ 80 h 1663"/>
                  <a:gd name="T40" fmla="*/ 61 w 2299"/>
                  <a:gd name="T41" fmla="*/ 79 h 1663"/>
                  <a:gd name="T42" fmla="*/ 51 w 2299"/>
                  <a:gd name="T43" fmla="*/ 77 h 1663"/>
                  <a:gd name="T44" fmla="*/ 76 w 2299"/>
                  <a:gd name="T45" fmla="*/ 61 h 1663"/>
                  <a:gd name="T46" fmla="*/ 77 w 2299"/>
                  <a:gd name="T47" fmla="*/ 55 h 1663"/>
                  <a:gd name="T48" fmla="*/ 79 w 2299"/>
                  <a:gd name="T49" fmla="*/ 59 h 1663"/>
                  <a:gd name="T50" fmla="*/ 79 w 2299"/>
                  <a:gd name="T51" fmla="*/ 66 h 1663"/>
                  <a:gd name="T52" fmla="*/ 69 w 2299"/>
                  <a:gd name="T53" fmla="*/ 70 h 1663"/>
                  <a:gd name="T54" fmla="*/ 74 w 2299"/>
                  <a:gd name="T55" fmla="*/ 79 h 1663"/>
                  <a:gd name="T56" fmla="*/ 68 w 2299"/>
                  <a:gd name="T57" fmla="*/ 91 h 1663"/>
                  <a:gd name="T58" fmla="*/ 68 w 2299"/>
                  <a:gd name="T59" fmla="*/ 83 h 1663"/>
                  <a:gd name="T60" fmla="*/ 59 w 2299"/>
                  <a:gd name="T61" fmla="*/ 93 h 1663"/>
                  <a:gd name="T62" fmla="*/ 61 w 2299"/>
                  <a:gd name="T63" fmla="*/ 82 h 1663"/>
                  <a:gd name="T64" fmla="*/ 49 w 2299"/>
                  <a:gd name="T65" fmla="*/ 89 h 1663"/>
                  <a:gd name="T66" fmla="*/ 53 w 2299"/>
                  <a:gd name="T67" fmla="*/ 99 h 1663"/>
                  <a:gd name="T68" fmla="*/ 78 w 2299"/>
                  <a:gd name="T69" fmla="*/ 88 h 1663"/>
                  <a:gd name="T70" fmla="*/ 80 w 2299"/>
                  <a:gd name="T71" fmla="*/ 72 h 1663"/>
                  <a:gd name="T72" fmla="*/ 93 w 2299"/>
                  <a:gd name="T73" fmla="*/ 54 h 1663"/>
                  <a:gd name="T74" fmla="*/ 82 w 2299"/>
                  <a:gd name="T75" fmla="*/ 30 h 1663"/>
                  <a:gd name="T76" fmla="*/ 93 w 2299"/>
                  <a:gd name="T77" fmla="*/ 23 h 1663"/>
                  <a:gd name="T78" fmla="*/ 87 w 2299"/>
                  <a:gd name="T79" fmla="*/ 0 h 1663"/>
                  <a:gd name="T80" fmla="*/ 287 w 2299"/>
                  <a:gd name="T81" fmla="*/ 51 h 1663"/>
                  <a:gd name="T82" fmla="*/ 255 w 2299"/>
                  <a:gd name="T83" fmla="*/ 208 h 1663"/>
                  <a:gd name="T84" fmla="*/ 180 w 2299"/>
                  <a:gd name="T85" fmla="*/ 190 h 1663"/>
                  <a:gd name="T86" fmla="*/ 121 w 2299"/>
                  <a:gd name="T87" fmla="*/ 193 h 1663"/>
                  <a:gd name="T88" fmla="*/ 93 w 2299"/>
                  <a:gd name="T89" fmla="*/ 190 h 1663"/>
                  <a:gd name="T90" fmla="*/ 70 w 2299"/>
                  <a:gd name="T91" fmla="*/ 178 h 1663"/>
                  <a:gd name="T92" fmla="*/ 50 w 2299"/>
                  <a:gd name="T93" fmla="*/ 182 h 1663"/>
                  <a:gd name="T94" fmla="*/ 36 w 2299"/>
                  <a:gd name="T95" fmla="*/ 173 h 1663"/>
                  <a:gd name="T96" fmla="*/ 37 w 2299"/>
                  <a:gd name="T97" fmla="*/ 148 h 1663"/>
                  <a:gd name="T98" fmla="*/ 20 w 2299"/>
                  <a:gd name="T99" fmla="*/ 136 h 1663"/>
                  <a:gd name="T100" fmla="*/ 20 w 2299"/>
                  <a:gd name="T101" fmla="*/ 134 h 16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99"/>
                  <a:gd name="T154" fmla="*/ 0 h 1663"/>
                  <a:gd name="T155" fmla="*/ 2299 w 2299"/>
                  <a:gd name="T156" fmla="*/ 1663 h 16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99" h="1663">
                    <a:moveTo>
                      <a:pt x="159" y="1074"/>
                    </a:moveTo>
                    <a:lnTo>
                      <a:pt x="0" y="985"/>
                    </a:lnTo>
                    <a:lnTo>
                      <a:pt x="34" y="859"/>
                    </a:lnTo>
                    <a:lnTo>
                      <a:pt x="44" y="968"/>
                    </a:lnTo>
                    <a:lnTo>
                      <a:pt x="115" y="842"/>
                    </a:lnTo>
                    <a:lnTo>
                      <a:pt x="50" y="820"/>
                    </a:lnTo>
                    <a:lnTo>
                      <a:pt x="59" y="734"/>
                    </a:lnTo>
                    <a:lnTo>
                      <a:pt x="157" y="734"/>
                    </a:lnTo>
                    <a:lnTo>
                      <a:pt x="61" y="700"/>
                    </a:lnTo>
                    <a:lnTo>
                      <a:pt x="81" y="359"/>
                    </a:lnTo>
                    <a:lnTo>
                      <a:pt x="36" y="245"/>
                    </a:lnTo>
                    <a:lnTo>
                      <a:pt x="76" y="81"/>
                    </a:lnTo>
                    <a:lnTo>
                      <a:pt x="266" y="231"/>
                    </a:lnTo>
                    <a:lnTo>
                      <a:pt x="489" y="309"/>
                    </a:lnTo>
                    <a:lnTo>
                      <a:pt x="541" y="395"/>
                    </a:lnTo>
                    <a:lnTo>
                      <a:pt x="570" y="348"/>
                    </a:lnTo>
                    <a:lnTo>
                      <a:pt x="615" y="379"/>
                    </a:lnTo>
                    <a:lnTo>
                      <a:pt x="598" y="465"/>
                    </a:lnTo>
                    <a:lnTo>
                      <a:pt x="528" y="471"/>
                    </a:lnTo>
                    <a:lnTo>
                      <a:pt x="388" y="636"/>
                    </a:lnTo>
                    <a:lnTo>
                      <a:pt x="486" y="631"/>
                    </a:lnTo>
                    <a:lnTo>
                      <a:pt x="411" y="619"/>
                    </a:lnTo>
                    <a:lnTo>
                      <a:pt x="611" y="491"/>
                    </a:lnTo>
                    <a:lnTo>
                      <a:pt x="615" y="440"/>
                    </a:lnTo>
                    <a:lnTo>
                      <a:pt x="634" y="469"/>
                    </a:lnTo>
                    <a:lnTo>
                      <a:pt x="631" y="527"/>
                    </a:lnTo>
                    <a:lnTo>
                      <a:pt x="553" y="563"/>
                    </a:lnTo>
                    <a:lnTo>
                      <a:pt x="592" y="631"/>
                    </a:lnTo>
                    <a:lnTo>
                      <a:pt x="547" y="725"/>
                    </a:lnTo>
                    <a:lnTo>
                      <a:pt x="541" y="667"/>
                    </a:lnTo>
                    <a:lnTo>
                      <a:pt x="472" y="740"/>
                    </a:lnTo>
                    <a:lnTo>
                      <a:pt x="486" y="653"/>
                    </a:lnTo>
                    <a:lnTo>
                      <a:pt x="391" y="712"/>
                    </a:lnTo>
                    <a:lnTo>
                      <a:pt x="428" y="793"/>
                    </a:lnTo>
                    <a:lnTo>
                      <a:pt x="628" y="700"/>
                    </a:lnTo>
                    <a:lnTo>
                      <a:pt x="637" y="572"/>
                    </a:lnTo>
                    <a:lnTo>
                      <a:pt x="741" y="431"/>
                    </a:lnTo>
                    <a:lnTo>
                      <a:pt x="660" y="239"/>
                    </a:lnTo>
                    <a:lnTo>
                      <a:pt x="741" y="184"/>
                    </a:lnTo>
                    <a:lnTo>
                      <a:pt x="698" y="0"/>
                    </a:lnTo>
                    <a:lnTo>
                      <a:pt x="2299" y="407"/>
                    </a:lnTo>
                    <a:lnTo>
                      <a:pt x="2045" y="1663"/>
                    </a:lnTo>
                    <a:lnTo>
                      <a:pt x="1442" y="1521"/>
                    </a:lnTo>
                    <a:lnTo>
                      <a:pt x="972" y="1541"/>
                    </a:lnTo>
                    <a:lnTo>
                      <a:pt x="748" y="1518"/>
                    </a:lnTo>
                    <a:lnTo>
                      <a:pt x="562" y="1426"/>
                    </a:lnTo>
                    <a:lnTo>
                      <a:pt x="402" y="1454"/>
                    </a:lnTo>
                    <a:lnTo>
                      <a:pt x="291" y="1386"/>
                    </a:lnTo>
                    <a:lnTo>
                      <a:pt x="293" y="1181"/>
                    </a:lnTo>
                    <a:lnTo>
                      <a:pt x="159" y="1091"/>
                    </a:lnTo>
                    <a:lnTo>
                      <a:pt x="159" y="1074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1" name="Line 254">
                <a:extLst>
                  <a:ext uri="{FF2B5EF4-FFF2-40B4-BE49-F238E27FC236}">
                    <a16:creationId xmlns:a16="http://schemas.microsoft.com/office/drawing/2014/main" id="{92485282-CD7E-41FD-8A5A-78AD82FAA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9" y="2660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2" name="Freeform 255">
                <a:extLst>
                  <a:ext uri="{FF2B5EF4-FFF2-40B4-BE49-F238E27FC236}">
                    <a16:creationId xmlns:a16="http://schemas.microsoft.com/office/drawing/2014/main" id="{0893C94A-188D-4071-82F2-754D110F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2618"/>
                <a:ext cx="193" cy="193"/>
              </a:xfrm>
              <a:custGeom>
                <a:avLst/>
                <a:gdLst>
                  <a:gd name="T0" fmla="*/ 116 w 1547"/>
                  <a:gd name="T1" fmla="*/ 43 h 1545"/>
                  <a:gd name="T2" fmla="*/ 121 w 1547"/>
                  <a:gd name="T3" fmla="*/ 70 h 1545"/>
                  <a:gd name="T4" fmla="*/ 146 w 1547"/>
                  <a:gd name="T5" fmla="*/ 42 h 1545"/>
                  <a:gd name="T6" fmla="*/ 159 w 1547"/>
                  <a:gd name="T7" fmla="*/ 47 h 1545"/>
                  <a:gd name="T8" fmla="*/ 170 w 1547"/>
                  <a:gd name="T9" fmla="*/ 35 h 1545"/>
                  <a:gd name="T10" fmla="*/ 184 w 1547"/>
                  <a:gd name="T11" fmla="*/ 37 h 1545"/>
                  <a:gd name="T12" fmla="*/ 193 w 1547"/>
                  <a:gd name="T13" fmla="*/ 51 h 1545"/>
                  <a:gd name="T14" fmla="*/ 189 w 1547"/>
                  <a:gd name="T15" fmla="*/ 61 h 1545"/>
                  <a:gd name="T16" fmla="*/ 166 w 1547"/>
                  <a:gd name="T17" fmla="*/ 49 h 1545"/>
                  <a:gd name="T18" fmla="*/ 166 w 1547"/>
                  <a:gd name="T19" fmla="*/ 65 h 1545"/>
                  <a:gd name="T20" fmla="*/ 151 w 1547"/>
                  <a:gd name="T21" fmla="*/ 90 h 1545"/>
                  <a:gd name="T22" fmla="*/ 143 w 1547"/>
                  <a:gd name="T23" fmla="*/ 89 h 1545"/>
                  <a:gd name="T24" fmla="*/ 137 w 1547"/>
                  <a:gd name="T25" fmla="*/ 110 h 1545"/>
                  <a:gd name="T26" fmla="*/ 120 w 1547"/>
                  <a:gd name="T27" fmla="*/ 105 h 1545"/>
                  <a:gd name="T28" fmla="*/ 102 w 1547"/>
                  <a:gd name="T29" fmla="*/ 157 h 1545"/>
                  <a:gd name="T30" fmla="*/ 106 w 1547"/>
                  <a:gd name="T31" fmla="*/ 161 h 1545"/>
                  <a:gd name="T32" fmla="*/ 97 w 1547"/>
                  <a:gd name="T33" fmla="*/ 173 h 1545"/>
                  <a:gd name="T34" fmla="*/ 48 w 1547"/>
                  <a:gd name="T35" fmla="*/ 193 h 1545"/>
                  <a:gd name="T36" fmla="*/ 37 w 1547"/>
                  <a:gd name="T37" fmla="*/ 187 h 1545"/>
                  <a:gd name="T38" fmla="*/ 32 w 1547"/>
                  <a:gd name="T39" fmla="*/ 177 h 1545"/>
                  <a:gd name="T40" fmla="*/ 8 w 1547"/>
                  <a:gd name="T41" fmla="*/ 159 h 1545"/>
                  <a:gd name="T42" fmla="*/ 0 w 1547"/>
                  <a:gd name="T43" fmla="*/ 132 h 1545"/>
                  <a:gd name="T44" fmla="*/ 0 w 1547"/>
                  <a:gd name="T45" fmla="*/ 132 h 1545"/>
                  <a:gd name="T46" fmla="*/ 14 w 1547"/>
                  <a:gd name="T47" fmla="*/ 120 h 1545"/>
                  <a:gd name="T48" fmla="*/ 16 w 1547"/>
                  <a:gd name="T49" fmla="*/ 98 h 1545"/>
                  <a:gd name="T50" fmla="*/ 29 w 1547"/>
                  <a:gd name="T51" fmla="*/ 100 h 1545"/>
                  <a:gd name="T52" fmla="*/ 30 w 1547"/>
                  <a:gd name="T53" fmla="*/ 81 h 1545"/>
                  <a:gd name="T54" fmla="*/ 60 w 1547"/>
                  <a:gd name="T55" fmla="*/ 57 h 1545"/>
                  <a:gd name="T56" fmla="*/ 66 w 1547"/>
                  <a:gd name="T57" fmla="*/ 19 h 1545"/>
                  <a:gd name="T58" fmla="*/ 61 w 1547"/>
                  <a:gd name="T59" fmla="*/ 4 h 1545"/>
                  <a:gd name="T60" fmla="*/ 66 w 1547"/>
                  <a:gd name="T61" fmla="*/ 0 h 1545"/>
                  <a:gd name="T62" fmla="*/ 75 w 1547"/>
                  <a:gd name="T63" fmla="*/ 50 h 1545"/>
                  <a:gd name="T64" fmla="*/ 106 w 1547"/>
                  <a:gd name="T65" fmla="*/ 44 h 1545"/>
                  <a:gd name="T66" fmla="*/ 116 w 1547"/>
                  <a:gd name="T67" fmla="*/ 43 h 15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47"/>
                  <a:gd name="T103" fmla="*/ 0 h 1545"/>
                  <a:gd name="T104" fmla="*/ 1547 w 1547"/>
                  <a:gd name="T105" fmla="*/ 1545 h 15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47" h="1545">
                    <a:moveTo>
                      <a:pt x="931" y="341"/>
                    </a:moveTo>
                    <a:lnTo>
                      <a:pt x="972" y="562"/>
                    </a:lnTo>
                    <a:lnTo>
                      <a:pt x="1174" y="339"/>
                    </a:lnTo>
                    <a:lnTo>
                      <a:pt x="1274" y="375"/>
                    </a:lnTo>
                    <a:lnTo>
                      <a:pt x="1360" y="283"/>
                    </a:lnTo>
                    <a:lnTo>
                      <a:pt x="1477" y="294"/>
                    </a:lnTo>
                    <a:lnTo>
                      <a:pt x="1547" y="405"/>
                    </a:lnTo>
                    <a:lnTo>
                      <a:pt x="1517" y="492"/>
                    </a:lnTo>
                    <a:lnTo>
                      <a:pt x="1330" y="389"/>
                    </a:lnTo>
                    <a:lnTo>
                      <a:pt x="1327" y="518"/>
                    </a:lnTo>
                    <a:lnTo>
                      <a:pt x="1212" y="718"/>
                    </a:lnTo>
                    <a:lnTo>
                      <a:pt x="1146" y="712"/>
                    </a:lnTo>
                    <a:lnTo>
                      <a:pt x="1101" y="880"/>
                    </a:lnTo>
                    <a:lnTo>
                      <a:pt x="961" y="844"/>
                    </a:lnTo>
                    <a:lnTo>
                      <a:pt x="816" y="1257"/>
                    </a:lnTo>
                    <a:lnTo>
                      <a:pt x="850" y="1290"/>
                    </a:lnTo>
                    <a:lnTo>
                      <a:pt x="780" y="1386"/>
                    </a:lnTo>
                    <a:lnTo>
                      <a:pt x="383" y="1545"/>
                    </a:lnTo>
                    <a:lnTo>
                      <a:pt x="294" y="1500"/>
                    </a:lnTo>
                    <a:lnTo>
                      <a:pt x="260" y="1414"/>
                    </a:lnTo>
                    <a:lnTo>
                      <a:pt x="62" y="1271"/>
                    </a:lnTo>
                    <a:lnTo>
                      <a:pt x="0" y="1056"/>
                    </a:lnTo>
                    <a:lnTo>
                      <a:pt x="4" y="1059"/>
                    </a:lnTo>
                    <a:lnTo>
                      <a:pt x="115" y="961"/>
                    </a:lnTo>
                    <a:lnTo>
                      <a:pt x="128" y="788"/>
                    </a:lnTo>
                    <a:lnTo>
                      <a:pt x="235" y="797"/>
                    </a:lnTo>
                    <a:lnTo>
                      <a:pt x="241" y="652"/>
                    </a:lnTo>
                    <a:lnTo>
                      <a:pt x="484" y="456"/>
                    </a:lnTo>
                    <a:lnTo>
                      <a:pt x="526" y="149"/>
                    </a:lnTo>
                    <a:lnTo>
                      <a:pt x="486" y="34"/>
                    </a:lnTo>
                    <a:lnTo>
                      <a:pt x="531" y="0"/>
                    </a:lnTo>
                    <a:lnTo>
                      <a:pt x="598" y="397"/>
                    </a:lnTo>
                    <a:lnTo>
                      <a:pt x="846" y="356"/>
                    </a:lnTo>
                    <a:lnTo>
                      <a:pt x="931" y="34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3" name="Freeform 256">
                <a:extLst>
                  <a:ext uri="{FF2B5EF4-FFF2-40B4-BE49-F238E27FC236}">
                    <a16:creationId xmlns:a16="http://schemas.microsoft.com/office/drawing/2014/main" id="{A46B6088-3923-4B26-9C80-A09308F51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2618"/>
                <a:ext cx="193" cy="193"/>
              </a:xfrm>
              <a:custGeom>
                <a:avLst/>
                <a:gdLst>
                  <a:gd name="T0" fmla="*/ 116 w 1547"/>
                  <a:gd name="T1" fmla="*/ 43 h 1545"/>
                  <a:gd name="T2" fmla="*/ 121 w 1547"/>
                  <a:gd name="T3" fmla="*/ 70 h 1545"/>
                  <a:gd name="T4" fmla="*/ 146 w 1547"/>
                  <a:gd name="T5" fmla="*/ 42 h 1545"/>
                  <a:gd name="T6" fmla="*/ 159 w 1547"/>
                  <a:gd name="T7" fmla="*/ 47 h 1545"/>
                  <a:gd name="T8" fmla="*/ 170 w 1547"/>
                  <a:gd name="T9" fmla="*/ 35 h 1545"/>
                  <a:gd name="T10" fmla="*/ 184 w 1547"/>
                  <a:gd name="T11" fmla="*/ 37 h 1545"/>
                  <a:gd name="T12" fmla="*/ 193 w 1547"/>
                  <a:gd name="T13" fmla="*/ 51 h 1545"/>
                  <a:gd name="T14" fmla="*/ 189 w 1547"/>
                  <a:gd name="T15" fmla="*/ 61 h 1545"/>
                  <a:gd name="T16" fmla="*/ 166 w 1547"/>
                  <a:gd name="T17" fmla="*/ 49 h 1545"/>
                  <a:gd name="T18" fmla="*/ 166 w 1547"/>
                  <a:gd name="T19" fmla="*/ 65 h 1545"/>
                  <a:gd name="T20" fmla="*/ 151 w 1547"/>
                  <a:gd name="T21" fmla="*/ 90 h 1545"/>
                  <a:gd name="T22" fmla="*/ 143 w 1547"/>
                  <a:gd name="T23" fmla="*/ 89 h 1545"/>
                  <a:gd name="T24" fmla="*/ 137 w 1547"/>
                  <a:gd name="T25" fmla="*/ 110 h 1545"/>
                  <a:gd name="T26" fmla="*/ 120 w 1547"/>
                  <a:gd name="T27" fmla="*/ 105 h 1545"/>
                  <a:gd name="T28" fmla="*/ 102 w 1547"/>
                  <a:gd name="T29" fmla="*/ 157 h 1545"/>
                  <a:gd name="T30" fmla="*/ 106 w 1547"/>
                  <a:gd name="T31" fmla="*/ 161 h 1545"/>
                  <a:gd name="T32" fmla="*/ 97 w 1547"/>
                  <a:gd name="T33" fmla="*/ 173 h 1545"/>
                  <a:gd name="T34" fmla="*/ 48 w 1547"/>
                  <a:gd name="T35" fmla="*/ 193 h 1545"/>
                  <a:gd name="T36" fmla="*/ 37 w 1547"/>
                  <a:gd name="T37" fmla="*/ 187 h 1545"/>
                  <a:gd name="T38" fmla="*/ 32 w 1547"/>
                  <a:gd name="T39" fmla="*/ 177 h 1545"/>
                  <a:gd name="T40" fmla="*/ 8 w 1547"/>
                  <a:gd name="T41" fmla="*/ 159 h 1545"/>
                  <a:gd name="T42" fmla="*/ 0 w 1547"/>
                  <a:gd name="T43" fmla="*/ 132 h 1545"/>
                  <a:gd name="T44" fmla="*/ 0 w 1547"/>
                  <a:gd name="T45" fmla="*/ 132 h 1545"/>
                  <a:gd name="T46" fmla="*/ 14 w 1547"/>
                  <a:gd name="T47" fmla="*/ 120 h 1545"/>
                  <a:gd name="T48" fmla="*/ 16 w 1547"/>
                  <a:gd name="T49" fmla="*/ 98 h 1545"/>
                  <a:gd name="T50" fmla="*/ 29 w 1547"/>
                  <a:gd name="T51" fmla="*/ 100 h 1545"/>
                  <a:gd name="T52" fmla="*/ 30 w 1547"/>
                  <a:gd name="T53" fmla="*/ 81 h 1545"/>
                  <a:gd name="T54" fmla="*/ 60 w 1547"/>
                  <a:gd name="T55" fmla="*/ 57 h 1545"/>
                  <a:gd name="T56" fmla="*/ 66 w 1547"/>
                  <a:gd name="T57" fmla="*/ 19 h 1545"/>
                  <a:gd name="T58" fmla="*/ 61 w 1547"/>
                  <a:gd name="T59" fmla="*/ 4 h 1545"/>
                  <a:gd name="T60" fmla="*/ 66 w 1547"/>
                  <a:gd name="T61" fmla="*/ 0 h 1545"/>
                  <a:gd name="T62" fmla="*/ 75 w 1547"/>
                  <a:gd name="T63" fmla="*/ 50 h 1545"/>
                  <a:gd name="T64" fmla="*/ 106 w 1547"/>
                  <a:gd name="T65" fmla="*/ 44 h 1545"/>
                  <a:gd name="T66" fmla="*/ 116 w 1547"/>
                  <a:gd name="T67" fmla="*/ 43 h 15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47"/>
                  <a:gd name="T103" fmla="*/ 0 h 1545"/>
                  <a:gd name="T104" fmla="*/ 1547 w 1547"/>
                  <a:gd name="T105" fmla="*/ 1545 h 15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47" h="1545">
                    <a:moveTo>
                      <a:pt x="931" y="341"/>
                    </a:moveTo>
                    <a:lnTo>
                      <a:pt x="972" y="562"/>
                    </a:lnTo>
                    <a:lnTo>
                      <a:pt x="1174" y="339"/>
                    </a:lnTo>
                    <a:lnTo>
                      <a:pt x="1274" y="375"/>
                    </a:lnTo>
                    <a:lnTo>
                      <a:pt x="1360" y="283"/>
                    </a:lnTo>
                    <a:lnTo>
                      <a:pt x="1477" y="294"/>
                    </a:lnTo>
                    <a:lnTo>
                      <a:pt x="1547" y="405"/>
                    </a:lnTo>
                    <a:lnTo>
                      <a:pt x="1517" y="492"/>
                    </a:lnTo>
                    <a:lnTo>
                      <a:pt x="1330" y="389"/>
                    </a:lnTo>
                    <a:lnTo>
                      <a:pt x="1327" y="518"/>
                    </a:lnTo>
                    <a:lnTo>
                      <a:pt x="1212" y="718"/>
                    </a:lnTo>
                    <a:lnTo>
                      <a:pt x="1146" y="712"/>
                    </a:lnTo>
                    <a:lnTo>
                      <a:pt x="1101" y="880"/>
                    </a:lnTo>
                    <a:lnTo>
                      <a:pt x="961" y="844"/>
                    </a:lnTo>
                    <a:lnTo>
                      <a:pt x="816" y="1257"/>
                    </a:lnTo>
                    <a:lnTo>
                      <a:pt x="850" y="1290"/>
                    </a:lnTo>
                    <a:lnTo>
                      <a:pt x="780" y="1386"/>
                    </a:lnTo>
                    <a:lnTo>
                      <a:pt x="383" y="1545"/>
                    </a:lnTo>
                    <a:lnTo>
                      <a:pt x="294" y="1500"/>
                    </a:lnTo>
                    <a:lnTo>
                      <a:pt x="260" y="1414"/>
                    </a:lnTo>
                    <a:lnTo>
                      <a:pt x="62" y="1271"/>
                    </a:lnTo>
                    <a:lnTo>
                      <a:pt x="0" y="1056"/>
                    </a:lnTo>
                    <a:lnTo>
                      <a:pt x="4" y="1059"/>
                    </a:lnTo>
                    <a:lnTo>
                      <a:pt x="115" y="961"/>
                    </a:lnTo>
                    <a:lnTo>
                      <a:pt x="128" y="788"/>
                    </a:lnTo>
                    <a:lnTo>
                      <a:pt x="235" y="797"/>
                    </a:lnTo>
                    <a:lnTo>
                      <a:pt x="241" y="652"/>
                    </a:lnTo>
                    <a:lnTo>
                      <a:pt x="484" y="456"/>
                    </a:lnTo>
                    <a:lnTo>
                      <a:pt x="526" y="149"/>
                    </a:lnTo>
                    <a:lnTo>
                      <a:pt x="486" y="34"/>
                    </a:lnTo>
                    <a:lnTo>
                      <a:pt x="531" y="0"/>
                    </a:lnTo>
                    <a:lnTo>
                      <a:pt x="598" y="397"/>
                    </a:lnTo>
                    <a:lnTo>
                      <a:pt x="846" y="356"/>
                    </a:lnTo>
                    <a:lnTo>
                      <a:pt x="931" y="341"/>
                    </a:lnTo>
                  </a:path>
                </a:pathLst>
              </a:custGeom>
              <a:solidFill>
                <a:srgbClr val="FFC000"/>
              </a:solidFill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4" name="Line 257">
                <a:extLst>
                  <a:ext uri="{FF2B5EF4-FFF2-40B4-BE49-F238E27FC236}">
                    <a16:creationId xmlns:a16="http://schemas.microsoft.com/office/drawing/2014/main" id="{C88DFAFC-0FBA-41F8-B1F7-E451476ED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1" y="2561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5" name="Freeform 220">
                <a:extLst>
                  <a:ext uri="{FF2B5EF4-FFF2-40B4-BE49-F238E27FC236}">
                    <a16:creationId xmlns:a16="http://schemas.microsoft.com/office/drawing/2014/main" id="{EEC75D8C-ED2C-4BE8-B3F5-7B0558A47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2323"/>
                <a:ext cx="229" cy="238"/>
              </a:xfrm>
              <a:custGeom>
                <a:avLst/>
                <a:gdLst/>
                <a:ahLst/>
                <a:cxnLst>
                  <a:cxn ang="0">
                    <a:pos x="771" y="1906"/>
                  </a:cxn>
                  <a:cxn ang="0">
                    <a:pos x="625" y="1795"/>
                  </a:cxn>
                  <a:cxn ang="0">
                    <a:pos x="587" y="1667"/>
                  </a:cxn>
                  <a:cxn ang="0">
                    <a:pos x="623" y="1586"/>
                  </a:cxn>
                  <a:cxn ang="0">
                    <a:pos x="565" y="1488"/>
                  </a:cxn>
                  <a:cxn ang="0">
                    <a:pos x="567" y="1480"/>
                  </a:cxn>
                  <a:cxn ang="0">
                    <a:pos x="565" y="1482"/>
                  </a:cxn>
                  <a:cxn ang="0">
                    <a:pos x="501" y="1286"/>
                  </a:cxn>
                  <a:cxn ang="0">
                    <a:pos x="51" y="966"/>
                  </a:cxn>
                  <a:cxn ang="0">
                    <a:pos x="84" y="670"/>
                  </a:cxn>
                  <a:cxn ang="0">
                    <a:pos x="0" y="591"/>
                  </a:cxn>
                  <a:cxn ang="0">
                    <a:pos x="56" y="471"/>
                  </a:cxn>
                  <a:cxn ang="0">
                    <a:pos x="184" y="390"/>
                  </a:cxn>
                  <a:cxn ang="0">
                    <a:pos x="177" y="139"/>
                  </a:cxn>
                  <a:cxn ang="0">
                    <a:pos x="218" y="103"/>
                  </a:cxn>
                  <a:cxn ang="0">
                    <a:pos x="318" y="126"/>
                  </a:cxn>
                  <a:cxn ang="0">
                    <a:pos x="609" y="0"/>
                  </a:cxn>
                  <a:cxn ang="0">
                    <a:pos x="589" y="145"/>
                  </a:cxn>
                  <a:cxn ang="0">
                    <a:pos x="746" y="153"/>
                  </a:cxn>
                  <a:cxn ang="0">
                    <a:pos x="838" y="245"/>
                  </a:cxn>
                  <a:cxn ang="0">
                    <a:pos x="1452" y="376"/>
                  </a:cxn>
                  <a:cxn ang="0">
                    <a:pos x="1558" y="471"/>
                  </a:cxn>
                  <a:cxn ang="0">
                    <a:pos x="1545" y="608"/>
                  </a:cxn>
                  <a:cxn ang="0">
                    <a:pos x="1603" y="602"/>
                  </a:cxn>
                  <a:cxn ang="0">
                    <a:pos x="1595" y="689"/>
                  </a:cxn>
                  <a:cxn ang="0">
                    <a:pos x="1648" y="719"/>
                  </a:cxn>
                  <a:cxn ang="0">
                    <a:pos x="1542" y="890"/>
                  </a:cxn>
                  <a:cxn ang="0">
                    <a:pos x="1564" y="968"/>
                  </a:cxn>
                  <a:cxn ang="0">
                    <a:pos x="1835" y="633"/>
                  </a:cxn>
                  <a:cxn ang="0">
                    <a:pos x="1659" y="1188"/>
                  </a:cxn>
                  <a:cxn ang="0">
                    <a:pos x="1620" y="1516"/>
                  </a:cxn>
                  <a:cxn ang="0">
                    <a:pos x="1678" y="1848"/>
                  </a:cxn>
                  <a:cxn ang="0">
                    <a:pos x="844" y="1904"/>
                  </a:cxn>
                  <a:cxn ang="0">
                    <a:pos x="771" y="1906"/>
                  </a:cxn>
                </a:cxnLst>
                <a:rect l="0" t="0" r="r" b="b"/>
                <a:pathLst>
                  <a:path w="1835" h="1906">
                    <a:moveTo>
                      <a:pt x="771" y="1906"/>
                    </a:moveTo>
                    <a:lnTo>
                      <a:pt x="625" y="1795"/>
                    </a:lnTo>
                    <a:lnTo>
                      <a:pt x="587" y="1667"/>
                    </a:lnTo>
                    <a:lnTo>
                      <a:pt x="623" y="1586"/>
                    </a:lnTo>
                    <a:lnTo>
                      <a:pt x="565" y="1488"/>
                    </a:lnTo>
                    <a:lnTo>
                      <a:pt x="567" y="1480"/>
                    </a:lnTo>
                    <a:lnTo>
                      <a:pt x="565" y="1482"/>
                    </a:lnTo>
                    <a:lnTo>
                      <a:pt x="501" y="1286"/>
                    </a:lnTo>
                    <a:lnTo>
                      <a:pt x="51" y="966"/>
                    </a:lnTo>
                    <a:lnTo>
                      <a:pt x="84" y="670"/>
                    </a:lnTo>
                    <a:lnTo>
                      <a:pt x="0" y="591"/>
                    </a:lnTo>
                    <a:lnTo>
                      <a:pt x="56" y="471"/>
                    </a:lnTo>
                    <a:lnTo>
                      <a:pt x="184" y="390"/>
                    </a:lnTo>
                    <a:lnTo>
                      <a:pt x="177" y="139"/>
                    </a:lnTo>
                    <a:lnTo>
                      <a:pt x="218" y="103"/>
                    </a:lnTo>
                    <a:lnTo>
                      <a:pt x="318" y="126"/>
                    </a:lnTo>
                    <a:lnTo>
                      <a:pt x="609" y="0"/>
                    </a:lnTo>
                    <a:lnTo>
                      <a:pt x="589" y="145"/>
                    </a:lnTo>
                    <a:lnTo>
                      <a:pt x="746" y="153"/>
                    </a:lnTo>
                    <a:lnTo>
                      <a:pt x="838" y="245"/>
                    </a:lnTo>
                    <a:lnTo>
                      <a:pt x="1452" y="376"/>
                    </a:lnTo>
                    <a:lnTo>
                      <a:pt x="1558" y="471"/>
                    </a:lnTo>
                    <a:lnTo>
                      <a:pt x="1545" y="608"/>
                    </a:lnTo>
                    <a:lnTo>
                      <a:pt x="1603" y="602"/>
                    </a:lnTo>
                    <a:lnTo>
                      <a:pt x="1595" y="689"/>
                    </a:lnTo>
                    <a:lnTo>
                      <a:pt x="1648" y="719"/>
                    </a:lnTo>
                    <a:lnTo>
                      <a:pt x="1542" y="890"/>
                    </a:lnTo>
                    <a:lnTo>
                      <a:pt x="1564" y="968"/>
                    </a:lnTo>
                    <a:lnTo>
                      <a:pt x="1835" y="633"/>
                    </a:lnTo>
                    <a:lnTo>
                      <a:pt x="1659" y="1188"/>
                    </a:lnTo>
                    <a:lnTo>
                      <a:pt x="1620" y="1516"/>
                    </a:lnTo>
                    <a:lnTo>
                      <a:pt x="1678" y="1848"/>
                    </a:lnTo>
                    <a:lnTo>
                      <a:pt x="844" y="1904"/>
                    </a:lnTo>
                    <a:lnTo>
                      <a:pt x="771" y="1906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16" name="Freeform 259">
                <a:extLst>
                  <a:ext uri="{FF2B5EF4-FFF2-40B4-BE49-F238E27FC236}">
                    <a16:creationId xmlns:a16="http://schemas.microsoft.com/office/drawing/2014/main" id="{72506426-AFA8-4B14-AA04-AC6EE17C4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2323"/>
                <a:ext cx="229" cy="238"/>
              </a:xfrm>
              <a:custGeom>
                <a:avLst/>
                <a:gdLst>
                  <a:gd name="T0" fmla="*/ 96 w 1835"/>
                  <a:gd name="T1" fmla="*/ 238 h 1906"/>
                  <a:gd name="T2" fmla="*/ 78 w 1835"/>
                  <a:gd name="T3" fmla="*/ 224 h 1906"/>
                  <a:gd name="T4" fmla="*/ 73 w 1835"/>
                  <a:gd name="T5" fmla="*/ 208 h 1906"/>
                  <a:gd name="T6" fmla="*/ 78 w 1835"/>
                  <a:gd name="T7" fmla="*/ 198 h 1906"/>
                  <a:gd name="T8" fmla="*/ 71 w 1835"/>
                  <a:gd name="T9" fmla="*/ 186 h 1906"/>
                  <a:gd name="T10" fmla="*/ 71 w 1835"/>
                  <a:gd name="T11" fmla="*/ 185 h 1906"/>
                  <a:gd name="T12" fmla="*/ 71 w 1835"/>
                  <a:gd name="T13" fmla="*/ 185 h 1906"/>
                  <a:gd name="T14" fmla="*/ 63 w 1835"/>
                  <a:gd name="T15" fmla="*/ 161 h 1906"/>
                  <a:gd name="T16" fmla="*/ 6 w 1835"/>
                  <a:gd name="T17" fmla="*/ 121 h 1906"/>
                  <a:gd name="T18" fmla="*/ 10 w 1835"/>
                  <a:gd name="T19" fmla="*/ 84 h 1906"/>
                  <a:gd name="T20" fmla="*/ 0 w 1835"/>
                  <a:gd name="T21" fmla="*/ 74 h 1906"/>
                  <a:gd name="T22" fmla="*/ 7 w 1835"/>
                  <a:gd name="T23" fmla="*/ 59 h 1906"/>
                  <a:gd name="T24" fmla="*/ 23 w 1835"/>
                  <a:gd name="T25" fmla="*/ 49 h 1906"/>
                  <a:gd name="T26" fmla="*/ 22 w 1835"/>
                  <a:gd name="T27" fmla="*/ 17 h 1906"/>
                  <a:gd name="T28" fmla="*/ 27 w 1835"/>
                  <a:gd name="T29" fmla="*/ 13 h 1906"/>
                  <a:gd name="T30" fmla="*/ 40 w 1835"/>
                  <a:gd name="T31" fmla="*/ 16 h 1906"/>
                  <a:gd name="T32" fmla="*/ 76 w 1835"/>
                  <a:gd name="T33" fmla="*/ 0 h 1906"/>
                  <a:gd name="T34" fmla="*/ 74 w 1835"/>
                  <a:gd name="T35" fmla="*/ 18 h 1906"/>
                  <a:gd name="T36" fmla="*/ 93 w 1835"/>
                  <a:gd name="T37" fmla="*/ 19 h 1906"/>
                  <a:gd name="T38" fmla="*/ 105 w 1835"/>
                  <a:gd name="T39" fmla="*/ 31 h 1906"/>
                  <a:gd name="T40" fmla="*/ 181 w 1835"/>
                  <a:gd name="T41" fmla="*/ 47 h 1906"/>
                  <a:gd name="T42" fmla="*/ 194 w 1835"/>
                  <a:gd name="T43" fmla="*/ 59 h 1906"/>
                  <a:gd name="T44" fmla="*/ 193 w 1835"/>
                  <a:gd name="T45" fmla="*/ 76 h 1906"/>
                  <a:gd name="T46" fmla="*/ 200 w 1835"/>
                  <a:gd name="T47" fmla="*/ 75 h 1906"/>
                  <a:gd name="T48" fmla="*/ 199 w 1835"/>
                  <a:gd name="T49" fmla="*/ 86 h 1906"/>
                  <a:gd name="T50" fmla="*/ 206 w 1835"/>
                  <a:gd name="T51" fmla="*/ 90 h 1906"/>
                  <a:gd name="T52" fmla="*/ 192 w 1835"/>
                  <a:gd name="T53" fmla="*/ 111 h 1906"/>
                  <a:gd name="T54" fmla="*/ 195 w 1835"/>
                  <a:gd name="T55" fmla="*/ 121 h 1906"/>
                  <a:gd name="T56" fmla="*/ 229 w 1835"/>
                  <a:gd name="T57" fmla="*/ 79 h 1906"/>
                  <a:gd name="T58" fmla="*/ 207 w 1835"/>
                  <a:gd name="T59" fmla="*/ 148 h 1906"/>
                  <a:gd name="T60" fmla="*/ 202 w 1835"/>
                  <a:gd name="T61" fmla="*/ 189 h 1906"/>
                  <a:gd name="T62" fmla="*/ 209 w 1835"/>
                  <a:gd name="T63" fmla="*/ 231 h 1906"/>
                  <a:gd name="T64" fmla="*/ 105 w 1835"/>
                  <a:gd name="T65" fmla="*/ 238 h 1906"/>
                  <a:gd name="T66" fmla="*/ 96 w 1835"/>
                  <a:gd name="T67" fmla="*/ 238 h 19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35"/>
                  <a:gd name="T103" fmla="*/ 0 h 1906"/>
                  <a:gd name="T104" fmla="*/ 1835 w 1835"/>
                  <a:gd name="T105" fmla="*/ 1906 h 19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35" h="1906">
                    <a:moveTo>
                      <a:pt x="771" y="1906"/>
                    </a:moveTo>
                    <a:lnTo>
                      <a:pt x="625" y="1795"/>
                    </a:lnTo>
                    <a:lnTo>
                      <a:pt x="587" y="1667"/>
                    </a:lnTo>
                    <a:lnTo>
                      <a:pt x="623" y="1586"/>
                    </a:lnTo>
                    <a:lnTo>
                      <a:pt x="565" y="1488"/>
                    </a:lnTo>
                    <a:lnTo>
                      <a:pt x="567" y="1480"/>
                    </a:lnTo>
                    <a:lnTo>
                      <a:pt x="565" y="1482"/>
                    </a:lnTo>
                    <a:lnTo>
                      <a:pt x="501" y="1286"/>
                    </a:lnTo>
                    <a:lnTo>
                      <a:pt x="51" y="966"/>
                    </a:lnTo>
                    <a:lnTo>
                      <a:pt x="84" y="670"/>
                    </a:lnTo>
                    <a:lnTo>
                      <a:pt x="0" y="591"/>
                    </a:lnTo>
                    <a:lnTo>
                      <a:pt x="56" y="471"/>
                    </a:lnTo>
                    <a:lnTo>
                      <a:pt x="184" y="390"/>
                    </a:lnTo>
                    <a:lnTo>
                      <a:pt x="177" y="139"/>
                    </a:lnTo>
                    <a:lnTo>
                      <a:pt x="218" y="103"/>
                    </a:lnTo>
                    <a:lnTo>
                      <a:pt x="318" y="126"/>
                    </a:lnTo>
                    <a:lnTo>
                      <a:pt x="609" y="0"/>
                    </a:lnTo>
                    <a:lnTo>
                      <a:pt x="589" y="145"/>
                    </a:lnTo>
                    <a:lnTo>
                      <a:pt x="746" y="153"/>
                    </a:lnTo>
                    <a:lnTo>
                      <a:pt x="838" y="245"/>
                    </a:lnTo>
                    <a:lnTo>
                      <a:pt x="1452" y="376"/>
                    </a:lnTo>
                    <a:lnTo>
                      <a:pt x="1558" y="471"/>
                    </a:lnTo>
                    <a:lnTo>
                      <a:pt x="1545" y="608"/>
                    </a:lnTo>
                    <a:lnTo>
                      <a:pt x="1603" y="602"/>
                    </a:lnTo>
                    <a:lnTo>
                      <a:pt x="1595" y="689"/>
                    </a:lnTo>
                    <a:lnTo>
                      <a:pt x="1648" y="719"/>
                    </a:lnTo>
                    <a:lnTo>
                      <a:pt x="1542" y="890"/>
                    </a:lnTo>
                    <a:lnTo>
                      <a:pt x="1564" y="968"/>
                    </a:lnTo>
                    <a:lnTo>
                      <a:pt x="1835" y="633"/>
                    </a:lnTo>
                    <a:lnTo>
                      <a:pt x="1659" y="1188"/>
                    </a:lnTo>
                    <a:lnTo>
                      <a:pt x="1620" y="1516"/>
                    </a:lnTo>
                    <a:lnTo>
                      <a:pt x="1678" y="1848"/>
                    </a:lnTo>
                    <a:lnTo>
                      <a:pt x="844" y="1904"/>
                    </a:lnTo>
                    <a:lnTo>
                      <a:pt x="771" y="1906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7" name="Line 260">
                <a:extLst>
                  <a:ext uri="{FF2B5EF4-FFF2-40B4-BE49-F238E27FC236}">
                    <a16:creationId xmlns:a16="http://schemas.microsoft.com/office/drawing/2014/main" id="{49B79A2D-E488-48AC-8A76-FAF701F71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8" y="2526"/>
                <a:ext cx="1" cy="1"/>
              </a:xfrm>
              <a:prstGeom prst="line">
                <a:avLst/>
              </a:prstGeom>
              <a:noFill/>
              <a:ln w="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18" name="Freeform 223">
                <a:extLst>
                  <a:ext uri="{FF2B5EF4-FFF2-40B4-BE49-F238E27FC236}">
                    <a16:creationId xmlns:a16="http://schemas.microsoft.com/office/drawing/2014/main" id="{E42C8E2C-224D-4E12-A620-2A3C88937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" y="2386"/>
                <a:ext cx="302" cy="248"/>
              </a:xfrm>
              <a:custGeom>
                <a:avLst/>
                <a:gdLst/>
                <a:ahLst/>
                <a:cxnLst>
                  <a:cxn ang="0">
                    <a:pos x="2338" y="1123"/>
                  </a:cxn>
                  <a:cxn ang="0">
                    <a:pos x="2264" y="1988"/>
                  </a:cxn>
                  <a:cxn ang="0">
                    <a:pos x="645" y="1812"/>
                  </a:cxn>
                  <a:cxn ang="0">
                    <a:pos x="0" y="1715"/>
                  </a:cxn>
                  <a:cxn ang="0">
                    <a:pos x="69" y="1285"/>
                  </a:cxn>
                  <a:cxn ang="0">
                    <a:pos x="240" y="215"/>
                  </a:cxn>
                  <a:cxn ang="0">
                    <a:pos x="276" y="0"/>
                  </a:cxn>
                  <a:cxn ang="0">
                    <a:pos x="2416" y="260"/>
                  </a:cxn>
                  <a:cxn ang="0">
                    <a:pos x="2354" y="918"/>
                  </a:cxn>
                  <a:cxn ang="0">
                    <a:pos x="2338" y="1123"/>
                  </a:cxn>
                </a:cxnLst>
                <a:rect l="0" t="0" r="r" b="b"/>
                <a:pathLst>
                  <a:path w="2416" h="1988">
                    <a:moveTo>
                      <a:pt x="2338" y="1123"/>
                    </a:moveTo>
                    <a:lnTo>
                      <a:pt x="2264" y="1988"/>
                    </a:lnTo>
                    <a:lnTo>
                      <a:pt x="645" y="1812"/>
                    </a:lnTo>
                    <a:lnTo>
                      <a:pt x="0" y="1715"/>
                    </a:lnTo>
                    <a:lnTo>
                      <a:pt x="69" y="1285"/>
                    </a:lnTo>
                    <a:lnTo>
                      <a:pt x="240" y="215"/>
                    </a:lnTo>
                    <a:lnTo>
                      <a:pt x="276" y="0"/>
                    </a:lnTo>
                    <a:lnTo>
                      <a:pt x="2416" y="260"/>
                    </a:lnTo>
                    <a:lnTo>
                      <a:pt x="2354" y="918"/>
                    </a:lnTo>
                    <a:lnTo>
                      <a:pt x="2338" y="1123"/>
                    </a:ln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19" name="Freeform 262">
                <a:extLst>
                  <a:ext uri="{FF2B5EF4-FFF2-40B4-BE49-F238E27FC236}">
                    <a16:creationId xmlns:a16="http://schemas.microsoft.com/office/drawing/2014/main" id="{8FD468AE-AE21-43DC-9F00-25DBEA287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" y="2386"/>
                <a:ext cx="302" cy="248"/>
              </a:xfrm>
              <a:custGeom>
                <a:avLst/>
                <a:gdLst>
                  <a:gd name="T0" fmla="*/ 292 w 2416"/>
                  <a:gd name="T1" fmla="*/ 140 h 1988"/>
                  <a:gd name="T2" fmla="*/ 283 w 2416"/>
                  <a:gd name="T3" fmla="*/ 248 h 1988"/>
                  <a:gd name="T4" fmla="*/ 81 w 2416"/>
                  <a:gd name="T5" fmla="*/ 226 h 1988"/>
                  <a:gd name="T6" fmla="*/ 0 w 2416"/>
                  <a:gd name="T7" fmla="*/ 214 h 1988"/>
                  <a:gd name="T8" fmla="*/ 9 w 2416"/>
                  <a:gd name="T9" fmla="*/ 160 h 1988"/>
                  <a:gd name="T10" fmla="*/ 30 w 2416"/>
                  <a:gd name="T11" fmla="*/ 27 h 1988"/>
                  <a:gd name="T12" fmla="*/ 35 w 2416"/>
                  <a:gd name="T13" fmla="*/ 0 h 1988"/>
                  <a:gd name="T14" fmla="*/ 302 w 2416"/>
                  <a:gd name="T15" fmla="*/ 32 h 1988"/>
                  <a:gd name="T16" fmla="*/ 294 w 2416"/>
                  <a:gd name="T17" fmla="*/ 115 h 1988"/>
                  <a:gd name="T18" fmla="*/ 292 w 2416"/>
                  <a:gd name="T19" fmla="*/ 140 h 19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16"/>
                  <a:gd name="T31" fmla="*/ 0 h 1988"/>
                  <a:gd name="T32" fmla="*/ 2416 w 2416"/>
                  <a:gd name="T33" fmla="*/ 1988 h 19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16" h="1988">
                    <a:moveTo>
                      <a:pt x="2338" y="1123"/>
                    </a:moveTo>
                    <a:lnTo>
                      <a:pt x="2264" y="1988"/>
                    </a:lnTo>
                    <a:lnTo>
                      <a:pt x="645" y="1812"/>
                    </a:lnTo>
                    <a:lnTo>
                      <a:pt x="0" y="1715"/>
                    </a:lnTo>
                    <a:lnTo>
                      <a:pt x="69" y="1285"/>
                    </a:lnTo>
                    <a:lnTo>
                      <a:pt x="240" y="215"/>
                    </a:lnTo>
                    <a:lnTo>
                      <a:pt x="276" y="0"/>
                    </a:lnTo>
                    <a:lnTo>
                      <a:pt x="2416" y="260"/>
                    </a:lnTo>
                    <a:lnTo>
                      <a:pt x="2354" y="918"/>
                    </a:lnTo>
                    <a:lnTo>
                      <a:pt x="2338" y="1123"/>
                    </a:lnTo>
                  </a:path>
                </a:pathLst>
              </a:custGeom>
              <a:noFill/>
              <a:ln w="0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" name="TextBox 263">
              <a:extLst>
                <a:ext uri="{FF2B5EF4-FFF2-40B4-BE49-F238E27FC236}">
                  <a16:creationId xmlns:a16="http://schemas.microsoft.com/office/drawing/2014/main" id="{7E456164-C621-49AC-9E43-DB48B1451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1" y="5521063"/>
              <a:ext cx="7540719" cy="157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ＭＳ Ｐゴシック"/>
                  <a:cs typeface="Arial" charset="0"/>
                </a:rPr>
                <a:t>Census Region</a:t>
              </a:r>
              <a:r>
                <a:rPr kumimoji="0" lang="en-US" sz="7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Arial" charset="0"/>
                </a:rPr>
                <a:t>:          									                   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Arial" charset="0"/>
                </a:rPr>
                <a:t>		              West                                     Midwest                                     South                   	            Northeast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Arial" charset="0"/>
                </a:rPr>
                <a:t>				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charset="0"/>
              </a:endParaRPr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0543F49D-7151-4A62-80D7-2FFB69FED5F1}"/>
                </a:ext>
              </a:extLst>
            </p:cNvPr>
            <p:cNvSpPr/>
            <p:nvPr/>
          </p:nvSpPr>
          <p:spPr>
            <a:xfrm>
              <a:off x="7162800" y="5181600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372D2A49-BC47-42F0-9520-B164C116AF8A}"/>
                </a:ext>
              </a:extLst>
            </p:cNvPr>
            <p:cNvSpPr/>
            <p:nvPr/>
          </p:nvSpPr>
          <p:spPr>
            <a:xfrm>
              <a:off x="1768558" y="3680786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FE9687C1-C585-4386-8A77-50BDCCED1F9E}"/>
                </a:ext>
              </a:extLst>
            </p:cNvPr>
            <p:cNvSpPr/>
            <p:nvPr/>
          </p:nvSpPr>
          <p:spPr>
            <a:xfrm>
              <a:off x="1411096" y="2971800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E82A04A3-E812-4FE2-A40B-523FE20D9B52}"/>
                </a:ext>
              </a:extLst>
            </p:cNvPr>
            <p:cNvSpPr/>
            <p:nvPr/>
          </p:nvSpPr>
          <p:spPr>
            <a:xfrm>
              <a:off x="1334896" y="2814873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FC482F5-5EA0-429C-8915-9FE4C2F8323E}"/>
                </a:ext>
              </a:extLst>
            </p:cNvPr>
            <p:cNvSpPr/>
            <p:nvPr/>
          </p:nvSpPr>
          <p:spPr>
            <a:xfrm>
              <a:off x="1905000" y="3886200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171D68DC-67EF-4BE8-9644-0CEFBF16536A}"/>
                </a:ext>
              </a:extLst>
            </p:cNvPr>
            <p:cNvSpPr/>
            <p:nvPr/>
          </p:nvSpPr>
          <p:spPr>
            <a:xfrm>
              <a:off x="7239000" y="3048000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C832FDB8-2E98-437A-B2B6-E7561C1C917F}"/>
                </a:ext>
              </a:extLst>
            </p:cNvPr>
            <p:cNvSpPr/>
            <p:nvPr/>
          </p:nvSpPr>
          <p:spPr>
            <a:xfrm>
              <a:off x="4953000" y="1936205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7E02BC2F-FC4B-4271-B613-B1A2A0D08EE8}"/>
                </a:ext>
              </a:extLst>
            </p:cNvPr>
            <p:cNvSpPr/>
            <p:nvPr/>
          </p:nvSpPr>
          <p:spPr>
            <a:xfrm>
              <a:off x="6440296" y="3993605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A9A21728-1937-4672-BBA6-5E34B88BB908}"/>
                </a:ext>
              </a:extLst>
            </p:cNvPr>
            <p:cNvSpPr/>
            <p:nvPr/>
          </p:nvSpPr>
          <p:spPr>
            <a:xfrm>
              <a:off x="5257800" y="2622005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1CE0920F-F9C0-423B-B5C2-8BB8099595C3}"/>
                </a:ext>
              </a:extLst>
            </p:cNvPr>
            <p:cNvSpPr/>
            <p:nvPr/>
          </p:nvSpPr>
          <p:spPr>
            <a:xfrm>
              <a:off x="5791200" y="2622005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9226B930-9118-484E-83FD-E57C5CBE6E8F}"/>
                </a:ext>
              </a:extLst>
            </p:cNvPr>
            <p:cNvSpPr/>
            <p:nvPr/>
          </p:nvSpPr>
          <p:spPr>
            <a:xfrm>
              <a:off x="7848600" y="2209800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5682F0E7-3FF8-488A-B80F-AD66A1E313B7}"/>
                </a:ext>
              </a:extLst>
            </p:cNvPr>
            <p:cNvSpPr/>
            <p:nvPr/>
          </p:nvSpPr>
          <p:spPr>
            <a:xfrm>
              <a:off x="6324600" y="2469605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2E46E377-96B2-4629-A821-93213DF656AB}"/>
                </a:ext>
              </a:extLst>
            </p:cNvPr>
            <p:cNvSpPr/>
            <p:nvPr/>
          </p:nvSpPr>
          <p:spPr>
            <a:xfrm>
              <a:off x="7529441" y="2459966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5" name="Diamond 24">
              <a:extLst>
                <a:ext uri="{FF2B5EF4-FFF2-40B4-BE49-F238E27FC236}">
                  <a16:creationId xmlns:a16="http://schemas.microsoft.com/office/drawing/2014/main" id="{1ECE4B9C-5A89-42BE-85FF-81CFFACCB6D5}"/>
                </a:ext>
              </a:extLst>
            </p:cNvPr>
            <p:cNvSpPr/>
            <p:nvPr/>
          </p:nvSpPr>
          <p:spPr>
            <a:xfrm>
              <a:off x="6516496" y="2667000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D426E52B-066A-4727-B335-E275ED703D2B}"/>
                </a:ext>
              </a:extLst>
            </p:cNvPr>
            <p:cNvSpPr/>
            <p:nvPr/>
          </p:nvSpPr>
          <p:spPr>
            <a:xfrm>
              <a:off x="6222007" y="3051025"/>
              <a:ext cx="201463" cy="198482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E18A91C7-AE51-4232-AA2D-774D4A80678A}"/>
                </a:ext>
              </a:extLst>
            </p:cNvPr>
            <p:cNvSpPr/>
            <p:nvPr/>
          </p:nvSpPr>
          <p:spPr>
            <a:xfrm>
              <a:off x="6858000" y="2743200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90D3D6D9-CD0E-4474-863C-D6DE3F66BDEC}"/>
                </a:ext>
              </a:extLst>
            </p:cNvPr>
            <p:cNvSpPr/>
            <p:nvPr/>
          </p:nvSpPr>
          <p:spPr>
            <a:xfrm>
              <a:off x="7318510" y="2667000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1B109511-72C2-4AD7-9C76-36FF59375ED7}"/>
                </a:ext>
              </a:extLst>
            </p:cNvPr>
            <p:cNvSpPr/>
            <p:nvPr/>
          </p:nvSpPr>
          <p:spPr>
            <a:xfrm>
              <a:off x="4916296" y="4831805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D5A15FFD-F95F-42A4-B86E-3FCF9AC32399}"/>
                </a:ext>
              </a:extLst>
            </p:cNvPr>
            <p:cNvSpPr/>
            <p:nvPr/>
          </p:nvSpPr>
          <p:spPr>
            <a:xfrm>
              <a:off x="2743200" y="2698205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AA4D11-00C1-4147-8963-0E6AC7C855EA}"/>
                </a:ext>
              </a:extLst>
            </p:cNvPr>
            <p:cNvSpPr txBox="1"/>
            <p:nvPr/>
          </p:nvSpPr>
          <p:spPr>
            <a:xfrm>
              <a:off x="1411997" y="3046838"/>
              <a:ext cx="815858" cy="299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Stanford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AC077B-7697-4D5B-BFBD-B0AC7DF04C86}"/>
                </a:ext>
              </a:extLst>
            </p:cNvPr>
            <p:cNvSpPr txBox="1"/>
            <p:nvPr/>
          </p:nvSpPr>
          <p:spPr>
            <a:xfrm>
              <a:off x="1009760" y="3614568"/>
              <a:ext cx="935687" cy="29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UCLA/USC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F09D69-60E3-475C-ABDF-EB5E3325AF51}"/>
                </a:ext>
              </a:extLst>
            </p:cNvPr>
            <p:cNvSpPr txBox="1"/>
            <p:nvPr/>
          </p:nvSpPr>
          <p:spPr>
            <a:xfrm>
              <a:off x="1425005" y="3905024"/>
              <a:ext cx="725460" cy="29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UCSD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202323-CF92-4C57-8583-93F28DAEEDCC}"/>
                </a:ext>
              </a:extLst>
            </p:cNvPr>
            <p:cNvSpPr txBox="1"/>
            <p:nvPr/>
          </p:nvSpPr>
          <p:spPr>
            <a:xfrm flipH="1">
              <a:off x="2580529" y="2792672"/>
              <a:ext cx="641877" cy="4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 Utah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D7E528C-A248-4B50-8E00-17F8A2EAEC13}"/>
                </a:ext>
              </a:extLst>
            </p:cNvPr>
            <p:cNvSpPr txBox="1"/>
            <p:nvPr/>
          </p:nvSpPr>
          <p:spPr>
            <a:xfrm>
              <a:off x="4675932" y="1709733"/>
              <a:ext cx="1015523" cy="299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 Minnesota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390788-6BBB-460A-B91C-F723EDA6313F}"/>
                </a:ext>
              </a:extLst>
            </p:cNvPr>
            <p:cNvSpPr txBox="1"/>
            <p:nvPr/>
          </p:nvSpPr>
          <p:spPr>
            <a:xfrm>
              <a:off x="5058273" y="2731490"/>
              <a:ext cx="631044" cy="4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 Iowa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116B56-C0A7-4D61-AB84-B20C62A4C581}"/>
                </a:ext>
              </a:extLst>
            </p:cNvPr>
            <p:cNvSpPr txBox="1"/>
            <p:nvPr/>
          </p:nvSpPr>
          <p:spPr>
            <a:xfrm>
              <a:off x="5547090" y="1268423"/>
              <a:ext cx="1195287" cy="4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Northwestern U at Chicago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533731-7E19-40DE-BF2B-48DF3C94CF3F}"/>
                </a:ext>
              </a:extLst>
            </p:cNvPr>
            <p:cNvSpPr txBox="1"/>
            <p:nvPr/>
          </p:nvSpPr>
          <p:spPr>
            <a:xfrm>
              <a:off x="6039279" y="2304276"/>
              <a:ext cx="1142286" cy="29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 Michigan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865016-8FF6-420F-997B-CA7CF7402C1B}"/>
                </a:ext>
              </a:extLst>
            </p:cNvPr>
            <p:cNvSpPr txBox="1"/>
            <p:nvPr/>
          </p:nvSpPr>
          <p:spPr>
            <a:xfrm>
              <a:off x="6477000" y="1367134"/>
              <a:ext cx="1025926" cy="599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Case Western Reserve U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F26392-354B-4298-AFD5-E23A08542D4A}"/>
                </a:ext>
              </a:extLst>
            </p:cNvPr>
            <p:cNvSpPr txBox="1"/>
            <p:nvPr/>
          </p:nvSpPr>
          <p:spPr>
            <a:xfrm>
              <a:off x="5992414" y="3181756"/>
              <a:ext cx="907001" cy="4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 Cincinnati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B83429-AAC4-4691-BF8A-C3F13FA5E61A}"/>
                </a:ext>
              </a:extLst>
            </p:cNvPr>
            <p:cNvSpPr txBox="1"/>
            <p:nvPr/>
          </p:nvSpPr>
          <p:spPr>
            <a:xfrm>
              <a:off x="6298986" y="4093476"/>
              <a:ext cx="666109" cy="299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Emory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C02F97-7B45-4B60-BCF9-36E4F1011EB0}"/>
                </a:ext>
              </a:extLst>
            </p:cNvPr>
            <p:cNvSpPr txBox="1"/>
            <p:nvPr/>
          </p:nvSpPr>
          <p:spPr>
            <a:xfrm>
              <a:off x="7202014" y="5122290"/>
              <a:ext cx="810312" cy="299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 U Miami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78BCBF-E7FE-41D3-BB2D-9B81EFA4209B}"/>
                </a:ext>
              </a:extLst>
            </p:cNvPr>
            <p:cNvSpPr txBox="1"/>
            <p:nvPr/>
          </p:nvSpPr>
          <p:spPr>
            <a:xfrm>
              <a:off x="4802538" y="4967394"/>
              <a:ext cx="1229055" cy="299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 Texas Houston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ED77D5D-5CA2-4156-9B5C-C6598F2BE3AD}"/>
                </a:ext>
              </a:extLst>
            </p:cNvPr>
            <p:cNvSpPr txBox="1"/>
            <p:nvPr/>
          </p:nvSpPr>
          <p:spPr>
            <a:xfrm>
              <a:off x="7074968" y="4026821"/>
              <a:ext cx="1328887" cy="449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Medical University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South Carolina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7C8248-6CDC-41D4-9471-F9F013586EFD}"/>
                </a:ext>
              </a:extLst>
            </p:cNvPr>
            <p:cNvSpPr txBox="1"/>
            <p:nvPr/>
          </p:nvSpPr>
          <p:spPr>
            <a:xfrm>
              <a:off x="7456790" y="3054107"/>
              <a:ext cx="1653345" cy="449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Medstar Health/NIH and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 Virginia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8C92FA-D394-4923-893B-780C61677AEB}"/>
                </a:ext>
              </a:extLst>
            </p:cNvPr>
            <p:cNvSpPr txBox="1"/>
            <p:nvPr/>
          </p:nvSpPr>
          <p:spPr>
            <a:xfrm>
              <a:off x="6560839" y="2514558"/>
              <a:ext cx="996112" cy="299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 Pittsburgh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3432F00-7524-4048-9093-16F532209F4F}"/>
                </a:ext>
              </a:extLst>
            </p:cNvPr>
            <p:cNvSpPr txBox="1"/>
            <p:nvPr/>
          </p:nvSpPr>
          <p:spPr>
            <a:xfrm>
              <a:off x="7253185" y="2739363"/>
              <a:ext cx="1143088" cy="299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 Pennsylvania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AD65D2-BE8A-4F36-9112-12B8FCCE14F4}"/>
                </a:ext>
              </a:extLst>
            </p:cNvPr>
            <p:cNvSpPr txBox="1"/>
            <p:nvPr/>
          </p:nvSpPr>
          <p:spPr>
            <a:xfrm>
              <a:off x="7898491" y="1988938"/>
              <a:ext cx="1149414" cy="74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Massachusetts General Hospital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679327-5180-4821-85C1-AD0EA713C1F7}"/>
                </a:ext>
              </a:extLst>
            </p:cNvPr>
            <p:cNvSpPr txBox="1"/>
            <p:nvPr/>
          </p:nvSpPr>
          <p:spPr>
            <a:xfrm>
              <a:off x="7536179" y="2544120"/>
              <a:ext cx="1464205" cy="4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Columbia and Cornell  </a:t>
              </a:r>
            </a:p>
          </p:txBody>
        </p:sp>
        <p:sp>
          <p:nvSpPr>
            <p:cNvPr id="50" name="Diamond 49">
              <a:extLst>
                <a:ext uri="{FF2B5EF4-FFF2-40B4-BE49-F238E27FC236}">
                  <a16:creationId xmlns:a16="http://schemas.microsoft.com/office/drawing/2014/main" id="{4B0F59B6-981E-4A7C-BE2C-09949CB26DF1}"/>
                </a:ext>
              </a:extLst>
            </p:cNvPr>
            <p:cNvSpPr/>
            <p:nvPr/>
          </p:nvSpPr>
          <p:spPr>
            <a:xfrm>
              <a:off x="6268798" y="3087326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F8A958B-8667-46CB-83DC-962214A989A2}"/>
                </a:ext>
              </a:extLst>
            </p:cNvPr>
            <p:cNvCxnSpPr>
              <a:cxnSpLocks/>
              <a:stCxn id="37" idx="2"/>
              <a:endCxn id="21" idx="0"/>
            </p:cNvCxnSpPr>
            <p:nvPr/>
          </p:nvCxnSpPr>
          <p:spPr>
            <a:xfrm flipH="1">
              <a:off x="5847652" y="1718252"/>
              <a:ext cx="297082" cy="90375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987170E-86EF-47D5-BB4C-91D0E6A88E7D}"/>
                </a:ext>
              </a:extLst>
            </p:cNvPr>
            <p:cNvCxnSpPr>
              <a:cxnSpLocks/>
              <a:stCxn id="39" idx="2"/>
              <a:endCxn id="25" idx="0"/>
            </p:cNvCxnSpPr>
            <p:nvPr/>
          </p:nvCxnSpPr>
          <p:spPr>
            <a:xfrm flipH="1">
              <a:off x="6572948" y="1966906"/>
              <a:ext cx="417015" cy="70009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5BB194B-FC83-4B7F-9325-C39EEAA1CC1C}"/>
              </a:ext>
            </a:extLst>
          </p:cNvPr>
          <p:cNvGrpSpPr/>
          <p:nvPr/>
        </p:nvGrpSpPr>
        <p:grpSpPr>
          <a:xfrm>
            <a:off x="3212772" y="3585634"/>
            <a:ext cx="86743" cy="96755"/>
            <a:chOff x="5677842" y="3424277"/>
            <a:chExt cx="150062" cy="157124"/>
          </a:xfrm>
        </p:grpSpPr>
        <p:sp>
          <p:nvSpPr>
            <p:cNvPr id="221" name="Diamond 220">
              <a:extLst>
                <a:ext uri="{FF2B5EF4-FFF2-40B4-BE49-F238E27FC236}">
                  <a16:creationId xmlns:a16="http://schemas.microsoft.com/office/drawing/2014/main" id="{9F842AAB-3D97-427D-9F8F-97B8FB2D034B}"/>
                </a:ext>
              </a:extLst>
            </p:cNvPr>
            <p:cNvSpPr/>
            <p:nvPr/>
          </p:nvSpPr>
          <p:spPr>
            <a:xfrm>
              <a:off x="5677842" y="3424277"/>
              <a:ext cx="150062" cy="157124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2" name="Diamond 221">
              <a:extLst>
                <a:ext uri="{FF2B5EF4-FFF2-40B4-BE49-F238E27FC236}">
                  <a16:creationId xmlns:a16="http://schemas.microsoft.com/office/drawing/2014/main" id="{92C00FC7-3A4E-436A-923A-456FE37AF3B6}"/>
                </a:ext>
              </a:extLst>
            </p:cNvPr>
            <p:cNvSpPr/>
            <p:nvPr/>
          </p:nvSpPr>
          <p:spPr>
            <a:xfrm>
              <a:off x="5695244" y="3441631"/>
              <a:ext cx="112904" cy="121195"/>
            </a:xfrm>
            <a:prstGeom prst="diamond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4BA3A8C-BFBD-449C-9ECF-4B0862D7F7AD}"/>
              </a:ext>
            </a:extLst>
          </p:cNvPr>
          <p:cNvGrpSpPr/>
          <p:nvPr/>
        </p:nvGrpSpPr>
        <p:grpSpPr>
          <a:xfrm>
            <a:off x="3482742" y="4206284"/>
            <a:ext cx="86743" cy="96755"/>
            <a:chOff x="5677842" y="3424277"/>
            <a:chExt cx="150062" cy="157124"/>
          </a:xfrm>
        </p:grpSpPr>
        <p:sp>
          <p:nvSpPr>
            <p:cNvPr id="224" name="Diamond 223">
              <a:extLst>
                <a:ext uri="{FF2B5EF4-FFF2-40B4-BE49-F238E27FC236}">
                  <a16:creationId xmlns:a16="http://schemas.microsoft.com/office/drawing/2014/main" id="{643FC63E-674E-4B64-AF72-AFDFF76A491B}"/>
                </a:ext>
              </a:extLst>
            </p:cNvPr>
            <p:cNvSpPr/>
            <p:nvPr/>
          </p:nvSpPr>
          <p:spPr>
            <a:xfrm>
              <a:off x="5677842" y="3424277"/>
              <a:ext cx="150062" cy="157124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5" name="Diamond 224">
              <a:extLst>
                <a:ext uri="{FF2B5EF4-FFF2-40B4-BE49-F238E27FC236}">
                  <a16:creationId xmlns:a16="http://schemas.microsoft.com/office/drawing/2014/main" id="{F17FCCB7-7724-4E43-924B-067CBB3C79C5}"/>
                </a:ext>
              </a:extLst>
            </p:cNvPr>
            <p:cNvSpPr/>
            <p:nvPr/>
          </p:nvSpPr>
          <p:spPr>
            <a:xfrm>
              <a:off x="5695244" y="3441631"/>
              <a:ext cx="112904" cy="121195"/>
            </a:xfrm>
            <a:prstGeom prst="diamond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76D0AF7-DF26-4B7C-BE6B-F783E3804F40}"/>
              </a:ext>
            </a:extLst>
          </p:cNvPr>
          <p:cNvGrpSpPr/>
          <p:nvPr/>
        </p:nvGrpSpPr>
        <p:grpSpPr>
          <a:xfrm>
            <a:off x="4113356" y="3749494"/>
            <a:ext cx="86743" cy="96755"/>
            <a:chOff x="5677842" y="3424277"/>
            <a:chExt cx="150062" cy="157124"/>
          </a:xfrm>
        </p:grpSpPr>
        <p:sp>
          <p:nvSpPr>
            <p:cNvPr id="227" name="Diamond 226">
              <a:extLst>
                <a:ext uri="{FF2B5EF4-FFF2-40B4-BE49-F238E27FC236}">
                  <a16:creationId xmlns:a16="http://schemas.microsoft.com/office/drawing/2014/main" id="{17C5ABAB-890A-47B1-BAA3-8FD4BEFA34E8}"/>
                </a:ext>
              </a:extLst>
            </p:cNvPr>
            <p:cNvSpPr/>
            <p:nvPr/>
          </p:nvSpPr>
          <p:spPr>
            <a:xfrm>
              <a:off x="5677842" y="3424277"/>
              <a:ext cx="150062" cy="157124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8" name="Diamond 227">
              <a:extLst>
                <a:ext uri="{FF2B5EF4-FFF2-40B4-BE49-F238E27FC236}">
                  <a16:creationId xmlns:a16="http://schemas.microsoft.com/office/drawing/2014/main" id="{5F688127-B031-4FFB-9A5F-CECC94167E48}"/>
                </a:ext>
              </a:extLst>
            </p:cNvPr>
            <p:cNvSpPr/>
            <p:nvPr/>
          </p:nvSpPr>
          <p:spPr>
            <a:xfrm>
              <a:off x="5695244" y="3441631"/>
              <a:ext cx="112904" cy="121195"/>
            </a:xfrm>
            <a:prstGeom prst="diamond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92FEFA1-C738-41B8-9353-995017D50CBF}"/>
              </a:ext>
            </a:extLst>
          </p:cNvPr>
          <p:cNvGrpSpPr/>
          <p:nvPr/>
        </p:nvGrpSpPr>
        <p:grpSpPr>
          <a:xfrm>
            <a:off x="4500996" y="3045979"/>
            <a:ext cx="86743" cy="96755"/>
            <a:chOff x="5677842" y="3424277"/>
            <a:chExt cx="150062" cy="157124"/>
          </a:xfrm>
        </p:grpSpPr>
        <p:sp>
          <p:nvSpPr>
            <p:cNvPr id="230" name="Diamond 229">
              <a:extLst>
                <a:ext uri="{FF2B5EF4-FFF2-40B4-BE49-F238E27FC236}">
                  <a16:creationId xmlns:a16="http://schemas.microsoft.com/office/drawing/2014/main" id="{E0FC0B93-14FC-4894-BA9D-BD1607D6004B}"/>
                </a:ext>
              </a:extLst>
            </p:cNvPr>
            <p:cNvSpPr/>
            <p:nvPr/>
          </p:nvSpPr>
          <p:spPr>
            <a:xfrm>
              <a:off x="5677842" y="3424277"/>
              <a:ext cx="150062" cy="157124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31" name="Diamond 230">
              <a:extLst>
                <a:ext uri="{FF2B5EF4-FFF2-40B4-BE49-F238E27FC236}">
                  <a16:creationId xmlns:a16="http://schemas.microsoft.com/office/drawing/2014/main" id="{026B9185-42D5-46E5-BB0E-C82EFB9972A9}"/>
                </a:ext>
              </a:extLst>
            </p:cNvPr>
            <p:cNvSpPr/>
            <p:nvPr/>
          </p:nvSpPr>
          <p:spPr>
            <a:xfrm>
              <a:off x="5695244" y="3441631"/>
              <a:ext cx="112904" cy="121195"/>
            </a:xfrm>
            <a:prstGeom prst="diamond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32" name="Diamond 231">
            <a:extLst>
              <a:ext uri="{FF2B5EF4-FFF2-40B4-BE49-F238E27FC236}">
                <a16:creationId xmlns:a16="http://schemas.microsoft.com/office/drawing/2014/main" id="{259B167B-C3A3-47AC-B07A-746F7CBFBB79}"/>
              </a:ext>
            </a:extLst>
          </p:cNvPr>
          <p:cNvSpPr/>
          <p:nvPr/>
        </p:nvSpPr>
        <p:spPr>
          <a:xfrm>
            <a:off x="4117658" y="4018556"/>
            <a:ext cx="116455" cy="122223"/>
          </a:xfrm>
          <a:prstGeom prst="diamond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3" name="Diamond 232">
            <a:extLst>
              <a:ext uri="{FF2B5EF4-FFF2-40B4-BE49-F238E27FC236}">
                <a16:creationId xmlns:a16="http://schemas.microsoft.com/office/drawing/2014/main" id="{469174FF-032E-4FF1-B5AF-DDC3CAC03B5A}"/>
              </a:ext>
            </a:extLst>
          </p:cNvPr>
          <p:cNvSpPr/>
          <p:nvPr/>
        </p:nvSpPr>
        <p:spPr>
          <a:xfrm>
            <a:off x="4144705" y="4040910"/>
            <a:ext cx="65264" cy="74630"/>
          </a:xfrm>
          <a:prstGeom prst="diamond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E4A38FDC-5178-4B22-82DC-F7B19E113348}"/>
              </a:ext>
            </a:extLst>
          </p:cNvPr>
          <p:cNvSpPr txBox="1"/>
          <p:nvPr/>
        </p:nvSpPr>
        <p:spPr>
          <a:xfrm>
            <a:off x="584872" y="3289040"/>
            <a:ext cx="3465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UCSF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0AE820EC-7849-48DA-9DD6-E22106AC8ED2}"/>
              </a:ext>
            </a:extLst>
          </p:cNvPr>
          <p:cNvSpPr txBox="1"/>
          <p:nvPr/>
        </p:nvSpPr>
        <p:spPr>
          <a:xfrm>
            <a:off x="3386246" y="4275699"/>
            <a:ext cx="5261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 Alabama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F15A3C92-BE47-4BF4-9B6B-03547C52A2CA}"/>
              </a:ext>
            </a:extLst>
          </p:cNvPr>
          <p:cNvSpPr txBox="1"/>
          <p:nvPr/>
        </p:nvSpPr>
        <p:spPr>
          <a:xfrm>
            <a:off x="4565897" y="3061195"/>
            <a:ext cx="8050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Yale U and Brown U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BB6C792-8A6A-4B7A-B1C5-0CE9088FBDB0}"/>
              </a:ext>
            </a:extLst>
          </p:cNvPr>
          <p:cNvSpPr txBox="1"/>
          <p:nvPr/>
        </p:nvSpPr>
        <p:spPr>
          <a:xfrm>
            <a:off x="2994296" y="3657672"/>
            <a:ext cx="6286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Washington U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D29BDA4C-D823-4DF2-AEE2-98181776B451}"/>
              </a:ext>
            </a:extLst>
          </p:cNvPr>
          <p:cNvSpPr txBox="1"/>
          <p:nvPr/>
        </p:nvSpPr>
        <p:spPr>
          <a:xfrm>
            <a:off x="3914812" y="3811159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Wake Forest U</a:t>
            </a:r>
          </a:p>
        </p:txBody>
      </p:sp>
      <p:sp>
        <p:nvSpPr>
          <p:cNvPr id="239" name="Diamond 238">
            <a:extLst>
              <a:ext uri="{FF2B5EF4-FFF2-40B4-BE49-F238E27FC236}">
                <a16:creationId xmlns:a16="http://schemas.microsoft.com/office/drawing/2014/main" id="{CFBE570B-E1D7-464C-B1AD-4762351A2CC0}"/>
              </a:ext>
            </a:extLst>
          </p:cNvPr>
          <p:cNvSpPr/>
          <p:nvPr/>
        </p:nvSpPr>
        <p:spPr>
          <a:xfrm>
            <a:off x="271009" y="4444141"/>
            <a:ext cx="65264" cy="74630"/>
          </a:xfrm>
          <a:prstGeom prst="diamond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0F5DBA0-7E0D-4307-BFA4-11664F991BCC}"/>
              </a:ext>
            </a:extLst>
          </p:cNvPr>
          <p:cNvGrpSpPr/>
          <p:nvPr/>
        </p:nvGrpSpPr>
        <p:grpSpPr>
          <a:xfrm>
            <a:off x="262191" y="4592782"/>
            <a:ext cx="86743" cy="96755"/>
            <a:chOff x="5677842" y="3424277"/>
            <a:chExt cx="150062" cy="157124"/>
          </a:xfrm>
        </p:grpSpPr>
        <p:sp>
          <p:nvSpPr>
            <p:cNvPr id="241" name="Diamond 240">
              <a:extLst>
                <a:ext uri="{FF2B5EF4-FFF2-40B4-BE49-F238E27FC236}">
                  <a16:creationId xmlns:a16="http://schemas.microsoft.com/office/drawing/2014/main" id="{DD69CA26-AFC1-477A-AA2E-A6984BC0CC8B}"/>
                </a:ext>
              </a:extLst>
            </p:cNvPr>
            <p:cNvSpPr/>
            <p:nvPr/>
          </p:nvSpPr>
          <p:spPr>
            <a:xfrm>
              <a:off x="5677842" y="3424277"/>
              <a:ext cx="150062" cy="157124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42" name="Diamond 241">
              <a:extLst>
                <a:ext uri="{FF2B5EF4-FFF2-40B4-BE49-F238E27FC236}">
                  <a16:creationId xmlns:a16="http://schemas.microsoft.com/office/drawing/2014/main" id="{73905F70-8320-40F1-A6C3-C3AB2C4F6700}"/>
                </a:ext>
              </a:extLst>
            </p:cNvPr>
            <p:cNvSpPr/>
            <p:nvPr/>
          </p:nvSpPr>
          <p:spPr>
            <a:xfrm>
              <a:off x="5695244" y="3441631"/>
              <a:ext cx="112904" cy="121195"/>
            </a:xfrm>
            <a:prstGeom prst="diamond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43" name="Diamond 242">
            <a:extLst>
              <a:ext uri="{FF2B5EF4-FFF2-40B4-BE49-F238E27FC236}">
                <a16:creationId xmlns:a16="http://schemas.microsoft.com/office/drawing/2014/main" id="{F80B326F-526E-45DC-82B6-6559B4C4BC84}"/>
              </a:ext>
            </a:extLst>
          </p:cNvPr>
          <p:cNvSpPr/>
          <p:nvPr/>
        </p:nvSpPr>
        <p:spPr>
          <a:xfrm>
            <a:off x="250032" y="4863367"/>
            <a:ext cx="116455" cy="122223"/>
          </a:xfrm>
          <a:prstGeom prst="diamond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4" name="Diamond 243">
            <a:extLst>
              <a:ext uri="{FF2B5EF4-FFF2-40B4-BE49-F238E27FC236}">
                <a16:creationId xmlns:a16="http://schemas.microsoft.com/office/drawing/2014/main" id="{A4C1E301-AC86-4649-816C-B596285F08CA}"/>
              </a:ext>
            </a:extLst>
          </p:cNvPr>
          <p:cNvSpPr/>
          <p:nvPr/>
        </p:nvSpPr>
        <p:spPr>
          <a:xfrm>
            <a:off x="277078" y="4885721"/>
            <a:ext cx="65264" cy="74630"/>
          </a:xfrm>
          <a:prstGeom prst="diamond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0FC6F15A-4D21-4BD1-92D5-48740D5D6659}"/>
              </a:ext>
            </a:extLst>
          </p:cNvPr>
          <p:cNvSpPr txBox="1"/>
          <p:nvPr/>
        </p:nvSpPr>
        <p:spPr>
          <a:xfrm>
            <a:off x="386487" y="4389477"/>
            <a:ext cx="529310" cy="173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lvl="0" indent="0" algn="l" defTabSz="3429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Renewal RCC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BC88B0A0-AA90-4486-A386-A17AEBF0A3DA}"/>
              </a:ext>
            </a:extLst>
          </p:cNvPr>
          <p:cNvSpPr txBox="1"/>
          <p:nvPr/>
        </p:nvSpPr>
        <p:spPr>
          <a:xfrm>
            <a:off x="386487" y="4543468"/>
            <a:ext cx="389848" cy="173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lvl="0" indent="0" algn="l" defTabSz="3429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New RCC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C08BC8C7-135C-4EB2-AC4A-38EE67DA964E}"/>
              </a:ext>
            </a:extLst>
          </p:cNvPr>
          <p:cNvSpPr txBox="1"/>
          <p:nvPr/>
        </p:nvSpPr>
        <p:spPr>
          <a:xfrm>
            <a:off x="386487" y="4828995"/>
            <a:ext cx="1013417" cy="173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lvl="0" indent="0" algn="l" defTabSz="3429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Coordinating Center &amp; RCC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BB7F48E-EB0E-44B3-9F86-6D6C4564CFD9}"/>
              </a:ext>
            </a:extLst>
          </p:cNvPr>
          <p:cNvSpPr txBox="1"/>
          <p:nvPr/>
        </p:nvSpPr>
        <p:spPr>
          <a:xfrm>
            <a:off x="1031415" y="2446707"/>
            <a:ext cx="6110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UW Medicine</a:t>
            </a: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0661601D-1559-48AC-815A-DD63D4AF2ACB}"/>
              </a:ext>
            </a:extLst>
          </p:cNvPr>
          <p:cNvGrpSpPr/>
          <p:nvPr/>
        </p:nvGrpSpPr>
        <p:grpSpPr>
          <a:xfrm>
            <a:off x="1092135" y="2352229"/>
            <a:ext cx="96973" cy="98672"/>
            <a:chOff x="2227775" y="2276337"/>
            <a:chExt cx="167759" cy="160236"/>
          </a:xfrm>
        </p:grpSpPr>
        <p:sp>
          <p:nvSpPr>
            <p:cNvPr id="250" name="Diamond 249">
              <a:extLst>
                <a:ext uri="{FF2B5EF4-FFF2-40B4-BE49-F238E27FC236}">
                  <a16:creationId xmlns:a16="http://schemas.microsoft.com/office/drawing/2014/main" id="{70397041-8FC2-464C-A476-2EC09199D7FE}"/>
                </a:ext>
              </a:extLst>
            </p:cNvPr>
            <p:cNvSpPr/>
            <p:nvPr/>
          </p:nvSpPr>
          <p:spPr>
            <a:xfrm>
              <a:off x="2227775" y="2276337"/>
              <a:ext cx="167759" cy="160236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51" name="Diamond 250">
              <a:extLst>
                <a:ext uri="{FF2B5EF4-FFF2-40B4-BE49-F238E27FC236}">
                  <a16:creationId xmlns:a16="http://schemas.microsoft.com/office/drawing/2014/main" id="{CDC2F540-9319-4D25-86A5-5CE296A07A1B}"/>
                </a:ext>
              </a:extLst>
            </p:cNvPr>
            <p:cNvSpPr/>
            <p:nvPr/>
          </p:nvSpPr>
          <p:spPr>
            <a:xfrm>
              <a:off x="2256843" y="2293838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BDC6B31-72AA-405F-B073-AD02C0574E58}"/>
              </a:ext>
            </a:extLst>
          </p:cNvPr>
          <p:cNvGrpSpPr/>
          <p:nvPr/>
        </p:nvGrpSpPr>
        <p:grpSpPr>
          <a:xfrm>
            <a:off x="255156" y="4717698"/>
            <a:ext cx="96973" cy="98672"/>
            <a:chOff x="2227775" y="2276337"/>
            <a:chExt cx="167759" cy="160236"/>
          </a:xfrm>
        </p:grpSpPr>
        <p:sp>
          <p:nvSpPr>
            <p:cNvPr id="253" name="Diamond 252">
              <a:extLst>
                <a:ext uri="{FF2B5EF4-FFF2-40B4-BE49-F238E27FC236}">
                  <a16:creationId xmlns:a16="http://schemas.microsoft.com/office/drawing/2014/main" id="{A08C92B7-BC9F-4B84-8826-76152BC9CA38}"/>
                </a:ext>
              </a:extLst>
            </p:cNvPr>
            <p:cNvSpPr/>
            <p:nvPr/>
          </p:nvSpPr>
          <p:spPr>
            <a:xfrm>
              <a:off x="2227775" y="2276337"/>
              <a:ext cx="167759" cy="160236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54" name="Diamond 253">
              <a:extLst>
                <a:ext uri="{FF2B5EF4-FFF2-40B4-BE49-F238E27FC236}">
                  <a16:creationId xmlns:a16="http://schemas.microsoft.com/office/drawing/2014/main" id="{D897577C-45CF-44B2-8651-B2510C1DB5A4}"/>
                </a:ext>
              </a:extLst>
            </p:cNvPr>
            <p:cNvSpPr/>
            <p:nvPr/>
          </p:nvSpPr>
          <p:spPr>
            <a:xfrm>
              <a:off x="2256843" y="2293838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0C85A3B-A619-4948-8215-94CA82609A28}"/>
              </a:ext>
            </a:extLst>
          </p:cNvPr>
          <p:cNvGrpSpPr/>
          <p:nvPr/>
        </p:nvGrpSpPr>
        <p:grpSpPr>
          <a:xfrm>
            <a:off x="3617945" y="3832947"/>
            <a:ext cx="96973" cy="98672"/>
            <a:chOff x="2227775" y="2276337"/>
            <a:chExt cx="167759" cy="160236"/>
          </a:xfrm>
        </p:grpSpPr>
        <p:sp>
          <p:nvSpPr>
            <p:cNvPr id="256" name="Diamond 255">
              <a:extLst>
                <a:ext uri="{FF2B5EF4-FFF2-40B4-BE49-F238E27FC236}">
                  <a16:creationId xmlns:a16="http://schemas.microsoft.com/office/drawing/2014/main" id="{BECF18F4-BAE7-4C70-8C97-E600D5E042DA}"/>
                </a:ext>
              </a:extLst>
            </p:cNvPr>
            <p:cNvSpPr/>
            <p:nvPr/>
          </p:nvSpPr>
          <p:spPr>
            <a:xfrm>
              <a:off x="2227775" y="2276337"/>
              <a:ext cx="167759" cy="160236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57" name="Diamond 256">
              <a:extLst>
                <a:ext uri="{FF2B5EF4-FFF2-40B4-BE49-F238E27FC236}">
                  <a16:creationId xmlns:a16="http://schemas.microsoft.com/office/drawing/2014/main" id="{4FFA1E24-1700-4BEE-96F2-7B12FB0D89C3}"/>
                </a:ext>
              </a:extLst>
            </p:cNvPr>
            <p:cNvSpPr/>
            <p:nvPr/>
          </p:nvSpPr>
          <p:spPr>
            <a:xfrm>
              <a:off x="2256843" y="2293838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7FA9B37-49E6-4F35-9D1A-EA1D107FDF00}"/>
              </a:ext>
            </a:extLst>
          </p:cNvPr>
          <p:cNvGrpSpPr/>
          <p:nvPr/>
        </p:nvGrpSpPr>
        <p:grpSpPr>
          <a:xfrm>
            <a:off x="3302748" y="3023393"/>
            <a:ext cx="96973" cy="98672"/>
            <a:chOff x="2227775" y="2276337"/>
            <a:chExt cx="167759" cy="160236"/>
          </a:xfrm>
        </p:grpSpPr>
        <p:sp>
          <p:nvSpPr>
            <p:cNvPr id="259" name="Diamond 258">
              <a:extLst>
                <a:ext uri="{FF2B5EF4-FFF2-40B4-BE49-F238E27FC236}">
                  <a16:creationId xmlns:a16="http://schemas.microsoft.com/office/drawing/2014/main" id="{957E9D9D-0A29-45BE-882F-A06CA58DC5A5}"/>
                </a:ext>
              </a:extLst>
            </p:cNvPr>
            <p:cNvSpPr/>
            <p:nvPr/>
          </p:nvSpPr>
          <p:spPr>
            <a:xfrm>
              <a:off x="2227775" y="2276337"/>
              <a:ext cx="167759" cy="160236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60" name="Diamond 259">
              <a:extLst>
                <a:ext uri="{FF2B5EF4-FFF2-40B4-BE49-F238E27FC236}">
                  <a16:creationId xmlns:a16="http://schemas.microsoft.com/office/drawing/2014/main" id="{1A4BC6A7-5459-441F-BC76-7B129DA7331D}"/>
                </a:ext>
              </a:extLst>
            </p:cNvPr>
            <p:cNvSpPr/>
            <p:nvPr/>
          </p:nvSpPr>
          <p:spPr>
            <a:xfrm>
              <a:off x="2256843" y="2293838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5AE66ED-7452-4532-B204-BF118F057750}"/>
              </a:ext>
            </a:extLst>
          </p:cNvPr>
          <p:cNvGrpSpPr/>
          <p:nvPr/>
        </p:nvGrpSpPr>
        <p:grpSpPr>
          <a:xfrm>
            <a:off x="4453473" y="3127999"/>
            <a:ext cx="96973" cy="98672"/>
            <a:chOff x="2227775" y="2276337"/>
            <a:chExt cx="167759" cy="160236"/>
          </a:xfrm>
        </p:grpSpPr>
        <p:sp>
          <p:nvSpPr>
            <p:cNvPr id="262" name="Diamond 261">
              <a:extLst>
                <a:ext uri="{FF2B5EF4-FFF2-40B4-BE49-F238E27FC236}">
                  <a16:creationId xmlns:a16="http://schemas.microsoft.com/office/drawing/2014/main" id="{CF56044E-DBA9-4327-BC3E-A9C50943D2C3}"/>
                </a:ext>
              </a:extLst>
            </p:cNvPr>
            <p:cNvSpPr/>
            <p:nvPr/>
          </p:nvSpPr>
          <p:spPr>
            <a:xfrm>
              <a:off x="2227775" y="2276337"/>
              <a:ext cx="167759" cy="160236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63" name="Diamond 262">
              <a:extLst>
                <a:ext uri="{FF2B5EF4-FFF2-40B4-BE49-F238E27FC236}">
                  <a16:creationId xmlns:a16="http://schemas.microsoft.com/office/drawing/2014/main" id="{EB0B8170-45C7-4E15-9DC5-29BBB79F0B3E}"/>
                </a:ext>
              </a:extLst>
            </p:cNvPr>
            <p:cNvSpPr/>
            <p:nvPr/>
          </p:nvSpPr>
          <p:spPr>
            <a:xfrm>
              <a:off x="2256843" y="2293838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B07E5EB-7602-4003-9428-1C000D99EAAD}"/>
              </a:ext>
            </a:extLst>
          </p:cNvPr>
          <p:cNvGrpSpPr/>
          <p:nvPr/>
        </p:nvGrpSpPr>
        <p:grpSpPr>
          <a:xfrm>
            <a:off x="3753978" y="3350680"/>
            <a:ext cx="96973" cy="98672"/>
            <a:chOff x="2227775" y="2276337"/>
            <a:chExt cx="167759" cy="160236"/>
          </a:xfrm>
        </p:grpSpPr>
        <p:sp>
          <p:nvSpPr>
            <p:cNvPr id="265" name="Diamond 264">
              <a:extLst>
                <a:ext uri="{FF2B5EF4-FFF2-40B4-BE49-F238E27FC236}">
                  <a16:creationId xmlns:a16="http://schemas.microsoft.com/office/drawing/2014/main" id="{0315C2D5-9363-407A-9492-3D77EF1EDBD7}"/>
                </a:ext>
              </a:extLst>
            </p:cNvPr>
            <p:cNvSpPr/>
            <p:nvPr/>
          </p:nvSpPr>
          <p:spPr>
            <a:xfrm>
              <a:off x="2227775" y="2276337"/>
              <a:ext cx="167759" cy="160236"/>
            </a:xfrm>
            <a:prstGeom prst="diamond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66" name="Diamond 265">
              <a:extLst>
                <a:ext uri="{FF2B5EF4-FFF2-40B4-BE49-F238E27FC236}">
                  <a16:creationId xmlns:a16="http://schemas.microsoft.com/office/drawing/2014/main" id="{B570DCBF-A6E8-42ED-B64D-4A4F9A8ACA4B}"/>
                </a:ext>
              </a:extLst>
            </p:cNvPr>
            <p:cNvSpPr/>
            <p:nvPr/>
          </p:nvSpPr>
          <p:spPr>
            <a:xfrm>
              <a:off x="2256843" y="2293838"/>
              <a:ext cx="112904" cy="121195"/>
            </a:xfrm>
            <a:prstGeom prst="diamond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67" name="TextBox 266">
            <a:extLst>
              <a:ext uri="{FF2B5EF4-FFF2-40B4-BE49-F238E27FC236}">
                <a16:creationId xmlns:a16="http://schemas.microsoft.com/office/drawing/2014/main" id="{84AF7A9D-326E-48D6-A499-9E87DCE877AA}"/>
              </a:ext>
            </a:extLst>
          </p:cNvPr>
          <p:cNvSpPr txBox="1"/>
          <p:nvPr/>
        </p:nvSpPr>
        <p:spPr>
          <a:xfrm>
            <a:off x="386487" y="4688226"/>
            <a:ext cx="465190" cy="173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lvl="0" indent="0" algn="l" defTabSz="3429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Legacy RCC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A914678-7E3D-4ADE-B6E3-8321372CBC5D}"/>
              </a:ext>
            </a:extLst>
          </p:cNvPr>
          <p:cNvSpPr txBox="1"/>
          <p:nvPr/>
        </p:nvSpPr>
        <p:spPr>
          <a:xfrm>
            <a:off x="3067547" y="2890678"/>
            <a:ext cx="534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 Wisconsin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CBA27A3-FB89-4CD7-9104-2270CE0D0A37}"/>
              </a:ext>
            </a:extLst>
          </p:cNvPr>
          <p:cNvSpPr txBox="1"/>
          <p:nvPr/>
        </p:nvSpPr>
        <p:spPr>
          <a:xfrm>
            <a:off x="3438315" y="3894860"/>
            <a:ext cx="46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Vanderbilt 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3869CD26-5AD8-4EB1-82F7-1F4845B10F99}"/>
              </a:ext>
            </a:extLst>
          </p:cNvPr>
          <p:cNvSpPr txBox="1"/>
          <p:nvPr/>
        </p:nvSpPr>
        <p:spPr>
          <a:xfrm>
            <a:off x="3536409" y="3250911"/>
            <a:ext cx="397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Ohio State 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9625084A-1AEB-4A27-AA9C-62FA439FD850}"/>
              </a:ext>
            </a:extLst>
          </p:cNvPr>
          <p:cNvSpPr txBox="1"/>
          <p:nvPr/>
        </p:nvSpPr>
        <p:spPr>
          <a:xfrm>
            <a:off x="4503282" y="3121475"/>
            <a:ext cx="9845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NY City Collaborative RCC</a:t>
            </a:r>
          </a:p>
        </p:txBody>
      </p:sp>
    </p:spTree>
    <p:extLst>
      <p:ext uri="{BB962C8B-B14F-4D97-AF65-F5344CB8AC3E}">
        <p14:creationId xmlns:p14="http://schemas.microsoft.com/office/powerpoint/2010/main" val="291884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14450" y="1371600"/>
            <a:ext cx="6858000" cy="800100"/>
          </a:xfrm>
        </p:spPr>
        <p:txBody>
          <a:bodyPr/>
          <a:lstStyle/>
          <a:p>
            <a:r>
              <a:rPr lang="en-US" dirty="0"/>
              <a:t>The Stroke Network Vision: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084602"/>
            <a:ext cx="6515100" cy="371397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350" dirty="0">
                <a:solidFill>
                  <a:srgbClr val="000000"/>
                </a:solidFill>
              </a:rPr>
              <a:t>Increased trial efficiency </a:t>
            </a:r>
          </a:p>
          <a:p>
            <a:pPr lvl="0"/>
            <a:r>
              <a:rPr lang="en-US" sz="1350" dirty="0">
                <a:solidFill>
                  <a:srgbClr val="000000"/>
                </a:solidFill>
              </a:rPr>
              <a:t>Balanced, prioritized set of early phase and phase 3 trials in prevention, treatment and recovery</a:t>
            </a:r>
          </a:p>
          <a:p>
            <a:pPr lvl="1"/>
            <a:r>
              <a:rPr lang="en-US" sz="1125" dirty="0"/>
              <a:t>Provides an efficient path for phase 2 moving to phase 3</a:t>
            </a:r>
          </a:p>
          <a:p>
            <a:pPr lvl="1"/>
            <a:r>
              <a:rPr lang="en-US" sz="1200" dirty="0"/>
              <a:t>Allows the logical ordering of trials that enter into network and create a pipeline of future trials for the network</a:t>
            </a:r>
            <a:endParaRPr lang="en-US" sz="1125" dirty="0">
              <a:solidFill>
                <a:srgbClr val="000000"/>
              </a:solidFill>
            </a:endParaRPr>
          </a:p>
          <a:p>
            <a:pPr lvl="0"/>
            <a:r>
              <a:rPr lang="en-US" sz="1350" dirty="0">
                <a:solidFill>
                  <a:srgbClr val="000000"/>
                </a:solidFill>
              </a:rPr>
              <a:t>Stable infrastructure and research capacity</a:t>
            </a:r>
          </a:p>
          <a:p>
            <a:pPr lvl="1"/>
            <a:r>
              <a:rPr lang="en-US" sz="1125" dirty="0">
                <a:solidFill>
                  <a:srgbClr val="000000"/>
                </a:solidFill>
              </a:rPr>
              <a:t>Improved team research among different subspecialties</a:t>
            </a:r>
          </a:p>
          <a:p>
            <a:pPr lvl="1"/>
            <a:r>
              <a:rPr lang="en-US" sz="1125" dirty="0">
                <a:solidFill>
                  <a:srgbClr val="000000"/>
                </a:solidFill>
              </a:rPr>
              <a:t>Stable funding for research effort, fellowship training</a:t>
            </a:r>
          </a:p>
          <a:p>
            <a:pPr lvl="0"/>
            <a:r>
              <a:rPr lang="en-US" sz="1350" dirty="0">
                <a:solidFill>
                  <a:srgbClr val="000000"/>
                </a:solidFill>
              </a:rPr>
              <a:t>Improved data sharing</a:t>
            </a:r>
          </a:p>
          <a:p>
            <a:pPr lvl="1"/>
            <a:r>
              <a:rPr lang="en-US" sz="1125" dirty="0">
                <a:solidFill>
                  <a:srgbClr val="000000"/>
                </a:solidFill>
              </a:rPr>
              <a:t>Single data center with uniform governance for data access</a:t>
            </a:r>
          </a:p>
          <a:p>
            <a:pPr lvl="1"/>
            <a:r>
              <a:rPr lang="en-US" sz="1200" dirty="0"/>
              <a:t>Fosters the use of CDEs</a:t>
            </a:r>
            <a:r>
              <a:rPr lang="en-US" sz="1125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en-US" sz="1350" dirty="0">
                <a:solidFill>
                  <a:srgbClr val="000000"/>
                </a:solidFill>
              </a:rPr>
              <a:t>Coordination and public-private partnerships with non-profits, industry, and </a:t>
            </a:r>
            <a:r>
              <a:rPr lang="en-US" sz="1350" dirty="0">
                <a:solidFill>
                  <a:srgbClr val="FF0000"/>
                </a:solidFill>
              </a:rPr>
              <a:t>international partners</a:t>
            </a:r>
          </a:p>
          <a:p>
            <a:r>
              <a:rPr lang="en-US" sz="1350" dirty="0"/>
              <a:t>Manages trials that compete for the same patient groups</a:t>
            </a:r>
          </a:p>
          <a:p>
            <a:pPr lvl="1"/>
            <a:r>
              <a:rPr lang="en-US" sz="1125" dirty="0"/>
              <a:t>Established upon the commitment to consider </a:t>
            </a:r>
            <a:r>
              <a:rPr lang="en-US" sz="1125" b="1" dirty="0"/>
              <a:t>ALL</a:t>
            </a:r>
            <a:r>
              <a:rPr lang="en-US" sz="1125" dirty="0"/>
              <a:t> eligible stroke patients for a trial</a:t>
            </a:r>
          </a:p>
          <a:p>
            <a:r>
              <a:rPr lang="en-US" sz="1350" dirty="0"/>
              <a:t>Trains the next generation of Stroke clinical researchers</a:t>
            </a:r>
          </a:p>
          <a:p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057900" y="5624514"/>
            <a:ext cx="16002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95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257300" y="2228851"/>
            <a:ext cx="6515100" cy="3432157"/>
            <a:chOff x="304800" y="1524000"/>
            <a:chExt cx="8235567" cy="4269101"/>
          </a:xfrm>
        </p:grpSpPr>
        <p:sp>
          <p:nvSpPr>
            <p:cNvPr id="2" name="Oval 1"/>
            <p:cNvSpPr/>
            <p:nvPr/>
          </p:nvSpPr>
          <p:spPr>
            <a:xfrm>
              <a:off x="1260818" y="1670521"/>
              <a:ext cx="6072935" cy="3858388"/>
            </a:xfrm>
            <a:prstGeom prst="ellipse">
              <a:avLst/>
            </a:prstGeom>
            <a:noFill/>
            <a:ln w="38100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 smtId="4294967295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9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Wingding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77387" y="1524000"/>
              <a:ext cx="2344512" cy="373258"/>
            </a:xfrm>
            <a:prstGeom prst="rect">
              <a:avLst/>
            </a:prstGeom>
            <a:solidFill>
              <a:srgbClr val="4CFF37">
                <a:alpha val="50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Stroke Coordinators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98019" y="5056764"/>
              <a:ext cx="2344512" cy="373258"/>
            </a:xfrm>
            <a:prstGeom prst="rect">
              <a:avLst/>
            </a:prstGeom>
            <a:solidFill>
              <a:srgbClr val="FF22B5">
                <a:alpha val="63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New Investigators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56258" y="3052612"/>
              <a:ext cx="2784107" cy="631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Translational Stroke Science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06982" y="3422561"/>
              <a:ext cx="2033385" cy="3732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Informatics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7266" y="2679536"/>
              <a:ext cx="1748969" cy="373258"/>
            </a:xfrm>
            <a:prstGeom prst="rect">
              <a:avLst/>
            </a:prstGeom>
            <a:solidFill>
              <a:srgbClr val="42EDFF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NeuroSurgery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0412" y="1925712"/>
              <a:ext cx="2306976" cy="373258"/>
            </a:xfrm>
            <a:prstGeom prst="rect">
              <a:avLst/>
            </a:prstGeom>
            <a:solidFill>
              <a:srgbClr val="FF848B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Statisticians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9103" y="3052612"/>
              <a:ext cx="2344512" cy="373258"/>
            </a:xfrm>
            <a:prstGeom prst="rect">
              <a:avLst/>
            </a:prstGeom>
            <a:solidFill>
              <a:srgbClr val="FF103E">
                <a:alpha val="62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Stroke recovery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3816919"/>
              <a:ext cx="2393897" cy="373258"/>
            </a:xfrm>
            <a:prstGeom prst="rect">
              <a:avLst/>
            </a:prstGeom>
            <a:solidFill>
              <a:srgbClr val="251BFF">
                <a:alpha val="77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Vascular Neurology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3" y="3421944"/>
              <a:ext cx="2692288" cy="373258"/>
            </a:xfrm>
            <a:prstGeom prst="rect">
              <a:avLst/>
            </a:prstGeom>
            <a:solidFill>
              <a:srgbClr val="FFE824">
                <a:alpha val="72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Neurointerventional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1751" y="5000259"/>
              <a:ext cx="2147855" cy="373258"/>
            </a:xfrm>
            <a:prstGeom prst="rect">
              <a:avLst/>
            </a:prstGeom>
            <a:solidFill>
              <a:srgbClr val="1EFF79">
                <a:alpha val="75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Neuropathology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103" y="4231172"/>
              <a:ext cx="2344512" cy="373258"/>
            </a:xfrm>
            <a:prstGeom prst="rect">
              <a:avLst/>
            </a:prstGeom>
            <a:solidFill>
              <a:srgbClr val="FF185D">
                <a:alpha val="66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Emergency care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95723" y="2310204"/>
              <a:ext cx="3344644" cy="373258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Non-profit Stroke Associations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21901" y="1925712"/>
              <a:ext cx="1440187" cy="373258"/>
            </a:xfrm>
            <a:prstGeom prst="rect">
              <a:avLst/>
            </a:prstGeom>
            <a:solidFill>
              <a:srgbClr val="FFFF00">
                <a:alpha val="48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Industry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6710" y="4621539"/>
              <a:ext cx="2116573" cy="373258"/>
            </a:xfrm>
            <a:prstGeom prst="rect">
              <a:avLst/>
            </a:prstGeom>
            <a:solidFill>
              <a:srgbClr val="ABFF32">
                <a:alpha val="64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Epidemiology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5290" y="3816919"/>
              <a:ext cx="2116573" cy="373258"/>
            </a:xfrm>
            <a:prstGeom prst="rect">
              <a:avLst/>
            </a:prstGeom>
            <a:solidFill>
              <a:schemeClr val="bg2">
                <a:lumMod val="50000"/>
                <a:alpha val="66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Health Technology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6710" y="2310204"/>
              <a:ext cx="1748969" cy="373258"/>
            </a:xfrm>
            <a:prstGeom prst="rect">
              <a:avLst/>
            </a:prstGeom>
            <a:solidFill>
              <a:srgbClr val="6A23FF">
                <a:alpha val="74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Neuroimaging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45229" y="4263708"/>
              <a:ext cx="2424531" cy="373258"/>
            </a:xfrm>
            <a:prstGeom prst="rect">
              <a:avLst/>
            </a:prstGeom>
            <a:solidFill>
              <a:srgbClr val="C5FF3C">
                <a:alpha val="45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International partners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5834" y="4663199"/>
              <a:ext cx="1141663" cy="373258"/>
            </a:xfrm>
            <a:prstGeom prst="rect">
              <a:avLst/>
            </a:prstGeom>
            <a:solidFill>
              <a:srgbClr val="3BFF83">
                <a:alpha val="62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FDA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06980" y="2686652"/>
              <a:ext cx="1729035" cy="373258"/>
            </a:xfrm>
            <a:prstGeom prst="rect">
              <a:avLst/>
            </a:prstGeom>
            <a:solidFill>
              <a:srgbClr val="000090">
                <a:alpha val="34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PCORI/AHRQ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77390" y="5419843"/>
              <a:ext cx="2147855" cy="373258"/>
            </a:xfrm>
            <a:prstGeom prst="rect">
              <a:avLst/>
            </a:prstGeom>
            <a:solidFill>
              <a:srgbClr val="511DFF">
                <a:alpha val="53000"/>
              </a:srgb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Pediatrics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3700165" y="2398701"/>
              <a:ext cx="1682864" cy="1541351"/>
            </a:xfrm>
            <a:prstGeom prst="triangle">
              <a:avLst/>
            </a:prstGeom>
            <a:noFill/>
            <a:ln w="508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 smtId="4294967295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9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Wingding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15106" y="3298835"/>
              <a:ext cx="1253215" cy="861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50" b="1" i="0" u="sng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Patient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943281" y="3610429"/>
              <a:ext cx="1188095" cy="1080983"/>
            </a:xfrm>
            <a:prstGeom prst="ellipse">
              <a:avLst/>
            </a:prstGeom>
            <a:solidFill>
              <a:srgbClr val="EE23FF">
                <a:alpha val="25000"/>
              </a:srgb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 smtId="4294967295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9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Wingding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944665" y="1893334"/>
              <a:ext cx="1133967" cy="1020252"/>
            </a:xfrm>
            <a:prstGeom prst="ellipse">
              <a:avLst/>
            </a:prstGeom>
            <a:solidFill>
              <a:srgbClr val="EE23FF">
                <a:alpha val="2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 smtId="4294967295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9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Wingding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946169" y="3561513"/>
              <a:ext cx="1124892" cy="1048888"/>
            </a:xfrm>
            <a:prstGeom prst="ellipse">
              <a:avLst/>
            </a:prstGeom>
            <a:solidFill>
              <a:srgbClr val="EE23FF">
                <a:alpha val="2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 smtId="4294967295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 smtId="4294967295">
                  <a:solidFill>
                    <a:schemeClr val="lt1"/>
                  </a:solidFill>
                  <a:uLnTx/>
                  <a:uFillTx/>
                  <a:latin typeface="Calibri"/>
                  <a:ea typeface="Arial"/>
                  <a:cs typeface="Arial"/>
                  <a:sym typeface="Wingdings"/>
                </a:defRPr>
              </a:lvl9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Wingding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60367" y="3797373"/>
              <a:ext cx="1345491" cy="6316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Prevention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15103" y="2110380"/>
              <a:ext cx="1239520" cy="6316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Treatment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46168" y="3960730"/>
              <a:ext cx="1239520" cy="3732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 smtId="4294967295"/>
              </a:defPPr>
              <a:lvl1pPr marL="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marL="0" marR="0" lvl="0" indent="0" algn="ctr" defTabSz="3428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Recovery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544345" y="1665137"/>
            <a:ext cx="6172200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/>
              </a:rPr>
              <a:t>Teamwork is the Solution</a:t>
            </a:r>
          </a:p>
        </p:txBody>
      </p:sp>
    </p:spTree>
    <p:extLst>
      <p:ext uri="{BB962C8B-B14F-4D97-AF65-F5344CB8AC3E}">
        <p14:creationId xmlns:p14="http://schemas.microsoft.com/office/powerpoint/2010/main" val="3297826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1657350"/>
            <a:ext cx="5715000" cy="742950"/>
          </a:xfrm>
        </p:spPr>
        <p:txBody>
          <a:bodyPr/>
          <a:lstStyle/>
          <a:p>
            <a:pPr algn="ctr"/>
            <a:r>
              <a:rPr lang="en-US" b="1" dirty="0"/>
              <a:t>Goals of 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2628900"/>
            <a:ext cx="5943600" cy="2228850"/>
          </a:xfrm>
        </p:spPr>
        <p:txBody>
          <a:bodyPr>
            <a:normAutofit/>
          </a:bodyPr>
          <a:lstStyle/>
          <a:p>
            <a:pPr algn="ctr"/>
            <a:r>
              <a:rPr lang="en-US" sz="2250" dirty="0"/>
              <a:t>To be the leading platform for stroke trials in the U.S. and globally</a:t>
            </a:r>
          </a:p>
          <a:p>
            <a:pPr marL="0" indent="0" algn="ctr">
              <a:buNone/>
            </a:pPr>
            <a:endParaRPr lang="en-US" sz="2250" dirty="0"/>
          </a:p>
          <a:p>
            <a:pPr algn="ctr"/>
            <a:r>
              <a:rPr lang="en-US" sz="2250" dirty="0"/>
              <a:t>To reduce the burden of stroke in the U.S and globally</a:t>
            </a:r>
          </a:p>
        </p:txBody>
      </p:sp>
    </p:spTree>
    <p:extLst>
      <p:ext uri="{BB962C8B-B14F-4D97-AF65-F5344CB8AC3E}">
        <p14:creationId xmlns:p14="http://schemas.microsoft.com/office/powerpoint/2010/main" val="1334420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734" y="884485"/>
            <a:ext cx="6264519" cy="745629"/>
          </a:xfrm>
        </p:spPr>
        <p:txBody>
          <a:bodyPr>
            <a:noAutofit/>
          </a:bodyPr>
          <a:lstStyle/>
          <a:p>
            <a:pPr algn="ctr"/>
            <a:r>
              <a:rPr lang="en-US" sz="2250" dirty="0"/>
              <a:t>Recently Approved Trials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78769" y="1514475"/>
          <a:ext cx="5886451" cy="221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 Trials</a:t>
                      </a: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Domain</a:t>
                      </a: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PI</a:t>
                      </a: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15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SLEEP-SMART</a:t>
                      </a:r>
                    </a:p>
                    <a:p>
                      <a:pPr algn="ctr"/>
                      <a:r>
                        <a:rPr lang="en-US" sz="1200" b="0" i="1" dirty="0"/>
                        <a:t>Sleep for Stroke Management and Recovery Trial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Prevention/Recovery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Devin Brown</a:t>
                      </a:r>
                    </a:p>
                    <a:p>
                      <a:pPr algn="ctr"/>
                      <a:r>
                        <a:rPr lang="en-US" sz="1400" b="0" dirty="0"/>
                        <a:t>(Contact PI)</a:t>
                      </a:r>
                    </a:p>
                    <a:p>
                      <a:pPr algn="ctr"/>
                      <a:r>
                        <a:rPr lang="en-US" sz="1400" b="0" dirty="0"/>
                        <a:t>Ronald</a:t>
                      </a:r>
                      <a:r>
                        <a:rPr lang="en-US" sz="1400" b="0" baseline="0" dirty="0"/>
                        <a:t> Chervin</a:t>
                      </a:r>
                      <a:endParaRPr lang="en-US" sz="1400" b="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7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MOST</a:t>
                      </a:r>
                    </a:p>
                    <a:p>
                      <a:pPr algn="ctr"/>
                      <a:r>
                        <a:rPr lang="en-US" sz="1200" b="0" i="1" dirty="0"/>
                        <a:t>Multi-Arm Optimization of Stroke Thrombolysis Stroke Trial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Acute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/>
                        <a:t>Ope</a:t>
                      </a:r>
                      <a:r>
                        <a:rPr lang="en-US" sz="1400" b="0" baseline="0" dirty="0"/>
                        <a:t> Adeoye</a:t>
                      </a:r>
                    </a:p>
                    <a:p>
                      <a:pPr algn="ctr"/>
                      <a:r>
                        <a:rPr lang="en-US" sz="1400" b="0" baseline="0" dirty="0"/>
                        <a:t>(Contact PI)</a:t>
                      </a:r>
                    </a:p>
                    <a:p>
                      <a:pPr algn="ctr"/>
                      <a:r>
                        <a:rPr lang="en-US" sz="1400" b="0" baseline="0" dirty="0"/>
                        <a:t>Andrew </a:t>
                      </a:r>
                      <a:r>
                        <a:rPr lang="en-US" sz="1400" b="0" baseline="0" dirty="0" err="1"/>
                        <a:t>Barreto</a:t>
                      </a:r>
                      <a:endParaRPr lang="en-US" sz="1400" b="0" baseline="0" dirty="0"/>
                    </a:p>
                    <a:p>
                      <a:pPr algn="ctr"/>
                      <a:r>
                        <a:rPr lang="en-US" sz="1400" b="0" baseline="0" dirty="0"/>
                        <a:t>Jim </a:t>
                      </a:r>
                      <a:r>
                        <a:rPr lang="en-US" sz="1400" b="0" baseline="0" dirty="0" err="1"/>
                        <a:t>Grotta</a:t>
                      </a:r>
                      <a:endParaRPr lang="en-US" sz="1400" b="0" baseline="0" dirty="0"/>
                    </a:p>
                    <a:p>
                      <a:pPr algn="ctr"/>
                      <a:r>
                        <a:rPr lang="en-US" sz="1400" b="0" baseline="0" dirty="0"/>
                        <a:t>Joe Broderick</a:t>
                      </a:r>
                      <a:endParaRPr lang="en-US" sz="1400" b="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5BF376-B1C2-4906-A2B1-98122F059E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78769" y="3725946"/>
          <a:ext cx="5886451" cy="119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3760649672"/>
                    </a:ext>
                  </a:extLst>
                </a:gridCol>
                <a:gridCol w="1777163">
                  <a:extLst>
                    <a:ext uri="{9D8B030D-6E8A-4147-A177-3AD203B41FA5}">
                      <a16:colId xmlns:a16="http://schemas.microsoft.com/office/drawing/2014/main" val="885871527"/>
                    </a:ext>
                  </a:extLst>
                </a:gridCol>
                <a:gridCol w="1708988">
                  <a:extLst>
                    <a:ext uri="{9D8B030D-6E8A-4147-A177-3AD203B41FA5}">
                      <a16:colId xmlns:a16="http://schemas.microsoft.com/office/drawing/2014/main" val="3542667615"/>
                    </a:ext>
                  </a:extLst>
                </a:gridCol>
              </a:tblGrid>
              <a:tr h="11907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TRANSPORT 2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</a:rPr>
                        <a:t>Transcranial direct current stimulation for Post-stroke motor Recovery - a phase II study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Recovery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Wayne Feng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(Contact PI)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Gottfried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Schlaug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182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0B647C-1A53-4A72-8D67-B2712CDAEE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78769" y="4664869"/>
          <a:ext cx="5886451" cy="93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3760649672"/>
                    </a:ext>
                  </a:extLst>
                </a:gridCol>
                <a:gridCol w="1777163">
                  <a:extLst>
                    <a:ext uri="{9D8B030D-6E8A-4147-A177-3AD203B41FA5}">
                      <a16:colId xmlns:a16="http://schemas.microsoft.com/office/drawing/2014/main" val="885871527"/>
                    </a:ext>
                  </a:extLst>
                </a:gridCol>
                <a:gridCol w="1708988">
                  <a:extLst>
                    <a:ext uri="{9D8B030D-6E8A-4147-A177-3AD203B41FA5}">
                      <a16:colId xmlns:a16="http://schemas.microsoft.com/office/drawing/2014/main" val="3542667615"/>
                    </a:ext>
                  </a:extLst>
                </a:gridCol>
              </a:tblGrid>
              <a:tr h="9358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SATURN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</a:rPr>
                        <a:t>Statins use in intracerebral hemorrhage patients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Prevention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Magdy Selim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(Contact PI)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1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195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205" y="853678"/>
            <a:ext cx="6359762" cy="745629"/>
          </a:xfrm>
        </p:spPr>
        <p:txBody>
          <a:bodyPr/>
          <a:lstStyle/>
          <a:p>
            <a:pPr algn="ctr"/>
            <a:r>
              <a:rPr lang="en-US" b="1" dirty="0"/>
              <a:t>Ancillary Studies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8800" y="2400300"/>
          <a:ext cx="5289947" cy="154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Study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Domain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PI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2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CREST H </a:t>
                      </a:r>
                    </a:p>
                    <a:p>
                      <a:pPr algn="ctr"/>
                      <a:r>
                        <a:rPr lang="en-US" sz="900" b="0" i="1" dirty="0"/>
                        <a:t>CAROTID REVASCULARIZATION AND MEDICAL MANAGEMENT FOR ASYMPTOMATIC CAROTID STENOSIS TRIAL – Hemodynamics</a:t>
                      </a:r>
                    </a:p>
                    <a:p>
                      <a:pPr algn="ctr"/>
                      <a:endParaRPr lang="en-US" sz="900" b="0" i="1" dirty="0"/>
                    </a:p>
                    <a:p>
                      <a:pPr algn="ctr"/>
                      <a:r>
                        <a:rPr lang="en-US" sz="1100" b="1" dirty="0"/>
                        <a:t>(ancillary to CREST2 trial)</a:t>
                      </a:r>
                    </a:p>
                    <a:p>
                      <a:pPr algn="ctr"/>
                      <a:endParaRPr lang="en-US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Prevention (Ancillary)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R. Marshall,</a:t>
                      </a:r>
                      <a:r>
                        <a:rPr lang="en-US" sz="1100" b="1" baseline="0" dirty="0"/>
                        <a:t> MD</a:t>
                      </a:r>
                      <a:endParaRPr lang="en-US" sz="1100" b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007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B4F3-20A2-42A6-BF77-5EA73DBB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AA353-3A50-4EEC-A982-DBDA41901F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Renewals – new awards in Aug</a:t>
            </a:r>
          </a:p>
          <a:p>
            <a:r>
              <a:rPr lang="en-US" dirty="0"/>
              <a:t>Bring in new centers</a:t>
            </a:r>
          </a:p>
          <a:p>
            <a:r>
              <a:rPr lang="en-US" dirty="0"/>
              <a:t>World Stroke Congress – </a:t>
            </a:r>
            <a:r>
              <a:rPr lang="en-US" dirty="0" err="1"/>
              <a:t>StrokeNet</a:t>
            </a:r>
            <a:r>
              <a:rPr lang="en-US" dirty="0"/>
              <a:t>/GAINS invited session</a:t>
            </a:r>
          </a:p>
          <a:p>
            <a:r>
              <a:rPr lang="en-US" dirty="0"/>
              <a:t>Recovery Workshop in the Fall </a:t>
            </a:r>
          </a:p>
          <a:p>
            <a:r>
              <a:rPr lang="en-US" dirty="0"/>
              <a:t>New trials in the pipeline</a:t>
            </a:r>
          </a:p>
          <a:p>
            <a:r>
              <a:rPr lang="en-US" dirty="0"/>
              <a:t>Lot’s of work ahead!!!</a:t>
            </a:r>
          </a:p>
        </p:txBody>
      </p:sp>
    </p:spTree>
    <p:extLst>
      <p:ext uri="{BB962C8B-B14F-4D97-AF65-F5344CB8AC3E}">
        <p14:creationId xmlns:p14="http://schemas.microsoft.com/office/powerpoint/2010/main" val="393680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from Study Coordinators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to build teams within RCC and internally within RCC headquarters</a:t>
            </a:r>
          </a:p>
          <a:p>
            <a:r>
              <a:rPr lang="en-US" dirty="0" smtClean="0"/>
              <a:t>Recruitment – best practices, what is helping, what are the barriers – share with other coordinators and with PIs.</a:t>
            </a:r>
          </a:p>
          <a:p>
            <a:r>
              <a:rPr lang="en-US" dirty="0" smtClean="0"/>
              <a:t>Problem solve administrative delays at your sites.   </a:t>
            </a:r>
          </a:p>
          <a:p>
            <a:pPr lvl="1"/>
            <a:r>
              <a:rPr lang="en-US" dirty="0" smtClean="0"/>
              <a:t>Do tasks in parallel, not serially (example trial documents for investigators while working through IRB).   </a:t>
            </a:r>
          </a:p>
          <a:p>
            <a:pPr lvl="1"/>
            <a:r>
              <a:rPr lang="en-US" dirty="0" smtClean="0"/>
              <a:t>Build relationships within your institution of people who do the other jobs (e.g. contracts, </a:t>
            </a:r>
            <a:r>
              <a:rPr lang="en-US" dirty="0" err="1" smtClean="0"/>
              <a:t>cIRB</a:t>
            </a:r>
            <a:r>
              <a:rPr lang="en-US" dirty="0" smtClean="0"/>
              <a:t>).  </a:t>
            </a:r>
          </a:p>
          <a:p>
            <a:pPr lvl="1"/>
            <a:r>
              <a:rPr lang="en-US" dirty="0" smtClean="0"/>
              <a:t>Make use of your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3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TELE-REHAB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Closed to Enrollment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Study Project Managers:  Lucy Dodakian, MA, OTR/L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  Judith Spilker, RN, BSN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Study Investigator:	  Steve Cramer, MD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Manager:                   </a:t>
            </a:r>
            <a:r>
              <a:rPr lang="en-US" dirty="0" err="1">
                <a:solidFill>
                  <a:schemeClr val="tx1"/>
                </a:solidFill>
              </a:rPr>
              <a:t>Kavita</a:t>
            </a:r>
            <a:r>
              <a:rPr lang="en-US" dirty="0">
                <a:solidFill>
                  <a:schemeClr val="tx1"/>
                </a:solidFill>
              </a:rPr>
              <a:t> Patel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10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Joseph P Broderick, MD</a:t>
            </a:r>
          </a:p>
          <a:p>
            <a:pPr marL="0" indent="0" algn="ctr">
              <a:buNone/>
            </a:pPr>
            <a:r>
              <a:rPr lang="en-US" dirty="0"/>
              <a:t>Principal Investigator</a:t>
            </a:r>
          </a:p>
          <a:p>
            <a:pPr marL="0" indent="0" algn="ctr">
              <a:buNone/>
            </a:pPr>
            <a:r>
              <a:rPr lang="en-US" dirty="0"/>
              <a:t>National Coordinating Center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26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91" y="96235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75" dirty="0"/>
              <a:t>Performance Metrics </a:t>
            </a:r>
            <a:br>
              <a:rPr lang="en-US" sz="3675" dirty="0"/>
            </a:br>
            <a:endParaRPr lang="en-US" sz="367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1" indent="0">
              <a:spcBef>
                <a:spcPts val="75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WebDCU Dashboard Numbers</a:t>
            </a:r>
          </a:p>
          <a:p>
            <a:pPr lvl="1"/>
            <a:r>
              <a:rPr lang="en-US" dirty="0" smtClean="0"/>
              <a:t>Enrollment - Number </a:t>
            </a:r>
            <a:r>
              <a:rPr lang="en-US" dirty="0"/>
              <a:t>of subjects enrolled</a:t>
            </a:r>
          </a:p>
          <a:p>
            <a:pPr lvl="1"/>
            <a:r>
              <a:rPr lang="en-US" dirty="0" smtClean="0"/>
              <a:t>Retention - Percent </a:t>
            </a:r>
            <a:r>
              <a:rPr lang="en-US" dirty="0"/>
              <a:t>of participants not retained</a:t>
            </a:r>
          </a:p>
          <a:p>
            <a:pPr lvl="1"/>
            <a:r>
              <a:rPr lang="en-US" dirty="0"/>
              <a:t>Regulatory Document </a:t>
            </a:r>
            <a:r>
              <a:rPr lang="en-US" dirty="0" smtClean="0"/>
              <a:t>Collection - Percent </a:t>
            </a:r>
            <a:r>
              <a:rPr lang="en-US" dirty="0"/>
              <a:t>of outstanding documents</a:t>
            </a:r>
            <a:r>
              <a:rPr lang="en-US" sz="2100" dirty="0"/>
              <a:t> </a:t>
            </a:r>
          </a:p>
          <a:p>
            <a:pPr lvl="1"/>
            <a:r>
              <a:rPr lang="en-US" dirty="0"/>
              <a:t>Case Report Collection</a:t>
            </a:r>
            <a:r>
              <a:rPr lang="en-US" sz="2100" dirty="0"/>
              <a:t>-</a:t>
            </a:r>
            <a:r>
              <a:rPr lang="en-US" dirty="0"/>
              <a:t> percent of outstanding documents</a:t>
            </a:r>
            <a:r>
              <a:rPr lang="en-US" sz="2100" dirty="0"/>
              <a:t> </a:t>
            </a:r>
          </a:p>
          <a:p>
            <a:pPr lvl="1"/>
            <a:r>
              <a:rPr lang="en-US" dirty="0"/>
              <a:t>CIRB </a:t>
            </a:r>
            <a:r>
              <a:rPr lang="en-US" dirty="0" smtClean="0"/>
              <a:t>Submission - Time </a:t>
            </a:r>
            <a:r>
              <a:rPr lang="en-US" dirty="0"/>
              <a:t>from receiving the CIRB packet to submission is less than 90 days</a:t>
            </a:r>
            <a:r>
              <a:rPr lang="en-US" sz="2100" dirty="0"/>
              <a:t> </a:t>
            </a:r>
          </a:p>
          <a:p>
            <a:pPr lvl="1"/>
            <a:r>
              <a:rPr lang="en-US" dirty="0"/>
              <a:t>CTA </a:t>
            </a:r>
            <a:r>
              <a:rPr lang="en-US" dirty="0" smtClean="0"/>
              <a:t>Execution </a:t>
            </a:r>
            <a:r>
              <a:rPr lang="en-US" sz="2100" dirty="0"/>
              <a:t>- T</a:t>
            </a:r>
            <a:r>
              <a:rPr lang="en-US" dirty="0" smtClean="0"/>
              <a:t>ime </a:t>
            </a:r>
            <a:r>
              <a:rPr lang="en-US" dirty="0"/>
              <a:t>from receiving the CTA to execution is less than 45 days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0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91" y="96235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75" dirty="0"/>
              <a:t>Performance Metrics </a:t>
            </a:r>
            <a:br>
              <a:rPr lang="en-US" sz="3675" dirty="0"/>
            </a:br>
            <a:endParaRPr lang="en-US" sz="367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1" indent="0">
              <a:spcBef>
                <a:spcPts val="75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Reported on the Quarterly Activity Report (QAR)</a:t>
            </a:r>
          </a:p>
          <a:p>
            <a:pPr marL="82296" lvl="1" indent="0">
              <a:spcBef>
                <a:spcPts val="75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196" lvl="1" indent="-342900">
              <a:lnSpc>
                <a:spcPct val="70000"/>
              </a:lnSpc>
              <a:spcBef>
                <a:spcPts val="75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QARs submitted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82296" lvl="1" indent="0">
              <a:lnSpc>
                <a:spcPct val="70000"/>
              </a:lnSpc>
              <a:spcBef>
                <a:spcPts val="75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196" lvl="1" indent="-342900">
              <a:lnSpc>
                <a:spcPct val="70000"/>
              </a:lnSpc>
              <a:spcBef>
                <a:spcPts val="75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Self-reported but confirmed by NCC, participation in network activities such as working groups, relevant StrokeNet calls, and in-person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</a:p>
          <a:p>
            <a:pPr marL="82296" lvl="1" indent="0">
              <a:lnSpc>
                <a:spcPct val="70000"/>
              </a:lnSpc>
              <a:spcBef>
                <a:spcPts val="75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5196" lvl="1" indent="-342900">
              <a:lnSpc>
                <a:spcPct val="70000"/>
              </a:lnSpc>
              <a:spcBef>
                <a:spcPts val="75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Self-reported but confirmed by NCC, participation in StrokeNet educational activities including faculty/trainees/staff presentations, and outreach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SS/PS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3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Next Five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6-8 ongoing Phase II and Phase III trials.  Would like a few smaller trials if possible since large definitive trials require a lot more resources.  </a:t>
            </a:r>
          </a:p>
          <a:p>
            <a:r>
              <a:rPr lang="en-US" dirty="0" smtClean="0"/>
              <a:t>Should provide more work at RCCs/sites.</a:t>
            </a:r>
          </a:p>
          <a:p>
            <a:r>
              <a:rPr lang="en-US" dirty="0" smtClean="0"/>
              <a:t>Continued grow infrastructure to address these trials ( 3 trials with 100+ sites and 4 if include CREST).    Budgets for newer trials will have more infrastructure costs. </a:t>
            </a:r>
          </a:p>
          <a:p>
            <a:r>
              <a:rPr lang="en-US" dirty="0" smtClean="0"/>
              <a:t>Continued success with clinical research and educational program for stroke fellows and educational presentations for fellows, coordinators, and faculty.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9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StrokeNet</a:t>
            </a:r>
            <a:r>
              <a:rPr lang="en-US" dirty="0" smtClean="0"/>
              <a:t> will be Judged 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Trials funded and completed</a:t>
            </a:r>
          </a:p>
          <a:p>
            <a:pPr lvl="1"/>
            <a:r>
              <a:rPr lang="en-US" dirty="0" smtClean="0"/>
              <a:t>How many trials submitted and funded?</a:t>
            </a:r>
          </a:p>
          <a:p>
            <a:pPr lvl="1"/>
            <a:r>
              <a:rPr lang="en-US" dirty="0" smtClean="0"/>
              <a:t>Did we meet planned targeted recruitment and time to recruit?</a:t>
            </a:r>
          </a:p>
          <a:p>
            <a:pPr lvl="1"/>
            <a:r>
              <a:rPr lang="en-US" dirty="0" smtClean="0"/>
              <a:t>Did the trial change or confirm practice?  How impactful?</a:t>
            </a:r>
          </a:p>
          <a:p>
            <a:pPr lvl="1"/>
            <a:r>
              <a:rPr lang="en-US" dirty="0" smtClean="0"/>
              <a:t>Did we address all three areas – prevention, recovery and acute stroke?</a:t>
            </a:r>
          </a:p>
          <a:p>
            <a:pPr lvl="1"/>
            <a:r>
              <a:rPr lang="en-US" dirty="0" smtClean="0"/>
              <a:t>Did the financial investment for completed trials compare well to financial investment in period prior to </a:t>
            </a:r>
            <a:r>
              <a:rPr lang="en-US" dirty="0" err="1" smtClean="0"/>
              <a:t>StrokeNet</a:t>
            </a:r>
            <a:r>
              <a:rPr lang="en-US" dirty="0" smtClean="0"/>
              <a:t>?  If you assume first two years is start-up, what is the return on investment?</a:t>
            </a:r>
          </a:p>
          <a:p>
            <a:pPr lvl="1"/>
            <a:r>
              <a:rPr lang="en-US" dirty="0" smtClean="0"/>
              <a:t>Comparison of costs of stroke trials by NIH as compared to industry – that is probable best measure of return on investment (example POINT vs. SOCRATES).</a:t>
            </a:r>
          </a:p>
          <a:p>
            <a:r>
              <a:rPr lang="en-US" dirty="0" smtClean="0"/>
              <a:t>Educational programs and graduated fellows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06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  <a:br>
              <a:rPr lang="en-US" dirty="0"/>
            </a:br>
            <a:r>
              <a:rPr lang="en-US" dirty="0"/>
              <a:t>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Agenda </a:t>
            </a:r>
            <a:r>
              <a:rPr lang="en-US" sz="1600" dirty="0">
                <a:solidFill>
                  <a:schemeClr val="tx1"/>
                </a:solidFill>
              </a:rPr>
              <a:t>items for Montreal Meeting.</a:t>
            </a:r>
          </a:p>
          <a:p>
            <a:r>
              <a:rPr lang="en-US" sz="1600" dirty="0">
                <a:solidFill>
                  <a:schemeClr val="tx1"/>
                </a:solidFill>
              </a:rPr>
              <a:t>Presenters for upcoming Meetings/Coordinators Calls.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SPLASH due August 1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Confirmed </a:t>
            </a:r>
            <a:r>
              <a:rPr lang="en-US" sz="1600" dirty="0">
                <a:solidFill>
                  <a:schemeClr val="tx1"/>
                </a:solidFill>
              </a:rPr>
              <a:t>Montreal Managers Breakout Session </a:t>
            </a:r>
            <a:endParaRPr lang="en-US" sz="1600" dirty="0"/>
          </a:p>
          <a:p>
            <a:r>
              <a:rPr lang="en-US" sz="1600" dirty="0" smtClean="0">
                <a:solidFill>
                  <a:schemeClr val="tx1"/>
                </a:solidFill>
              </a:rPr>
              <a:t> Meet </a:t>
            </a:r>
            <a:r>
              <a:rPr lang="en-US" sz="1600" dirty="0">
                <a:solidFill>
                  <a:schemeClr val="tx1"/>
                </a:solidFill>
              </a:rPr>
              <a:t>and Greet the evening before the meeting (time and place TBD).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RPPR reports due</a:t>
            </a:r>
          </a:p>
          <a:p>
            <a:r>
              <a:rPr lang="en-US" sz="1600" dirty="0" smtClean="0"/>
              <a:t>Review sites FWA for expiration dates and name changes.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MTA and </a:t>
            </a:r>
            <a:r>
              <a:rPr lang="en-US" sz="1600" smtClean="0">
                <a:solidFill>
                  <a:schemeClr val="tx1"/>
                </a:solidFill>
              </a:rPr>
              <a:t>RA amendments </a:t>
            </a:r>
            <a:r>
              <a:rPr lang="en-US" sz="1600" dirty="0" smtClean="0">
                <a:solidFill>
                  <a:schemeClr val="tx1"/>
                </a:solidFill>
              </a:rPr>
              <a:t>coming soon.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-DEF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Closed to Enrollment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Project Manager:  Jessica Griffin</a:t>
            </a:r>
            <a:endParaRPr lang="en-US" strike="sng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Magdy Selim,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6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 </a:t>
            </a:r>
            <a:br>
              <a:rPr lang="en-US" dirty="0"/>
            </a:br>
            <a:r>
              <a:rPr lang="en-US" dirty="0"/>
              <a:t>DEFUSE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Closed to Enrollment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Project Manager:  Stephanie Kemp, BS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Janice </a:t>
            </a:r>
            <a:r>
              <a:rPr lang="en-US" dirty="0" err="1">
                <a:solidFill>
                  <a:schemeClr val="tx1"/>
                </a:solidFill>
              </a:rPr>
              <a:t>Carrozzella</a:t>
            </a:r>
            <a:r>
              <a:rPr lang="en-US" dirty="0">
                <a:solidFill>
                  <a:schemeClr val="tx1"/>
                </a:solidFill>
              </a:rPr>
              <a:t>, MSN, CNP, RT(R), CCRA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Greg Albers, MD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Data Manager:  Jessica Griffin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5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CREST 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Study Project Manager:  Mary Longbottom, CCRP, CREST     Director for Data Quality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Tom Brott, MD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3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ARCADIA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Study Project Manager:  Irene Ewing, RN, BSN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Investigator:  Hooman Kamel, MD;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	   Mitch Elkind, MD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Data Manager:   </a:t>
            </a:r>
            <a:r>
              <a:rPr lang="en-US" dirty="0" err="1">
                <a:solidFill>
                  <a:schemeClr val="tx1"/>
                </a:solidFill>
              </a:rPr>
              <a:t>Faria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Khattak</a:t>
            </a:r>
            <a:r>
              <a:rPr lang="en-US" dirty="0">
                <a:solidFill>
                  <a:schemeClr val="tx1"/>
                </a:solidFill>
              </a:rPr>
              <a:t> and Holly Pierce</a:t>
            </a:r>
          </a:p>
        </p:txBody>
      </p:sp>
    </p:spTree>
    <p:extLst>
      <p:ext uri="{BB962C8B-B14F-4D97-AF65-F5344CB8AC3E}">
        <p14:creationId xmlns:p14="http://schemas.microsoft.com/office/powerpoint/2010/main" val="13071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Sleep Smart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sz="2400" dirty="0">
                <a:latin typeface="+mn-lt"/>
              </a:rPr>
              <a:t>Sleep </a:t>
            </a:r>
            <a:r>
              <a:rPr lang="en-US" sz="2400" dirty="0" smtClean="0">
                <a:latin typeface="+mn-lt"/>
              </a:rPr>
              <a:t>Smart PI: Devin Brown MD</a:t>
            </a:r>
            <a:endParaRPr lang="en-US" sz="2400" dirty="0">
              <a:latin typeface="+mn-lt"/>
            </a:endParaRPr>
          </a:p>
          <a:p>
            <a:endParaRPr lang="en-US" b="1" u="sng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    Project </a:t>
            </a:r>
            <a:r>
              <a:rPr lang="en-US" dirty="0">
                <a:latin typeface="+mn-lt"/>
              </a:rPr>
              <a:t>Manager: Kayla Gosselin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                               </a:t>
            </a:r>
            <a:r>
              <a:rPr lang="en-US" dirty="0" smtClean="0">
                <a:latin typeface="+mn-lt"/>
              </a:rPr>
              <a:t>     Joelle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Sickler</a:t>
            </a:r>
            <a:r>
              <a:rPr lang="en-US" dirty="0">
                <a:latin typeface="+mn-lt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4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Updates</a:t>
            </a:r>
            <a:br>
              <a:rPr lang="en-US" dirty="0"/>
            </a:br>
            <a:r>
              <a:rPr lang="en-US" dirty="0"/>
              <a:t>MOST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Most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Project Manager: Teresa Murrell-Bohn</a:t>
            </a:r>
          </a:p>
          <a:p>
            <a:pPr marL="0" indent="0">
              <a:buNone/>
            </a:pPr>
            <a:r>
              <a:rPr lang="en-US" dirty="0"/>
              <a:t>                                 Iris Deeds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6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64B68"/>
      </a:accent1>
      <a:accent2>
        <a:srgbClr val="A3846A"/>
      </a:accent2>
      <a:accent3>
        <a:srgbClr val="FFFFFF"/>
      </a:accent3>
      <a:accent4>
        <a:srgbClr val="000000"/>
      </a:accent4>
      <a:accent5>
        <a:srgbClr val="AEB1B9"/>
      </a:accent5>
      <a:accent6>
        <a:srgbClr val="93775F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3557</TotalTime>
  <Words>1888</Words>
  <Application>Microsoft Office PowerPoint</Application>
  <PresentationFormat>On-screen Show (4:3)</PresentationFormat>
  <Paragraphs>380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Ion</vt:lpstr>
      <vt:lpstr>1_Blank Presentation</vt:lpstr>
      <vt:lpstr>Coordinator Webinar and Round Table Discussion</vt:lpstr>
      <vt:lpstr>Coordinator Call Announcements and Reminders</vt:lpstr>
      <vt:lpstr>Project Updates TELE-REHAB</vt:lpstr>
      <vt:lpstr>Project Updates i-DEF</vt:lpstr>
      <vt:lpstr>Project Updates  DEFUSE 3</vt:lpstr>
      <vt:lpstr>Project Updates CREST 2 </vt:lpstr>
      <vt:lpstr>Project Updates ARCADIA</vt:lpstr>
      <vt:lpstr>Project Updates Sleep Smart</vt:lpstr>
      <vt:lpstr>Project Updates MOST</vt:lpstr>
      <vt:lpstr>PowerPoint Presentation</vt:lpstr>
      <vt:lpstr>    MOST Study Team</vt:lpstr>
      <vt:lpstr>Project Updates Recognized NIH Trials</vt:lpstr>
      <vt:lpstr>NCC/NINDS Updates</vt:lpstr>
      <vt:lpstr>Data Management Center Updates</vt:lpstr>
      <vt:lpstr>CIRB Updates</vt:lpstr>
      <vt:lpstr>Roundtable Discussion</vt:lpstr>
      <vt:lpstr>PowerPoint Presentation</vt:lpstr>
      <vt:lpstr>Public Health Burden of Stroke</vt:lpstr>
      <vt:lpstr>NIH Investment in Stroke Research</vt:lpstr>
      <vt:lpstr>PowerPoint Presentation</vt:lpstr>
      <vt:lpstr>PowerPoint Presentation</vt:lpstr>
      <vt:lpstr>PowerPoint Presentation</vt:lpstr>
      <vt:lpstr>The Stroke Network Vision:</vt:lpstr>
      <vt:lpstr>PowerPoint Presentation</vt:lpstr>
      <vt:lpstr>Goals of the Network</vt:lpstr>
      <vt:lpstr>Recently Approved Trials</vt:lpstr>
      <vt:lpstr>Ancillary Studies</vt:lpstr>
      <vt:lpstr>Year ahead</vt:lpstr>
      <vt:lpstr>What We Need from Study Coordinators</vt:lpstr>
      <vt:lpstr>PowerPoint Presentation</vt:lpstr>
      <vt:lpstr> Performance Metrics  </vt:lpstr>
      <vt:lpstr> Performance Metrics  </vt:lpstr>
      <vt:lpstr>Goals of Next Five Years</vt:lpstr>
      <vt:lpstr>How StrokeNet will be Judged Overall</vt:lpstr>
      <vt:lpstr>General Information and Reminders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Coordinator Webinar Round Table Discussion</dc:title>
  <dc:creator>Goldfarb, Sherry</dc:creator>
  <cp:lastModifiedBy>Sester, Regina (sesterrj)</cp:lastModifiedBy>
  <cp:revision>191</cp:revision>
  <cp:lastPrinted>2018-03-20T16:28:17Z</cp:lastPrinted>
  <dcterms:created xsi:type="dcterms:W3CDTF">2016-10-11T15:38:23Z</dcterms:created>
  <dcterms:modified xsi:type="dcterms:W3CDTF">2018-07-24T16:49:48Z</dcterms:modified>
</cp:coreProperties>
</file>