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3"/>
  </p:notesMasterIdLst>
  <p:sldIdLst>
    <p:sldId id="256" r:id="rId2"/>
    <p:sldId id="257" r:id="rId3"/>
    <p:sldId id="258" r:id="rId4"/>
    <p:sldId id="266" r:id="rId5"/>
    <p:sldId id="282" r:id="rId6"/>
    <p:sldId id="323" r:id="rId7"/>
    <p:sldId id="325" r:id="rId8"/>
    <p:sldId id="262" r:id="rId9"/>
    <p:sldId id="261" r:id="rId10"/>
    <p:sldId id="269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341" r:id="rId27"/>
    <p:sldId id="342" r:id="rId28"/>
    <p:sldId id="343" r:id="rId29"/>
    <p:sldId id="344" r:id="rId30"/>
    <p:sldId id="345" r:id="rId31"/>
    <p:sldId id="271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04"/>
    <p:restoredTop sz="87219" autoAdjust="0"/>
  </p:normalViewPr>
  <p:slideViewPr>
    <p:cSldViewPr>
      <p:cViewPr varScale="1">
        <p:scale>
          <a:sx n="60" d="100"/>
          <a:sy n="60" d="100"/>
        </p:scale>
        <p:origin x="49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8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00F0C47-AB35-4DAB-95C6-A92279B3F31A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3AF0056-6AE8-4EEF-8FE3-7467EFE5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84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F0056-6AE8-4EEF-8FE3-7467EFE5C11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26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F0056-6AE8-4EEF-8FE3-7467EFE5C11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29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1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51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21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8154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10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35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84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52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7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1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0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22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403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5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15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994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68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6BE6076-36A8-471E-A2A9-2434A71A66B6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089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800" dirty="0"/>
              <a:t>Coordinator Webinar and Round Table Discussion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January 23, 2019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3276600" cy="74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724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CIRB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b="1" u="sng" dirty="0">
                <a:solidFill>
                  <a:schemeClr val="tx1"/>
                </a:solidFill>
              </a:rPr>
              <a:t>CIRB Team Members: 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Sue Roll, CIRB Liaison</a:t>
            </a:r>
          </a:p>
          <a:p>
            <a:r>
              <a:rPr lang="en-US" dirty="0">
                <a:solidFill>
                  <a:schemeClr val="tx1"/>
                </a:solidFill>
              </a:rPr>
              <a:t>Keeley Hendrix CIRB Coordinator</a:t>
            </a:r>
          </a:p>
          <a:p>
            <a:r>
              <a:rPr lang="en-US" dirty="0">
                <a:solidFill>
                  <a:schemeClr val="tx1"/>
                </a:solidFill>
              </a:rPr>
              <a:t>Jo Ann </a:t>
            </a:r>
            <a:r>
              <a:rPr lang="en-US" dirty="0" err="1">
                <a:solidFill>
                  <a:schemeClr val="tx1"/>
                </a:solidFill>
              </a:rPr>
              <a:t>Behrle</a:t>
            </a:r>
            <a:r>
              <a:rPr lang="en-US" dirty="0">
                <a:solidFill>
                  <a:schemeClr val="tx1"/>
                </a:solidFill>
              </a:rPr>
              <a:t> CIRB HPA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823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Roundtable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>
                <a:solidFill>
                  <a:schemeClr val="tx1"/>
                </a:solidFill>
              </a:rPr>
              <a:t>Today’s Roundtable Discussion: </a:t>
            </a:r>
          </a:p>
          <a:p>
            <a:r>
              <a:rPr lang="en-US" b="1" dirty="0"/>
              <a:t>Corrective Action Plans &amp; How to Execute Them and Follow Up</a:t>
            </a:r>
            <a:endParaRPr lang="en-US" b="1" dirty="0">
              <a:solidFill>
                <a:schemeClr val="tx1"/>
              </a:solidFill>
            </a:endParaRPr>
          </a:p>
          <a:p>
            <a:endParaRPr lang="en-US" b="1" u="sng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b="1" u="sng" dirty="0"/>
              <a:t>Today’s Hosts:</a:t>
            </a:r>
          </a:p>
          <a:p>
            <a:endParaRPr lang="en-US" b="1" u="sng" dirty="0">
              <a:solidFill>
                <a:schemeClr val="tx1"/>
              </a:solidFill>
            </a:endParaRPr>
          </a:p>
          <a:p>
            <a:r>
              <a:rPr lang="en-US" b="1" i="1" dirty="0"/>
              <a:t>Devin Qualls</a:t>
            </a:r>
            <a:endParaRPr lang="en-US" dirty="0"/>
          </a:p>
          <a:p>
            <a:r>
              <a:rPr lang="en-US" dirty="0"/>
              <a:t>Clinical Trials Project Manager</a:t>
            </a:r>
          </a:p>
          <a:p>
            <a:r>
              <a:rPr lang="en-US" dirty="0"/>
              <a:t>J. Philip </a:t>
            </a:r>
            <a:r>
              <a:rPr lang="en-US" dirty="0" err="1"/>
              <a:t>Kistler</a:t>
            </a:r>
            <a:r>
              <a:rPr lang="en-US" dirty="0"/>
              <a:t> Stroke Research Center</a:t>
            </a:r>
            <a:br>
              <a:rPr lang="en-US" dirty="0"/>
            </a:br>
            <a:r>
              <a:rPr lang="en-US" dirty="0"/>
              <a:t>Massachusetts General Hospital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524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58C8C-8F3B-4112-87AC-27A292B18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 - Red Flags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74178-6BAA-4C8C-A9DE-C0727E7F7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 site is under performing in tracked metrics</a:t>
            </a:r>
          </a:p>
          <a:p>
            <a:pPr lvl="1"/>
            <a:r>
              <a:rPr lang="en-US" dirty="0"/>
              <a:t>Data error rates</a:t>
            </a:r>
          </a:p>
          <a:p>
            <a:pPr lvl="1"/>
            <a:r>
              <a:rPr lang="en-US" dirty="0"/>
              <a:t>Timeliness to data completion</a:t>
            </a:r>
          </a:p>
          <a:p>
            <a:pPr lvl="1"/>
            <a:r>
              <a:rPr lang="en-US" dirty="0"/>
              <a:t>Timely responses to queries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56AA21-A627-4270-A361-96580DC72F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0" t="3528" r="1667" b="73694"/>
          <a:stretch/>
        </p:blipFill>
        <p:spPr>
          <a:xfrm>
            <a:off x="553462" y="3733800"/>
            <a:ext cx="8037075" cy="1674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5D5F00-C98A-4C2B-8F9D-6740761E80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012" t="12858" r="9567" b="73694"/>
          <a:stretch/>
        </p:blipFill>
        <p:spPr>
          <a:xfrm>
            <a:off x="6221059" y="2559682"/>
            <a:ext cx="2631993" cy="23482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A711B2-DD9C-4CF3-8F9E-B03A72AA31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485" t="12858" r="37674" b="73694"/>
          <a:stretch/>
        </p:blipFill>
        <p:spPr>
          <a:xfrm>
            <a:off x="4412428" y="3266116"/>
            <a:ext cx="3258184" cy="23482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37CC66-E8CA-456D-8D72-6AC5F7F59F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589" t="12858" r="18989" b="73694"/>
          <a:stretch/>
        </p:blipFill>
        <p:spPr>
          <a:xfrm>
            <a:off x="3308329" y="3646879"/>
            <a:ext cx="2527339" cy="252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3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77EAD-7460-4078-A584-06B80276E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 – Red Flags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F61F3-E9A7-418E-B9B8-E7EC4825C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If a site has routine outstanding regulatory documentation issues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a site is not meeting minimum enrollment standards</a:t>
            </a:r>
          </a:p>
          <a:p>
            <a:r>
              <a:rPr lang="en-US" dirty="0"/>
              <a:t>If a site routinely misses deadlines for CR, Screening Logs, or not active on study webinars</a:t>
            </a:r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2D82DE7-0D65-4E6A-9FE1-3CF0562FC5C5}"/>
              </a:ext>
            </a:extLst>
          </p:cNvPr>
          <p:cNvGrpSpPr/>
          <p:nvPr/>
        </p:nvGrpSpPr>
        <p:grpSpPr>
          <a:xfrm>
            <a:off x="522224" y="2743200"/>
            <a:ext cx="8084481" cy="1981200"/>
            <a:chOff x="484710" y="4014153"/>
            <a:chExt cx="8084481" cy="19812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69101BE-4EC3-4A51-80D1-68368CD4DF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7500" t="6827" b="68667"/>
            <a:stretch/>
          </p:blipFill>
          <p:spPr>
            <a:xfrm>
              <a:off x="484710" y="4014153"/>
              <a:ext cx="8084481" cy="198120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B84C37C-2885-4108-8335-AF7ACEF1FB9C}"/>
                </a:ext>
              </a:extLst>
            </p:cNvPr>
            <p:cNvSpPr/>
            <p:nvPr/>
          </p:nvSpPr>
          <p:spPr>
            <a:xfrm>
              <a:off x="4267200" y="4437669"/>
              <a:ext cx="609600" cy="1311829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D751F1E-E3C0-4BA0-9F80-4CAFBEBA75BE}"/>
                </a:ext>
              </a:extLst>
            </p:cNvPr>
            <p:cNvSpPr/>
            <p:nvPr/>
          </p:nvSpPr>
          <p:spPr>
            <a:xfrm>
              <a:off x="5598476" y="4437669"/>
              <a:ext cx="726123" cy="1311829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4189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68BF4-CEFD-40F1-A452-3DCC95E77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 – Red Flags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22C0D-6894-4C8A-8C2F-E81D59848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When notified by the national study team of a major deviation, event that may increase harm to subjects, or continuation of previously correct issues.</a:t>
            </a:r>
          </a:p>
        </p:txBody>
      </p:sp>
    </p:spTree>
    <p:extLst>
      <p:ext uri="{BB962C8B-B14F-4D97-AF65-F5344CB8AC3E}">
        <p14:creationId xmlns:p14="http://schemas.microsoft.com/office/powerpoint/2010/main" val="1636495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C7A3B-2230-46D6-A20B-4215A718C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implement a 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94CBA-BEC0-4B41-A4C2-096FFC3F3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 with the study team to identify the root cause of the issue:</a:t>
            </a:r>
          </a:p>
          <a:p>
            <a:pPr lvl="1"/>
            <a:r>
              <a:rPr lang="en-US" dirty="0"/>
              <a:t>New or junior study staff</a:t>
            </a:r>
          </a:p>
          <a:p>
            <a:pPr lvl="1"/>
            <a:r>
              <a:rPr lang="en-US" dirty="0"/>
              <a:t>Recent staff turn-over</a:t>
            </a:r>
          </a:p>
          <a:p>
            <a:pPr lvl="1"/>
            <a:r>
              <a:rPr lang="en-US" dirty="0"/>
              <a:t>Site new to StrokeNet research practices and policies</a:t>
            </a:r>
          </a:p>
          <a:p>
            <a:pPr lvl="1"/>
            <a:r>
              <a:rPr lang="en-US" dirty="0"/>
              <a:t>Site practices conflicting with study protocol</a:t>
            </a:r>
          </a:p>
          <a:p>
            <a:pPr lvl="1"/>
            <a:r>
              <a:rPr lang="en-US" dirty="0"/>
              <a:t>Staff over-committed on too many projects or site enrolling faster than anticipated</a:t>
            </a:r>
          </a:p>
        </p:txBody>
      </p:sp>
    </p:spTree>
    <p:extLst>
      <p:ext uri="{BB962C8B-B14F-4D97-AF65-F5344CB8AC3E}">
        <p14:creationId xmlns:p14="http://schemas.microsoft.com/office/powerpoint/2010/main" val="144514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0FCB2-F840-497B-9E66-B876E9B0F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implement a 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6948C-1D54-465F-B0F0-02338C3E9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up a meeting with key stakeholders to discuss precipitating event</a:t>
            </a:r>
          </a:p>
          <a:p>
            <a:pPr lvl="1"/>
            <a:r>
              <a:rPr lang="en-US" dirty="0"/>
              <a:t>Include members from:</a:t>
            </a:r>
          </a:p>
          <a:p>
            <a:pPr lvl="2"/>
            <a:r>
              <a:rPr lang="en-US" dirty="0"/>
              <a:t>The site study team: PI &amp; Lead CRC at minimum </a:t>
            </a:r>
          </a:p>
          <a:p>
            <a:pPr lvl="2"/>
            <a:r>
              <a:rPr lang="en-US" dirty="0"/>
              <a:t>The RCC</a:t>
            </a:r>
          </a:p>
          <a:p>
            <a:pPr lvl="2"/>
            <a:r>
              <a:rPr lang="en-US" dirty="0"/>
              <a:t>The National Study Team</a:t>
            </a:r>
          </a:p>
          <a:p>
            <a:pPr lvl="2"/>
            <a:r>
              <a:rPr lang="en-US" dirty="0"/>
              <a:t>The Data Management Team</a:t>
            </a:r>
          </a:p>
          <a:p>
            <a:pPr lvl="2"/>
            <a:endParaRPr lang="en-US" dirty="0"/>
          </a:p>
          <a:p>
            <a:r>
              <a:rPr lang="en-US" dirty="0"/>
              <a:t>Set expectations for site during the meeting</a:t>
            </a:r>
          </a:p>
          <a:p>
            <a:pPr lvl="1"/>
            <a:r>
              <a:rPr lang="en-US" dirty="0"/>
              <a:t>Work with the team to create action plans to ensure they can achieve these expectations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946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D7FCF-1A45-448B-849C-83CE70C6E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21436"/>
            <a:ext cx="7055380" cy="1400530"/>
          </a:xfrm>
        </p:spPr>
        <p:txBody>
          <a:bodyPr/>
          <a:lstStyle/>
          <a:p>
            <a:r>
              <a:rPr lang="en-US" sz="4400" dirty="0"/>
              <a:t>At this point, it may be necessary to suspend the site or pause enrollment in order to implement the CAP</a:t>
            </a:r>
            <a:br>
              <a:rPr lang="en-US" sz="4400" dirty="0"/>
            </a:b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4756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DE2E0-25AE-4399-A33D-77A78B572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C3507-6E75-4E93-9B16-2F50555BA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staff retraining</a:t>
            </a:r>
          </a:p>
          <a:p>
            <a:pPr lvl="1"/>
            <a:r>
              <a:rPr lang="en-US" dirty="0"/>
              <a:t>Ensure staff has had ample time to review and process training materials</a:t>
            </a:r>
          </a:p>
          <a:p>
            <a:pPr lvl="1"/>
            <a:r>
              <a:rPr lang="en-US" dirty="0"/>
              <a:t>Customize materials for the site</a:t>
            </a:r>
          </a:p>
          <a:p>
            <a:pPr lvl="1"/>
            <a:r>
              <a:rPr lang="en-US" dirty="0"/>
              <a:t>Document the training provided:</a:t>
            </a:r>
          </a:p>
          <a:p>
            <a:pPr lvl="2"/>
            <a:r>
              <a:rPr lang="en-US" dirty="0"/>
              <a:t>Who was in attendance?</a:t>
            </a:r>
          </a:p>
          <a:p>
            <a:pPr lvl="2"/>
            <a:r>
              <a:rPr lang="en-US" dirty="0"/>
              <a:t>What did the training entail?</a:t>
            </a:r>
          </a:p>
          <a:p>
            <a:pPr lvl="2"/>
            <a:r>
              <a:rPr lang="en-US" dirty="0"/>
              <a:t>Was post-training evaluation completed?</a:t>
            </a:r>
          </a:p>
        </p:txBody>
      </p:sp>
    </p:spTree>
    <p:extLst>
      <p:ext uri="{BB962C8B-B14F-4D97-AF65-F5344CB8AC3E}">
        <p14:creationId xmlns:p14="http://schemas.microsoft.com/office/powerpoint/2010/main" val="2422430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1D2B6-8326-453A-94D6-0D45A0F49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C6FED-9FDB-4C5E-AECA-852BC6FBB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1752601"/>
            <a:ext cx="6711654" cy="4495806"/>
          </a:xfrm>
        </p:spPr>
        <p:txBody>
          <a:bodyPr>
            <a:normAutofit/>
          </a:bodyPr>
          <a:lstStyle/>
          <a:p>
            <a:r>
              <a:rPr lang="en-US" dirty="0"/>
              <a:t>On-Site Monitoring</a:t>
            </a:r>
          </a:p>
          <a:p>
            <a:pPr lvl="1"/>
            <a:r>
              <a:rPr lang="en-US" dirty="0"/>
              <a:t>Set up date and time for study team to meet monitor</a:t>
            </a:r>
          </a:p>
          <a:p>
            <a:pPr lvl="1"/>
            <a:r>
              <a:rPr lang="en-US" dirty="0"/>
              <a:t>Ensure all study documents are in order</a:t>
            </a:r>
          </a:p>
          <a:p>
            <a:pPr lvl="2"/>
            <a:r>
              <a:rPr lang="en-US" dirty="0"/>
              <a:t>Subject binders</a:t>
            </a:r>
          </a:p>
          <a:p>
            <a:pPr lvl="2"/>
            <a:r>
              <a:rPr lang="en-US" dirty="0"/>
              <a:t>Source documents available for review</a:t>
            </a:r>
          </a:p>
          <a:p>
            <a:pPr lvl="2"/>
            <a:r>
              <a:rPr lang="en-US" dirty="0"/>
              <a:t>Regulatory documents on-site</a:t>
            </a:r>
          </a:p>
          <a:p>
            <a:pPr lvl="2"/>
            <a:r>
              <a:rPr lang="en-US" dirty="0"/>
              <a:t>Notes to File generated</a:t>
            </a:r>
          </a:p>
          <a:p>
            <a:pPr lvl="1"/>
            <a:r>
              <a:rPr lang="en-US" dirty="0"/>
              <a:t>Work with the monitor to close out any queries prior to monitors departure</a:t>
            </a:r>
          </a:p>
          <a:p>
            <a:pPr lvl="1"/>
            <a:r>
              <a:rPr lang="en-US" dirty="0"/>
              <a:t>Follow-up with any items remaining in the Monitor Report</a:t>
            </a:r>
          </a:p>
        </p:txBody>
      </p:sp>
    </p:spTree>
    <p:extLst>
      <p:ext uri="{BB962C8B-B14F-4D97-AF65-F5344CB8AC3E}">
        <p14:creationId xmlns:p14="http://schemas.microsoft.com/office/powerpoint/2010/main" val="3238214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147482"/>
          </a:xfrm>
        </p:spPr>
        <p:txBody>
          <a:bodyPr/>
          <a:lstStyle/>
          <a:p>
            <a:r>
              <a:rPr lang="en-US" sz="2800" dirty="0"/>
              <a:t>Coordinator Call</a:t>
            </a:r>
            <a:br>
              <a:rPr lang="en-US" sz="2800" dirty="0"/>
            </a:br>
            <a:r>
              <a:rPr lang="en-US" sz="2800" dirty="0"/>
              <a:t>Announcements and Reminders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Next Coordinator Webinar :</a:t>
            </a:r>
          </a:p>
          <a:p>
            <a:pPr marL="0" indent="0">
              <a:buNone/>
            </a:pPr>
            <a:endParaRPr lang="en-US" sz="1800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Next Coordinator Call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February 20th, 2019.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Today’s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Roundtable Hosts: </a:t>
            </a:r>
            <a:r>
              <a:rPr lang="en-US" sz="1800" dirty="0" smtClean="0">
                <a:solidFill>
                  <a:schemeClr val="tx1"/>
                </a:solidFill>
                <a:ea typeface="Calibri"/>
                <a:cs typeface="Times New Roman"/>
              </a:rPr>
              <a:t>To </a:t>
            </a:r>
            <a:r>
              <a:rPr lang="en-US" sz="1800" dirty="0">
                <a:solidFill>
                  <a:schemeClr val="tx1"/>
                </a:solidFill>
                <a:ea typeface="Calibri"/>
                <a:cs typeface="Times New Roman"/>
              </a:rPr>
              <a:t>join Coordinator Webinars: https://nihstrokenet.adobeconnect.com/coordinator/ Please enter as a guest, then add your first and last name or email address. For Audio: Dial-In Number: (877) 621-0220 Passcode 434578.</a:t>
            </a:r>
          </a:p>
          <a:p>
            <a:pPr marL="396875" indent="0">
              <a:buNone/>
            </a:pPr>
            <a:r>
              <a:rPr lang="en-US" sz="1800" dirty="0">
                <a:solidFill>
                  <a:schemeClr val="tx1"/>
                </a:solidFill>
                <a:ea typeface="Calibri"/>
                <a:cs typeface="Times New Roman"/>
              </a:rPr>
              <a:t>    </a:t>
            </a:r>
          </a:p>
          <a:p>
            <a:pPr marL="0" indent="0">
              <a:buNone/>
            </a:pPr>
            <a:r>
              <a:rPr lang="en-US" sz="1800" b="1" u="sng" dirty="0">
                <a:solidFill>
                  <a:schemeClr val="tx1"/>
                </a:solidFill>
                <a:ea typeface="Calibri"/>
                <a:cs typeface="Times New Roman"/>
              </a:rPr>
              <a:t>Upcoming StrokeNet Meetings:                  </a:t>
            </a:r>
          </a:p>
          <a:p>
            <a:pPr marL="636588" indent="-285750"/>
            <a:r>
              <a:rPr lang="en-US" sz="1800" dirty="0">
                <a:solidFill>
                  <a:schemeClr val="tx1"/>
                </a:solidFill>
                <a:ea typeface="Calibri"/>
                <a:cs typeface="Times New Roman"/>
              </a:rPr>
              <a:t>Plan Ahead:  </a:t>
            </a:r>
            <a:r>
              <a:rPr lang="en-US" sz="1800" dirty="0" smtClean="0">
                <a:solidFill>
                  <a:schemeClr val="tx1"/>
                </a:solidFill>
                <a:ea typeface="Calibri"/>
                <a:cs typeface="Times New Roman"/>
              </a:rPr>
              <a:t>StrokeNet National </a:t>
            </a:r>
            <a:r>
              <a:rPr lang="en-US" sz="1800" dirty="0" smtClean="0"/>
              <a:t>webinar meeting will </a:t>
            </a:r>
            <a:r>
              <a:rPr lang="en-US" sz="1800" dirty="0"/>
              <a:t>be in late </a:t>
            </a:r>
            <a:r>
              <a:rPr lang="en-US" sz="1800" dirty="0" smtClean="0"/>
              <a:t>April or May TBD. </a:t>
            </a:r>
            <a:endParaRPr lang="en-US" sz="1800" dirty="0"/>
          </a:p>
          <a:p>
            <a:pPr marL="636588" indent="-285750"/>
            <a:r>
              <a:rPr lang="en-US" sz="1800" dirty="0" smtClean="0"/>
              <a:t> An </a:t>
            </a:r>
            <a:r>
              <a:rPr lang="en-US" sz="1800" dirty="0"/>
              <a:t>in-person </a:t>
            </a:r>
            <a:r>
              <a:rPr lang="en-US" sz="1800" dirty="0" smtClean="0"/>
              <a:t>StrokeNet meeting </a:t>
            </a:r>
            <a:r>
              <a:rPr lang="en-US" sz="1800" dirty="0"/>
              <a:t>in the fall of 2019</a:t>
            </a:r>
            <a:r>
              <a:rPr lang="en-US" sz="1800" dirty="0" smtClean="0"/>
              <a:t>.</a:t>
            </a:r>
          </a:p>
          <a:p>
            <a:pPr marL="350838" indent="0">
              <a:buNone/>
            </a:pPr>
            <a:endParaRPr lang="en-US" sz="18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636588" indent="-285750"/>
            <a:endParaRPr lang="en-US" sz="18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636588" indent="-285750"/>
            <a:endParaRPr lang="en-US" sz="1800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70486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6BB7A-63D5-4AED-BCEA-61ACE20CB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06951-E70C-4E3C-AD0E-5BAAFD246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Re-assignment of staff roles</a:t>
            </a:r>
          </a:p>
          <a:p>
            <a:pPr lvl="1"/>
            <a:r>
              <a:rPr lang="en-US" dirty="0"/>
              <a:t>Adding a more senior PI</a:t>
            </a:r>
          </a:p>
          <a:p>
            <a:pPr lvl="1"/>
            <a:r>
              <a:rPr lang="en-US" dirty="0"/>
              <a:t>Requiring PI to be involved with data collection/data entry</a:t>
            </a:r>
          </a:p>
          <a:p>
            <a:pPr lvl="1"/>
            <a:r>
              <a:rPr lang="en-US" dirty="0"/>
              <a:t>Having RCC take active role within site</a:t>
            </a:r>
          </a:p>
          <a:p>
            <a:pPr lvl="1"/>
            <a:r>
              <a:rPr lang="en-US" dirty="0"/>
              <a:t>Adding secondary CRC</a:t>
            </a:r>
          </a:p>
          <a:p>
            <a:endParaRPr lang="en-US" dirty="0"/>
          </a:p>
          <a:p>
            <a:r>
              <a:rPr lang="en-US" dirty="0"/>
              <a:t>Site Termination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199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B164F-6A38-45A7-88F2-71BD423EA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Completing a 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21086-6C8A-4E9B-B647-CF86D2974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urgent, but realistic timelines for the site to complete all activities</a:t>
            </a:r>
          </a:p>
          <a:p>
            <a:pPr lvl="1"/>
            <a:r>
              <a:rPr lang="en-US" dirty="0"/>
              <a:t>If there are multiple steps involved, make sure each item has its own timeline</a:t>
            </a:r>
          </a:p>
          <a:p>
            <a:pPr lvl="1"/>
            <a:r>
              <a:rPr lang="en-US" dirty="0"/>
              <a:t>Create a checklist of activities</a:t>
            </a:r>
          </a:p>
          <a:p>
            <a:r>
              <a:rPr lang="en-US" dirty="0"/>
              <a:t>Document who is responsible for each item</a:t>
            </a:r>
          </a:p>
          <a:p>
            <a:pPr lvl="1"/>
            <a:r>
              <a:rPr lang="en-US" dirty="0"/>
              <a:t>Will the RCC provide training?</a:t>
            </a:r>
          </a:p>
          <a:p>
            <a:pPr lvl="1"/>
            <a:r>
              <a:rPr lang="en-US" dirty="0"/>
              <a:t>Does the site have a CRO who can provide training?</a:t>
            </a:r>
          </a:p>
          <a:p>
            <a:pPr lvl="1"/>
            <a:r>
              <a:rPr lang="en-US" dirty="0"/>
              <a:t>Who will collect the training attestations?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839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21420-8006-462B-AF44-6445647B0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Completing a 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16545-C1BD-45C6-A534-6D0A9BEE7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feedback to the study team each time an action is completed</a:t>
            </a:r>
          </a:p>
          <a:p>
            <a:r>
              <a:rPr lang="en-US" dirty="0"/>
              <a:t>Make sure all documentation is submitted to the appropriate entities:</a:t>
            </a:r>
          </a:p>
          <a:p>
            <a:pPr lvl="1"/>
            <a:r>
              <a:rPr lang="en-US" dirty="0"/>
              <a:t>National study team</a:t>
            </a:r>
          </a:p>
          <a:p>
            <a:pPr lvl="1"/>
            <a:r>
              <a:rPr lang="en-US" dirty="0"/>
              <a:t>CIRB</a:t>
            </a:r>
          </a:p>
          <a:p>
            <a:pPr lvl="1"/>
            <a:r>
              <a:rPr lang="en-US" dirty="0"/>
              <a:t>Local IRB</a:t>
            </a:r>
          </a:p>
          <a:p>
            <a:r>
              <a:rPr lang="en-US" dirty="0"/>
              <a:t>Confirm all action items are complete before requesting site to be re-opened</a:t>
            </a:r>
          </a:p>
        </p:txBody>
      </p:sp>
    </p:spTree>
    <p:extLst>
      <p:ext uri="{BB962C8B-B14F-4D97-AF65-F5344CB8AC3E}">
        <p14:creationId xmlns:p14="http://schemas.microsoft.com/office/powerpoint/2010/main" val="2100541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22B09-649F-4207-8682-33252E831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48860-4A51-4C7C-B052-327B6AF6D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 to back consenting issue led to site suspension</a:t>
            </a:r>
          </a:p>
          <a:p>
            <a:pPr lvl="1"/>
            <a:r>
              <a:rPr lang="en-US" dirty="0"/>
              <a:t>Use of English language consent when Spanish language consent was available</a:t>
            </a:r>
          </a:p>
          <a:p>
            <a:pPr lvl="1"/>
            <a:r>
              <a:rPr lang="en-US" dirty="0"/>
              <a:t>Date/time on second consent was not contemporaneous for the enrollment, left a question of who consented the patient first?</a:t>
            </a:r>
          </a:p>
          <a:p>
            <a:pPr lvl="1"/>
            <a:r>
              <a:rPr lang="en-US" dirty="0"/>
              <a:t>Errors were identified by Data Management team from uploaded ICFs in WebDCU</a:t>
            </a:r>
          </a:p>
        </p:txBody>
      </p:sp>
    </p:spTree>
    <p:extLst>
      <p:ext uri="{BB962C8B-B14F-4D97-AF65-F5344CB8AC3E}">
        <p14:creationId xmlns:p14="http://schemas.microsoft.com/office/powerpoint/2010/main" val="13440439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66D31-D6FC-4F8C-B8DA-343F2B0B8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98D4B-1BC5-4457-96B7-853255142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Meeting was set up with Study Project Manager, Site PI, Site CRC, Site PM, RCC Manager, and RCC PI</a:t>
            </a:r>
          </a:p>
          <a:p>
            <a:r>
              <a:rPr lang="en-US" dirty="0"/>
              <a:t>Determined deviations were caused by need for education on the use of WebDCU, and knowledge on resources available.</a:t>
            </a:r>
          </a:p>
        </p:txBody>
      </p:sp>
    </p:spTree>
    <p:extLst>
      <p:ext uri="{BB962C8B-B14F-4D97-AF65-F5344CB8AC3E}">
        <p14:creationId xmlns:p14="http://schemas.microsoft.com/office/powerpoint/2010/main" val="28559677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DA155-9E24-40D9-B0D7-64C90CEC0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DA597-825F-4A80-8D89-EA22E0ACB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CAP involved:</a:t>
            </a:r>
          </a:p>
          <a:p>
            <a:pPr lvl="1"/>
            <a:r>
              <a:rPr lang="en-US" dirty="0"/>
              <a:t>Site protocol retraining</a:t>
            </a:r>
          </a:p>
          <a:p>
            <a:pPr lvl="1"/>
            <a:r>
              <a:rPr lang="en-US" dirty="0"/>
              <a:t>Site ICF training provided by RCC</a:t>
            </a:r>
          </a:p>
          <a:p>
            <a:pPr lvl="1"/>
            <a:r>
              <a:rPr lang="en-US" dirty="0"/>
              <a:t>Site attestation of process for consent</a:t>
            </a:r>
          </a:p>
          <a:p>
            <a:pPr lvl="1"/>
            <a:r>
              <a:rPr lang="en-US" dirty="0"/>
              <a:t>Use of a ICF checklist moving forward</a:t>
            </a:r>
          </a:p>
          <a:p>
            <a:pPr lvl="1"/>
            <a:r>
              <a:rPr lang="en-US" dirty="0"/>
              <a:t>Re-consenting of the previously consented patients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5328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0506C-0141-4329-AEE2-3F5B4E724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0BB0C-0C96-4DAB-966F-1A9661200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RCC created a detail memo of the event:</a:t>
            </a:r>
          </a:p>
          <a:p>
            <a:r>
              <a:rPr lang="en-US" dirty="0"/>
              <a:t>Memo included</a:t>
            </a:r>
          </a:p>
          <a:p>
            <a:pPr lvl="1"/>
            <a:r>
              <a:rPr lang="en-US" dirty="0"/>
              <a:t>The exact items leading to site suspension</a:t>
            </a:r>
          </a:p>
          <a:p>
            <a:pPr lvl="1"/>
            <a:r>
              <a:rPr lang="en-US" dirty="0"/>
              <a:t>What the next steps are</a:t>
            </a:r>
          </a:p>
          <a:p>
            <a:pPr lvl="1"/>
            <a:r>
              <a:rPr lang="en-US" dirty="0"/>
              <a:t>Who is responsible for each step</a:t>
            </a:r>
          </a:p>
          <a:p>
            <a:pPr lvl="1"/>
            <a:r>
              <a:rPr lang="en-US" dirty="0"/>
              <a:t>Education on how to ensure the event does not occur again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C24413-EC26-4DA9-B9CD-288E43917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364" y="387827"/>
            <a:ext cx="4551745" cy="6019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1BCE8D-3938-48D3-BA24-9B2F74F31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2613" y="716266"/>
            <a:ext cx="4942864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0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A9C48-B848-4763-A297-21A23BDA2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248" y="457200"/>
            <a:ext cx="7055380" cy="140053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27A7A-ABC7-4D84-A15D-F9EAE9BF5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0C9816-2F11-4F47-9DF0-CD8D8F186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9933" y="239944"/>
            <a:ext cx="4146367" cy="5943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162301-AD63-402D-A1CD-B8B0855D4F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667" t="16667" r="31666" b="7333"/>
          <a:stretch/>
        </p:blipFill>
        <p:spPr>
          <a:xfrm>
            <a:off x="1298745" y="674456"/>
            <a:ext cx="4551548" cy="589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25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69702-DCC5-4731-B6A3-1C0A4AD88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A8E77B7-E1CF-414A-BB6E-83A1524592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469" y="1152983"/>
            <a:ext cx="4572396" cy="342929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4A433CD-30CD-4B5B-BCED-666921AA9A39}"/>
              </a:ext>
            </a:extLst>
          </p:cNvPr>
          <p:cNvGrpSpPr/>
          <p:nvPr/>
        </p:nvGrpSpPr>
        <p:grpSpPr>
          <a:xfrm>
            <a:off x="800915" y="1621440"/>
            <a:ext cx="4572396" cy="3429297"/>
            <a:chOff x="677604" y="219431"/>
            <a:chExt cx="4572396" cy="342929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A808D0D-C4C8-4C0A-BACA-29EAA4FB0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7604" y="219431"/>
              <a:ext cx="4572396" cy="3429297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83AE53C-8147-4826-BD8C-79F7F35B52D6}"/>
                </a:ext>
              </a:extLst>
            </p:cNvPr>
            <p:cNvSpPr/>
            <p:nvPr/>
          </p:nvSpPr>
          <p:spPr>
            <a:xfrm>
              <a:off x="1066800" y="1387666"/>
              <a:ext cx="1143000" cy="10744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16CE6C7-B52D-4252-95E3-8C58334BF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4082" y="2049394"/>
            <a:ext cx="4572396" cy="34292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2D0641-C5E4-423F-874E-32875C3AD3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4973" y="2586963"/>
            <a:ext cx="4572396" cy="34292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65B9B0-4A66-4290-8CB2-43ED4DAD4A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9243" y="3055420"/>
            <a:ext cx="4572396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66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58F20-1CEB-4C99-9657-96F885692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B9ED9-89AC-4872-AB49-9DE6D5955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Site completed all retraining in less than one week</a:t>
            </a:r>
          </a:p>
          <a:p>
            <a:r>
              <a:rPr lang="en-US" dirty="0"/>
              <a:t>A monitor visit occurred the following week</a:t>
            </a:r>
          </a:p>
          <a:p>
            <a:r>
              <a:rPr lang="en-US" dirty="0"/>
              <a:t>All documentation was provided to national study team and CIRB</a:t>
            </a:r>
          </a:p>
          <a:p>
            <a:r>
              <a:rPr lang="en-US" dirty="0"/>
              <a:t>The site was re-opened to enrollment</a:t>
            </a:r>
          </a:p>
          <a:p>
            <a:r>
              <a:rPr lang="en-US" dirty="0"/>
              <a:t>Subjects were successfully re-consented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764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62200"/>
          </a:xfrm>
        </p:spPr>
        <p:txBody>
          <a:bodyPr/>
          <a:lstStyle/>
          <a:p>
            <a:r>
              <a:rPr lang="en-US" dirty="0"/>
              <a:t>Project Updates</a:t>
            </a:r>
            <a:br>
              <a:rPr lang="en-US" dirty="0"/>
            </a:br>
            <a:r>
              <a:rPr lang="en-US" dirty="0"/>
              <a:t>CREST 2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Study Updates: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Study Project Manager:  Mary Longbottom, CCRP, CREST     Director for Data Quality 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  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Study Investigator:  Tom Brott, MD</a:t>
            </a: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318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75EE5-0269-4644-80E9-EE9FD0048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Questions/Discussion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FCB93-F621-4C43-946B-2A9FBCA2F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552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Information</a:t>
            </a:r>
            <a:br>
              <a:rPr lang="en-US" dirty="0"/>
            </a:br>
            <a:r>
              <a:rPr lang="en-US" dirty="0"/>
              <a:t>and Reminders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r>
              <a:rPr lang="en-US" sz="1600" dirty="0"/>
              <a:t>Sleep Smart IV </a:t>
            </a:r>
            <a:r>
              <a:rPr lang="en-US" sz="1600" dirty="0" smtClean="0"/>
              <a:t>Meeting Feb 22, 2019</a:t>
            </a:r>
            <a:endParaRPr lang="en-US" sz="1600" dirty="0"/>
          </a:p>
          <a:p>
            <a:r>
              <a:rPr lang="en-US" sz="1600" dirty="0" smtClean="0">
                <a:solidFill>
                  <a:schemeClr val="tx1"/>
                </a:solidFill>
              </a:rPr>
              <a:t>Upcoming CREST Coordinators meeting May 2-3, 2019.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Presenters </a:t>
            </a:r>
            <a:r>
              <a:rPr lang="en-US" sz="1600" dirty="0">
                <a:solidFill>
                  <a:schemeClr val="tx1"/>
                </a:solidFill>
              </a:rPr>
              <a:t>for upcoming Meetings/Coordinators Calls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1600" dirty="0" smtClean="0"/>
              <a:t>StrokeNet Network </a:t>
            </a:r>
            <a:r>
              <a:rPr lang="en-US" sz="1600" dirty="0"/>
              <a:t>webinar will be in late </a:t>
            </a:r>
            <a:r>
              <a:rPr lang="en-US" sz="1600" dirty="0" smtClean="0"/>
              <a:t>April or May.</a:t>
            </a:r>
          </a:p>
          <a:p>
            <a:r>
              <a:rPr lang="en-US" sz="1600" dirty="0" smtClean="0"/>
              <a:t>StrokeNet National Meeting in-person </a:t>
            </a:r>
            <a:r>
              <a:rPr lang="en-US" sz="1600" dirty="0"/>
              <a:t>meeting in the fall of 2019</a:t>
            </a:r>
            <a:r>
              <a:rPr lang="en-US" sz="1600" dirty="0" smtClean="0"/>
              <a:t>.</a:t>
            </a: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625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Updates</a:t>
            </a:r>
            <a:br>
              <a:rPr lang="en-US" dirty="0"/>
            </a:br>
            <a:r>
              <a:rPr lang="en-US" dirty="0"/>
              <a:t>ARCADIA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Study Updates: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Study Project Manager:  Irene Ewing, RN, BSN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  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Study Investigator:  Hooman Kamel, MD;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		  </a:t>
            </a:r>
            <a:r>
              <a:rPr lang="en-US" dirty="0" smtClean="0">
                <a:solidFill>
                  <a:schemeClr val="tx1"/>
                </a:solidFill>
              </a:rPr>
              <a:t>             </a:t>
            </a:r>
            <a:r>
              <a:rPr lang="en-US" dirty="0">
                <a:solidFill>
                  <a:schemeClr val="tx1"/>
                </a:solidFill>
              </a:rPr>
              <a:t>Mitch Elkind, MD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Data </a:t>
            </a:r>
            <a:r>
              <a:rPr lang="en-US" dirty="0" smtClean="0">
                <a:solidFill>
                  <a:schemeClr val="tx1"/>
                </a:solidFill>
              </a:rPr>
              <a:t>Manager’s:   </a:t>
            </a:r>
            <a:r>
              <a:rPr lang="en-US" dirty="0" err="1">
                <a:solidFill>
                  <a:schemeClr val="tx1"/>
                </a:solidFill>
              </a:rPr>
              <a:t>Faria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Khattak</a:t>
            </a:r>
            <a:r>
              <a:rPr lang="en-US" dirty="0"/>
              <a:t>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Holly </a:t>
            </a:r>
            <a:r>
              <a:rPr lang="en-US" dirty="0" smtClean="0">
                <a:solidFill>
                  <a:schemeClr val="tx1"/>
                </a:solidFill>
              </a:rPr>
              <a:t>Pierce,</a:t>
            </a:r>
          </a:p>
          <a:p>
            <a:pPr marL="0" indent="0">
              <a:buNone/>
            </a:pPr>
            <a:r>
              <a:rPr lang="en-US" dirty="0" smtClean="0"/>
              <a:t>                                Jocelyn </a:t>
            </a:r>
            <a:r>
              <a:rPr lang="en-US" dirty="0"/>
              <a:t>Anderson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136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Project Updates</a:t>
            </a:r>
            <a:br>
              <a:rPr lang="en-US" dirty="0"/>
            </a:br>
            <a:r>
              <a:rPr lang="en-US" dirty="0"/>
              <a:t>Sleep Smart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b="1" u="sng" dirty="0"/>
          </a:p>
          <a:p>
            <a:endParaRPr lang="en-US" b="1" u="sng" dirty="0"/>
          </a:p>
          <a:p>
            <a:endParaRPr lang="en-US" b="1" u="sng" dirty="0"/>
          </a:p>
          <a:p>
            <a:r>
              <a:rPr lang="en-US" sz="2400" dirty="0">
                <a:latin typeface="+mn-lt"/>
              </a:rPr>
              <a:t>Sleep </a:t>
            </a:r>
            <a:r>
              <a:rPr lang="en-US" sz="2400" dirty="0" smtClean="0">
                <a:latin typeface="+mn-lt"/>
              </a:rPr>
              <a:t>Smart PI: Devin Brown MD</a:t>
            </a:r>
            <a:endParaRPr lang="en-US" sz="2400" dirty="0">
              <a:latin typeface="+mn-lt"/>
            </a:endParaRPr>
          </a:p>
          <a:p>
            <a:endParaRPr lang="en-US" b="1" u="sng" dirty="0">
              <a:latin typeface="+mn-lt"/>
            </a:endParaRPr>
          </a:p>
          <a:p>
            <a:pPr marL="0" indent="0">
              <a:buNone/>
            </a:pPr>
            <a:r>
              <a:rPr lang="en-US" dirty="0" smtClean="0">
                <a:latin typeface="+mn-lt"/>
              </a:rPr>
              <a:t>     Project Manager’s: </a:t>
            </a:r>
            <a:r>
              <a:rPr lang="en-US" dirty="0">
                <a:latin typeface="+mn-lt"/>
              </a:rPr>
              <a:t>Kayla </a:t>
            </a:r>
            <a:r>
              <a:rPr lang="en-US" dirty="0" smtClean="0">
                <a:latin typeface="+mn-lt"/>
              </a:rPr>
              <a:t>Gosselin </a:t>
            </a:r>
            <a:endParaRPr lang="en-US" dirty="0">
              <a:latin typeface="+mn-lt"/>
            </a:endParaRPr>
          </a:p>
          <a:p>
            <a:pPr marL="0" indent="0">
              <a:buNone/>
            </a:pPr>
            <a:r>
              <a:rPr lang="en-US" dirty="0">
                <a:latin typeface="+mn-lt"/>
              </a:rPr>
              <a:t>                               </a:t>
            </a:r>
            <a:r>
              <a:rPr lang="en-US" dirty="0" smtClean="0">
                <a:latin typeface="+mn-lt"/>
              </a:rPr>
              <a:t>        Joelle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Sickler</a:t>
            </a:r>
            <a:r>
              <a:rPr lang="en-US" dirty="0">
                <a:latin typeface="+mn-lt"/>
              </a:rPr>
              <a:t>  </a:t>
            </a:r>
            <a:endParaRPr lang="en-US" dirty="0" smtClean="0">
              <a:latin typeface="+mn-lt"/>
            </a:endParaRPr>
          </a:p>
          <a:p>
            <a:pPr marL="0" indent="0">
              <a:buNone/>
            </a:pPr>
            <a:r>
              <a:rPr lang="en-US" dirty="0" smtClean="0"/>
              <a:t>     Sleep </a:t>
            </a:r>
            <a:r>
              <a:rPr lang="en-US" dirty="0"/>
              <a:t>SMART Data </a:t>
            </a:r>
            <a:r>
              <a:rPr lang="en-US" dirty="0" smtClean="0"/>
              <a:t>Manager’s: </a:t>
            </a:r>
            <a:r>
              <a:rPr lang="en-US" dirty="0" err="1" smtClean="0"/>
              <a:t>Faria</a:t>
            </a:r>
            <a:r>
              <a:rPr lang="en-US" dirty="0" smtClean="0"/>
              <a:t> </a:t>
            </a:r>
            <a:r>
              <a:rPr lang="en-US" dirty="0" err="1" smtClean="0"/>
              <a:t>Khattak</a:t>
            </a:r>
            <a:r>
              <a:rPr lang="en-US" dirty="0" smtClean="0"/>
              <a:t> and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</a:t>
            </a:r>
            <a:r>
              <a:rPr lang="en-US" dirty="0"/>
              <a:t> </a:t>
            </a:r>
            <a:r>
              <a:rPr lang="en-US" dirty="0" smtClean="0"/>
              <a:t>             Jocelyn </a:t>
            </a:r>
            <a:r>
              <a:rPr lang="en-US" dirty="0"/>
              <a:t>Anderson</a:t>
            </a: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240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MOST  Study Team</a:t>
            </a:r>
            <a:r>
              <a:rPr lang="en-US" sz="3200" dirty="0"/>
              <a:t/>
            </a:r>
            <a:br>
              <a:rPr lang="en-US" sz="3200" dirty="0"/>
            </a:b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117" y="106561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US" sz="1650" b="1" dirty="0" smtClean="0"/>
              <a:t>Principal </a:t>
            </a:r>
            <a:r>
              <a:rPr lang="en-US" sz="1650" b="1" dirty="0"/>
              <a:t>Investigators</a:t>
            </a:r>
          </a:p>
          <a:p>
            <a:pPr lvl="1">
              <a:defRPr/>
            </a:pPr>
            <a:r>
              <a:rPr lang="en-US" sz="1650" dirty="0"/>
              <a:t>(Lead) Opeolu Adeoye, MD, MS, University of Cincinnati</a:t>
            </a:r>
          </a:p>
          <a:p>
            <a:pPr lvl="1">
              <a:defRPr/>
            </a:pPr>
            <a:r>
              <a:rPr lang="en-US" sz="1650" dirty="0"/>
              <a:t>Andrew Barreto, MD, MS, University of Texas-Houston</a:t>
            </a:r>
          </a:p>
          <a:p>
            <a:pPr lvl="1">
              <a:defRPr/>
            </a:pPr>
            <a:r>
              <a:rPr lang="en-US" sz="1650" dirty="0"/>
              <a:t>Jim Grotta, MD, Memorial Hermann Hospital-Texas Medical Center, Houston</a:t>
            </a:r>
          </a:p>
          <a:p>
            <a:pPr lvl="1">
              <a:defRPr/>
            </a:pPr>
            <a:r>
              <a:rPr lang="en-US" sz="1650" dirty="0"/>
              <a:t>Joe Broderick, MD, University of Cincinnati</a:t>
            </a:r>
          </a:p>
          <a:p>
            <a:pPr lvl="1">
              <a:defRPr/>
            </a:pPr>
            <a:r>
              <a:rPr lang="en-US" sz="1650" dirty="0"/>
              <a:t>Colin Derdeyn, University of Iowa</a:t>
            </a:r>
          </a:p>
          <a:p>
            <a:pPr marL="0" indent="0">
              <a:buNone/>
              <a:defRPr/>
            </a:pPr>
            <a:endParaRPr lang="en-US" sz="1650" b="1" dirty="0" smtClean="0"/>
          </a:p>
          <a:p>
            <a:pPr marL="0" indent="0">
              <a:buNone/>
              <a:defRPr/>
            </a:pPr>
            <a:r>
              <a:rPr lang="en-US" sz="1650" b="1" dirty="0" smtClean="0"/>
              <a:t>University </a:t>
            </a:r>
            <a:r>
              <a:rPr lang="en-US" sz="1650" b="1" dirty="0"/>
              <a:t>of Cincinnati Clinical Coordinating Center</a:t>
            </a:r>
          </a:p>
          <a:p>
            <a:pPr lvl="1">
              <a:defRPr/>
            </a:pPr>
            <a:r>
              <a:rPr lang="en-US" sz="1650" dirty="0"/>
              <a:t>S. Iris Deeds, CCRP – Lead Trial </a:t>
            </a:r>
            <a:r>
              <a:rPr lang="en-US" sz="1650" dirty="0" smtClean="0"/>
              <a:t>Coordinator</a:t>
            </a:r>
          </a:p>
          <a:p>
            <a:pPr lvl="2">
              <a:defRPr/>
            </a:pPr>
            <a:r>
              <a:rPr lang="en-US" sz="1650" dirty="0" smtClean="0"/>
              <a:t>deedsss@ucmail.uc.edu</a:t>
            </a:r>
            <a:endParaRPr lang="en-US" sz="1650" b="1" dirty="0" smtClean="0"/>
          </a:p>
          <a:p>
            <a:pPr marL="0" indent="0">
              <a:buNone/>
              <a:defRPr/>
            </a:pPr>
            <a:endParaRPr lang="en-US" sz="1650" b="1" dirty="0" smtClean="0"/>
          </a:p>
          <a:p>
            <a:pPr marL="0" indent="0">
              <a:buNone/>
              <a:defRPr/>
            </a:pPr>
            <a:r>
              <a:rPr lang="en-US" sz="1650" b="1" dirty="0" smtClean="0"/>
              <a:t>National </a:t>
            </a:r>
            <a:r>
              <a:rPr lang="en-US" sz="1650" b="1" dirty="0"/>
              <a:t>Coordinating Center</a:t>
            </a:r>
          </a:p>
          <a:p>
            <a:pPr lvl="1">
              <a:defRPr/>
            </a:pPr>
            <a:r>
              <a:rPr lang="en-US" dirty="0"/>
              <a:t>Dana R. Acklin Winfrey, </a:t>
            </a:r>
            <a:r>
              <a:rPr lang="en-US" dirty="0" smtClean="0"/>
              <a:t>BA </a:t>
            </a:r>
            <a:r>
              <a:rPr lang="en-US" sz="1650" dirty="0" smtClean="0"/>
              <a:t>– </a:t>
            </a:r>
            <a:r>
              <a:rPr lang="en-US" sz="1650" dirty="0"/>
              <a:t>NCC MOST </a:t>
            </a:r>
            <a:r>
              <a:rPr lang="en-US" sz="1650" dirty="0" smtClean="0"/>
              <a:t>Lead Project Manager</a:t>
            </a:r>
          </a:p>
          <a:p>
            <a:pPr lvl="2">
              <a:defRPr/>
            </a:pPr>
            <a:r>
              <a:rPr lang="en-US" sz="1650" dirty="0" smtClean="0"/>
              <a:t>dana.acklin@uc.edu</a:t>
            </a:r>
            <a:endParaRPr lang="en-US" sz="1650" dirty="0"/>
          </a:p>
          <a:p>
            <a:pPr>
              <a:defRPr/>
            </a:pPr>
            <a:endParaRPr lang="en-US" dirty="0"/>
          </a:p>
        </p:txBody>
      </p:sp>
      <p:pic>
        <p:nvPicPr>
          <p:cNvPr id="3076" name="Picture 1" descr="cid:image001.jpg@01CFD0D9.0776A3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17" y="6110090"/>
            <a:ext cx="1233488" cy="33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553" y="265510"/>
            <a:ext cx="1250156" cy="534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924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CIRB Packets are being distributed to sites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The Investigator Meeting is scheduled for May 6, 2019 in Philadelphia, PA</a:t>
            </a:r>
          </a:p>
          <a:p>
            <a:pPr lvl="1"/>
            <a:r>
              <a:rPr lang="en-US" dirty="0" smtClean="0"/>
              <a:t>Details to follow.  Please do not begin making arrangements until instructions are provided</a:t>
            </a:r>
          </a:p>
        </p:txBody>
      </p:sp>
      <p:pic>
        <p:nvPicPr>
          <p:cNvPr id="4" name="Picture 1" descr="cid:image001.jpg@01CFD0D9.0776A3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17" y="6110090"/>
            <a:ext cx="1233488" cy="33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206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NCC/NINDS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u="sng" dirty="0">
                <a:solidFill>
                  <a:schemeClr val="tx1"/>
                </a:solidFill>
              </a:rPr>
              <a:t>NCC Staff Members: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tx1"/>
                </a:solidFill>
              </a:rPr>
              <a:t>Joe Broderick, PI			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Jamey Frasure, Co-Director	Judith Spilker, Co-Director	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Sue Roll, CIRB Liaison		       Keeley Hendrix, CIRB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Diane Sparks, Contracts	      Jeanne Sester, Training Coordinator</a:t>
            </a:r>
            <a:endParaRPr lang="en-US" sz="2000" strike="sngStrike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Mary Ann Harty, Finances	      Rose Beckmann, Administration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Joanna Vivalda, NINDS           Scott Janis, NINDS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316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Data Management Center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b="1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WebDCU</a:t>
            </a: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/MUSC Team:</a:t>
            </a:r>
          </a:p>
          <a:p>
            <a:pPr marL="0" indent="0">
              <a:buNone/>
            </a:pP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Yuko Palesch, PI			Wenle Zhao, PI</a:t>
            </a:r>
          </a:p>
          <a:p>
            <a:pPr marL="0" indent="0" algn="ctr"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Catherine Dillon, Operations Mgr.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Jessica Griffin, Project Mgr.</a:t>
            </a:r>
          </a:p>
          <a:p>
            <a:pPr marL="0" indent="0">
              <a:buNone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1547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3846</TotalTime>
  <Words>1114</Words>
  <Application>Microsoft Office PowerPoint</Application>
  <PresentationFormat>On-screen Show (4:3)</PresentationFormat>
  <Paragraphs>216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Century Gothic</vt:lpstr>
      <vt:lpstr>Times New Roman</vt:lpstr>
      <vt:lpstr>Wingdings 3</vt:lpstr>
      <vt:lpstr>Ion</vt:lpstr>
      <vt:lpstr>Coordinator Webinar and Round Table Discussion</vt:lpstr>
      <vt:lpstr>Coordinator Call Announcements and Reminders</vt:lpstr>
      <vt:lpstr>Project Updates CREST 2 </vt:lpstr>
      <vt:lpstr>Project Updates ARCADIA</vt:lpstr>
      <vt:lpstr>Project Updates Sleep Smart</vt:lpstr>
      <vt:lpstr>MOST  Study Team </vt:lpstr>
      <vt:lpstr>MOST Update</vt:lpstr>
      <vt:lpstr>NCC/NINDS Updates</vt:lpstr>
      <vt:lpstr>Data Management Center Updates</vt:lpstr>
      <vt:lpstr>CIRB Updates</vt:lpstr>
      <vt:lpstr>Roundtable Discussion</vt:lpstr>
      <vt:lpstr>CAP - Red Flags</vt:lpstr>
      <vt:lpstr>CAP – Red Flags</vt:lpstr>
      <vt:lpstr>CAP – Red Flags</vt:lpstr>
      <vt:lpstr>How to implement a CAP</vt:lpstr>
      <vt:lpstr>How to implement a CAP</vt:lpstr>
      <vt:lpstr>At this point, it may be necessary to suspend the site or pause enrollment in order to implement the CAP  </vt:lpstr>
      <vt:lpstr>Possible Actions</vt:lpstr>
      <vt:lpstr>Possible Actions</vt:lpstr>
      <vt:lpstr>Possible Actions</vt:lpstr>
      <vt:lpstr>Completing a CAP</vt:lpstr>
      <vt:lpstr>Completing a CAP</vt:lpstr>
      <vt:lpstr>Example</vt:lpstr>
      <vt:lpstr>Example</vt:lpstr>
      <vt:lpstr>Example</vt:lpstr>
      <vt:lpstr>Example</vt:lpstr>
      <vt:lpstr>Example</vt:lpstr>
      <vt:lpstr>Example</vt:lpstr>
      <vt:lpstr>Example</vt:lpstr>
      <vt:lpstr>Questions/Discussion</vt:lpstr>
      <vt:lpstr>General Information and Reminders</vt:lpstr>
    </vt:vector>
  </TitlesOfParts>
  <Company>University of Michigan Hospital and Health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Coordinator Webinar Round Table Discussion</dc:title>
  <dc:creator>Goldfarb, Sherry</dc:creator>
  <cp:lastModifiedBy>Sester, Regina (sesterrj)</cp:lastModifiedBy>
  <cp:revision>213</cp:revision>
  <cp:lastPrinted>2018-03-20T16:28:17Z</cp:lastPrinted>
  <dcterms:created xsi:type="dcterms:W3CDTF">2016-10-11T15:38:23Z</dcterms:created>
  <dcterms:modified xsi:type="dcterms:W3CDTF">2019-01-23T14:11:48Z</dcterms:modified>
</cp:coreProperties>
</file>