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267" r:id="rId6"/>
    <p:sldId id="257" r:id="rId7"/>
    <p:sldId id="258" r:id="rId8"/>
    <p:sldId id="259" r:id="rId9"/>
    <p:sldId id="271" r:id="rId10"/>
    <p:sldId id="266" r:id="rId11"/>
    <p:sldId id="269" r:id="rId12"/>
    <p:sldId id="270" r:id="rId13"/>
    <p:sldId id="262" r:id="rId14"/>
    <p:sldId id="263" r:id="rId15"/>
    <p:sldId id="264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94660"/>
  </p:normalViewPr>
  <p:slideViewPr>
    <p:cSldViewPr snapToGrid="0">
      <p:cViewPr varScale="1">
        <p:scale>
          <a:sx n="65" d="100"/>
          <a:sy n="65" d="100"/>
        </p:scale>
        <p:origin x="58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is, Tashia (herndotl)" userId="0fa75d28-2932-4559-a917-faebc4141742" providerId="ADAL" clId="{8F5C0F0B-5D1B-41B1-936A-31AA9BC97D5A}"/>
    <pc:docChg chg="modSld">
      <pc:chgData name="Harris, Tashia (herndotl)" userId="0fa75d28-2932-4559-a917-faebc4141742" providerId="ADAL" clId="{8F5C0F0B-5D1B-41B1-936A-31AA9BC97D5A}" dt="2019-08-15T20:58:33.256" v="15" actId="1076"/>
      <pc:docMkLst>
        <pc:docMk/>
      </pc:docMkLst>
      <pc:sldChg chg="addSp modSp">
        <pc:chgData name="Harris, Tashia (herndotl)" userId="0fa75d28-2932-4559-a917-faebc4141742" providerId="ADAL" clId="{8F5C0F0B-5D1B-41B1-936A-31AA9BC97D5A}" dt="2019-08-15T20:58:33.256" v="15" actId="1076"/>
        <pc:sldMkLst>
          <pc:docMk/>
          <pc:sldMk cId="4018404441" sldId="273"/>
        </pc:sldMkLst>
        <pc:picChg chg="add mod">
          <ac:chgData name="Harris, Tashia (herndotl)" userId="0fa75d28-2932-4559-a917-faebc4141742" providerId="ADAL" clId="{8F5C0F0B-5D1B-41B1-936A-31AA9BC97D5A}" dt="2019-08-15T20:57:22.261" v="3" actId="1076"/>
          <ac:picMkLst>
            <pc:docMk/>
            <pc:sldMk cId="4018404441" sldId="273"/>
            <ac:picMk id="3" creationId="{DCE730CD-3BFC-43A8-BFDD-E2B823EEBF10}"/>
          </ac:picMkLst>
        </pc:picChg>
        <pc:picChg chg="add mod">
          <ac:chgData name="Harris, Tashia (herndotl)" userId="0fa75d28-2932-4559-a917-faebc4141742" providerId="ADAL" clId="{8F5C0F0B-5D1B-41B1-936A-31AA9BC97D5A}" dt="2019-08-15T20:57:43.214" v="8" actId="1076"/>
          <ac:picMkLst>
            <pc:docMk/>
            <pc:sldMk cId="4018404441" sldId="273"/>
            <ac:picMk id="30" creationId="{AF7B27B2-B402-4FCE-9CB4-4F965383D07C}"/>
          </ac:picMkLst>
        </pc:picChg>
        <pc:picChg chg="add mod">
          <ac:chgData name="Harris, Tashia (herndotl)" userId="0fa75d28-2932-4559-a917-faebc4141742" providerId="ADAL" clId="{8F5C0F0B-5D1B-41B1-936A-31AA9BC97D5A}" dt="2019-08-15T20:58:33.256" v="15" actId="1076"/>
          <ac:picMkLst>
            <pc:docMk/>
            <pc:sldMk cId="4018404441" sldId="273"/>
            <ac:picMk id="32" creationId="{D48FAAE5-79A3-4458-9FE5-95E2730BBCA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A93589-941A-4C59-BCAE-11F7CA672A2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C85E963-702C-43BF-A651-632D57842752}">
      <dgm:prSet/>
      <dgm:spPr/>
      <dgm:t>
        <a:bodyPr/>
        <a:lstStyle/>
        <a:p>
          <a:r>
            <a:rPr lang="en-US"/>
            <a:t>Large scale data of effect of anticoagulation on silent infarction and cognitive decline</a:t>
          </a:r>
        </a:p>
      </dgm:t>
    </dgm:pt>
    <dgm:pt modelId="{4301BC49-6D16-472C-AC93-468D4E0BBD06}" type="parTrans" cxnId="{DBB84B1F-A9C1-4643-9F80-55CACC4149CC}">
      <dgm:prSet/>
      <dgm:spPr/>
      <dgm:t>
        <a:bodyPr/>
        <a:lstStyle/>
        <a:p>
          <a:endParaRPr lang="en-US"/>
        </a:p>
      </dgm:t>
    </dgm:pt>
    <dgm:pt modelId="{54F178B8-5A6A-40A0-B6FF-D027B6CABE99}" type="sibTrans" cxnId="{DBB84B1F-A9C1-4643-9F80-55CACC4149CC}">
      <dgm:prSet/>
      <dgm:spPr/>
      <dgm:t>
        <a:bodyPr/>
        <a:lstStyle/>
        <a:p>
          <a:endParaRPr lang="en-US"/>
        </a:p>
      </dgm:t>
    </dgm:pt>
    <dgm:pt modelId="{D81C3BBC-0258-4949-9C82-0112801DA6E3}">
      <dgm:prSet/>
      <dgm:spPr/>
      <dgm:t>
        <a:bodyPr/>
        <a:lstStyle/>
        <a:p>
          <a:r>
            <a:rPr lang="en-US"/>
            <a:t>Results that are important regardless of the results of the parent trial</a:t>
          </a:r>
        </a:p>
      </dgm:t>
    </dgm:pt>
    <dgm:pt modelId="{B93EBC4E-0738-49FA-9C04-F6EB1D6F35D4}" type="parTrans" cxnId="{7A53DC44-8959-4C92-AC72-19B04CB29946}">
      <dgm:prSet/>
      <dgm:spPr/>
      <dgm:t>
        <a:bodyPr/>
        <a:lstStyle/>
        <a:p>
          <a:endParaRPr lang="en-US"/>
        </a:p>
      </dgm:t>
    </dgm:pt>
    <dgm:pt modelId="{F886F3E3-6681-4595-B1BD-CE1DE744DBE7}" type="sibTrans" cxnId="{7A53DC44-8959-4C92-AC72-19B04CB29946}">
      <dgm:prSet/>
      <dgm:spPr/>
      <dgm:t>
        <a:bodyPr/>
        <a:lstStyle/>
        <a:p>
          <a:endParaRPr lang="en-US"/>
        </a:p>
      </dgm:t>
    </dgm:pt>
    <dgm:pt modelId="{7EE597C5-E504-4107-95D0-C78B037B90E6}">
      <dgm:prSet/>
      <dgm:spPr/>
      <dgm:t>
        <a:bodyPr/>
        <a:lstStyle/>
        <a:p>
          <a:r>
            <a:rPr lang="en-US"/>
            <a:t>Will provide deeper insight in the incidence of silent infarcts, the slope of post-stroke cognitive decline, and the relationship between them</a:t>
          </a:r>
        </a:p>
      </dgm:t>
    </dgm:pt>
    <dgm:pt modelId="{F5C76D3E-1D56-4DB1-8B78-64B50C352DEB}" type="parTrans" cxnId="{8699C3DF-66D4-4A05-B5CD-9882BC56F593}">
      <dgm:prSet/>
      <dgm:spPr/>
      <dgm:t>
        <a:bodyPr/>
        <a:lstStyle/>
        <a:p>
          <a:endParaRPr lang="en-US"/>
        </a:p>
      </dgm:t>
    </dgm:pt>
    <dgm:pt modelId="{364CC165-A536-40F6-A2CC-7EA0288BE359}" type="sibTrans" cxnId="{8699C3DF-66D4-4A05-B5CD-9882BC56F593}">
      <dgm:prSet/>
      <dgm:spPr/>
      <dgm:t>
        <a:bodyPr/>
        <a:lstStyle/>
        <a:p>
          <a:endParaRPr lang="en-US"/>
        </a:p>
      </dgm:t>
    </dgm:pt>
    <dgm:pt modelId="{6E689A11-ED20-423F-A01F-3A3FFE936411}">
      <dgm:prSet/>
      <dgm:spPr/>
      <dgm:t>
        <a:bodyPr/>
        <a:lstStyle/>
        <a:p>
          <a:r>
            <a:rPr lang="en-US"/>
            <a:t>Will set the stage for future trials to prevent silent infarction and post-stroke cognitive decline</a:t>
          </a:r>
        </a:p>
      </dgm:t>
    </dgm:pt>
    <dgm:pt modelId="{431F5A11-9AA9-40D1-9745-EC3CC39744DC}" type="parTrans" cxnId="{A80E9653-9476-4343-9347-ADEC2477F1DD}">
      <dgm:prSet/>
      <dgm:spPr/>
      <dgm:t>
        <a:bodyPr/>
        <a:lstStyle/>
        <a:p>
          <a:endParaRPr lang="en-US"/>
        </a:p>
      </dgm:t>
    </dgm:pt>
    <dgm:pt modelId="{6F215FCF-49B2-4A69-B60D-C464745C2D35}" type="sibTrans" cxnId="{A80E9653-9476-4343-9347-ADEC2477F1DD}">
      <dgm:prSet/>
      <dgm:spPr/>
      <dgm:t>
        <a:bodyPr/>
        <a:lstStyle/>
        <a:p>
          <a:endParaRPr lang="en-US"/>
        </a:p>
      </dgm:t>
    </dgm:pt>
    <dgm:pt modelId="{0BD61D5F-8B06-7741-BE56-F9989684C5D5}" type="pres">
      <dgm:prSet presAssocID="{BBA93589-941A-4C59-BCAE-11F7CA672A2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8B6EC2-BF0D-3542-9B05-53B1DBBF44F2}" type="pres">
      <dgm:prSet presAssocID="{BC85E963-702C-43BF-A651-632D5784275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DD9564-7562-9649-B09B-76A11DC11FA1}" type="pres">
      <dgm:prSet presAssocID="{54F178B8-5A6A-40A0-B6FF-D027B6CABE99}" presName="spacer" presStyleCnt="0"/>
      <dgm:spPr/>
    </dgm:pt>
    <dgm:pt modelId="{8753C769-29BE-6044-937B-A062D50B3B87}" type="pres">
      <dgm:prSet presAssocID="{D81C3BBC-0258-4949-9C82-0112801DA6E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3EE120-C389-CB47-B659-C309250C820B}" type="pres">
      <dgm:prSet presAssocID="{F886F3E3-6681-4595-B1BD-CE1DE744DBE7}" presName="spacer" presStyleCnt="0"/>
      <dgm:spPr/>
    </dgm:pt>
    <dgm:pt modelId="{68D08C83-7C4F-3442-AE75-50266082BF0C}" type="pres">
      <dgm:prSet presAssocID="{7EE597C5-E504-4107-95D0-C78B037B90E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5DDE64-7D95-7248-B6EE-BD4C276AB2C8}" type="pres">
      <dgm:prSet presAssocID="{364CC165-A536-40F6-A2CC-7EA0288BE359}" presName="spacer" presStyleCnt="0"/>
      <dgm:spPr/>
    </dgm:pt>
    <dgm:pt modelId="{75682EBE-67E4-CA47-9E44-82BB60E06702}" type="pres">
      <dgm:prSet presAssocID="{6E689A11-ED20-423F-A01F-3A3FFE93641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53DC44-8959-4C92-AC72-19B04CB29946}" srcId="{BBA93589-941A-4C59-BCAE-11F7CA672A24}" destId="{D81C3BBC-0258-4949-9C82-0112801DA6E3}" srcOrd="1" destOrd="0" parTransId="{B93EBC4E-0738-49FA-9C04-F6EB1D6F35D4}" sibTransId="{F886F3E3-6681-4595-B1BD-CE1DE744DBE7}"/>
    <dgm:cxn modelId="{8699C3DF-66D4-4A05-B5CD-9882BC56F593}" srcId="{BBA93589-941A-4C59-BCAE-11F7CA672A24}" destId="{7EE597C5-E504-4107-95D0-C78B037B90E6}" srcOrd="2" destOrd="0" parTransId="{F5C76D3E-1D56-4DB1-8B78-64B50C352DEB}" sibTransId="{364CC165-A536-40F6-A2CC-7EA0288BE359}"/>
    <dgm:cxn modelId="{EC170BC3-42A7-4B4F-8AA3-4EEDAEFCEBB2}" type="presOf" srcId="{6E689A11-ED20-423F-A01F-3A3FFE936411}" destId="{75682EBE-67E4-CA47-9E44-82BB60E06702}" srcOrd="0" destOrd="0" presId="urn:microsoft.com/office/officeart/2005/8/layout/vList2"/>
    <dgm:cxn modelId="{F45055C8-FEBC-1B4E-A43B-5A28B6296F18}" type="presOf" srcId="{BC85E963-702C-43BF-A651-632D57842752}" destId="{328B6EC2-BF0D-3542-9B05-53B1DBBF44F2}" srcOrd="0" destOrd="0" presId="urn:microsoft.com/office/officeart/2005/8/layout/vList2"/>
    <dgm:cxn modelId="{45FF3B29-D71D-D546-A5D4-3CC75AA69B45}" type="presOf" srcId="{D81C3BBC-0258-4949-9C82-0112801DA6E3}" destId="{8753C769-29BE-6044-937B-A062D50B3B87}" srcOrd="0" destOrd="0" presId="urn:microsoft.com/office/officeart/2005/8/layout/vList2"/>
    <dgm:cxn modelId="{DBB84B1F-A9C1-4643-9F80-55CACC4149CC}" srcId="{BBA93589-941A-4C59-BCAE-11F7CA672A24}" destId="{BC85E963-702C-43BF-A651-632D57842752}" srcOrd="0" destOrd="0" parTransId="{4301BC49-6D16-472C-AC93-468D4E0BBD06}" sibTransId="{54F178B8-5A6A-40A0-B6FF-D027B6CABE99}"/>
    <dgm:cxn modelId="{530224EA-C61E-E443-AA63-5368C252CD14}" type="presOf" srcId="{7EE597C5-E504-4107-95D0-C78B037B90E6}" destId="{68D08C83-7C4F-3442-AE75-50266082BF0C}" srcOrd="0" destOrd="0" presId="urn:microsoft.com/office/officeart/2005/8/layout/vList2"/>
    <dgm:cxn modelId="{A80E9653-9476-4343-9347-ADEC2477F1DD}" srcId="{BBA93589-941A-4C59-BCAE-11F7CA672A24}" destId="{6E689A11-ED20-423F-A01F-3A3FFE936411}" srcOrd="3" destOrd="0" parTransId="{431F5A11-9AA9-40D1-9745-EC3CC39744DC}" sibTransId="{6F215FCF-49B2-4A69-B60D-C464745C2D35}"/>
    <dgm:cxn modelId="{4E284A9E-037F-124D-9B74-ECA550AD6629}" type="presOf" srcId="{BBA93589-941A-4C59-BCAE-11F7CA672A24}" destId="{0BD61D5F-8B06-7741-BE56-F9989684C5D5}" srcOrd="0" destOrd="0" presId="urn:microsoft.com/office/officeart/2005/8/layout/vList2"/>
    <dgm:cxn modelId="{01AB6DBC-A4C1-D546-9E84-61A3322D2A0E}" type="presParOf" srcId="{0BD61D5F-8B06-7741-BE56-F9989684C5D5}" destId="{328B6EC2-BF0D-3542-9B05-53B1DBBF44F2}" srcOrd="0" destOrd="0" presId="urn:microsoft.com/office/officeart/2005/8/layout/vList2"/>
    <dgm:cxn modelId="{E049804B-56FA-6C4E-B048-343D8E206179}" type="presParOf" srcId="{0BD61D5F-8B06-7741-BE56-F9989684C5D5}" destId="{AADD9564-7562-9649-B09B-76A11DC11FA1}" srcOrd="1" destOrd="0" presId="urn:microsoft.com/office/officeart/2005/8/layout/vList2"/>
    <dgm:cxn modelId="{F0D328D5-65CA-424A-BD96-EA19C3A3D18B}" type="presParOf" srcId="{0BD61D5F-8B06-7741-BE56-F9989684C5D5}" destId="{8753C769-29BE-6044-937B-A062D50B3B87}" srcOrd="2" destOrd="0" presId="urn:microsoft.com/office/officeart/2005/8/layout/vList2"/>
    <dgm:cxn modelId="{90E4E881-9B74-7542-A5EC-86F15062816E}" type="presParOf" srcId="{0BD61D5F-8B06-7741-BE56-F9989684C5D5}" destId="{7F3EE120-C389-CB47-B659-C309250C820B}" srcOrd="3" destOrd="0" presId="urn:microsoft.com/office/officeart/2005/8/layout/vList2"/>
    <dgm:cxn modelId="{08508F7A-B752-1847-848B-A3ABE954F3CC}" type="presParOf" srcId="{0BD61D5F-8B06-7741-BE56-F9989684C5D5}" destId="{68D08C83-7C4F-3442-AE75-50266082BF0C}" srcOrd="4" destOrd="0" presId="urn:microsoft.com/office/officeart/2005/8/layout/vList2"/>
    <dgm:cxn modelId="{90CE825F-5C8E-764C-B2C3-66393FCA1978}" type="presParOf" srcId="{0BD61D5F-8B06-7741-BE56-F9989684C5D5}" destId="{365DDE64-7D95-7248-B6EE-BD4C276AB2C8}" srcOrd="5" destOrd="0" presId="urn:microsoft.com/office/officeart/2005/8/layout/vList2"/>
    <dgm:cxn modelId="{8700A2D7-B990-E544-80B0-ED1733F78FE7}" type="presParOf" srcId="{0BD61D5F-8B06-7741-BE56-F9989684C5D5}" destId="{75682EBE-67E4-CA47-9E44-82BB60E0670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B6EC2-BF0D-3542-9B05-53B1DBBF44F2}">
      <dsp:nvSpPr>
        <dsp:cNvPr id="0" name=""/>
        <dsp:cNvSpPr/>
      </dsp:nvSpPr>
      <dsp:spPr>
        <a:xfrm>
          <a:off x="0" y="112473"/>
          <a:ext cx="6492875" cy="117475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Large scale data of effect of anticoagulation on silent infarction and cognitive decline</a:t>
          </a:r>
        </a:p>
      </dsp:txBody>
      <dsp:txXfrm>
        <a:off x="57347" y="169820"/>
        <a:ext cx="6378181" cy="1060059"/>
      </dsp:txXfrm>
    </dsp:sp>
    <dsp:sp modelId="{8753C769-29BE-6044-937B-A062D50B3B87}">
      <dsp:nvSpPr>
        <dsp:cNvPr id="0" name=""/>
        <dsp:cNvSpPr/>
      </dsp:nvSpPr>
      <dsp:spPr>
        <a:xfrm>
          <a:off x="0" y="1347706"/>
          <a:ext cx="6492875" cy="1174753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Results that are important regardless of the results of the parent trial</a:t>
          </a:r>
        </a:p>
      </dsp:txBody>
      <dsp:txXfrm>
        <a:off x="57347" y="1405053"/>
        <a:ext cx="6378181" cy="1060059"/>
      </dsp:txXfrm>
    </dsp:sp>
    <dsp:sp modelId="{68D08C83-7C4F-3442-AE75-50266082BF0C}">
      <dsp:nvSpPr>
        <dsp:cNvPr id="0" name=""/>
        <dsp:cNvSpPr/>
      </dsp:nvSpPr>
      <dsp:spPr>
        <a:xfrm>
          <a:off x="0" y="2582939"/>
          <a:ext cx="6492875" cy="1174753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Will provide deeper insight in the incidence of silent infarcts, the slope of post-stroke cognitive decline, and the relationship between them</a:t>
          </a:r>
        </a:p>
      </dsp:txBody>
      <dsp:txXfrm>
        <a:off x="57347" y="2640286"/>
        <a:ext cx="6378181" cy="1060059"/>
      </dsp:txXfrm>
    </dsp:sp>
    <dsp:sp modelId="{75682EBE-67E4-CA47-9E44-82BB60E06702}">
      <dsp:nvSpPr>
        <dsp:cNvPr id="0" name=""/>
        <dsp:cNvSpPr/>
      </dsp:nvSpPr>
      <dsp:spPr>
        <a:xfrm>
          <a:off x="0" y="3818173"/>
          <a:ext cx="6492875" cy="1174753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Will set the stage for future trials to prevent silent infarction and post-stroke cognitive decline</a:t>
          </a:r>
        </a:p>
      </dsp:txBody>
      <dsp:txXfrm>
        <a:off x="57347" y="3875520"/>
        <a:ext cx="6378181" cy="1060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2F8C0-37DB-6143-ABBC-554369670EA9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6BE96-4213-ED47-A43F-EC0334017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7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6C7A7-CD49-4974-BA3A-56C0C040C0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23BA29-04F1-4A13-B19E-76512055A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AA7B3-CAF3-4536-9DEC-21A7390CA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34F6-4BCA-4501-A45B-18892A8B1A56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7038F-93FD-4E92-BF50-7AB84EA7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4B21B-AAE4-4EA2-B5DA-98C077898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3DBD-C87C-41B0-8D66-9DF779817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59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32B34-9A01-42EF-B5FC-C263739F5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9E69D7-71A8-41C3-B049-2311E6785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D5CE0-4EE2-45D8-B9D1-0B5735458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34F6-4BCA-4501-A45B-18892A8B1A56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7DEC3-B68C-402F-9771-2C66CB5C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9F1B2-3EA7-4D99-910A-A489C9449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3DBD-C87C-41B0-8D66-9DF779817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44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FB9F21-A886-4998-91E0-469DD3C777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753DE3-1BAA-4FD8-B060-215C9315D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BA435-0C23-4ADD-98E5-B4810C99E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34F6-4BCA-4501-A45B-18892A8B1A56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E5DAD-B0D4-4E31-90AE-07F7B2ABF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F9C4D-7CC5-4C58-AE08-FF7AC14E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3DBD-C87C-41B0-8D66-9DF779817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9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B073-D9CA-4F05-9566-619F6E853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0F6EA-3D0C-469B-93F5-2B2B6EDF1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C80A6-CEA7-4B20-BF82-ABB95D94A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34F6-4BCA-4501-A45B-18892A8B1A56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47993-3A45-44AC-B177-CC466A149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E0211-9EE8-4BE5-8869-FA50C57DA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3DBD-C87C-41B0-8D66-9DF779817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15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9330C-238C-43E0-B1BB-2139AAC7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DDD83-A789-404C-BC27-2EC51622A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149ED-C041-4084-B2E1-E13AF0F8E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34F6-4BCA-4501-A45B-18892A8B1A56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59C00-E458-446E-97A1-F70A6FB3F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90385-A34A-4180-8903-205FA49CD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3DBD-C87C-41B0-8D66-9DF779817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40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7C6D-ADEB-440E-ADC2-EF5150F93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CB648-11A1-46B6-BD85-2669DE67AF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06844D-AA33-4E1C-B5E8-AA12CD1DF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006A5-8D81-43CA-B78F-1A6DD148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34F6-4BCA-4501-A45B-18892A8B1A56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256C4-622B-4D4E-A9E5-4CDB084D9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C2EF2-24F2-451E-B22D-8EBED4C1F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3DBD-C87C-41B0-8D66-9DF779817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45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ADD15-35FE-46D8-856D-B3FD28ED3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D9346-7C3E-409F-88D2-E0C8BF841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0EDA3-5998-42AE-A533-BEC7E89BB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3CE0F5-8299-429D-BBC8-B0B95B79C2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4DC35E-AD6B-42A8-93E2-ECB4779B83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1CF57D-5A66-4ABF-919C-A32EC4D0F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34F6-4BCA-4501-A45B-18892A8B1A56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F4BC84-C6B4-48A2-8D2A-659F7820B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1228E9-93F2-4E4E-80E5-72B6A74EA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3DBD-C87C-41B0-8D66-9DF779817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24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475AC-BC96-4BBD-977B-FBFCA931C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690608-21AE-42F7-803A-6BA851F5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34F6-4BCA-4501-A45B-18892A8B1A56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2E2F52-A7C6-4791-8FAF-027D54F1D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84C7C3-F28A-42AE-BD59-65395F3E1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3DBD-C87C-41B0-8D66-9DF779817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37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09DC65-D086-407E-A26B-F329851D5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34F6-4BCA-4501-A45B-18892A8B1A56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1B571E-0B11-4F8B-8240-68CC1D8D1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5B30C-B970-454F-8993-6C4F78F29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3DBD-C87C-41B0-8D66-9DF779817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11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63DD6-1E7E-4C9C-B98E-1B39B581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E54C2-C97F-47F7-9D73-A7999E9D2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949BEF-B41C-4129-BF27-2FA32138E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95CB9-2264-4489-BAE0-7D4CB6C3F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34F6-4BCA-4501-A45B-18892A8B1A56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9CF67-56AF-41D4-B7FF-48DC07A89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C6510-D2FE-4F73-9DAD-DA9401C8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3DBD-C87C-41B0-8D66-9DF779817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1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AF8A6-CC8F-4393-9A75-2DCB9CC44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36C0E2-141E-4EB9-AC84-55C9CA7A3A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4028D8-C201-4AC8-9469-B5D11ECB1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8A7496-3517-4CC5-8533-8890239D5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34F6-4BCA-4501-A45B-18892A8B1A56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8FD41-9145-460F-A320-C7A02E38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3A77F2-006F-4CFC-820F-FD2325FF3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3DBD-C87C-41B0-8D66-9DF779817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94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F805F8-1235-4246-91AE-4C04A53A6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0780-DB27-448E-8440-5033CC8D8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B48E5-6716-4DFB-9B25-EF707FACFD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034F6-4BCA-4501-A45B-18892A8B1A56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D5938-8D90-446A-831E-050AEBFC32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234D4-C1D4-4B58-B438-6C0DA0D73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53DBD-C87C-41B0-8D66-9DF779817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91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tiff"/><Relationship Id="rId12" Type="http://schemas.openxmlformats.org/officeDocument/2006/relationships/image" Target="../media/image18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11" Type="http://schemas.openxmlformats.org/officeDocument/2006/relationships/image" Target="../media/image17.jpeg"/><Relationship Id="rId5" Type="http://schemas.openxmlformats.org/officeDocument/2006/relationships/image" Target="../media/image11.tiff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tiff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3AC21-1367-425E-9AD2-AB91B522F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6" y="803705"/>
            <a:ext cx="4208656" cy="3034857"/>
          </a:xfrm>
        </p:spPr>
        <p:txBody>
          <a:bodyPr anchor="b">
            <a:normAutofit/>
          </a:bodyPr>
          <a:lstStyle/>
          <a:p>
            <a:pPr algn="r"/>
            <a:r>
              <a:rPr lang="en-US" sz="5400" b="1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ARCADIA-CSI</a:t>
            </a:r>
            <a:br>
              <a:rPr lang="en-US" sz="5400" b="1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US" sz="5400" b="1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EE1F0-5AA6-40C3-B3FF-6046D3C7B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1" y="4013165"/>
            <a:ext cx="4204012" cy="2205732"/>
          </a:xfrm>
        </p:spPr>
        <p:txBody>
          <a:bodyPr anchor="t">
            <a:normAutofit/>
          </a:bodyPr>
          <a:lstStyle/>
          <a:p>
            <a:pPr algn="r"/>
            <a:r>
              <a:rPr lang="en-US" sz="1800" dirty="0">
                <a:solidFill>
                  <a:srgbClr val="FFFFFF"/>
                </a:solidFill>
              </a:rPr>
              <a:t>An ancillary study to the ARCADIA trial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D3B234E-6C3A-C143-9928-D2694826D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04009"/>
            <a:ext cx="5459470" cy="485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49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3AC21-1367-425E-9AD2-AB91B522F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Inclusion/Exclusion Criteria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EE1F0-5AA6-40C3-B3FF-6046D3C7B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722856" cy="497647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600" b="1" dirty="0"/>
              <a:t>Inclusion Criteria</a:t>
            </a:r>
            <a:endParaRPr lang="en-US" sz="26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600" dirty="0"/>
              <a:t>Randomized in ARCADIA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600" dirty="0"/>
              <a:t>&gt;3 months post index stroke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600" dirty="0"/>
              <a:t>Able to undergo MRI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600" dirty="0"/>
              <a:t>Able to provide self-consent for ARCADIA-CSI in English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600" dirty="0"/>
              <a:t>Score of 0-1 on NIHSS language at time of ARCADIA-CSI enrollment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6725381" y="1690688"/>
            <a:ext cx="5181600" cy="4976473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Exclusion Criteria</a:t>
            </a:r>
          </a:p>
          <a:p>
            <a:pPr marL="342900" lvl="0" indent="-342900"/>
            <a:r>
              <a:rPr lang="en-US" dirty="0"/>
              <a:t>Diagnosis of dementia</a:t>
            </a:r>
          </a:p>
          <a:p>
            <a:pPr marL="342900" lvl="0" indent="-342900"/>
            <a:r>
              <a:rPr lang="en-US" dirty="0"/>
              <a:t>Active illicit drug use</a:t>
            </a:r>
          </a:p>
          <a:p>
            <a:pPr marL="342900" lvl="0" indent="-342900"/>
            <a:r>
              <a:rPr lang="en-US" dirty="0"/>
              <a:t>Psychiatric admission or ECT for major depression within last two years </a:t>
            </a:r>
          </a:p>
          <a:p>
            <a:pPr marL="342900" lvl="0" indent="-342900"/>
            <a:r>
              <a:rPr lang="en-US" dirty="0"/>
              <a:t>Education less than 8 years</a:t>
            </a:r>
          </a:p>
          <a:p>
            <a:pPr marL="342900" lvl="0" indent="-342900"/>
            <a:r>
              <a:rPr lang="en-US" dirty="0"/>
              <a:t>History of traumatic brain injury with loss of consciousness of more than 30 minutes </a:t>
            </a:r>
          </a:p>
          <a:p>
            <a:pPr marL="342900" lvl="0" indent="-342900"/>
            <a:r>
              <a:rPr lang="en-US" dirty="0"/>
              <a:t>ARCADIA study drug permanently discontinued </a:t>
            </a:r>
          </a:p>
        </p:txBody>
      </p:sp>
    </p:spTree>
    <p:extLst>
      <p:ext uri="{BB962C8B-B14F-4D97-AF65-F5344CB8AC3E}">
        <p14:creationId xmlns:p14="http://schemas.microsoft.com/office/powerpoint/2010/main" val="1847490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63AC21-1367-425E-9AD2-AB91B522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Analysis</a:t>
            </a:r>
            <a:endParaRPr lang="en-US" sz="4000" b="1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EE1F0-5AA6-40C3-B3FF-6046D3C7B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pPr marL="342900" indent="-342900"/>
            <a:r>
              <a:rPr lang="en-US" sz="2000" b="1">
                <a:solidFill>
                  <a:srgbClr val="000000"/>
                </a:solidFill>
              </a:rPr>
              <a:t>Sample</a:t>
            </a:r>
            <a:r>
              <a:rPr lang="en-US" sz="2000">
                <a:solidFill>
                  <a:srgbClr val="000000"/>
                </a:solidFill>
              </a:rPr>
              <a:t>: 1100 patients in ARCADIA -&gt; 85% (n=935) will meet ARCADIA-CSI eligibility -&gt; 75% will be willing to consent (n=700) -&gt; will easily meet our target enrollment of 500 patients</a:t>
            </a:r>
          </a:p>
          <a:p>
            <a:pPr marL="342900" indent="-342900"/>
            <a:r>
              <a:rPr lang="en-US" sz="2000" b="1">
                <a:solidFill>
                  <a:srgbClr val="000000"/>
                </a:solidFill>
              </a:rPr>
              <a:t>Cognitive outcome</a:t>
            </a:r>
            <a:r>
              <a:rPr lang="en-US" sz="2000">
                <a:solidFill>
                  <a:srgbClr val="000000"/>
                </a:solidFill>
              </a:rPr>
              <a:t>: Random effects regression model with 90% power to detect a difference of 0.26 SD on the average z-score at 3 years</a:t>
            </a:r>
          </a:p>
          <a:p>
            <a:pPr marL="342900" indent="-342900"/>
            <a:r>
              <a:rPr lang="en-US" sz="2000" b="1">
                <a:solidFill>
                  <a:srgbClr val="000000"/>
                </a:solidFill>
              </a:rPr>
              <a:t>Radiological outcome</a:t>
            </a:r>
            <a:r>
              <a:rPr lang="en-US" sz="2000">
                <a:solidFill>
                  <a:srgbClr val="000000"/>
                </a:solidFill>
              </a:rPr>
              <a:t>: Poisson regression model with 90% power to detect a 13% reduction (from 50 to 37%) in the incidence of silent infarcts over 3 years</a:t>
            </a:r>
          </a:p>
        </p:txBody>
      </p:sp>
    </p:spTree>
    <p:extLst>
      <p:ext uri="{BB962C8B-B14F-4D97-AF65-F5344CB8AC3E}">
        <p14:creationId xmlns:p14="http://schemas.microsoft.com/office/powerpoint/2010/main" val="179129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063AC21-1367-425E-9AD2-AB91B522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Impact of ARCADIA-CSI</a:t>
            </a:r>
            <a:endParaRPr lang="en-US" sz="4000" b="1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4" name="Subtitle 2">
            <a:extLst>
              <a:ext uri="{FF2B5EF4-FFF2-40B4-BE49-F238E27FC236}">
                <a16:creationId xmlns:a16="http://schemas.microsoft.com/office/drawing/2014/main" id="{320257FA-CC6A-40CA-BBBA-919D6C6E73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4477423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9004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93DA338-AE10-D34D-9FC4-BE7AA310540F}"/>
              </a:ext>
            </a:extLst>
          </p:cNvPr>
          <p:cNvGrpSpPr/>
          <p:nvPr/>
        </p:nvGrpSpPr>
        <p:grpSpPr>
          <a:xfrm>
            <a:off x="334816" y="674402"/>
            <a:ext cx="11517687" cy="2341162"/>
            <a:chOff x="102059" y="674402"/>
            <a:chExt cx="11517687" cy="23411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288197-B0A5-2E4C-8A51-00B148CBF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916" b="23071"/>
            <a:stretch/>
          </p:blipFill>
          <p:spPr>
            <a:xfrm>
              <a:off x="7855667" y="674402"/>
              <a:ext cx="1828800" cy="1831779"/>
            </a:xfrm>
            <a:prstGeom prst="ellipse">
              <a:avLst/>
            </a:prstGeom>
          </p:spPr>
        </p:pic>
        <p:pic>
          <p:nvPicPr>
            <p:cNvPr id="6" name="Picture 5" descr="A person standing in front of a building&#10;&#10;Description automatically generated">
              <a:extLst>
                <a:ext uri="{FF2B5EF4-FFF2-40B4-BE49-F238E27FC236}">
                  <a16:creationId xmlns:a16="http://schemas.microsoft.com/office/drawing/2014/main" id="{42B34A86-3A17-A847-8D01-CBDFF45D34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56" t="12433" r="24947" b="52268"/>
            <a:stretch/>
          </p:blipFill>
          <p:spPr>
            <a:xfrm>
              <a:off x="2042019" y="682628"/>
              <a:ext cx="1828800" cy="1831908"/>
            </a:xfrm>
            <a:prstGeom prst="ellipse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73C77B-9DAE-7E44-8ADC-17C6997D24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t="2176" r="-1" b="7569"/>
            <a:stretch/>
          </p:blipFill>
          <p:spPr>
            <a:xfrm>
              <a:off x="3978863" y="678867"/>
              <a:ext cx="1828800" cy="1828929"/>
            </a:xfrm>
            <a:prstGeom prst="ellipse">
              <a:avLst/>
            </a:prstGeom>
            <a:effectLst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56A108E-089E-FA48-9C38-F1B0A241D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317" r="12683" b="25084"/>
            <a:stretch/>
          </p:blipFill>
          <p:spPr>
            <a:xfrm>
              <a:off x="9790946" y="674402"/>
              <a:ext cx="1828800" cy="1826749"/>
            </a:xfrm>
            <a:prstGeom prst="ellipse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D5A1FBF-460E-B94E-8B13-FD347091B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117" t="5338" r="12092" b="3811"/>
            <a:stretch/>
          </p:blipFill>
          <p:spPr>
            <a:xfrm>
              <a:off x="102059" y="684960"/>
              <a:ext cx="1828800" cy="1829576"/>
            </a:xfrm>
            <a:prstGeom prst="ellipse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A0E9AC-A4A5-5845-8A7B-FB926D4D5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20065"/>
            <a:stretch/>
          </p:blipFill>
          <p:spPr>
            <a:xfrm>
              <a:off x="5920388" y="678867"/>
              <a:ext cx="1828800" cy="1827314"/>
            </a:xfrm>
            <a:prstGeom prst="ellipse">
              <a:avLst/>
            </a:prstGeom>
            <a:effectLst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B3B636-3E95-5844-A7B9-253D81FC0234}"/>
                </a:ext>
              </a:extLst>
            </p:cNvPr>
            <p:cNvSpPr txBox="1"/>
            <p:nvPr/>
          </p:nvSpPr>
          <p:spPr>
            <a:xfrm>
              <a:off x="7877168" y="2516634"/>
              <a:ext cx="1876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David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Tirschwell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University of Washington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C1A246-3E75-4B4E-8D81-E09B5031ADBF}"/>
                </a:ext>
              </a:extLst>
            </p:cNvPr>
            <p:cNvSpPr txBox="1"/>
            <p:nvPr/>
          </p:nvSpPr>
          <p:spPr>
            <a:xfrm>
              <a:off x="2198837" y="2524859"/>
              <a:ext cx="1515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Maarten Lansberg</a:t>
              </a:r>
            </a:p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Stanford University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0ECAF2-C829-1F4C-8F49-8D7C9491D0FF}"/>
                </a:ext>
              </a:extLst>
            </p:cNvPr>
            <p:cNvSpPr txBox="1"/>
            <p:nvPr/>
          </p:nvSpPr>
          <p:spPr>
            <a:xfrm>
              <a:off x="4430060" y="2521098"/>
              <a:ext cx="9264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Ron Lazar</a:t>
              </a:r>
            </a:p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UAB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FA2FFE-5F2D-1E47-95F1-F606D98DB891}"/>
                </a:ext>
              </a:extLst>
            </p:cNvPr>
            <p:cNvSpPr txBox="1"/>
            <p:nvPr/>
          </p:nvSpPr>
          <p:spPr>
            <a:xfrm>
              <a:off x="10046078" y="2524859"/>
              <a:ext cx="15183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Max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Wintermark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Stanford University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8325A5-A356-0840-A0CF-D32B6539A52B}"/>
                </a:ext>
              </a:extLst>
            </p:cNvPr>
            <p:cNvSpPr txBox="1"/>
            <p:nvPr/>
          </p:nvSpPr>
          <p:spPr>
            <a:xfrm>
              <a:off x="383115" y="2553899"/>
              <a:ext cx="12666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George Howard</a:t>
              </a:r>
            </a:p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UAB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2CF88A-AA0B-6047-B8B7-6B3EC446D6A1}"/>
                </a:ext>
              </a:extLst>
            </p:cNvPr>
            <p:cNvSpPr txBox="1"/>
            <p:nvPr/>
          </p:nvSpPr>
          <p:spPr>
            <a:xfrm>
              <a:off x="6221479" y="2516634"/>
              <a:ext cx="12266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Kevin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Sheth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Yale University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A02C503-7D09-4D46-BE92-89A9E2D99C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937" t="43971" r="18121" b="32000"/>
          <a:stretch/>
        </p:blipFill>
        <p:spPr>
          <a:xfrm>
            <a:off x="668403" y="3267158"/>
            <a:ext cx="1243337" cy="160715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F2AEC2-BBC6-EE42-AB8B-959630C67676}"/>
              </a:ext>
            </a:extLst>
          </p:cNvPr>
          <p:cNvSpPr txBox="1"/>
          <p:nvPr/>
        </p:nvSpPr>
        <p:spPr>
          <a:xfrm>
            <a:off x="560589" y="4935795"/>
            <a:ext cx="1515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Stephanie Kemp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Stanford University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1E2645-0944-0047-AD46-62D3D7D931BF}"/>
              </a:ext>
            </a:extLst>
          </p:cNvPr>
          <p:cNvSpPr txBox="1"/>
          <p:nvPr/>
        </p:nvSpPr>
        <p:spPr>
          <a:xfrm>
            <a:off x="7106860" y="4935794"/>
            <a:ext cx="1301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Christy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Cassarly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Statistical PI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MUSC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A313A2-7971-4844-A92F-E4787E0CCF66}"/>
              </a:ext>
            </a:extLst>
          </p:cNvPr>
          <p:cNvSpPr txBox="1"/>
          <p:nvPr/>
        </p:nvSpPr>
        <p:spPr>
          <a:xfrm>
            <a:off x="11089062" y="4871858"/>
            <a:ext cx="1148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Terina Meyers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UAB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A5EC25-9E08-E042-A682-7BF5C0EBC8AF}"/>
              </a:ext>
            </a:extLst>
          </p:cNvPr>
          <p:cNvSpPr txBox="1"/>
          <p:nvPr/>
        </p:nvSpPr>
        <p:spPr>
          <a:xfrm>
            <a:off x="8557885" y="4909730"/>
            <a:ext cx="1156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Faria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Khattak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Data Manager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MUSC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DDB6B2-54A9-374C-AD0B-7E354193B7E1}"/>
              </a:ext>
            </a:extLst>
          </p:cNvPr>
          <p:cNvSpPr txBox="1"/>
          <p:nvPr/>
        </p:nvSpPr>
        <p:spPr>
          <a:xfrm>
            <a:off x="2305923" y="4878601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Joe Broderick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Univ of Cincinnati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3795DC-F6EF-CF44-BA8E-DE118E0092F9}"/>
              </a:ext>
            </a:extLst>
          </p:cNvPr>
          <p:cNvSpPr txBox="1"/>
          <p:nvPr/>
        </p:nvSpPr>
        <p:spPr>
          <a:xfrm>
            <a:off x="3825808" y="4885843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Jamey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Frasure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Univ of Cincinnati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087002-ECC8-224E-A6B7-C7AF3B448FE8}"/>
              </a:ext>
            </a:extLst>
          </p:cNvPr>
          <p:cNvSpPr txBox="1"/>
          <p:nvPr/>
        </p:nvSpPr>
        <p:spPr>
          <a:xfrm>
            <a:off x="5417273" y="4838134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Tashia Harris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Univ of Cincinnati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380372-D642-9149-93DF-6CACA8D897EE}"/>
              </a:ext>
            </a:extLst>
          </p:cNvPr>
          <p:cNvSpPr txBox="1"/>
          <p:nvPr/>
        </p:nvSpPr>
        <p:spPr>
          <a:xfrm>
            <a:off x="10133055" y="4871859"/>
            <a:ext cx="981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Paul Wolff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E730CD-3BFC-43A8-BFDD-E2B823EEBF1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05" y="3291656"/>
            <a:ext cx="1149997" cy="160698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F7B27B2-B402-4FCE-9CB4-4F965383D07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399" y="3323993"/>
            <a:ext cx="1333845" cy="155032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48FAAE5-79A3-4458-9FE5-95E2730BBCA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94" y="3360902"/>
            <a:ext cx="1037737" cy="1452832"/>
          </a:xfrm>
          <a:prstGeom prst="rect">
            <a:avLst/>
          </a:prstGeom>
        </p:spPr>
      </p:pic>
      <p:pic>
        <p:nvPicPr>
          <p:cNvPr id="19" name="Picture 1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AFEB1C3-CE24-0541-A4D3-31A62732D21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650" y="3379796"/>
            <a:ext cx="1098378" cy="1537729"/>
          </a:xfrm>
          <a:prstGeom prst="rect">
            <a:avLst/>
          </a:prstGeom>
        </p:spPr>
      </p:pic>
      <p:pic>
        <p:nvPicPr>
          <p:cNvPr id="33" name="Picture 3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448E07F6-B016-6C47-98B6-7FD4AA06E01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229" y="3416226"/>
            <a:ext cx="1241539" cy="1312082"/>
          </a:xfrm>
          <a:prstGeom prst="rect">
            <a:avLst/>
          </a:prstGeom>
        </p:spPr>
      </p:pic>
      <p:pic>
        <p:nvPicPr>
          <p:cNvPr id="5" name="Picture 4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A7613252-0EFC-6D49-A85C-880A085C508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125" y="3487775"/>
            <a:ext cx="930937" cy="1240533"/>
          </a:xfrm>
          <a:prstGeom prst="rect">
            <a:avLst/>
          </a:prstGeom>
        </p:spPr>
      </p:pic>
      <p:pic>
        <p:nvPicPr>
          <p:cNvPr id="24" name="Picture 2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69CBBA3D-E6C6-D646-92D1-80C039B0B0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632" y="3486432"/>
            <a:ext cx="969491" cy="13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04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63AC21-1367-425E-9AD2-AB91B522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Integration with Parent Trial</a:t>
            </a:r>
            <a:endParaRPr lang="en-US" b="1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EE1F0-5AA6-40C3-B3FF-6046D3C7B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400" b="1">
                <a:solidFill>
                  <a:srgbClr val="000000"/>
                </a:solidFill>
              </a:rPr>
              <a:t>ARCADIA Parent Trial</a:t>
            </a:r>
          </a:p>
          <a:p>
            <a:pPr marL="342900" indent="-342900"/>
            <a:r>
              <a:rPr lang="en-US" sz="1400">
                <a:solidFill>
                  <a:srgbClr val="000000"/>
                </a:solidFill>
              </a:rPr>
              <a:t>Apixaban vs. aspirin for secondary stroke prevention</a:t>
            </a:r>
          </a:p>
          <a:p>
            <a:pPr marL="342900" indent="-342900"/>
            <a:r>
              <a:rPr lang="en-US" sz="1400">
                <a:solidFill>
                  <a:srgbClr val="000000"/>
                </a:solidFill>
              </a:rPr>
              <a:t>1100 patients with cryptogenic stroke and atriopathy</a:t>
            </a:r>
          </a:p>
          <a:p>
            <a:pPr marL="342900" indent="-342900"/>
            <a:r>
              <a:rPr lang="en-US" sz="1400">
                <a:solidFill>
                  <a:srgbClr val="000000"/>
                </a:solidFill>
              </a:rPr>
              <a:t>2.5 years of enrollment; 1.5-4 (median 3) yrs of f/u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</a:rPr>
              <a:t>No data on cognitive and neuroimaging outcomes</a:t>
            </a:r>
          </a:p>
          <a:p>
            <a:endParaRPr lang="en-US" sz="14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400" b="1">
                <a:solidFill>
                  <a:srgbClr val="000000"/>
                </a:solidFill>
              </a:rPr>
              <a:t>ARCADIA-CSI Ancillary Study</a:t>
            </a:r>
          </a:p>
          <a:p>
            <a:pPr marL="350838" indent="-350838"/>
            <a:r>
              <a:rPr lang="en-US" sz="1400">
                <a:solidFill>
                  <a:srgbClr val="000000"/>
                </a:solidFill>
              </a:rPr>
              <a:t>Adds key cognitive and neuroimaging outcomes</a:t>
            </a:r>
          </a:p>
          <a:p>
            <a:pPr marL="350838" indent="-350838"/>
            <a:r>
              <a:rPr lang="en-US" sz="1400">
                <a:solidFill>
                  <a:srgbClr val="000000"/>
                </a:solidFill>
              </a:rPr>
              <a:t>Integrates seamlessly with ARCADIA study visits</a:t>
            </a:r>
          </a:p>
          <a:p>
            <a:pPr marL="350838" indent="-350838"/>
            <a:r>
              <a:rPr lang="en-US" sz="1400">
                <a:solidFill>
                  <a:srgbClr val="000000"/>
                </a:solidFill>
              </a:rPr>
              <a:t>Low patient / investigator burden</a:t>
            </a:r>
          </a:p>
          <a:p>
            <a:pPr marL="350838" indent="-350838"/>
            <a:r>
              <a:rPr lang="en-US" sz="1400">
                <a:solidFill>
                  <a:srgbClr val="000000"/>
                </a:solidFill>
              </a:rPr>
              <a:t>Potentially high impact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AD92F3-8784-CD4C-BC5C-7BA336BE4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2" y="1253837"/>
            <a:ext cx="4071077" cy="361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47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95B82D5-A8BB-45BF-BED8-C7B2068921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3AC21-1367-425E-9AD2-AB91B522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887" y="0"/>
            <a:ext cx="6821417" cy="1676603"/>
          </a:xfrm>
        </p:spPr>
        <p:txBody>
          <a:bodyPr>
            <a:normAutofit/>
          </a:bodyPr>
          <a:lstStyle/>
          <a:p>
            <a:r>
              <a:rPr lang="en-US" dirty="0"/>
              <a:t>Post-stroke </a:t>
            </a:r>
            <a:r>
              <a:rPr lang="en-US"/>
              <a:t>Cognitive Decline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EE1F0-5AA6-40C3-B3FF-6046D3C7B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5782" y="1461515"/>
            <a:ext cx="6422848" cy="172735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Cognitive decline accelerates after stroke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Stroke doubles the risk of developing dementia</a:t>
            </a:r>
          </a:p>
          <a:p>
            <a:pPr marL="342900" indent="-342900"/>
            <a:r>
              <a:rPr lang="en-US" sz="2400" dirty="0"/>
              <a:t>30% prevalence of dementia post-stroke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43" y="3124200"/>
            <a:ext cx="4889500" cy="3733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11973" y="6550223"/>
            <a:ext cx="1930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Levine. </a:t>
            </a:r>
            <a:r>
              <a:rPr lang="en-US" sz="1400" i="1" dirty="0"/>
              <a:t>JAMA</a:t>
            </a:r>
            <a:r>
              <a:rPr lang="en-US" sz="1400" dirty="0"/>
              <a:t> 2015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D24D50-B280-364F-85E5-5436CF93C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06" y="838301"/>
            <a:ext cx="2914536" cy="259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60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>
            <a:solidFill>
              <a:srgbClr val="DD02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3AC21-1367-425E-9AD2-AB91B522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575" y="70041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/>
              <a:t>Silent Infarcts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EE1F0-5AA6-40C3-B3FF-6046D3C7B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2733" y="1507199"/>
            <a:ext cx="3564114" cy="3051909"/>
          </a:xfrm>
        </p:spPr>
        <p:txBody>
          <a:bodyPr anchor="ctr">
            <a:normAutofit/>
          </a:bodyPr>
          <a:lstStyle/>
          <a:p>
            <a:pPr marL="342900" indent="-342900"/>
            <a:r>
              <a:rPr lang="en-US" sz="2400" dirty="0"/>
              <a:t>Common</a:t>
            </a:r>
          </a:p>
          <a:p>
            <a:pPr marL="800100" lvl="1" indent="-342900"/>
            <a:r>
              <a:rPr lang="en-US" sz="2000" dirty="0"/>
              <a:t>Prevalence 30-50%</a:t>
            </a:r>
          </a:p>
          <a:p>
            <a:pPr marL="800100" lvl="1" indent="-342900"/>
            <a:r>
              <a:rPr lang="en-US" sz="2000" dirty="0"/>
              <a:t>Incidence up to 19% annually after TIA</a:t>
            </a:r>
          </a:p>
          <a:p>
            <a:pPr marL="342900" indent="-342900"/>
            <a:r>
              <a:rPr lang="en-US" sz="2400" dirty="0"/>
              <a:t>Accelerate cognitive decline</a:t>
            </a:r>
          </a:p>
          <a:p>
            <a:pPr marL="342900" indent="-342900"/>
            <a:r>
              <a:rPr lang="en-US" sz="2400" dirty="0"/>
              <a:t>Double risk of dementia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61321" y="6334780"/>
            <a:ext cx="193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Vermeer. NEJM 2003</a:t>
            </a:r>
          </a:p>
          <a:p>
            <a:pPr algn="r"/>
            <a:r>
              <a:rPr lang="en-US" sz="1400" dirty="0"/>
              <a:t>Vermeer. </a:t>
            </a:r>
            <a:r>
              <a:rPr lang="en-US" sz="1400" i="1" dirty="0"/>
              <a:t>Lancet</a:t>
            </a:r>
            <a:r>
              <a:rPr lang="en-US" sz="1400" dirty="0"/>
              <a:t> 2007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199"/>
            <a:ext cx="5277072" cy="5051556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89CEE1F0-5AA6-40C3-B3FF-6046D3C7B60C}"/>
              </a:ext>
            </a:extLst>
          </p:cNvPr>
          <p:cNvSpPr txBox="1">
            <a:spLocks/>
          </p:cNvSpPr>
          <p:nvPr/>
        </p:nvSpPr>
        <p:spPr>
          <a:xfrm>
            <a:off x="5314179" y="4043095"/>
            <a:ext cx="4485088" cy="2283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2400" dirty="0"/>
              <a:t>Secondary stroke prevention studies have not focused on preventing silent infarcts and cognitive decline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0B1114-00F9-8B45-9346-CAAD4E6EF8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037" y="2727148"/>
            <a:ext cx="1452898" cy="129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67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>
            <a:solidFill>
              <a:srgbClr val="DD02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3AC21-1367-425E-9AD2-AB91B522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245426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/>
              <a:t>Aims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EE1F0-5AA6-40C3-B3FF-6046D3C7B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8" y="1853967"/>
            <a:ext cx="7330916" cy="3934091"/>
          </a:xfrm>
        </p:spPr>
        <p:txBody>
          <a:bodyPr anchor="ctr">
            <a:normAutofit fontScale="92500" lnSpcReduction="10000"/>
          </a:bodyPr>
          <a:lstStyle/>
          <a:p>
            <a:pPr marL="465137" indent="-457200">
              <a:buFont typeface="+mj-lt"/>
              <a:buAutoNum type="arabicPeriod"/>
            </a:pPr>
            <a:r>
              <a:rPr lang="en-US" sz="2400" dirty="0"/>
              <a:t>To determine the effect of anticoagulation (vs antiplatelet therapy) on the slope of cognitive function after stroke (primary clinical outcome)</a:t>
            </a:r>
          </a:p>
          <a:p>
            <a:pPr marL="465137" indent="-457200">
              <a:buFont typeface="+mj-lt"/>
              <a:buAutoNum type="arabicPeriod"/>
            </a:pPr>
            <a:endParaRPr lang="en-US" sz="2400" dirty="0"/>
          </a:p>
          <a:p>
            <a:pPr marL="465137" indent="-457200">
              <a:buFont typeface="+mj-lt"/>
              <a:buAutoNum type="arabicPeriod"/>
            </a:pPr>
            <a:r>
              <a:rPr lang="en-US" sz="2400" dirty="0"/>
              <a:t>To determine the effect of anticoagulation (vs antiplatelet therapy) on the incidence of silent infarcts after stroke (primary imaging outcome)</a:t>
            </a:r>
          </a:p>
          <a:p>
            <a:pPr marL="465137" indent="-457200">
              <a:buFont typeface="+mj-lt"/>
              <a:buAutoNum type="arabicPeriod"/>
            </a:pPr>
            <a:endParaRPr lang="en-US" sz="2400" dirty="0"/>
          </a:p>
          <a:p>
            <a:pPr marL="465137" indent="-457200">
              <a:buFont typeface="+mj-lt"/>
              <a:buAutoNum type="arabicPeriod"/>
            </a:pPr>
            <a:r>
              <a:rPr lang="en-US" sz="2400" kern="0" dirty="0">
                <a:ea typeface="ＭＳ Ｐゴシック" charset="-128"/>
              </a:rPr>
              <a:t>To determine (a) the imaging and clinical predictors of cognitive decline after stroke and (b) how much of the treatment effect on cognitive function is explained by a reduction in silent infarcts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C56B03-1942-6640-8C88-484A2E2EAD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037" y="2727148"/>
            <a:ext cx="1452898" cy="129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0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>
            <a:solidFill>
              <a:srgbClr val="DD02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549039" y="332374"/>
            <a:ext cx="4790804" cy="6494191"/>
            <a:chOff x="1549039" y="332374"/>
            <a:chExt cx="4790804" cy="6494191"/>
          </a:xfrm>
        </p:grpSpPr>
        <p:cxnSp>
          <p:nvCxnSpPr>
            <p:cNvPr id="6" name="Straight Connector 5"/>
            <p:cNvCxnSpPr/>
            <p:nvPr/>
          </p:nvCxnSpPr>
          <p:spPr>
            <a:xfrm rot="5400000" flipV="1">
              <a:off x="805522" y="4149030"/>
              <a:ext cx="5344996" cy="10074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 flipV="1">
              <a:off x="3473839" y="2244743"/>
              <a:ext cx="3842" cy="1914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549039" y="2067230"/>
              <a:ext cx="1786066" cy="564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800"/>
                </a:lnSpc>
              </a:pPr>
              <a:r>
                <a:rPr lang="en-US" sz="2000" dirty="0">
                  <a:solidFill>
                    <a:srgbClr val="FF0000"/>
                  </a:solidFill>
                </a:rPr>
                <a:t>Enrollment and</a:t>
              </a:r>
            </a:p>
            <a:p>
              <a:pPr algn="r">
                <a:lnSpc>
                  <a:spcPts val="1800"/>
                </a:lnSpc>
              </a:pPr>
              <a:r>
                <a:rPr lang="en-US" sz="2000" dirty="0">
                  <a:solidFill>
                    <a:srgbClr val="FF0000"/>
                  </a:solidFill>
                </a:rPr>
                <a:t>Randomization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79156" y="1281514"/>
              <a:ext cx="14528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solidFill>
                    <a:srgbClr val="FF0000"/>
                  </a:solidFill>
                </a:rPr>
                <a:t>Index stroke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473839" y="1387777"/>
              <a:ext cx="3842" cy="1914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3473839" y="3175645"/>
              <a:ext cx="3842" cy="1914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549335" y="2984191"/>
              <a:ext cx="279050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Enrollment ARCADIA-CSI</a:t>
              </a:r>
            </a:p>
            <a:p>
              <a:pPr>
                <a:lnSpc>
                  <a:spcPts val="1800"/>
                </a:lnSpc>
              </a:pP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Neurocog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test +/- MRI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51029" y="1517807"/>
              <a:ext cx="15392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>
                  <a:solidFill>
                    <a:srgbClr val="FF0000"/>
                  </a:solidFill>
                </a:rPr>
                <a:t>Baseline MRI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rot="5400000" flipH="1" flipV="1">
              <a:off x="3473841" y="1624070"/>
              <a:ext cx="3842" cy="1914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3139800" y="2231992"/>
              <a:ext cx="1502622" cy="1774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900914" y="2021245"/>
              <a:ext cx="15829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&gt; 3 months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 rot="5400000" flipH="1" flipV="1">
              <a:off x="3473841" y="4164870"/>
              <a:ext cx="3842" cy="1914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578120" y="4043482"/>
              <a:ext cx="25289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Neurocog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test </a:t>
              </a:r>
              <a:r>
                <a:rPr lang="mr-IN" sz="2000" dirty="0">
                  <a:solidFill>
                    <a:schemeClr val="accent1">
                      <a:lumMod val="75000"/>
                    </a:schemeClr>
                  </a:solidFill>
                </a:rPr>
                <a:t>–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Year 1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 rot="5400000" flipH="1" flipV="1">
              <a:off x="3473842" y="5160366"/>
              <a:ext cx="3842" cy="1914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578121" y="5027103"/>
              <a:ext cx="25289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Neurocog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test </a:t>
              </a:r>
              <a:r>
                <a:rPr lang="mr-IN" sz="2000" dirty="0">
                  <a:solidFill>
                    <a:schemeClr val="accent1">
                      <a:lumMod val="75000"/>
                    </a:schemeClr>
                  </a:solidFill>
                </a:rPr>
                <a:t>–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Year 2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 rot="5400000" flipH="1" flipV="1">
              <a:off x="3483270" y="6160866"/>
              <a:ext cx="3842" cy="1914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3580532" y="6042444"/>
              <a:ext cx="25289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Neurocog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test </a:t>
              </a:r>
              <a:r>
                <a:rPr lang="mr-IN" sz="2000" dirty="0">
                  <a:solidFill>
                    <a:schemeClr val="accent1">
                      <a:lumMod val="75000"/>
                    </a:schemeClr>
                  </a:solidFill>
                </a:rPr>
                <a:t>–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Year 3</a:t>
              </a:r>
            </a:p>
            <a:p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+ MRI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 rot="5400000">
              <a:off x="3615904" y="3806354"/>
              <a:ext cx="548640" cy="0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3846166" y="3556948"/>
              <a:ext cx="6559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1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yr</a:t>
              </a:r>
              <a:endParaRPr lang="en-US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 rot="5400000">
              <a:off x="3622743" y="4760524"/>
              <a:ext cx="548640" cy="0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3897063" y="4529691"/>
              <a:ext cx="6559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1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yr</a:t>
              </a:r>
              <a:endParaRPr lang="en-US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 rot="5400000">
              <a:off x="3634618" y="5767325"/>
              <a:ext cx="548640" cy="0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3908938" y="5542479"/>
              <a:ext cx="6559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1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yr</a:t>
              </a:r>
              <a:endParaRPr lang="en-US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282648" y="3069381"/>
              <a:ext cx="9765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solidFill>
                    <a:srgbClr val="FF0000"/>
                  </a:solidFill>
                </a:rPr>
                <a:t>f/u visit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275333" y="4067231"/>
              <a:ext cx="9765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solidFill>
                    <a:srgbClr val="FF0000"/>
                  </a:solidFill>
                </a:rPr>
                <a:t>f/u visit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282650" y="5062243"/>
              <a:ext cx="9765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solidFill>
                    <a:srgbClr val="FF0000"/>
                  </a:solidFill>
                </a:rPr>
                <a:t>f/u visit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282649" y="6054320"/>
              <a:ext cx="9765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solidFill>
                    <a:srgbClr val="FF0000"/>
                  </a:solidFill>
                </a:rPr>
                <a:t>f/u visit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608986" y="332374"/>
              <a:ext cx="17862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ARCADIA-CSI</a:t>
              </a:r>
            </a:p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events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831742" y="332502"/>
              <a:ext cx="131234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ARCADIA</a:t>
              </a:r>
            </a:p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events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92854BE-E1F1-BC47-9391-2E3C9791DF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037" y="2727148"/>
            <a:ext cx="1452898" cy="129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16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3AC21-1367-425E-9AD2-AB91B522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600" y="1396289"/>
            <a:ext cx="5006336" cy="1325563"/>
          </a:xfrm>
        </p:spPr>
        <p:txBody>
          <a:bodyPr>
            <a:normAutofit/>
          </a:bodyPr>
          <a:lstStyle/>
          <a:p>
            <a:r>
              <a:rPr lang="en-US" dirty="0"/>
              <a:t>Annual neurocognitive test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EE1F0-5AA6-40C3-B3FF-6046D3C7B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8044" y="2871982"/>
            <a:ext cx="5006336" cy="3181684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22 minute phone battery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Covers 4 key cognitive domains relevant to post-stroke cognition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Centrally administered by trained interviewers to reduce interrater variability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Tested in &gt;30,000 subjects in REGARDS and CREST-2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Demonstrated sensitivity to cognitive change, cerebrovascular risk factors, large vessel disease.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01A605-D0AA-504E-848D-4407F1DC4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6" y="547255"/>
            <a:ext cx="4071077" cy="361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53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15" y="2349540"/>
            <a:ext cx="4871441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317" y="2349540"/>
            <a:ext cx="4876800" cy="3657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83612" y="6095117"/>
            <a:ext cx="2413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 = 0.0012  r = -0.26650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86921" y="6095117"/>
            <a:ext cx="2413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 </a:t>
            </a:r>
            <a:r>
              <a:rPr lang="en-US"/>
              <a:t>= 0.0002  r = -0.30212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8435" y="154549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Correlation of Day 2-7 DW-MRI </a:t>
            </a:r>
            <a:r>
              <a:rPr lang="en-US" b="1" dirty="0"/>
              <a:t>Lesion Volume </a:t>
            </a:r>
            <a:r>
              <a:rPr lang="en-US" dirty="0"/>
              <a:t>with</a:t>
            </a:r>
          </a:p>
          <a:p>
            <a:pPr algn="ctr"/>
            <a:r>
              <a:rPr lang="en-US" dirty="0"/>
              <a:t>30-Day Change in Neurocognitive Battery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45716" y="154549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Correlation of Day 2-7 DW-MRI </a:t>
            </a:r>
            <a:r>
              <a:rPr lang="en-US" b="1" dirty="0"/>
              <a:t>Lesion Number</a:t>
            </a:r>
            <a:endParaRPr lang="en-US" dirty="0"/>
          </a:p>
          <a:p>
            <a:pPr algn="ctr"/>
            <a:r>
              <a:rPr lang="en-US" dirty="0"/>
              <a:t>with 30-Day Change in Neurocognitive Battery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46875" y="230187"/>
            <a:ext cx="98498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+mj-lt"/>
                <a:ea typeface="Arial" charset="0"/>
                <a:cs typeface="Arial" charset="0"/>
              </a:rPr>
              <a:t>Cerebral Protection in </a:t>
            </a:r>
            <a:r>
              <a:rPr lang="en-US" sz="3200" dirty="0" err="1">
                <a:latin typeface="+mj-lt"/>
                <a:ea typeface="Arial" charset="0"/>
                <a:cs typeface="Arial" charset="0"/>
              </a:rPr>
              <a:t>Transcatheter</a:t>
            </a:r>
            <a:r>
              <a:rPr lang="en-US" sz="3200" dirty="0">
                <a:latin typeface="+mj-lt"/>
                <a:ea typeface="Arial" charset="0"/>
                <a:cs typeface="Arial" charset="0"/>
              </a:rPr>
              <a:t> Aortic Valve Replacement:  The SENTINEL Study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76630" y="6550223"/>
            <a:ext cx="2002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a typeface="Arial" charset="0"/>
                <a:cs typeface="Arial" charset="0"/>
              </a:rPr>
              <a:t>Kapadia et al, </a:t>
            </a:r>
            <a:r>
              <a:rPr lang="en-US" sz="1400" i="1" dirty="0">
                <a:ea typeface="Arial" charset="0"/>
                <a:cs typeface="Arial" charset="0"/>
              </a:rPr>
              <a:t>JACC</a:t>
            </a:r>
            <a:r>
              <a:rPr lang="en-US" sz="1400" dirty="0">
                <a:ea typeface="Arial" charset="0"/>
                <a:cs typeface="Arial" charset="0"/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1598570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3AC21-1367-425E-9AD2-AB91B522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600" y="1396289"/>
            <a:ext cx="5006336" cy="1325563"/>
          </a:xfrm>
        </p:spPr>
        <p:txBody>
          <a:bodyPr>
            <a:normAutofit/>
          </a:bodyPr>
          <a:lstStyle/>
          <a:p>
            <a:r>
              <a:rPr lang="en-US"/>
              <a:t>MRI 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Freeform: Shape 26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EE1F0-5AA6-40C3-B3FF-6046D3C7B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8044" y="2871982"/>
            <a:ext cx="5006336" cy="3181684"/>
          </a:xfrm>
        </p:spPr>
        <p:txBody>
          <a:bodyPr anchor="t">
            <a:normAutofit/>
          </a:bodyPr>
          <a:lstStyle/>
          <a:p>
            <a:pPr marL="342900" indent="-342900"/>
            <a:r>
              <a:rPr lang="en-US" sz="1700"/>
              <a:t>Simple protocol with standard sequences</a:t>
            </a:r>
          </a:p>
          <a:p>
            <a:pPr marL="342900" indent="-342900"/>
            <a:r>
              <a:rPr lang="en-US" sz="1700"/>
              <a:t>Preferably on 3T (1.5T acceptable)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/>
              <a:t>15 minute scanning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/>
              <a:t>30 minutes total time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/>
              <a:t>MUSC will collect and store the images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/>
              <a:t>Stanford Radiology Core will analyze the images:</a:t>
            </a:r>
          </a:p>
          <a:p>
            <a:pPr marL="800100" lvl="1" indent="-342900"/>
            <a:r>
              <a:rPr lang="en-US" sz="1700"/>
              <a:t>New Silent infarcts</a:t>
            </a:r>
          </a:p>
          <a:p>
            <a:pPr marL="800100" lvl="1" indent="-342900"/>
            <a:r>
              <a:rPr lang="en-US" sz="1700"/>
              <a:t>White matter disease burden</a:t>
            </a:r>
          </a:p>
          <a:p>
            <a:pPr marL="800100" lvl="1" indent="-342900"/>
            <a:r>
              <a:rPr lang="en-US" sz="1700"/>
              <a:t>GRE lesions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93CD0F-07EA-114D-AA60-F78C6AD03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6" y="547255"/>
            <a:ext cx="4071077" cy="361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51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D625EF7150994BAEE6F47CC5DFA79D" ma:contentTypeVersion="7" ma:contentTypeDescription="Create a new document." ma:contentTypeScope="" ma:versionID="b3ca8ff8d27ee243bb46e7f173480b8e">
  <xsd:schema xmlns:xsd="http://www.w3.org/2001/XMLSchema" xmlns:xs="http://www.w3.org/2001/XMLSchema" xmlns:p="http://schemas.microsoft.com/office/2006/metadata/properties" xmlns:ns3="cb517ac6-0cf8-476c-ace5-57b12399f792" targetNamespace="http://schemas.microsoft.com/office/2006/metadata/properties" ma:root="true" ma:fieldsID="e86453b2d3d7c66c82adaeae9c558525" ns3:_="">
    <xsd:import namespace="cb517ac6-0cf8-476c-ace5-57b12399f79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517ac6-0cf8-476c-ace5-57b12399f7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869C6B-27B9-4A85-80F0-34D02298EF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F065D2-6165-4452-8C4C-F46756C8DE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517ac6-0cf8-476c-ace5-57b12399f7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64A754-15A4-4D75-924A-E2A1452F225A}">
  <ds:schemaRefs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cb517ac6-0cf8-476c-ace5-57b12399f79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727</Words>
  <Application>Microsoft Office PowerPoint</Application>
  <PresentationFormat>Widescreen</PresentationFormat>
  <Paragraphs>133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ＭＳ Ｐゴシック</vt:lpstr>
      <vt:lpstr>Arial</vt:lpstr>
      <vt:lpstr>Calibri</vt:lpstr>
      <vt:lpstr>Calibri Light</vt:lpstr>
      <vt:lpstr>Mangal</vt:lpstr>
      <vt:lpstr>Office Theme</vt:lpstr>
      <vt:lpstr>ARCADIA-CSI </vt:lpstr>
      <vt:lpstr>Integration with Parent Trial</vt:lpstr>
      <vt:lpstr>Post-stroke Cognitive Decline</vt:lpstr>
      <vt:lpstr>Silent Infarcts</vt:lpstr>
      <vt:lpstr>Aims</vt:lpstr>
      <vt:lpstr>PowerPoint Presentation</vt:lpstr>
      <vt:lpstr>Annual neurocognitive test</vt:lpstr>
      <vt:lpstr>PowerPoint Presentation</vt:lpstr>
      <vt:lpstr>MRI </vt:lpstr>
      <vt:lpstr>Inclusion/Exclusion Criteria</vt:lpstr>
      <vt:lpstr>Analysis</vt:lpstr>
      <vt:lpstr>Impact of ARCADIA-CSI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ARCADIA-CSI</dc:title>
  <dc:creator>Maarten G Lansberg</dc:creator>
  <cp:lastModifiedBy>Sester, Regina (sesterrj)</cp:lastModifiedBy>
  <cp:revision>7</cp:revision>
  <dcterms:created xsi:type="dcterms:W3CDTF">2019-08-15T18:11:52Z</dcterms:created>
  <dcterms:modified xsi:type="dcterms:W3CDTF">2019-08-28T17:32:55Z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0x010100D9D625EF7150994BAEE6F47CC5DFA79D</vt:lpwstr>
  </property>
</Properties>
</file>