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5" r:id="rId6"/>
    <p:sldId id="264" r:id="rId7"/>
    <p:sldId id="262" r:id="rId8"/>
    <p:sldId id="266" r:id="rId9"/>
    <p:sldId id="260" r:id="rId10"/>
    <p:sldId id="263" r:id="rId11"/>
    <p:sldId id="26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3FF"/>
    <a:srgbClr val="FF848B"/>
    <a:srgbClr val="42EDFF"/>
    <a:srgbClr val="FFE824"/>
    <a:srgbClr val="251BFF"/>
    <a:srgbClr val="FF103E"/>
    <a:srgbClr val="ABFF32"/>
    <a:srgbClr val="FF185D"/>
    <a:srgbClr val="1EFF79"/>
    <a:srgbClr val="511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29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46BC9-E405-0A46-9FBA-8019C12FDB78}"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346739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6BC9-E405-0A46-9FBA-8019C12FDB78}"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296488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6BC9-E405-0A46-9FBA-8019C12FDB78}"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168668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6BC9-E405-0A46-9FBA-8019C12FDB78}"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314920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46BC9-E405-0A46-9FBA-8019C12FDB78}"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138042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46BC9-E405-0A46-9FBA-8019C12FDB78}"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358910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46BC9-E405-0A46-9FBA-8019C12FDB78}" type="datetimeFigureOut">
              <a:rPr lang="en-US" smtClean="0"/>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181034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46BC9-E405-0A46-9FBA-8019C12FDB78}" type="datetimeFigureOut">
              <a:rPr lang="en-US" smtClean="0"/>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158400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46BC9-E405-0A46-9FBA-8019C12FDB78}" type="datetimeFigureOut">
              <a:rPr lang="en-US" smtClean="0"/>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401530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6BC9-E405-0A46-9FBA-8019C12FDB78}"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224321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6BC9-E405-0A46-9FBA-8019C12FDB78}"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1C816-9E5E-6743-89F3-4794EBFA8A0C}" type="slidenum">
              <a:rPr lang="en-US" smtClean="0"/>
              <a:t>‹#›</a:t>
            </a:fld>
            <a:endParaRPr lang="en-US"/>
          </a:p>
        </p:txBody>
      </p:sp>
    </p:spTree>
    <p:extLst>
      <p:ext uri="{BB962C8B-B14F-4D97-AF65-F5344CB8AC3E}">
        <p14:creationId xmlns:p14="http://schemas.microsoft.com/office/powerpoint/2010/main" val="64233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46BC9-E405-0A46-9FBA-8019C12FDB78}" type="datetimeFigureOut">
              <a:rPr lang="en-US" smtClean="0"/>
              <a:t>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1C816-9E5E-6743-89F3-4794EBFA8A0C}" type="slidenum">
              <a:rPr lang="en-US" smtClean="0"/>
              <a:t>‹#›</a:t>
            </a:fld>
            <a:endParaRPr lang="en-US"/>
          </a:p>
        </p:txBody>
      </p:sp>
    </p:spTree>
    <p:extLst>
      <p:ext uri="{BB962C8B-B14F-4D97-AF65-F5344CB8AC3E}">
        <p14:creationId xmlns:p14="http://schemas.microsoft.com/office/powerpoint/2010/main" val="4143619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514" y="1466596"/>
            <a:ext cx="7772400" cy="1470025"/>
          </a:xfrm>
        </p:spPr>
        <p:txBody>
          <a:bodyPr/>
          <a:lstStyle/>
          <a:p>
            <a:pPr algn="l"/>
            <a:r>
              <a:rPr lang="en-US" dirty="0" smtClean="0">
                <a:solidFill>
                  <a:srgbClr val="800000"/>
                </a:solidFill>
              </a:rPr>
              <a:t>Mission Impossible? Not for the US Stroke Network</a:t>
            </a:r>
            <a:endParaRPr lang="en-US" dirty="0">
              <a:solidFill>
                <a:srgbClr val="800000"/>
              </a:solidFill>
            </a:endParaRPr>
          </a:p>
        </p:txBody>
      </p:sp>
      <p:sp>
        <p:nvSpPr>
          <p:cNvPr id="3" name="Subtitle 2"/>
          <p:cNvSpPr>
            <a:spLocks noGrp="1"/>
          </p:cNvSpPr>
          <p:nvPr>
            <p:ph type="subTitle" idx="1"/>
          </p:nvPr>
        </p:nvSpPr>
        <p:spPr>
          <a:xfrm>
            <a:off x="1155974" y="2936621"/>
            <a:ext cx="7114940" cy="2881581"/>
          </a:xfrm>
        </p:spPr>
        <p:txBody>
          <a:bodyPr>
            <a:normAutofit fontScale="92500"/>
          </a:bodyPr>
          <a:lstStyle/>
          <a:p>
            <a:pPr algn="l"/>
            <a:r>
              <a:rPr lang="en-US" dirty="0" smtClean="0">
                <a:solidFill>
                  <a:schemeClr val="tx1"/>
                </a:solidFill>
              </a:rPr>
              <a:t>“Your job, should you choose to accept this assignment, is to develop new treatments to treat, prevent and promote recovery of stroke. Should you fail in your assignment the organization will deny any knowledge of you or your mission.   Good luck.”</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0" y="0"/>
            <a:ext cx="3532387" cy="1565540"/>
          </a:xfrm>
          <a:prstGeom prst="rect">
            <a:avLst/>
          </a:prstGeom>
        </p:spPr>
      </p:pic>
      <p:pic>
        <p:nvPicPr>
          <p:cNvPr id="5" name="Picture 4"/>
          <p:cNvPicPr>
            <a:picLocks noChangeAspect="1"/>
          </p:cNvPicPr>
          <p:nvPr/>
        </p:nvPicPr>
        <p:blipFill>
          <a:blip r:embed="rId3"/>
          <a:stretch>
            <a:fillRect/>
          </a:stretch>
        </p:blipFill>
        <p:spPr>
          <a:xfrm>
            <a:off x="7044267" y="0"/>
            <a:ext cx="2099733" cy="1574800"/>
          </a:xfrm>
          <a:prstGeom prst="rect">
            <a:avLst/>
          </a:prstGeom>
        </p:spPr>
      </p:pic>
    </p:spTree>
    <p:extLst>
      <p:ext uri="{BB962C8B-B14F-4D97-AF65-F5344CB8AC3E}">
        <p14:creationId xmlns:p14="http://schemas.microsoft.com/office/powerpoint/2010/main" val="420514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3626" y="15202"/>
            <a:ext cx="8229600" cy="804072"/>
          </a:xfrm>
        </p:spPr>
        <p:txBody>
          <a:bodyPr/>
          <a:lstStyle/>
          <a:p>
            <a:r>
              <a:rPr lang="en-US" dirty="0" smtClean="0">
                <a:solidFill>
                  <a:srgbClr val="800000"/>
                </a:solidFill>
              </a:rPr>
              <a:t>NIH Stroke Network</a:t>
            </a:r>
            <a:endParaRPr lang="en-US" dirty="0">
              <a:solidFill>
                <a:srgbClr val="800000"/>
              </a:solidFill>
            </a:endParaRPr>
          </a:p>
        </p:txBody>
      </p:sp>
      <p:sp>
        <p:nvSpPr>
          <p:cNvPr id="4" name="TextBox 3"/>
          <p:cNvSpPr txBox="1"/>
          <p:nvPr/>
        </p:nvSpPr>
        <p:spPr>
          <a:xfrm>
            <a:off x="1010500" y="1250689"/>
            <a:ext cx="1611338" cy="646331"/>
          </a:xfrm>
          <a:prstGeom prst="rect">
            <a:avLst/>
          </a:prstGeom>
          <a:noFill/>
          <a:ln>
            <a:solidFill>
              <a:srgbClr val="800000"/>
            </a:solidFill>
          </a:ln>
        </p:spPr>
        <p:txBody>
          <a:bodyPr wrap="square" rtlCol="0">
            <a:spAutoFit/>
          </a:bodyPr>
          <a:lstStyle/>
          <a:p>
            <a:pPr algn="ctr"/>
            <a:r>
              <a:rPr lang="en-US" dirty="0" smtClean="0"/>
              <a:t>UO1 Academic PI/Statistician</a:t>
            </a:r>
            <a:endParaRPr lang="en-US" dirty="0"/>
          </a:p>
        </p:txBody>
      </p:sp>
      <p:sp>
        <p:nvSpPr>
          <p:cNvPr id="5" name="TextBox 4"/>
          <p:cNvSpPr txBox="1"/>
          <p:nvPr/>
        </p:nvSpPr>
        <p:spPr>
          <a:xfrm>
            <a:off x="5851341" y="1273936"/>
            <a:ext cx="2389695" cy="369332"/>
          </a:xfrm>
          <a:prstGeom prst="rect">
            <a:avLst/>
          </a:prstGeom>
          <a:noFill/>
          <a:ln>
            <a:solidFill>
              <a:srgbClr val="800000"/>
            </a:solidFill>
          </a:ln>
        </p:spPr>
        <p:txBody>
          <a:bodyPr wrap="square" rtlCol="0">
            <a:spAutoFit/>
          </a:bodyPr>
          <a:lstStyle/>
          <a:p>
            <a:pPr algn="ctr"/>
            <a:r>
              <a:rPr lang="en-US" dirty="0" smtClean="0"/>
              <a:t>XO2/UO1 Industry PI</a:t>
            </a:r>
            <a:endParaRPr lang="en-US" dirty="0"/>
          </a:p>
        </p:txBody>
      </p:sp>
      <p:sp>
        <p:nvSpPr>
          <p:cNvPr id="6" name="TextBox 5"/>
          <p:cNvSpPr txBox="1"/>
          <p:nvPr/>
        </p:nvSpPr>
        <p:spPr>
          <a:xfrm>
            <a:off x="3359229" y="3268027"/>
            <a:ext cx="2089276" cy="646331"/>
          </a:xfrm>
          <a:prstGeom prst="rect">
            <a:avLst/>
          </a:prstGeom>
          <a:noFill/>
          <a:ln>
            <a:solidFill>
              <a:srgbClr val="000090"/>
            </a:solidFill>
          </a:ln>
        </p:spPr>
        <p:txBody>
          <a:bodyPr wrap="square" rtlCol="0">
            <a:spAutoFit/>
          </a:bodyPr>
          <a:lstStyle/>
          <a:p>
            <a:pPr algn="ctr"/>
            <a:r>
              <a:rPr lang="en-US" dirty="0" smtClean="0"/>
              <a:t>NINDS  </a:t>
            </a:r>
          </a:p>
          <a:p>
            <a:pPr algn="ctr"/>
            <a:r>
              <a:rPr lang="en-US" dirty="0" smtClean="0"/>
              <a:t>Approval to Submit</a:t>
            </a:r>
            <a:r>
              <a:rPr lang="en-US" sz="2400" baseline="30000" dirty="0" smtClean="0"/>
              <a:t>+</a:t>
            </a:r>
            <a:endParaRPr lang="en-US" sz="2400" baseline="30000" dirty="0"/>
          </a:p>
        </p:txBody>
      </p:sp>
      <p:sp>
        <p:nvSpPr>
          <p:cNvPr id="8" name="TextBox 7"/>
          <p:cNvSpPr txBox="1"/>
          <p:nvPr/>
        </p:nvSpPr>
        <p:spPr>
          <a:xfrm>
            <a:off x="3550405" y="1913464"/>
            <a:ext cx="1720580" cy="923330"/>
          </a:xfrm>
          <a:prstGeom prst="rect">
            <a:avLst/>
          </a:prstGeom>
          <a:noFill/>
          <a:ln>
            <a:solidFill>
              <a:srgbClr val="FF6600"/>
            </a:solidFill>
          </a:ln>
        </p:spPr>
        <p:txBody>
          <a:bodyPr wrap="square" rtlCol="0">
            <a:spAutoFit/>
          </a:bodyPr>
          <a:lstStyle/>
          <a:p>
            <a:pPr algn="ctr"/>
            <a:r>
              <a:rPr lang="en-US" dirty="0" smtClean="0"/>
              <a:t>Network Feasibility Assessment</a:t>
            </a:r>
            <a:endParaRPr lang="en-US" dirty="0"/>
          </a:p>
        </p:txBody>
      </p:sp>
      <p:sp>
        <p:nvSpPr>
          <p:cNvPr id="9" name="TextBox 8"/>
          <p:cNvSpPr txBox="1"/>
          <p:nvPr/>
        </p:nvSpPr>
        <p:spPr>
          <a:xfrm>
            <a:off x="3147569" y="4281030"/>
            <a:ext cx="2512595" cy="382327"/>
          </a:xfrm>
          <a:prstGeom prst="rect">
            <a:avLst/>
          </a:prstGeom>
          <a:noFill/>
          <a:ln>
            <a:solidFill>
              <a:srgbClr val="000090"/>
            </a:solidFill>
          </a:ln>
        </p:spPr>
        <p:txBody>
          <a:bodyPr wrap="square" rtlCol="0">
            <a:spAutoFit/>
          </a:bodyPr>
          <a:lstStyle/>
          <a:p>
            <a:pPr algn="ctr"/>
            <a:r>
              <a:rPr lang="en-US" dirty="0" smtClean="0"/>
              <a:t>NINDS peer review**</a:t>
            </a:r>
            <a:endParaRPr lang="en-US" dirty="0"/>
          </a:p>
        </p:txBody>
      </p:sp>
      <p:sp>
        <p:nvSpPr>
          <p:cNvPr id="10" name="TextBox 9"/>
          <p:cNvSpPr txBox="1"/>
          <p:nvPr/>
        </p:nvSpPr>
        <p:spPr>
          <a:xfrm>
            <a:off x="3550405" y="4983912"/>
            <a:ext cx="1679615" cy="369332"/>
          </a:xfrm>
          <a:prstGeom prst="rect">
            <a:avLst/>
          </a:prstGeom>
          <a:noFill/>
          <a:ln>
            <a:solidFill>
              <a:srgbClr val="000090"/>
            </a:solidFill>
          </a:ln>
        </p:spPr>
        <p:txBody>
          <a:bodyPr wrap="square" rtlCol="0">
            <a:spAutoFit/>
          </a:bodyPr>
          <a:lstStyle/>
          <a:p>
            <a:pPr algn="ctr"/>
            <a:r>
              <a:rPr lang="en-US" dirty="0" smtClean="0"/>
              <a:t>NINDS Council*</a:t>
            </a:r>
            <a:endParaRPr lang="en-US" dirty="0"/>
          </a:p>
        </p:txBody>
      </p:sp>
      <p:sp>
        <p:nvSpPr>
          <p:cNvPr id="11" name="TextBox 10"/>
          <p:cNvSpPr txBox="1"/>
          <p:nvPr/>
        </p:nvSpPr>
        <p:spPr>
          <a:xfrm>
            <a:off x="3359229" y="5762223"/>
            <a:ext cx="2239487" cy="646331"/>
          </a:xfrm>
          <a:prstGeom prst="rect">
            <a:avLst/>
          </a:prstGeom>
          <a:noFill/>
          <a:ln>
            <a:solidFill>
              <a:srgbClr val="660066"/>
            </a:solidFill>
          </a:ln>
        </p:spPr>
        <p:txBody>
          <a:bodyPr wrap="square" rtlCol="0">
            <a:spAutoFit/>
          </a:bodyPr>
          <a:lstStyle/>
          <a:p>
            <a:pPr algn="ctr"/>
            <a:r>
              <a:rPr lang="en-US" dirty="0" smtClean="0"/>
              <a:t>Network Study PI/Study Statistician</a:t>
            </a:r>
            <a:endParaRPr lang="en-US" dirty="0"/>
          </a:p>
        </p:txBody>
      </p:sp>
      <p:cxnSp>
        <p:nvCxnSpPr>
          <p:cNvPr id="13" name="Straight Arrow Connector 12"/>
          <p:cNvCxnSpPr>
            <a:endCxn id="8" idx="3"/>
          </p:cNvCxnSpPr>
          <p:nvPr/>
        </p:nvCxnSpPr>
        <p:spPr>
          <a:xfrm flipH="1">
            <a:off x="5270985" y="1643268"/>
            <a:ext cx="580356" cy="7318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707182" y="1757276"/>
            <a:ext cx="880773" cy="6178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6" idx="0"/>
          </p:cNvCxnSpPr>
          <p:nvPr/>
        </p:nvCxnSpPr>
        <p:spPr>
          <a:xfrm flipH="1">
            <a:off x="4403867" y="2810449"/>
            <a:ext cx="6829" cy="457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2"/>
          </p:cNvCxnSpPr>
          <p:nvPr/>
        </p:nvCxnSpPr>
        <p:spPr>
          <a:xfrm>
            <a:off x="4403867" y="3914358"/>
            <a:ext cx="6829" cy="366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410696" y="4663357"/>
            <a:ext cx="0" cy="3075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430920" y="927524"/>
            <a:ext cx="1840065" cy="646331"/>
          </a:xfrm>
          <a:prstGeom prst="rect">
            <a:avLst/>
          </a:prstGeom>
          <a:noFill/>
          <a:ln>
            <a:solidFill>
              <a:srgbClr val="000090"/>
            </a:solidFill>
          </a:ln>
        </p:spPr>
        <p:txBody>
          <a:bodyPr wrap="square" rtlCol="0">
            <a:spAutoFit/>
          </a:bodyPr>
          <a:lstStyle/>
          <a:p>
            <a:pPr algn="ctr"/>
            <a:r>
              <a:rPr lang="en-US" dirty="0" smtClean="0"/>
              <a:t>NINDS OCR</a:t>
            </a:r>
          </a:p>
          <a:p>
            <a:pPr algn="ctr"/>
            <a:r>
              <a:rPr lang="en-US" dirty="0" smtClean="0"/>
              <a:t>Discussion</a:t>
            </a:r>
            <a:endParaRPr lang="en-US" dirty="0"/>
          </a:p>
        </p:txBody>
      </p:sp>
      <p:cxnSp>
        <p:nvCxnSpPr>
          <p:cNvPr id="32" name="Straight Arrow Connector 31"/>
          <p:cNvCxnSpPr>
            <a:stCxn id="4" idx="3"/>
            <a:endCxn id="30" idx="1"/>
          </p:cNvCxnSpPr>
          <p:nvPr/>
        </p:nvCxnSpPr>
        <p:spPr>
          <a:xfrm flipV="1">
            <a:off x="2621838" y="1250690"/>
            <a:ext cx="809082" cy="323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1"/>
            <a:endCxn id="30" idx="3"/>
          </p:cNvCxnSpPr>
          <p:nvPr/>
        </p:nvCxnSpPr>
        <p:spPr>
          <a:xfrm flipH="1" flipV="1">
            <a:off x="5270985" y="1250690"/>
            <a:ext cx="580356" cy="207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0" idx="2"/>
          </p:cNvCxnSpPr>
          <p:nvPr/>
        </p:nvCxnSpPr>
        <p:spPr>
          <a:xfrm flipH="1">
            <a:off x="4342419" y="1573855"/>
            <a:ext cx="8534" cy="3396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028344" y="5231670"/>
            <a:ext cx="737392" cy="584776"/>
          </a:xfrm>
          <a:prstGeom prst="rect">
            <a:avLst/>
          </a:prstGeom>
          <a:noFill/>
        </p:spPr>
        <p:txBody>
          <a:bodyPr wrap="square" rtlCol="0">
            <a:spAutoFit/>
          </a:bodyPr>
          <a:lstStyle/>
          <a:p>
            <a:pPr algn="ctr"/>
            <a:r>
              <a:rPr lang="en-US" sz="3200" dirty="0" smtClean="0"/>
              <a:t>$</a:t>
            </a:r>
            <a:endParaRPr lang="en-US" sz="3200" dirty="0"/>
          </a:p>
        </p:txBody>
      </p:sp>
      <p:sp>
        <p:nvSpPr>
          <p:cNvPr id="51" name="TextBox 50"/>
          <p:cNvSpPr txBox="1"/>
          <p:nvPr/>
        </p:nvSpPr>
        <p:spPr>
          <a:xfrm>
            <a:off x="6404385" y="5816446"/>
            <a:ext cx="2171209" cy="646331"/>
          </a:xfrm>
          <a:prstGeom prst="rect">
            <a:avLst/>
          </a:prstGeom>
          <a:noFill/>
          <a:ln>
            <a:solidFill>
              <a:srgbClr val="000090"/>
            </a:solidFill>
          </a:ln>
        </p:spPr>
        <p:txBody>
          <a:bodyPr wrap="square" rtlCol="0">
            <a:spAutoFit/>
          </a:bodyPr>
          <a:lstStyle/>
          <a:p>
            <a:pPr algn="ctr"/>
            <a:r>
              <a:rPr lang="en-US" dirty="0" smtClean="0"/>
              <a:t>Data Safety Monitoring Board</a:t>
            </a:r>
            <a:endParaRPr lang="en-US" dirty="0"/>
          </a:p>
        </p:txBody>
      </p:sp>
      <p:sp>
        <p:nvSpPr>
          <p:cNvPr id="52" name="TextBox 51"/>
          <p:cNvSpPr txBox="1"/>
          <p:nvPr/>
        </p:nvSpPr>
        <p:spPr>
          <a:xfrm>
            <a:off x="623626" y="5775483"/>
            <a:ext cx="1766070" cy="646331"/>
          </a:xfrm>
          <a:prstGeom prst="rect">
            <a:avLst/>
          </a:prstGeom>
          <a:noFill/>
          <a:ln>
            <a:solidFill>
              <a:srgbClr val="000090"/>
            </a:solidFill>
          </a:ln>
        </p:spPr>
        <p:txBody>
          <a:bodyPr wrap="square" rtlCol="0">
            <a:spAutoFit/>
          </a:bodyPr>
          <a:lstStyle/>
          <a:p>
            <a:pPr algn="ctr"/>
            <a:r>
              <a:rPr lang="en-US" dirty="0" smtClean="0"/>
              <a:t>NINDS Scientific PD/Admin PD</a:t>
            </a:r>
            <a:endParaRPr lang="en-US" dirty="0"/>
          </a:p>
        </p:txBody>
      </p:sp>
      <p:cxnSp>
        <p:nvCxnSpPr>
          <p:cNvPr id="54" name="Straight Arrow Connector 53"/>
          <p:cNvCxnSpPr>
            <a:stCxn id="52" idx="3"/>
            <a:endCxn id="11" idx="1"/>
          </p:cNvCxnSpPr>
          <p:nvPr/>
        </p:nvCxnSpPr>
        <p:spPr>
          <a:xfrm flipV="1">
            <a:off x="2389696" y="6085389"/>
            <a:ext cx="969533" cy="132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5660164" y="6085389"/>
            <a:ext cx="744221"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404385" y="4663357"/>
            <a:ext cx="2075621" cy="369332"/>
          </a:xfrm>
          <a:prstGeom prst="rect">
            <a:avLst/>
          </a:prstGeom>
          <a:noFill/>
          <a:ln>
            <a:solidFill>
              <a:srgbClr val="000090"/>
            </a:solidFill>
          </a:ln>
        </p:spPr>
        <p:txBody>
          <a:bodyPr wrap="square" rtlCol="0">
            <a:spAutoFit/>
          </a:bodyPr>
          <a:lstStyle/>
          <a:p>
            <a:pPr algn="ctr"/>
            <a:r>
              <a:rPr lang="en-US" dirty="0" smtClean="0"/>
              <a:t>NINDS Director</a:t>
            </a:r>
            <a:endParaRPr lang="en-US" dirty="0"/>
          </a:p>
        </p:txBody>
      </p:sp>
      <p:cxnSp>
        <p:nvCxnSpPr>
          <p:cNvPr id="60" name="Straight Arrow Connector 59"/>
          <p:cNvCxnSpPr>
            <a:stCxn id="51" idx="0"/>
          </p:cNvCxnSpPr>
          <p:nvPr/>
        </p:nvCxnSpPr>
        <p:spPr>
          <a:xfrm flipH="1" flipV="1">
            <a:off x="7483161" y="5032689"/>
            <a:ext cx="6829" cy="7837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51" idx="2"/>
            <a:endCxn id="52" idx="2"/>
          </p:cNvCxnSpPr>
          <p:nvPr/>
        </p:nvCxnSpPr>
        <p:spPr>
          <a:xfrm rot="5400000" flipH="1">
            <a:off x="4477844" y="3450632"/>
            <a:ext cx="40963" cy="5983329"/>
          </a:xfrm>
          <a:prstGeom prst="bentConnector3">
            <a:avLst>
              <a:gd name="adj1" fmla="val -558065"/>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851342" y="2836794"/>
            <a:ext cx="3106604" cy="1200329"/>
          </a:xfrm>
          <a:prstGeom prst="rect">
            <a:avLst/>
          </a:prstGeom>
          <a:noFill/>
        </p:spPr>
        <p:txBody>
          <a:bodyPr wrap="square" rtlCol="0">
            <a:spAutoFit/>
          </a:bodyPr>
          <a:lstStyle/>
          <a:p>
            <a:r>
              <a:rPr lang="en-US" dirty="0" smtClean="0">
                <a:solidFill>
                  <a:srgbClr val="FF0000"/>
                </a:solidFill>
              </a:rPr>
              <a:t>*meets q 4 months</a:t>
            </a:r>
          </a:p>
          <a:p>
            <a:r>
              <a:rPr lang="en-US" dirty="0" smtClean="0">
                <a:solidFill>
                  <a:srgbClr val="FF0000"/>
                </a:solidFill>
              </a:rPr>
              <a:t>+ meets q 2-3 weeks</a:t>
            </a:r>
          </a:p>
          <a:p>
            <a:r>
              <a:rPr lang="en-US" dirty="0" smtClean="0">
                <a:solidFill>
                  <a:srgbClr val="FF0000"/>
                </a:solidFill>
              </a:rPr>
              <a:t>** meets q 4 months with expedited ad hoc email review</a:t>
            </a:r>
            <a:endParaRPr lang="en-US" dirty="0">
              <a:solidFill>
                <a:srgbClr val="FF0000"/>
              </a:solidFill>
            </a:endParaRPr>
          </a:p>
        </p:txBody>
      </p:sp>
    </p:spTree>
    <p:extLst>
      <p:ext uri="{BB962C8B-B14F-4D97-AF65-F5344CB8AC3E}">
        <p14:creationId xmlns:p14="http://schemas.microsoft.com/office/powerpoint/2010/main" val="370139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Hard Metrics</a:t>
            </a:r>
            <a:endParaRPr lang="en-US" dirty="0">
              <a:solidFill>
                <a:srgbClr val="800000"/>
              </a:solidFill>
            </a:endParaRPr>
          </a:p>
        </p:txBody>
      </p:sp>
      <p:sp>
        <p:nvSpPr>
          <p:cNvPr id="3" name="Content Placeholder 2"/>
          <p:cNvSpPr>
            <a:spLocks noGrp="1"/>
          </p:cNvSpPr>
          <p:nvPr>
            <p:ph idx="1"/>
          </p:nvPr>
        </p:nvSpPr>
        <p:spPr/>
        <p:txBody>
          <a:bodyPr>
            <a:normAutofit fontScale="92500" lnSpcReduction="10000"/>
          </a:bodyPr>
          <a:lstStyle/>
          <a:p>
            <a:r>
              <a:rPr lang="en-US" dirty="0"/>
              <a:t>Cost per patient in network vs. out of </a:t>
            </a:r>
            <a:r>
              <a:rPr lang="en-US" dirty="0" smtClean="0"/>
              <a:t>network.</a:t>
            </a:r>
            <a:endParaRPr lang="en-US" dirty="0"/>
          </a:p>
          <a:p>
            <a:r>
              <a:rPr lang="en-US" dirty="0" smtClean="0"/>
              <a:t>Time from funding decision to study completion,</a:t>
            </a:r>
          </a:p>
          <a:p>
            <a:r>
              <a:rPr lang="en-US" dirty="0" smtClean="0"/>
              <a:t>Enrollment rates- time to start, time to finish.</a:t>
            </a:r>
          </a:p>
          <a:p>
            <a:r>
              <a:rPr lang="en-US" dirty="0" smtClean="0"/>
              <a:t>Number and size of completed trials.</a:t>
            </a:r>
          </a:p>
          <a:p>
            <a:r>
              <a:rPr lang="en-US" dirty="0" smtClean="0"/>
              <a:t>Degree of multidisciplinary engagement</a:t>
            </a:r>
          </a:p>
          <a:p>
            <a:r>
              <a:rPr lang="en-US" dirty="0" smtClean="0"/>
              <a:t>Balance of high quality research in recovery/ prevention/treatment.</a:t>
            </a:r>
          </a:p>
          <a:p>
            <a:r>
              <a:rPr lang="en-US" dirty="0" smtClean="0"/>
              <a:t>Accessibility of high quality data to researchers.</a:t>
            </a:r>
          </a:p>
          <a:p>
            <a:r>
              <a:rPr lang="en-US" dirty="0" smtClean="0"/>
              <a:t># of definitive answers to research questions.</a:t>
            </a:r>
          </a:p>
          <a:p>
            <a:endParaRPr lang="en-US" dirty="0"/>
          </a:p>
        </p:txBody>
      </p:sp>
    </p:spTree>
    <p:extLst>
      <p:ext uri="{BB962C8B-B14F-4D97-AF65-F5344CB8AC3E}">
        <p14:creationId xmlns:p14="http://schemas.microsoft.com/office/powerpoint/2010/main" val="295507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The Drop Zone</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dirty="0" smtClean="0"/>
              <a:t>You will be operating in a dangerous environment:</a:t>
            </a:r>
          </a:p>
          <a:p>
            <a:pPr lvl="1"/>
            <a:r>
              <a:rPr lang="en-US" dirty="0" smtClean="0"/>
              <a:t>Reports from preclinical models have not predicted clinical benefit.</a:t>
            </a:r>
          </a:p>
          <a:p>
            <a:pPr lvl="1"/>
            <a:r>
              <a:rPr lang="en-US" dirty="0" smtClean="0"/>
              <a:t>A plethora of failed clinical trials have have led to a culture of cynicism</a:t>
            </a:r>
          </a:p>
          <a:p>
            <a:pPr lvl="1"/>
            <a:r>
              <a:rPr lang="en-US" dirty="0" smtClean="0"/>
              <a:t>Bringing together various factions of the stroke community has proved difficult.</a:t>
            </a:r>
          </a:p>
          <a:p>
            <a:pPr lvl="1"/>
            <a:r>
              <a:rPr lang="en-US" dirty="0" smtClean="0"/>
              <a:t>NIH purchasing power has been decreasing for a decade.</a:t>
            </a:r>
            <a:endParaRPr lang="en-US" dirty="0"/>
          </a:p>
        </p:txBody>
      </p:sp>
      <p:pic>
        <p:nvPicPr>
          <p:cNvPr id="4" name="Picture 3"/>
          <p:cNvPicPr>
            <a:picLocks noChangeAspect="1"/>
          </p:cNvPicPr>
          <p:nvPr/>
        </p:nvPicPr>
        <p:blipFill>
          <a:blip r:embed="rId2"/>
          <a:stretch>
            <a:fillRect/>
          </a:stretch>
        </p:blipFill>
        <p:spPr>
          <a:xfrm>
            <a:off x="7348553" y="0"/>
            <a:ext cx="1795447" cy="2247900"/>
          </a:xfrm>
          <a:prstGeom prst="rect">
            <a:avLst/>
          </a:prstGeom>
        </p:spPr>
      </p:pic>
    </p:spTree>
    <p:extLst>
      <p:ext uri="{BB962C8B-B14F-4D97-AF65-F5344CB8AC3E}">
        <p14:creationId xmlns:p14="http://schemas.microsoft.com/office/powerpoint/2010/main" val="379128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Time to </a:t>
            </a:r>
            <a:r>
              <a:rPr lang="en-US" dirty="0">
                <a:solidFill>
                  <a:srgbClr val="800000"/>
                </a:solidFill>
              </a:rPr>
              <a:t>G</a:t>
            </a:r>
            <a:r>
              <a:rPr lang="en-US" dirty="0" smtClean="0">
                <a:solidFill>
                  <a:srgbClr val="800000"/>
                </a:solidFill>
              </a:rPr>
              <a:t>et Smart</a:t>
            </a:r>
            <a:r>
              <a:rPr lang="en-US" dirty="0" smtClean="0"/>
              <a:t>.</a:t>
            </a:r>
            <a:endParaRPr lang="en-US" dirty="0"/>
          </a:p>
        </p:txBody>
      </p:sp>
      <p:sp>
        <p:nvSpPr>
          <p:cNvPr id="3" name="Content Placeholder 2"/>
          <p:cNvSpPr>
            <a:spLocks noGrp="1"/>
          </p:cNvSpPr>
          <p:nvPr>
            <p:ph idx="1"/>
          </p:nvPr>
        </p:nvSpPr>
        <p:spPr>
          <a:xfrm>
            <a:off x="457200" y="2057400"/>
            <a:ext cx="8448686" cy="4525963"/>
          </a:xfrm>
        </p:spPr>
        <p:txBody>
          <a:bodyPr>
            <a:normAutofit fontScale="92500" lnSpcReduction="10000"/>
          </a:bodyPr>
          <a:lstStyle/>
          <a:p>
            <a:r>
              <a:rPr lang="en-US" dirty="0" smtClean="0"/>
              <a:t>Need to be more clever in developing new therapies.</a:t>
            </a:r>
          </a:p>
          <a:p>
            <a:pPr lvl="1"/>
            <a:r>
              <a:rPr lang="en-US" dirty="0"/>
              <a:t>P</a:t>
            </a:r>
            <a:r>
              <a:rPr lang="en-US" dirty="0" smtClean="0"/>
              <a:t>otential new therapies must produce “robust” effects.</a:t>
            </a:r>
          </a:p>
          <a:p>
            <a:pPr lvl="1"/>
            <a:r>
              <a:rPr lang="en-US" dirty="0" smtClean="0"/>
              <a:t>Must establish evidence of a desired biological activity in phase2</a:t>
            </a:r>
          </a:p>
          <a:p>
            <a:pPr lvl="1"/>
            <a:r>
              <a:rPr lang="en-US" dirty="0" smtClean="0"/>
              <a:t>Need to develop validated measures to enable testing biological activity in phase2</a:t>
            </a:r>
          </a:p>
          <a:p>
            <a:pPr lvl="1"/>
            <a:r>
              <a:rPr lang="en-US" dirty="0" smtClean="0"/>
              <a:t> Streamline phase 3 trial process</a:t>
            </a:r>
          </a:p>
          <a:p>
            <a:r>
              <a:rPr lang="en-US" dirty="0" smtClean="0"/>
              <a:t>Need to be more “pragmatic” in comparing existing therapies.</a:t>
            </a:r>
            <a:endParaRPr lang="en-US" dirty="0"/>
          </a:p>
        </p:txBody>
      </p:sp>
      <p:pic>
        <p:nvPicPr>
          <p:cNvPr id="4" name="Picture 3"/>
          <p:cNvPicPr>
            <a:picLocks noChangeAspect="1"/>
          </p:cNvPicPr>
          <p:nvPr/>
        </p:nvPicPr>
        <p:blipFill>
          <a:blip r:embed="rId2"/>
          <a:stretch>
            <a:fillRect/>
          </a:stretch>
        </p:blipFill>
        <p:spPr>
          <a:xfrm>
            <a:off x="7124700" y="-114300"/>
            <a:ext cx="2019300" cy="2019300"/>
          </a:xfrm>
          <a:prstGeom prst="rect">
            <a:avLst/>
          </a:prstGeom>
        </p:spPr>
      </p:pic>
      <p:pic>
        <p:nvPicPr>
          <p:cNvPr id="5" name="Picture 4"/>
          <p:cNvPicPr>
            <a:picLocks noChangeAspect="1"/>
          </p:cNvPicPr>
          <p:nvPr/>
        </p:nvPicPr>
        <p:blipFill>
          <a:blip r:embed="rId3"/>
          <a:stretch>
            <a:fillRect/>
          </a:stretch>
        </p:blipFill>
        <p:spPr>
          <a:xfrm>
            <a:off x="101600" y="122238"/>
            <a:ext cx="1994327" cy="1630362"/>
          </a:xfrm>
          <a:prstGeom prst="rect">
            <a:avLst/>
          </a:prstGeom>
        </p:spPr>
      </p:pic>
    </p:spTree>
    <p:extLst>
      <p:ext uri="{BB962C8B-B14F-4D97-AF65-F5344CB8AC3E}">
        <p14:creationId xmlns:p14="http://schemas.microsoft.com/office/powerpoint/2010/main" val="89944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200" y="655638"/>
            <a:ext cx="8229600" cy="1143000"/>
          </a:xfrm>
        </p:spPr>
        <p:txBody>
          <a:bodyPr/>
          <a:lstStyle/>
          <a:p>
            <a:r>
              <a:rPr lang="en-US" dirty="0" smtClean="0">
                <a:solidFill>
                  <a:srgbClr val="800000"/>
                </a:solidFill>
              </a:rPr>
              <a:t>Teamwork is the Solution</a:t>
            </a:r>
            <a:endParaRPr lang="en-US" dirty="0">
              <a:solidFill>
                <a:srgbClr val="800000"/>
              </a:solidFill>
            </a:endParaRPr>
          </a:p>
        </p:txBody>
      </p:sp>
      <p:sp>
        <p:nvSpPr>
          <p:cNvPr id="4" name="Oval 3"/>
          <p:cNvSpPr/>
          <p:nvPr/>
        </p:nvSpPr>
        <p:spPr>
          <a:xfrm>
            <a:off x="1709539" y="2035015"/>
            <a:ext cx="6072935" cy="3858388"/>
          </a:xfrm>
          <a:prstGeom prst="ellipse">
            <a:avLst/>
          </a:prstGeom>
          <a:noFill/>
          <a:ln w="3810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26112" y="1888494"/>
            <a:ext cx="2344512" cy="369332"/>
          </a:xfrm>
          <a:prstGeom prst="rect">
            <a:avLst/>
          </a:prstGeom>
          <a:solidFill>
            <a:srgbClr val="4CFF37">
              <a:alpha val="50000"/>
            </a:srgbClr>
          </a:solidFill>
          <a:ln>
            <a:solidFill>
              <a:schemeClr val="tx2"/>
            </a:solidFill>
          </a:ln>
        </p:spPr>
        <p:txBody>
          <a:bodyPr wrap="square" rtlCol="0">
            <a:spAutoFit/>
          </a:bodyPr>
          <a:lstStyle/>
          <a:p>
            <a:pPr algn="ctr"/>
            <a:r>
              <a:rPr lang="en-US" dirty="0" smtClean="0"/>
              <a:t>Stroke Coordinators</a:t>
            </a:r>
            <a:endParaRPr lang="en-US" dirty="0"/>
          </a:p>
        </p:txBody>
      </p:sp>
      <p:sp>
        <p:nvSpPr>
          <p:cNvPr id="6" name="TextBox 5"/>
          <p:cNvSpPr txBox="1"/>
          <p:nvPr/>
        </p:nvSpPr>
        <p:spPr>
          <a:xfrm>
            <a:off x="5446744" y="5421259"/>
            <a:ext cx="2344512" cy="369332"/>
          </a:xfrm>
          <a:prstGeom prst="rect">
            <a:avLst/>
          </a:prstGeom>
          <a:solidFill>
            <a:srgbClr val="FF22B5">
              <a:alpha val="63000"/>
            </a:srgbClr>
          </a:solidFill>
          <a:ln>
            <a:solidFill>
              <a:schemeClr val="tx2"/>
            </a:solidFill>
          </a:ln>
        </p:spPr>
        <p:txBody>
          <a:bodyPr wrap="square" rtlCol="0">
            <a:spAutoFit/>
          </a:bodyPr>
          <a:lstStyle/>
          <a:p>
            <a:pPr algn="ctr"/>
            <a:r>
              <a:rPr lang="en-US" dirty="0" smtClean="0"/>
              <a:t>New Investigators</a:t>
            </a:r>
            <a:endParaRPr lang="en-US" dirty="0"/>
          </a:p>
        </p:txBody>
      </p:sp>
      <p:sp>
        <p:nvSpPr>
          <p:cNvPr id="8" name="TextBox 7"/>
          <p:cNvSpPr txBox="1"/>
          <p:nvPr/>
        </p:nvSpPr>
        <p:spPr>
          <a:xfrm>
            <a:off x="6204983" y="3417105"/>
            <a:ext cx="2784106" cy="369332"/>
          </a:xfrm>
          <a:prstGeom prst="rect">
            <a:avLst/>
          </a:prstGeom>
          <a:solidFill>
            <a:schemeClr val="accent6">
              <a:lumMod val="60000"/>
              <a:lumOff val="40000"/>
            </a:schemeClr>
          </a:solidFill>
          <a:ln>
            <a:solidFill>
              <a:schemeClr val="tx2"/>
            </a:solidFill>
          </a:ln>
        </p:spPr>
        <p:txBody>
          <a:bodyPr wrap="square" rtlCol="0">
            <a:spAutoFit/>
          </a:bodyPr>
          <a:lstStyle/>
          <a:p>
            <a:pPr algn="ctr"/>
            <a:r>
              <a:rPr lang="en-US" dirty="0" smtClean="0"/>
              <a:t>Translational Stroke Science</a:t>
            </a:r>
            <a:endParaRPr lang="en-US" dirty="0"/>
          </a:p>
        </p:txBody>
      </p:sp>
      <p:sp>
        <p:nvSpPr>
          <p:cNvPr id="10" name="TextBox 9"/>
          <p:cNvSpPr txBox="1"/>
          <p:nvPr/>
        </p:nvSpPr>
        <p:spPr>
          <a:xfrm>
            <a:off x="6955704" y="3787055"/>
            <a:ext cx="2033385" cy="369332"/>
          </a:xfrm>
          <a:prstGeom prst="rect">
            <a:avLst/>
          </a:prstGeom>
          <a:solidFill>
            <a:schemeClr val="accent5"/>
          </a:solidFill>
          <a:ln>
            <a:solidFill>
              <a:schemeClr val="tx2"/>
            </a:solidFill>
          </a:ln>
        </p:spPr>
        <p:txBody>
          <a:bodyPr wrap="square" rtlCol="0">
            <a:spAutoFit/>
          </a:bodyPr>
          <a:lstStyle/>
          <a:p>
            <a:pPr algn="ctr"/>
            <a:r>
              <a:rPr lang="en-US" dirty="0" smtClean="0"/>
              <a:t>Informatics</a:t>
            </a:r>
            <a:endParaRPr lang="en-US" dirty="0"/>
          </a:p>
        </p:txBody>
      </p:sp>
      <p:sp>
        <p:nvSpPr>
          <p:cNvPr id="11" name="TextBox 10"/>
          <p:cNvSpPr txBox="1"/>
          <p:nvPr/>
        </p:nvSpPr>
        <p:spPr>
          <a:xfrm>
            <a:off x="1075988" y="3044029"/>
            <a:ext cx="1748969" cy="369332"/>
          </a:xfrm>
          <a:prstGeom prst="rect">
            <a:avLst/>
          </a:prstGeom>
          <a:solidFill>
            <a:srgbClr val="42EDFF"/>
          </a:solidFill>
          <a:ln>
            <a:solidFill>
              <a:schemeClr val="tx2"/>
            </a:solidFill>
          </a:ln>
        </p:spPr>
        <p:txBody>
          <a:bodyPr wrap="square" rtlCol="0">
            <a:spAutoFit/>
          </a:bodyPr>
          <a:lstStyle/>
          <a:p>
            <a:pPr algn="ctr"/>
            <a:r>
              <a:rPr lang="en-US" dirty="0"/>
              <a:t>S</a:t>
            </a:r>
            <a:r>
              <a:rPr lang="en-US" dirty="0" smtClean="0"/>
              <a:t>urgery</a:t>
            </a:r>
            <a:endParaRPr lang="en-US" dirty="0"/>
          </a:p>
        </p:txBody>
      </p:sp>
      <p:sp>
        <p:nvSpPr>
          <p:cNvPr id="12" name="TextBox 11"/>
          <p:cNvSpPr txBox="1"/>
          <p:nvPr/>
        </p:nvSpPr>
        <p:spPr>
          <a:xfrm>
            <a:off x="1519136" y="2290207"/>
            <a:ext cx="2306976" cy="369332"/>
          </a:xfrm>
          <a:prstGeom prst="rect">
            <a:avLst/>
          </a:prstGeom>
          <a:solidFill>
            <a:srgbClr val="FF848B"/>
          </a:solidFill>
          <a:ln>
            <a:solidFill>
              <a:schemeClr val="tx2"/>
            </a:solidFill>
          </a:ln>
        </p:spPr>
        <p:txBody>
          <a:bodyPr wrap="square" rtlCol="0">
            <a:spAutoFit/>
          </a:bodyPr>
          <a:lstStyle/>
          <a:p>
            <a:pPr algn="ctr"/>
            <a:r>
              <a:rPr lang="en-US" dirty="0" smtClean="0"/>
              <a:t>Statisticians</a:t>
            </a:r>
            <a:endParaRPr lang="en-US" dirty="0"/>
          </a:p>
        </p:txBody>
      </p:sp>
      <p:sp>
        <p:nvSpPr>
          <p:cNvPr id="13" name="TextBox 12"/>
          <p:cNvSpPr txBox="1"/>
          <p:nvPr/>
        </p:nvSpPr>
        <p:spPr>
          <a:xfrm>
            <a:off x="907828" y="3417105"/>
            <a:ext cx="2344512" cy="369332"/>
          </a:xfrm>
          <a:prstGeom prst="rect">
            <a:avLst/>
          </a:prstGeom>
          <a:solidFill>
            <a:srgbClr val="FF103E">
              <a:alpha val="62000"/>
            </a:srgbClr>
          </a:solidFill>
          <a:ln>
            <a:solidFill>
              <a:schemeClr val="tx2"/>
            </a:solidFill>
          </a:ln>
        </p:spPr>
        <p:txBody>
          <a:bodyPr wrap="square" rtlCol="0">
            <a:spAutoFit/>
          </a:bodyPr>
          <a:lstStyle/>
          <a:p>
            <a:pPr algn="ctr"/>
            <a:r>
              <a:rPr lang="en-US" dirty="0" smtClean="0"/>
              <a:t>Stroke recovery</a:t>
            </a:r>
            <a:endParaRPr lang="en-US" dirty="0"/>
          </a:p>
        </p:txBody>
      </p:sp>
      <p:sp>
        <p:nvSpPr>
          <p:cNvPr id="14" name="TextBox 13"/>
          <p:cNvSpPr txBox="1"/>
          <p:nvPr/>
        </p:nvSpPr>
        <p:spPr>
          <a:xfrm>
            <a:off x="753525" y="4181412"/>
            <a:ext cx="2393896" cy="369332"/>
          </a:xfrm>
          <a:prstGeom prst="rect">
            <a:avLst/>
          </a:prstGeom>
          <a:solidFill>
            <a:srgbClr val="251BFF">
              <a:alpha val="77000"/>
            </a:srgbClr>
          </a:solidFill>
          <a:ln>
            <a:solidFill>
              <a:schemeClr val="tx2"/>
            </a:solidFill>
          </a:ln>
        </p:spPr>
        <p:txBody>
          <a:bodyPr wrap="square" rtlCol="0">
            <a:spAutoFit/>
          </a:bodyPr>
          <a:lstStyle/>
          <a:p>
            <a:pPr algn="ctr"/>
            <a:r>
              <a:rPr lang="en-US" dirty="0" smtClean="0"/>
              <a:t>Vascular Neurology</a:t>
            </a:r>
            <a:endParaRPr lang="en-US" dirty="0"/>
          </a:p>
        </p:txBody>
      </p:sp>
      <p:sp>
        <p:nvSpPr>
          <p:cNvPr id="15" name="TextBox 14"/>
          <p:cNvSpPr txBox="1"/>
          <p:nvPr/>
        </p:nvSpPr>
        <p:spPr>
          <a:xfrm>
            <a:off x="753525" y="3786437"/>
            <a:ext cx="2692287" cy="369332"/>
          </a:xfrm>
          <a:prstGeom prst="rect">
            <a:avLst/>
          </a:prstGeom>
          <a:solidFill>
            <a:srgbClr val="FFE824">
              <a:alpha val="72000"/>
            </a:srgbClr>
          </a:solidFill>
          <a:ln>
            <a:solidFill>
              <a:schemeClr val="tx2"/>
            </a:solidFill>
          </a:ln>
        </p:spPr>
        <p:txBody>
          <a:bodyPr wrap="square" rtlCol="0">
            <a:spAutoFit/>
          </a:bodyPr>
          <a:lstStyle/>
          <a:p>
            <a:pPr algn="ctr"/>
            <a:r>
              <a:rPr lang="en-US" dirty="0" err="1" smtClean="0"/>
              <a:t>Neurointerventional</a:t>
            </a:r>
            <a:endParaRPr lang="en-US" dirty="0"/>
          </a:p>
        </p:txBody>
      </p:sp>
      <p:sp>
        <p:nvSpPr>
          <p:cNvPr id="16" name="TextBox 15"/>
          <p:cNvSpPr txBox="1"/>
          <p:nvPr/>
        </p:nvSpPr>
        <p:spPr>
          <a:xfrm>
            <a:off x="1950473" y="5364752"/>
            <a:ext cx="2147855" cy="369332"/>
          </a:xfrm>
          <a:prstGeom prst="rect">
            <a:avLst/>
          </a:prstGeom>
          <a:solidFill>
            <a:srgbClr val="1EFF79">
              <a:alpha val="75000"/>
            </a:srgbClr>
          </a:solidFill>
          <a:ln>
            <a:solidFill>
              <a:schemeClr val="tx2"/>
            </a:solidFill>
          </a:ln>
        </p:spPr>
        <p:txBody>
          <a:bodyPr wrap="square" rtlCol="0">
            <a:spAutoFit/>
          </a:bodyPr>
          <a:lstStyle/>
          <a:p>
            <a:pPr algn="ctr"/>
            <a:r>
              <a:rPr lang="en-US" dirty="0" smtClean="0"/>
              <a:t>Neuropathology</a:t>
            </a:r>
            <a:endParaRPr lang="en-US" dirty="0"/>
          </a:p>
        </p:txBody>
      </p:sp>
      <p:sp>
        <p:nvSpPr>
          <p:cNvPr id="17" name="TextBox 16"/>
          <p:cNvSpPr txBox="1"/>
          <p:nvPr/>
        </p:nvSpPr>
        <p:spPr>
          <a:xfrm>
            <a:off x="907828" y="4595665"/>
            <a:ext cx="2344512" cy="369332"/>
          </a:xfrm>
          <a:prstGeom prst="rect">
            <a:avLst/>
          </a:prstGeom>
          <a:solidFill>
            <a:srgbClr val="FF185D">
              <a:alpha val="66000"/>
            </a:srgbClr>
          </a:solidFill>
          <a:ln>
            <a:solidFill>
              <a:schemeClr val="tx2"/>
            </a:solidFill>
          </a:ln>
        </p:spPr>
        <p:txBody>
          <a:bodyPr wrap="square" rtlCol="0">
            <a:spAutoFit/>
          </a:bodyPr>
          <a:lstStyle/>
          <a:p>
            <a:pPr algn="ctr"/>
            <a:r>
              <a:rPr lang="en-US" dirty="0" smtClean="0"/>
              <a:t>Emergency care</a:t>
            </a:r>
            <a:endParaRPr lang="en-US" dirty="0"/>
          </a:p>
        </p:txBody>
      </p:sp>
      <p:sp>
        <p:nvSpPr>
          <p:cNvPr id="19" name="TextBox 18"/>
          <p:cNvSpPr txBox="1"/>
          <p:nvPr/>
        </p:nvSpPr>
        <p:spPr>
          <a:xfrm>
            <a:off x="5644444" y="2674697"/>
            <a:ext cx="3344645" cy="369332"/>
          </a:xfrm>
          <a:prstGeom prst="rect">
            <a:avLst/>
          </a:prstGeom>
          <a:solidFill>
            <a:srgbClr val="FF0000">
              <a:alpha val="41000"/>
            </a:srgbClr>
          </a:solidFill>
          <a:ln>
            <a:solidFill>
              <a:schemeClr val="tx2"/>
            </a:solidFill>
          </a:ln>
        </p:spPr>
        <p:txBody>
          <a:bodyPr wrap="square" rtlCol="0">
            <a:spAutoFit/>
          </a:bodyPr>
          <a:lstStyle/>
          <a:p>
            <a:pPr algn="ctr"/>
            <a:r>
              <a:rPr lang="en-US" dirty="0" smtClean="0"/>
              <a:t>Non-profit Stroke Associations</a:t>
            </a:r>
            <a:endParaRPr lang="en-US" dirty="0"/>
          </a:p>
        </p:txBody>
      </p:sp>
      <p:sp>
        <p:nvSpPr>
          <p:cNvPr id="18" name="TextBox 17"/>
          <p:cNvSpPr txBox="1"/>
          <p:nvPr/>
        </p:nvSpPr>
        <p:spPr>
          <a:xfrm>
            <a:off x="6170624" y="2290207"/>
            <a:ext cx="1440187" cy="369332"/>
          </a:xfrm>
          <a:prstGeom prst="rect">
            <a:avLst/>
          </a:prstGeom>
          <a:solidFill>
            <a:srgbClr val="FFFF00">
              <a:alpha val="48000"/>
            </a:srgbClr>
          </a:solidFill>
          <a:ln>
            <a:solidFill>
              <a:schemeClr val="tx2"/>
            </a:solidFill>
          </a:ln>
        </p:spPr>
        <p:txBody>
          <a:bodyPr wrap="square" rtlCol="0">
            <a:spAutoFit/>
          </a:bodyPr>
          <a:lstStyle/>
          <a:p>
            <a:pPr algn="ctr"/>
            <a:r>
              <a:rPr lang="en-US" dirty="0" smtClean="0"/>
              <a:t>Industry</a:t>
            </a:r>
            <a:endParaRPr lang="en-US" dirty="0"/>
          </a:p>
        </p:txBody>
      </p:sp>
      <p:sp>
        <p:nvSpPr>
          <p:cNvPr id="20" name="TextBox 19"/>
          <p:cNvSpPr txBox="1"/>
          <p:nvPr/>
        </p:nvSpPr>
        <p:spPr>
          <a:xfrm>
            <a:off x="1275432" y="4986034"/>
            <a:ext cx="2116573" cy="369332"/>
          </a:xfrm>
          <a:prstGeom prst="rect">
            <a:avLst/>
          </a:prstGeom>
          <a:solidFill>
            <a:srgbClr val="ABFF32">
              <a:alpha val="64000"/>
            </a:srgbClr>
          </a:solidFill>
          <a:ln>
            <a:solidFill>
              <a:schemeClr val="tx2"/>
            </a:solidFill>
          </a:ln>
        </p:spPr>
        <p:txBody>
          <a:bodyPr wrap="square" rtlCol="0">
            <a:spAutoFit/>
          </a:bodyPr>
          <a:lstStyle/>
          <a:p>
            <a:pPr algn="ctr"/>
            <a:r>
              <a:rPr lang="en-US" dirty="0" smtClean="0"/>
              <a:t>Epidemiology</a:t>
            </a:r>
            <a:endParaRPr lang="en-US" dirty="0"/>
          </a:p>
        </p:txBody>
      </p:sp>
      <p:sp>
        <p:nvSpPr>
          <p:cNvPr id="21" name="TextBox 20"/>
          <p:cNvSpPr txBox="1"/>
          <p:nvPr/>
        </p:nvSpPr>
        <p:spPr>
          <a:xfrm>
            <a:off x="6734012" y="4181412"/>
            <a:ext cx="2116573" cy="369332"/>
          </a:xfrm>
          <a:prstGeom prst="rect">
            <a:avLst/>
          </a:prstGeom>
          <a:solidFill>
            <a:schemeClr val="bg2">
              <a:lumMod val="50000"/>
              <a:alpha val="66000"/>
            </a:schemeClr>
          </a:solidFill>
          <a:ln>
            <a:solidFill>
              <a:schemeClr val="tx2"/>
            </a:solidFill>
          </a:ln>
        </p:spPr>
        <p:txBody>
          <a:bodyPr wrap="square" rtlCol="0">
            <a:spAutoFit/>
          </a:bodyPr>
          <a:lstStyle/>
          <a:p>
            <a:pPr algn="ctr"/>
            <a:r>
              <a:rPr lang="en-US" dirty="0" smtClean="0"/>
              <a:t>Health Technology</a:t>
            </a:r>
            <a:endParaRPr lang="en-US" dirty="0"/>
          </a:p>
        </p:txBody>
      </p:sp>
      <p:sp>
        <p:nvSpPr>
          <p:cNvPr id="22" name="TextBox 21"/>
          <p:cNvSpPr txBox="1"/>
          <p:nvPr/>
        </p:nvSpPr>
        <p:spPr>
          <a:xfrm>
            <a:off x="1275432" y="2674697"/>
            <a:ext cx="1748969" cy="369332"/>
          </a:xfrm>
          <a:prstGeom prst="rect">
            <a:avLst/>
          </a:prstGeom>
          <a:solidFill>
            <a:srgbClr val="6A23FF">
              <a:alpha val="74000"/>
            </a:srgbClr>
          </a:solidFill>
          <a:ln>
            <a:solidFill>
              <a:schemeClr val="tx2"/>
            </a:solidFill>
          </a:ln>
        </p:spPr>
        <p:txBody>
          <a:bodyPr wrap="square" rtlCol="0">
            <a:spAutoFit/>
          </a:bodyPr>
          <a:lstStyle/>
          <a:p>
            <a:pPr algn="ctr"/>
            <a:r>
              <a:rPr lang="en-US" dirty="0" smtClean="0"/>
              <a:t>Neuroimaging</a:t>
            </a:r>
            <a:endParaRPr lang="en-US" dirty="0"/>
          </a:p>
        </p:txBody>
      </p:sp>
      <p:sp>
        <p:nvSpPr>
          <p:cNvPr id="23" name="TextBox 22"/>
          <p:cNvSpPr txBox="1"/>
          <p:nvPr/>
        </p:nvSpPr>
        <p:spPr>
          <a:xfrm>
            <a:off x="6493954" y="4628201"/>
            <a:ext cx="2424532" cy="369332"/>
          </a:xfrm>
          <a:prstGeom prst="rect">
            <a:avLst/>
          </a:prstGeom>
          <a:solidFill>
            <a:srgbClr val="C5FF3C">
              <a:alpha val="45000"/>
            </a:srgbClr>
          </a:solidFill>
          <a:ln>
            <a:solidFill>
              <a:schemeClr val="tx2"/>
            </a:solidFill>
          </a:ln>
        </p:spPr>
        <p:txBody>
          <a:bodyPr wrap="square" rtlCol="0">
            <a:spAutoFit/>
          </a:bodyPr>
          <a:lstStyle/>
          <a:p>
            <a:pPr algn="ctr"/>
            <a:r>
              <a:rPr lang="en-US" dirty="0" smtClean="0"/>
              <a:t>International partners</a:t>
            </a:r>
            <a:endParaRPr lang="en-US" dirty="0"/>
          </a:p>
        </p:txBody>
      </p:sp>
      <p:sp>
        <p:nvSpPr>
          <p:cNvPr id="24" name="TextBox 23"/>
          <p:cNvSpPr txBox="1"/>
          <p:nvPr/>
        </p:nvSpPr>
        <p:spPr>
          <a:xfrm>
            <a:off x="6564558" y="5027693"/>
            <a:ext cx="1141662" cy="369332"/>
          </a:xfrm>
          <a:prstGeom prst="rect">
            <a:avLst/>
          </a:prstGeom>
          <a:solidFill>
            <a:srgbClr val="3BFF83">
              <a:alpha val="62000"/>
            </a:srgbClr>
          </a:solidFill>
          <a:ln>
            <a:solidFill>
              <a:schemeClr val="tx2"/>
            </a:solidFill>
          </a:ln>
        </p:spPr>
        <p:txBody>
          <a:bodyPr wrap="square" rtlCol="0">
            <a:spAutoFit/>
          </a:bodyPr>
          <a:lstStyle/>
          <a:p>
            <a:pPr algn="ctr"/>
            <a:r>
              <a:rPr lang="en-US" dirty="0" smtClean="0"/>
              <a:t>FDA</a:t>
            </a:r>
            <a:endParaRPr lang="en-US" dirty="0"/>
          </a:p>
        </p:txBody>
      </p:sp>
      <p:sp>
        <p:nvSpPr>
          <p:cNvPr id="25" name="TextBox 24"/>
          <p:cNvSpPr txBox="1"/>
          <p:nvPr/>
        </p:nvSpPr>
        <p:spPr>
          <a:xfrm>
            <a:off x="6955704" y="3051146"/>
            <a:ext cx="1729034" cy="369332"/>
          </a:xfrm>
          <a:prstGeom prst="rect">
            <a:avLst/>
          </a:prstGeom>
          <a:solidFill>
            <a:srgbClr val="000090">
              <a:alpha val="34000"/>
            </a:srgbClr>
          </a:solidFill>
          <a:ln>
            <a:solidFill>
              <a:schemeClr val="tx2"/>
            </a:solidFill>
          </a:ln>
        </p:spPr>
        <p:txBody>
          <a:bodyPr wrap="square" rtlCol="0">
            <a:spAutoFit/>
          </a:bodyPr>
          <a:lstStyle/>
          <a:p>
            <a:pPr algn="ctr"/>
            <a:r>
              <a:rPr lang="en-US" dirty="0" smtClean="0"/>
              <a:t>PCORI/AHRQ</a:t>
            </a:r>
            <a:endParaRPr lang="en-US" dirty="0"/>
          </a:p>
        </p:txBody>
      </p:sp>
      <p:sp>
        <p:nvSpPr>
          <p:cNvPr id="26" name="TextBox 25"/>
          <p:cNvSpPr txBox="1"/>
          <p:nvPr/>
        </p:nvSpPr>
        <p:spPr>
          <a:xfrm>
            <a:off x="3826112" y="5784337"/>
            <a:ext cx="2147855" cy="369332"/>
          </a:xfrm>
          <a:prstGeom prst="rect">
            <a:avLst/>
          </a:prstGeom>
          <a:solidFill>
            <a:srgbClr val="511DFF">
              <a:alpha val="53000"/>
            </a:srgbClr>
          </a:solidFill>
          <a:ln>
            <a:solidFill>
              <a:schemeClr val="tx2"/>
            </a:solidFill>
          </a:ln>
        </p:spPr>
        <p:txBody>
          <a:bodyPr wrap="square" rtlCol="0">
            <a:spAutoFit/>
          </a:bodyPr>
          <a:lstStyle/>
          <a:p>
            <a:pPr algn="ctr"/>
            <a:r>
              <a:rPr lang="en-US" dirty="0" smtClean="0"/>
              <a:t>Pediatrics</a:t>
            </a:r>
            <a:endParaRPr lang="en-US" dirty="0"/>
          </a:p>
        </p:txBody>
      </p:sp>
      <p:sp>
        <p:nvSpPr>
          <p:cNvPr id="7" name="Isosceles Triangle 6"/>
          <p:cNvSpPr/>
          <p:nvPr/>
        </p:nvSpPr>
        <p:spPr>
          <a:xfrm>
            <a:off x="4212493" y="2763192"/>
            <a:ext cx="1545319" cy="1553541"/>
          </a:xfrm>
          <a:prstGeom prst="triangle">
            <a:avLst/>
          </a:prstGeom>
          <a:noFill/>
          <a:ln w="508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363828" y="3663326"/>
            <a:ext cx="1253215" cy="492443"/>
          </a:xfrm>
          <a:prstGeom prst="rect">
            <a:avLst/>
          </a:prstGeom>
          <a:noFill/>
        </p:spPr>
        <p:txBody>
          <a:bodyPr wrap="square" rtlCol="0">
            <a:spAutoFit/>
          </a:bodyPr>
          <a:lstStyle/>
          <a:p>
            <a:pPr algn="ctr"/>
            <a:r>
              <a:rPr lang="en-US" sz="2600" b="1" u="sng" dirty="0" smtClean="0">
                <a:solidFill>
                  <a:srgbClr val="800000"/>
                </a:solidFill>
              </a:rPr>
              <a:t>Patient</a:t>
            </a:r>
            <a:endParaRPr lang="en-US" sz="2600" b="1" u="sng" dirty="0">
              <a:solidFill>
                <a:srgbClr val="800000"/>
              </a:solidFill>
            </a:endParaRPr>
          </a:p>
        </p:txBody>
      </p:sp>
      <p:sp>
        <p:nvSpPr>
          <p:cNvPr id="27" name="Oval 26"/>
          <p:cNvSpPr/>
          <p:nvPr/>
        </p:nvSpPr>
        <p:spPr>
          <a:xfrm>
            <a:off x="3392005" y="3974920"/>
            <a:ext cx="1091634" cy="990077"/>
          </a:xfrm>
          <a:prstGeom prst="ellipse">
            <a:avLst/>
          </a:prstGeom>
          <a:solidFill>
            <a:srgbClr val="EE23FF">
              <a:alpha val="25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10752" y="2257826"/>
            <a:ext cx="1091634" cy="990077"/>
          </a:xfrm>
          <a:prstGeom prst="ellipse">
            <a:avLst/>
          </a:prstGeom>
          <a:solidFill>
            <a:srgbClr val="EE23FF">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428150" y="3926004"/>
            <a:ext cx="1091634" cy="990077"/>
          </a:xfrm>
          <a:prstGeom prst="ellipse">
            <a:avLst/>
          </a:prstGeom>
          <a:solidFill>
            <a:srgbClr val="EE23FF">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309092" y="4358932"/>
            <a:ext cx="1239520" cy="369332"/>
          </a:xfrm>
          <a:prstGeom prst="rect">
            <a:avLst/>
          </a:prstGeom>
          <a:noFill/>
          <a:ln>
            <a:noFill/>
          </a:ln>
        </p:spPr>
        <p:txBody>
          <a:bodyPr wrap="square" rtlCol="0">
            <a:spAutoFit/>
          </a:bodyPr>
          <a:lstStyle/>
          <a:p>
            <a:pPr algn="ctr"/>
            <a:r>
              <a:rPr lang="en-US" b="1" dirty="0" smtClean="0"/>
              <a:t>Prevention</a:t>
            </a:r>
            <a:endParaRPr lang="en-US" b="1" dirty="0"/>
          </a:p>
        </p:txBody>
      </p:sp>
      <p:sp>
        <p:nvSpPr>
          <p:cNvPr id="31" name="TextBox 30"/>
          <p:cNvSpPr txBox="1"/>
          <p:nvPr/>
        </p:nvSpPr>
        <p:spPr>
          <a:xfrm>
            <a:off x="4363828" y="2474873"/>
            <a:ext cx="1239520" cy="369332"/>
          </a:xfrm>
          <a:prstGeom prst="rect">
            <a:avLst/>
          </a:prstGeom>
          <a:noFill/>
          <a:ln>
            <a:noFill/>
          </a:ln>
        </p:spPr>
        <p:txBody>
          <a:bodyPr wrap="square" rtlCol="0">
            <a:spAutoFit/>
          </a:bodyPr>
          <a:lstStyle/>
          <a:p>
            <a:pPr algn="ctr"/>
            <a:r>
              <a:rPr lang="en-US" b="1" dirty="0" smtClean="0"/>
              <a:t>Treatment</a:t>
            </a:r>
            <a:endParaRPr lang="en-US" b="1" dirty="0"/>
          </a:p>
        </p:txBody>
      </p:sp>
      <p:sp>
        <p:nvSpPr>
          <p:cNvPr id="32" name="TextBox 31"/>
          <p:cNvSpPr txBox="1"/>
          <p:nvPr/>
        </p:nvSpPr>
        <p:spPr>
          <a:xfrm>
            <a:off x="5394893" y="4327185"/>
            <a:ext cx="1239520" cy="369332"/>
          </a:xfrm>
          <a:prstGeom prst="rect">
            <a:avLst/>
          </a:prstGeom>
          <a:noFill/>
          <a:ln>
            <a:noFill/>
          </a:ln>
        </p:spPr>
        <p:txBody>
          <a:bodyPr wrap="square" rtlCol="0">
            <a:spAutoFit/>
          </a:bodyPr>
          <a:lstStyle/>
          <a:p>
            <a:pPr algn="ctr"/>
            <a:r>
              <a:rPr lang="en-US" b="1" dirty="0" smtClean="0"/>
              <a:t>Recovery</a:t>
            </a:r>
            <a:endParaRPr lang="en-US" b="1" dirty="0"/>
          </a:p>
        </p:txBody>
      </p:sp>
      <p:pic>
        <p:nvPicPr>
          <p:cNvPr id="33" name="Picture 32"/>
          <p:cNvPicPr>
            <a:picLocks noChangeAspect="1"/>
          </p:cNvPicPr>
          <p:nvPr/>
        </p:nvPicPr>
        <p:blipFill>
          <a:blip r:embed="rId2"/>
          <a:stretch>
            <a:fillRect/>
          </a:stretch>
        </p:blipFill>
        <p:spPr>
          <a:xfrm>
            <a:off x="0" y="-1"/>
            <a:ext cx="2133600" cy="1065023"/>
          </a:xfrm>
          <a:prstGeom prst="rect">
            <a:avLst/>
          </a:prstGeom>
        </p:spPr>
      </p:pic>
    </p:spTree>
    <p:extLst>
      <p:ext uri="{BB962C8B-B14F-4D97-AF65-F5344CB8AC3E}">
        <p14:creationId xmlns:p14="http://schemas.microsoft.com/office/powerpoint/2010/main" val="304903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NIH Stroke Network</a:t>
            </a:r>
            <a:endParaRPr lang="en-US" dirty="0">
              <a:solidFill>
                <a:srgbClr val="800000"/>
              </a:solidFill>
            </a:endParaRPr>
          </a:p>
        </p:txBody>
      </p:sp>
      <p:sp>
        <p:nvSpPr>
          <p:cNvPr id="3" name="Content Placeholder 2"/>
          <p:cNvSpPr>
            <a:spLocks noGrp="1"/>
          </p:cNvSpPr>
          <p:nvPr>
            <p:ph idx="1"/>
          </p:nvPr>
        </p:nvSpPr>
        <p:spPr>
          <a:xfrm>
            <a:off x="457200" y="1313455"/>
            <a:ext cx="8487090" cy="4525963"/>
          </a:xfrm>
        </p:spPr>
        <p:txBody>
          <a:bodyPr>
            <a:normAutofit fontScale="77500" lnSpcReduction="20000"/>
          </a:bodyPr>
          <a:lstStyle/>
          <a:p>
            <a:r>
              <a:rPr lang="en-US" dirty="0" smtClean="0"/>
              <a:t>Coordinating Center- U of Cincinnati</a:t>
            </a:r>
          </a:p>
          <a:p>
            <a:pPr lvl="1"/>
            <a:r>
              <a:rPr lang="en-US" dirty="0" smtClean="0"/>
              <a:t>PIs- Joe Broderick, </a:t>
            </a:r>
            <a:r>
              <a:rPr lang="en-US" dirty="0" err="1" smtClean="0"/>
              <a:t>Khatri</a:t>
            </a:r>
            <a:r>
              <a:rPr lang="en-US" dirty="0" smtClean="0"/>
              <a:t> </a:t>
            </a:r>
            <a:r>
              <a:rPr lang="en-US" dirty="0" err="1" smtClean="0"/>
              <a:t>Pooja</a:t>
            </a:r>
            <a:r>
              <a:rPr lang="en-US" dirty="0" smtClean="0"/>
              <a:t>, Steve Cramer</a:t>
            </a:r>
          </a:p>
          <a:p>
            <a:pPr lvl="1"/>
            <a:r>
              <a:rPr lang="en-US" dirty="0" smtClean="0"/>
              <a:t>1 IRB, 1 master contract agreement</a:t>
            </a:r>
          </a:p>
          <a:p>
            <a:r>
              <a:rPr lang="en-US" dirty="0" smtClean="0"/>
              <a:t>Data Management Center- Medical University of South Carolina</a:t>
            </a:r>
          </a:p>
          <a:p>
            <a:pPr lvl="1"/>
            <a:r>
              <a:rPr lang="en-US" dirty="0" smtClean="0"/>
              <a:t>PI Yuko </a:t>
            </a:r>
            <a:r>
              <a:rPr lang="en-US" dirty="0" err="1" smtClean="0"/>
              <a:t>Palisch</a:t>
            </a:r>
            <a:r>
              <a:rPr lang="en-US" dirty="0" smtClean="0"/>
              <a:t>, Co-PI </a:t>
            </a:r>
            <a:r>
              <a:rPr lang="en-US" dirty="0" err="1" smtClean="0"/>
              <a:t>Wenle</a:t>
            </a:r>
            <a:r>
              <a:rPr lang="en-US" dirty="0" smtClean="0"/>
              <a:t> Zhao</a:t>
            </a:r>
          </a:p>
          <a:p>
            <a:r>
              <a:rPr lang="en-US" dirty="0" smtClean="0"/>
              <a:t>Coordinated study execution and funding with Canadian Institute of Health Research’s stroke sites</a:t>
            </a:r>
          </a:p>
          <a:p>
            <a:r>
              <a:rPr lang="en-US" dirty="0" smtClean="0"/>
              <a:t>Principal Investigator/Statistician- open to all</a:t>
            </a:r>
          </a:p>
          <a:p>
            <a:r>
              <a:rPr lang="en-US" dirty="0" smtClean="0"/>
              <a:t>25 clinical hubs, &gt;200 hospitals</a:t>
            </a:r>
          </a:p>
          <a:p>
            <a:r>
              <a:rPr lang="en-US" dirty="0" smtClean="0"/>
              <a:t>$50k/</a:t>
            </a:r>
            <a:r>
              <a:rPr lang="en-US" dirty="0" err="1" smtClean="0"/>
              <a:t>yr</a:t>
            </a:r>
            <a:r>
              <a:rPr lang="en-US" dirty="0" smtClean="0"/>
              <a:t>/hub for training </a:t>
            </a:r>
          </a:p>
          <a:p>
            <a:r>
              <a:rPr lang="en-US" dirty="0" smtClean="0"/>
              <a:t>Infrastructure Total Cost-  ~11million/</a:t>
            </a:r>
            <a:r>
              <a:rPr lang="en-US" dirty="0" err="1" smtClean="0"/>
              <a:t>yr</a:t>
            </a:r>
            <a:endParaRPr lang="en-US" dirty="0" smtClean="0"/>
          </a:p>
          <a:p>
            <a:endParaRPr lang="en-US" dirty="0"/>
          </a:p>
        </p:txBody>
      </p:sp>
    </p:spTree>
    <p:extLst>
      <p:ext uri="{BB962C8B-B14F-4D97-AF65-F5344CB8AC3E}">
        <p14:creationId xmlns:p14="http://schemas.microsoft.com/office/powerpoint/2010/main" val="42443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NIH Stroke Network Hubs</a:t>
            </a:r>
            <a:endParaRPr lang="en-US" dirty="0">
              <a:solidFill>
                <a:srgbClr val="8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1833404"/>
              </p:ext>
            </p:extLst>
          </p:nvPr>
        </p:nvGraphicFramePr>
        <p:xfrm>
          <a:off x="457200" y="1600200"/>
          <a:ext cx="8186671" cy="3876040"/>
        </p:xfrm>
        <a:graphic>
          <a:graphicData uri="http://schemas.openxmlformats.org/drawingml/2006/table">
            <a:tbl>
              <a:tblPr firstRow="1" bandRow="1">
                <a:tableStyleId>{5C22544A-7EE6-4342-B048-85BDC9FD1C3A}</a:tableStyleId>
              </a:tblPr>
              <a:tblGrid>
                <a:gridCol w="2057400"/>
                <a:gridCol w="2057400"/>
                <a:gridCol w="2057400"/>
                <a:gridCol w="2014471"/>
              </a:tblGrid>
              <a:tr h="370840">
                <a:tc>
                  <a:txBody>
                    <a:bodyPr/>
                    <a:lstStyle/>
                    <a:p>
                      <a:r>
                        <a:rPr lang="en-US" dirty="0" smtClean="0"/>
                        <a:t>Northeast</a:t>
                      </a:r>
                      <a:endParaRPr lang="en-US" dirty="0"/>
                    </a:p>
                  </a:txBody>
                  <a:tcPr/>
                </a:tc>
                <a:tc>
                  <a:txBody>
                    <a:bodyPr/>
                    <a:lstStyle/>
                    <a:p>
                      <a:r>
                        <a:rPr lang="en-US" dirty="0" smtClean="0"/>
                        <a:t>South</a:t>
                      </a:r>
                      <a:endParaRPr lang="en-US" dirty="0"/>
                    </a:p>
                  </a:txBody>
                  <a:tcPr/>
                </a:tc>
                <a:tc>
                  <a:txBody>
                    <a:bodyPr/>
                    <a:lstStyle/>
                    <a:p>
                      <a:r>
                        <a:rPr lang="en-US" dirty="0" smtClean="0"/>
                        <a:t>Midwest</a:t>
                      </a:r>
                      <a:endParaRPr lang="en-US" dirty="0"/>
                    </a:p>
                  </a:txBody>
                  <a:tcPr/>
                </a:tc>
                <a:tc>
                  <a:txBody>
                    <a:bodyPr/>
                    <a:lstStyle/>
                    <a:p>
                      <a:r>
                        <a:rPr lang="en-US" dirty="0" smtClean="0"/>
                        <a:t>West</a:t>
                      </a:r>
                      <a:endParaRPr lang="en-US" dirty="0"/>
                    </a:p>
                  </a:txBody>
                  <a:tcPr/>
                </a:tc>
              </a:tr>
              <a:tr h="370840">
                <a:tc>
                  <a:txBody>
                    <a:bodyPr/>
                    <a:lstStyle/>
                    <a:p>
                      <a:r>
                        <a:rPr lang="en-US" dirty="0" smtClean="0"/>
                        <a:t>Mass</a:t>
                      </a:r>
                      <a:r>
                        <a:rPr lang="en-US" baseline="0" dirty="0" smtClean="0"/>
                        <a:t> General</a:t>
                      </a:r>
                    </a:p>
                  </a:txBody>
                  <a:tcPr/>
                </a:tc>
                <a:tc>
                  <a:txBody>
                    <a:bodyPr/>
                    <a:lstStyle/>
                    <a:p>
                      <a:r>
                        <a:rPr lang="en-US" dirty="0" smtClean="0"/>
                        <a:t>Med U of South Carolina</a:t>
                      </a:r>
                      <a:endParaRPr lang="en-US" dirty="0"/>
                    </a:p>
                  </a:txBody>
                  <a:tcPr/>
                </a:tc>
                <a:tc>
                  <a:txBody>
                    <a:bodyPr/>
                    <a:lstStyle/>
                    <a:p>
                      <a:r>
                        <a:rPr lang="en-US" dirty="0" smtClean="0"/>
                        <a:t>U Minnesota</a:t>
                      </a:r>
                      <a:endParaRPr lang="en-US" dirty="0"/>
                    </a:p>
                  </a:txBody>
                  <a:tcPr/>
                </a:tc>
                <a:tc>
                  <a:txBody>
                    <a:bodyPr/>
                    <a:lstStyle/>
                    <a:p>
                      <a:r>
                        <a:rPr lang="en-US" dirty="0" smtClean="0"/>
                        <a:t>UCSD</a:t>
                      </a:r>
                      <a:endParaRPr lang="en-US" dirty="0"/>
                    </a:p>
                  </a:txBody>
                  <a:tcPr/>
                </a:tc>
              </a:tr>
              <a:tr h="370840">
                <a:tc>
                  <a:txBody>
                    <a:bodyPr/>
                    <a:lstStyle/>
                    <a:p>
                      <a:r>
                        <a:rPr lang="en-US" dirty="0" smtClean="0"/>
                        <a:t>Columbia/Cornell</a:t>
                      </a:r>
                      <a:endParaRPr lang="en-US" dirty="0"/>
                    </a:p>
                  </a:txBody>
                  <a:tcPr/>
                </a:tc>
                <a:tc>
                  <a:txBody>
                    <a:bodyPr/>
                    <a:lstStyle/>
                    <a:p>
                      <a:r>
                        <a:rPr lang="en-US" dirty="0" smtClean="0"/>
                        <a:t>U Miami</a:t>
                      </a:r>
                      <a:endParaRPr lang="en-US" dirty="0"/>
                    </a:p>
                  </a:txBody>
                  <a:tcPr/>
                </a:tc>
                <a:tc>
                  <a:txBody>
                    <a:bodyPr/>
                    <a:lstStyle/>
                    <a:p>
                      <a:r>
                        <a:rPr lang="en-US" dirty="0" smtClean="0"/>
                        <a:t>Northwestern</a:t>
                      </a:r>
                      <a:endParaRPr lang="en-US" dirty="0"/>
                    </a:p>
                  </a:txBody>
                  <a:tcPr/>
                </a:tc>
                <a:tc>
                  <a:txBody>
                    <a:bodyPr/>
                    <a:lstStyle/>
                    <a:p>
                      <a:r>
                        <a:rPr lang="en-US" dirty="0" smtClean="0"/>
                        <a:t>UCLA</a:t>
                      </a:r>
                      <a:endParaRPr lang="en-US" dirty="0"/>
                    </a:p>
                  </a:txBody>
                  <a:tcPr/>
                </a:tc>
              </a:tr>
              <a:tr h="370840">
                <a:tc>
                  <a:txBody>
                    <a:bodyPr/>
                    <a:lstStyle/>
                    <a:p>
                      <a:r>
                        <a:rPr lang="en-US" dirty="0" smtClean="0"/>
                        <a:t>Mt Sinai</a:t>
                      </a:r>
                      <a:endParaRPr lang="en-US" dirty="0"/>
                    </a:p>
                  </a:txBody>
                  <a:tcPr/>
                </a:tc>
                <a:tc>
                  <a:txBody>
                    <a:bodyPr/>
                    <a:lstStyle/>
                    <a:p>
                      <a:r>
                        <a:rPr lang="en-US" dirty="0" smtClean="0"/>
                        <a:t>Emory</a:t>
                      </a:r>
                      <a:endParaRPr lang="en-US" dirty="0"/>
                    </a:p>
                  </a:txBody>
                  <a:tcPr/>
                </a:tc>
                <a:tc>
                  <a:txBody>
                    <a:bodyPr/>
                    <a:lstStyle/>
                    <a:p>
                      <a:r>
                        <a:rPr lang="en-US" dirty="0" smtClean="0"/>
                        <a:t>U Iowa</a:t>
                      </a:r>
                      <a:endParaRPr lang="en-US" dirty="0"/>
                    </a:p>
                  </a:txBody>
                  <a:tcPr/>
                </a:tc>
                <a:tc>
                  <a:txBody>
                    <a:bodyPr/>
                    <a:lstStyle/>
                    <a:p>
                      <a:r>
                        <a:rPr lang="en-US" dirty="0" smtClean="0"/>
                        <a:t>UCSF</a:t>
                      </a:r>
                      <a:endParaRPr lang="en-US" dirty="0"/>
                    </a:p>
                  </a:txBody>
                  <a:tcPr/>
                </a:tc>
              </a:tr>
              <a:tr h="370840">
                <a:tc>
                  <a:txBody>
                    <a:bodyPr/>
                    <a:lstStyle/>
                    <a:p>
                      <a:r>
                        <a:rPr lang="en-US" dirty="0" smtClean="0"/>
                        <a:t>U Penn</a:t>
                      </a:r>
                      <a:endParaRPr lang="en-US" dirty="0"/>
                    </a:p>
                  </a:txBody>
                  <a:tcPr/>
                </a:tc>
                <a:tc>
                  <a:txBody>
                    <a:bodyPr/>
                    <a:lstStyle/>
                    <a:p>
                      <a:r>
                        <a:rPr lang="en-US" dirty="0" smtClean="0"/>
                        <a:t>Vanderbilt</a:t>
                      </a:r>
                      <a:endParaRPr lang="en-US" dirty="0"/>
                    </a:p>
                  </a:txBody>
                  <a:tcPr/>
                </a:tc>
                <a:tc>
                  <a:txBody>
                    <a:bodyPr/>
                    <a:lstStyle/>
                    <a:p>
                      <a:r>
                        <a:rPr lang="en-US" dirty="0" smtClean="0"/>
                        <a:t>Case Western</a:t>
                      </a:r>
                      <a:endParaRPr lang="en-US" dirty="0"/>
                    </a:p>
                  </a:txBody>
                  <a:tcPr/>
                </a:tc>
                <a:tc>
                  <a:txBody>
                    <a:bodyPr/>
                    <a:lstStyle/>
                    <a:p>
                      <a:r>
                        <a:rPr lang="en-US" dirty="0" smtClean="0"/>
                        <a:t>Stanford</a:t>
                      </a:r>
                      <a:endParaRPr lang="en-US" dirty="0"/>
                    </a:p>
                  </a:txBody>
                  <a:tcPr/>
                </a:tc>
              </a:tr>
              <a:tr h="370840">
                <a:tc>
                  <a:txBody>
                    <a:bodyPr/>
                    <a:lstStyle/>
                    <a:p>
                      <a:r>
                        <a:rPr lang="en-US" dirty="0" err="1" smtClean="0"/>
                        <a:t>Medstar</a:t>
                      </a:r>
                      <a:r>
                        <a:rPr lang="en-US" dirty="0" smtClean="0"/>
                        <a:t> (D.C.)</a:t>
                      </a:r>
                      <a:endParaRPr lang="en-US" dirty="0"/>
                    </a:p>
                  </a:txBody>
                  <a:tcPr/>
                </a:tc>
                <a:tc>
                  <a:txBody>
                    <a:bodyPr/>
                    <a:lstStyle/>
                    <a:p>
                      <a:r>
                        <a:rPr lang="en-US" dirty="0" smtClean="0"/>
                        <a:t>U Texas Houston</a:t>
                      </a:r>
                      <a:endParaRPr lang="en-US" dirty="0"/>
                    </a:p>
                  </a:txBody>
                  <a:tcPr/>
                </a:tc>
                <a:tc>
                  <a:txBody>
                    <a:bodyPr/>
                    <a:lstStyle/>
                    <a:p>
                      <a:r>
                        <a:rPr lang="en-US" dirty="0" smtClean="0"/>
                        <a:t>Ohio State</a:t>
                      </a:r>
                      <a:endParaRPr lang="en-US" dirty="0"/>
                    </a:p>
                  </a:txBody>
                  <a:tcPr/>
                </a:tc>
                <a:tc>
                  <a:txBody>
                    <a:bodyPr/>
                    <a:lstStyle/>
                    <a:p>
                      <a:r>
                        <a:rPr lang="en-US" dirty="0" smtClean="0"/>
                        <a:t>U Utah</a:t>
                      </a:r>
                      <a:endParaRPr lang="en-US" dirty="0"/>
                    </a:p>
                  </a:txBody>
                  <a:tcPr/>
                </a:tc>
              </a:tr>
              <a:tr h="315941">
                <a:tc>
                  <a:txBody>
                    <a:bodyPr/>
                    <a:lstStyle/>
                    <a:p>
                      <a:r>
                        <a:rPr lang="en-US" dirty="0" smtClean="0"/>
                        <a:t>U Pittsburgh</a:t>
                      </a:r>
                      <a:endParaRPr lang="en-US" dirty="0"/>
                    </a:p>
                  </a:txBody>
                  <a:tcPr/>
                </a:tc>
                <a:tc>
                  <a:txBody>
                    <a:bodyPr/>
                    <a:lstStyle/>
                    <a:p>
                      <a:endParaRPr lang="en-US" dirty="0"/>
                    </a:p>
                  </a:txBody>
                  <a:tcPr/>
                </a:tc>
                <a:tc>
                  <a:txBody>
                    <a:bodyPr/>
                    <a:lstStyle/>
                    <a:p>
                      <a:r>
                        <a:rPr lang="en-US" dirty="0" smtClean="0"/>
                        <a:t>U Cincinnati</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 Washington</a:t>
                      </a:r>
                    </a:p>
                    <a:p>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U Wisconsin</a:t>
                      </a:r>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U Michigan</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1096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The NINDS Team</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i="1" dirty="0"/>
              <a:t>Scott Janis </a:t>
            </a:r>
            <a:r>
              <a:rPr lang="en-US" dirty="0"/>
              <a:t>(Scientific Program Director for </a:t>
            </a:r>
            <a:r>
              <a:rPr lang="en-US" dirty="0" err="1"/>
              <a:t>StrokeNET</a:t>
            </a:r>
            <a:r>
              <a:rPr lang="en-US" dirty="0"/>
              <a:t>), </a:t>
            </a:r>
            <a:endParaRPr lang="en-US" dirty="0" smtClean="0"/>
          </a:p>
          <a:p>
            <a:r>
              <a:rPr lang="en-US" i="1" dirty="0" smtClean="0"/>
              <a:t>Joanna </a:t>
            </a:r>
            <a:r>
              <a:rPr lang="en-US" i="1" dirty="0" err="1"/>
              <a:t>Vivalda</a:t>
            </a:r>
            <a:r>
              <a:rPr lang="en-US" i="1" dirty="0"/>
              <a:t> </a:t>
            </a:r>
            <a:r>
              <a:rPr lang="en-US" dirty="0"/>
              <a:t>(Admin. Program Director for </a:t>
            </a:r>
            <a:r>
              <a:rPr lang="en-US" dirty="0" err="1"/>
              <a:t>StrokeNET</a:t>
            </a:r>
            <a:r>
              <a:rPr lang="en-US" dirty="0"/>
              <a:t>), </a:t>
            </a:r>
            <a:endParaRPr lang="en-US" dirty="0" smtClean="0"/>
          </a:p>
          <a:p>
            <a:r>
              <a:rPr lang="en-US" i="1" dirty="0" smtClean="0"/>
              <a:t>Claudia </a:t>
            </a:r>
            <a:r>
              <a:rPr lang="en-US" i="1" dirty="0"/>
              <a:t>Moy </a:t>
            </a:r>
            <a:r>
              <a:rPr lang="en-US" dirty="0"/>
              <a:t>(Program Director sharing with Scott Janis the oversight over future projects to be implemented by the </a:t>
            </a:r>
            <a:r>
              <a:rPr lang="en-US" dirty="0" err="1"/>
              <a:t>StrokeNET</a:t>
            </a:r>
            <a:r>
              <a:rPr lang="en-US" dirty="0"/>
              <a:t>). </a:t>
            </a:r>
            <a:endParaRPr lang="en-US" dirty="0" smtClean="0"/>
          </a:p>
          <a:p>
            <a:r>
              <a:rPr lang="en-US" i="1" dirty="0" smtClean="0"/>
              <a:t>Petra Kaufmann </a:t>
            </a:r>
            <a:r>
              <a:rPr lang="en-US" dirty="0" smtClean="0"/>
              <a:t>(Director, NINDS Clinical Research)</a:t>
            </a:r>
            <a:endParaRPr lang="en-US" dirty="0"/>
          </a:p>
        </p:txBody>
      </p:sp>
    </p:spTree>
    <p:extLst>
      <p:ext uri="{BB962C8B-B14F-4D97-AF65-F5344CB8AC3E}">
        <p14:creationId xmlns:p14="http://schemas.microsoft.com/office/powerpoint/2010/main" val="46530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56"/>
            <a:ext cx="8229600" cy="1143000"/>
          </a:xfrm>
        </p:spPr>
        <p:txBody>
          <a:bodyPr>
            <a:normAutofit fontScale="90000"/>
          </a:bodyPr>
          <a:lstStyle/>
          <a:p>
            <a:r>
              <a:rPr lang="en-US" dirty="0" smtClean="0">
                <a:solidFill>
                  <a:srgbClr val="800000"/>
                </a:solidFill>
              </a:rPr>
              <a:t>NIH Stroke Network: Decreasing the burden of stroke.</a:t>
            </a:r>
            <a:endParaRPr lang="en-US" dirty="0">
              <a:solidFill>
                <a:srgbClr val="800000"/>
              </a:solidFill>
            </a:endParaRPr>
          </a:p>
        </p:txBody>
      </p:sp>
      <p:sp>
        <p:nvSpPr>
          <p:cNvPr id="3" name="Content Placeholder 2"/>
          <p:cNvSpPr>
            <a:spLocks noGrp="1"/>
          </p:cNvSpPr>
          <p:nvPr>
            <p:ph idx="1"/>
          </p:nvPr>
        </p:nvSpPr>
        <p:spPr>
          <a:xfrm>
            <a:off x="457200" y="1172037"/>
            <a:ext cx="8229600" cy="5147586"/>
          </a:xfrm>
        </p:spPr>
        <p:txBody>
          <a:bodyPr>
            <a:normAutofit fontScale="62500" lnSpcReduction="20000"/>
          </a:bodyPr>
          <a:lstStyle/>
          <a:p>
            <a:r>
              <a:rPr lang="en-US" u="sng" dirty="0" smtClean="0"/>
              <a:t>Increase trial efficiency </a:t>
            </a:r>
          </a:p>
          <a:p>
            <a:pPr lvl="1"/>
            <a:r>
              <a:rPr lang="en-US" dirty="0" smtClean="0"/>
              <a:t>Decrease time to finish studies</a:t>
            </a:r>
          </a:p>
          <a:p>
            <a:pPr lvl="2"/>
            <a:r>
              <a:rPr lang="en-US" dirty="0" smtClean="0"/>
              <a:t>Central IRB, Master Contract</a:t>
            </a:r>
          </a:p>
          <a:p>
            <a:pPr lvl="2"/>
            <a:r>
              <a:rPr lang="en-US" dirty="0" smtClean="0"/>
              <a:t>Institutional learning</a:t>
            </a:r>
          </a:p>
          <a:p>
            <a:pPr lvl="2"/>
            <a:r>
              <a:rPr lang="en-US" dirty="0" smtClean="0"/>
              <a:t>Eliminate poor enrolling sites, add more committed sites.</a:t>
            </a:r>
          </a:p>
          <a:p>
            <a:r>
              <a:rPr lang="en-US" u="sng" dirty="0" smtClean="0"/>
              <a:t>Balanced, prioritized set of early phase and phase 3 trials in prevention, treatment and recovery.</a:t>
            </a:r>
          </a:p>
          <a:p>
            <a:r>
              <a:rPr lang="en-US" u="sng" dirty="0" smtClean="0"/>
              <a:t>Improved research </a:t>
            </a:r>
            <a:r>
              <a:rPr lang="en-US" u="sng" dirty="0"/>
              <a:t>m</a:t>
            </a:r>
            <a:r>
              <a:rPr lang="en-US" u="sng" dirty="0" smtClean="0"/>
              <a:t>an/woman </a:t>
            </a:r>
            <a:r>
              <a:rPr lang="en-US" u="sng" dirty="0"/>
              <a:t>p</a:t>
            </a:r>
            <a:r>
              <a:rPr lang="en-US" u="sng" dirty="0" smtClean="0"/>
              <a:t>ower in stroke research.</a:t>
            </a:r>
          </a:p>
          <a:p>
            <a:pPr lvl="1"/>
            <a:r>
              <a:rPr lang="en-US" dirty="0" smtClean="0"/>
              <a:t>Stable funding for research effort, fellowship training</a:t>
            </a:r>
          </a:p>
          <a:p>
            <a:r>
              <a:rPr lang="en-US" u="sng" dirty="0" smtClean="0"/>
              <a:t>Improved data sharing.</a:t>
            </a:r>
            <a:r>
              <a:rPr lang="en-US" dirty="0" smtClean="0"/>
              <a:t>  </a:t>
            </a:r>
          </a:p>
          <a:p>
            <a:pPr lvl="1"/>
            <a:r>
              <a:rPr lang="en-US" dirty="0" smtClean="0"/>
              <a:t>Single data center with uniform governance for data access </a:t>
            </a:r>
          </a:p>
          <a:p>
            <a:r>
              <a:rPr lang="en-US" u="sng" dirty="0" smtClean="0"/>
              <a:t>Stable infrastructure to enable improved team research among different subspecialties.</a:t>
            </a:r>
          </a:p>
          <a:p>
            <a:pPr lvl="1"/>
            <a:r>
              <a:rPr lang="en-US" dirty="0" smtClean="0"/>
              <a:t>Basic scientists, physiatrists, physical therapists, diagnostic radiologists, </a:t>
            </a:r>
            <a:r>
              <a:rPr lang="en-US" dirty="0" err="1" smtClean="0"/>
              <a:t>neurointerventionalists</a:t>
            </a:r>
            <a:r>
              <a:rPr lang="en-US" dirty="0" smtClean="0"/>
              <a:t>, vascular neurosurgeons, vascular neurologists,  primary care, emergency physicians, others.</a:t>
            </a:r>
          </a:p>
          <a:p>
            <a:r>
              <a:rPr lang="en-US" u="sng" dirty="0" smtClean="0"/>
              <a:t>Improved ability to work in public-private partnerships with non-profits and industry</a:t>
            </a:r>
          </a:p>
          <a:p>
            <a:r>
              <a:rPr lang="en-US" u="sng" dirty="0" smtClean="0"/>
              <a:t>Improved coordination with Canadian Institute of Health Research</a:t>
            </a:r>
          </a:p>
          <a:p>
            <a:endParaRPr lang="en-US" u="sng" dirty="0" smtClean="0"/>
          </a:p>
          <a:p>
            <a:endParaRPr lang="en-US" dirty="0" smtClean="0"/>
          </a:p>
          <a:p>
            <a:pPr lvl="2"/>
            <a:endParaRPr lang="en-US" dirty="0"/>
          </a:p>
        </p:txBody>
      </p:sp>
    </p:spTree>
    <p:extLst>
      <p:ext uri="{BB962C8B-B14F-4D97-AF65-F5344CB8AC3E}">
        <p14:creationId xmlns:p14="http://schemas.microsoft.com/office/powerpoint/2010/main" val="69193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98"/>
            <a:ext cx="8229600" cy="1143000"/>
          </a:xfrm>
        </p:spPr>
        <p:txBody>
          <a:bodyPr/>
          <a:lstStyle/>
          <a:p>
            <a:r>
              <a:rPr lang="en-US" dirty="0" smtClean="0">
                <a:solidFill>
                  <a:srgbClr val="800000"/>
                </a:solidFill>
              </a:rPr>
              <a:t>Lessons Learned</a:t>
            </a:r>
            <a:endParaRPr lang="en-US" dirty="0">
              <a:solidFill>
                <a:srgbClr val="800000"/>
              </a:solidFill>
            </a:endParaRPr>
          </a:p>
        </p:txBody>
      </p:sp>
      <p:sp>
        <p:nvSpPr>
          <p:cNvPr id="3" name="Content Placeholder 2"/>
          <p:cNvSpPr>
            <a:spLocks noGrp="1"/>
          </p:cNvSpPr>
          <p:nvPr>
            <p:ph idx="1"/>
          </p:nvPr>
        </p:nvSpPr>
        <p:spPr>
          <a:xfrm>
            <a:off x="457200" y="1285240"/>
            <a:ext cx="8229600" cy="4525963"/>
          </a:xfrm>
        </p:spPr>
        <p:txBody>
          <a:bodyPr>
            <a:normAutofit fontScale="77500" lnSpcReduction="20000"/>
          </a:bodyPr>
          <a:lstStyle/>
          <a:p>
            <a:r>
              <a:rPr lang="en-US" dirty="0" smtClean="0"/>
              <a:t>Need to engage the hubs ASAP</a:t>
            </a:r>
          </a:p>
          <a:p>
            <a:r>
              <a:rPr lang="en-US" dirty="0" smtClean="0"/>
              <a:t>Need to incentivize the spokes ASAP</a:t>
            </a:r>
          </a:p>
          <a:p>
            <a:r>
              <a:rPr lang="en-US" dirty="0" smtClean="0"/>
              <a:t>Need to bring ongoing trials to conclusion</a:t>
            </a:r>
          </a:p>
          <a:p>
            <a:r>
              <a:rPr lang="en-US" dirty="0" smtClean="0"/>
              <a:t>Will need to spread coordinating and data center functions out to hubs over time to maintain capacity for new trials</a:t>
            </a:r>
          </a:p>
          <a:p>
            <a:r>
              <a:rPr lang="en-US" dirty="0" smtClean="0"/>
              <a:t>Will need to balance work on design of new trials with execution of funded trials</a:t>
            </a:r>
          </a:p>
          <a:p>
            <a:r>
              <a:rPr lang="en-US" dirty="0" smtClean="0"/>
              <a:t>Will need to discontinue non-productive sites</a:t>
            </a:r>
          </a:p>
          <a:p>
            <a:r>
              <a:rPr lang="en-US" dirty="0" smtClean="0"/>
              <a:t>Need open door policy, by law only NINDS peer </a:t>
            </a:r>
            <a:r>
              <a:rPr lang="en-US" dirty="0"/>
              <a:t>review and Council </a:t>
            </a:r>
            <a:r>
              <a:rPr lang="en-US" dirty="0" smtClean="0"/>
              <a:t>make funding recommendation to the Director and peer review will be open to all-comers for trials within the network.</a:t>
            </a:r>
            <a:endParaRPr lang="en-US" dirty="0"/>
          </a:p>
        </p:txBody>
      </p:sp>
    </p:spTree>
    <p:extLst>
      <p:ext uri="{BB962C8B-B14F-4D97-AF65-F5344CB8AC3E}">
        <p14:creationId xmlns:p14="http://schemas.microsoft.com/office/powerpoint/2010/main" val="522899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1205</TotalTime>
  <Words>765</Words>
  <Application>Microsoft Office PowerPoint</Application>
  <PresentationFormat>On-screen Show (4:3)</PresentationFormat>
  <Paragraphs>137</Paragraphs>
  <Slides>11</Slides>
  <Notes>0</Notes>
  <HiddenSlides>2</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Mission Impossible? Not for the US Stroke Network</vt:lpstr>
      <vt:lpstr>The Drop Zone</vt:lpstr>
      <vt:lpstr>Time to Get Smart.</vt:lpstr>
      <vt:lpstr>Teamwork is the Solution</vt:lpstr>
      <vt:lpstr>NIH Stroke Network</vt:lpstr>
      <vt:lpstr>NIH Stroke Network Hubs</vt:lpstr>
      <vt:lpstr>The NINDS Team</vt:lpstr>
      <vt:lpstr>NIH Stroke Network: Decreasing the burden of stroke.</vt:lpstr>
      <vt:lpstr>Lessons Learned</vt:lpstr>
      <vt:lpstr>NIH Stroke Network</vt:lpstr>
      <vt:lpstr>Hard Metrics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j koroshetz</dc:creator>
  <cp:lastModifiedBy>broderjp</cp:lastModifiedBy>
  <cp:revision>25</cp:revision>
  <dcterms:created xsi:type="dcterms:W3CDTF">2014-02-09T19:22:16Z</dcterms:created>
  <dcterms:modified xsi:type="dcterms:W3CDTF">2014-02-11T15:16:25Z</dcterms:modified>
</cp:coreProperties>
</file>