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59" r:id="rId3"/>
    <p:sldId id="293" r:id="rId4"/>
    <p:sldId id="295" r:id="rId5"/>
    <p:sldId id="296" r:id="rId6"/>
    <p:sldId id="281" r:id="rId7"/>
    <p:sldId id="294" r:id="rId8"/>
    <p:sldId id="260" r:id="rId9"/>
    <p:sldId id="284" r:id="rId10"/>
    <p:sldId id="285" r:id="rId11"/>
    <p:sldId id="264" r:id="rId12"/>
    <p:sldId id="265" r:id="rId13"/>
    <p:sldId id="286" r:id="rId14"/>
    <p:sldId id="287" r:id="rId15"/>
    <p:sldId id="288" r:id="rId16"/>
    <p:sldId id="291" r:id="rId17"/>
    <p:sldId id="292" r:id="rId18"/>
    <p:sldId id="256" r:id="rId19"/>
    <p:sldId id="282" r:id="rId20"/>
    <p:sldId id="258" r:id="rId21"/>
    <p:sldId id="283" r:id="rId22"/>
    <p:sldId id="289" r:id="rId23"/>
    <p:sldId id="290" r:id="rId24"/>
    <p:sldId id="271" r:id="rId25"/>
    <p:sldId id="273"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78"/>
    <p:restoredTop sz="94628"/>
  </p:normalViewPr>
  <p:slideViewPr>
    <p:cSldViewPr snapToGrid="0" snapToObjects="1">
      <p:cViewPr varScale="1">
        <p:scale>
          <a:sx n="106" d="100"/>
          <a:sy n="106" d="100"/>
        </p:scale>
        <p:origin x="1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B3A38-BAAF-C341-8873-BDCBB3090266}"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0FEA1-91FE-6640-ADBF-4D08DDDBD880}" type="slidenum">
              <a:rPr lang="en-US" smtClean="0"/>
              <a:t>‹#›</a:t>
            </a:fld>
            <a:endParaRPr lang="en-US"/>
          </a:p>
        </p:txBody>
      </p:sp>
    </p:spTree>
    <p:extLst>
      <p:ext uri="{BB962C8B-B14F-4D97-AF65-F5344CB8AC3E}">
        <p14:creationId xmlns:p14="http://schemas.microsoft.com/office/powerpoint/2010/main" val="130586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805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4D697A-7FB4-46BE-9F6E-AA7EF671040B}"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DE3AF-E56C-49FF-94EF-E291D82D5473}" type="slidenum">
              <a:rPr lang="en-US" smtClean="0"/>
              <a:t>‹#›</a:t>
            </a:fld>
            <a:endParaRPr lang="en-US"/>
          </a:p>
        </p:txBody>
      </p:sp>
    </p:spTree>
    <p:extLst>
      <p:ext uri="{BB962C8B-B14F-4D97-AF65-F5344CB8AC3E}">
        <p14:creationId xmlns:p14="http://schemas.microsoft.com/office/powerpoint/2010/main" val="403905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7779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295103"/>
            <a:ext cx="10515600" cy="13290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140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a:xfrm>
            <a:off x="838200" y="182562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13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73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694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527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64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4193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0411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87440"/>
            <a:ext cx="12192000" cy="670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38199" y="5658539"/>
            <a:ext cx="1086294" cy="1050335"/>
          </a:xfrm>
          <a:prstGeom prst="rect">
            <a:avLst/>
          </a:prstGeom>
        </p:spPr>
      </p:pic>
      <p:pic>
        <p:nvPicPr>
          <p:cNvPr id="4" name="Picture 3"/>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11234" y="6326372"/>
            <a:ext cx="1842566" cy="388233"/>
          </a:xfrm>
          <a:prstGeom prst="rect">
            <a:avLst/>
          </a:prstGeom>
        </p:spPr>
      </p:pic>
    </p:spTree>
    <p:extLst>
      <p:ext uri="{BB962C8B-B14F-4D97-AF65-F5344CB8AC3E}">
        <p14:creationId xmlns:p14="http://schemas.microsoft.com/office/powerpoint/2010/main" val="121623355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 and Coordinator Webinar</a:t>
            </a:r>
          </a:p>
        </p:txBody>
      </p:sp>
      <p:sp>
        <p:nvSpPr>
          <p:cNvPr id="3" name="Text Placeholder 2"/>
          <p:cNvSpPr>
            <a:spLocks noGrp="1"/>
          </p:cNvSpPr>
          <p:nvPr>
            <p:ph type="body" idx="1"/>
          </p:nvPr>
        </p:nvSpPr>
        <p:spPr/>
        <p:txBody>
          <a:bodyPr/>
          <a:lstStyle/>
          <a:p>
            <a:r>
              <a:rPr lang="en-US" dirty="0"/>
              <a:t>July 24, 2018</a:t>
            </a:r>
          </a:p>
          <a:p>
            <a:endParaRPr lang="en-US" dirty="0"/>
          </a:p>
        </p:txBody>
      </p:sp>
    </p:spTree>
    <p:extLst>
      <p:ext uri="{BB962C8B-B14F-4D97-AF65-F5344CB8AC3E}">
        <p14:creationId xmlns:p14="http://schemas.microsoft.com/office/powerpoint/2010/main" val="191724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5AFD-FB33-B44C-B36D-76036DCBE0A6}"/>
              </a:ext>
            </a:extLst>
          </p:cNvPr>
          <p:cNvSpPr>
            <a:spLocks noGrp="1"/>
          </p:cNvSpPr>
          <p:nvPr>
            <p:ph type="title"/>
          </p:nvPr>
        </p:nvSpPr>
        <p:spPr/>
        <p:txBody>
          <a:bodyPr/>
          <a:lstStyle/>
          <a:p>
            <a:r>
              <a:rPr lang="en-US" dirty="0"/>
              <a:t>Coordinator heroes</a:t>
            </a:r>
          </a:p>
        </p:txBody>
      </p:sp>
      <p:sp>
        <p:nvSpPr>
          <p:cNvPr id="3" name="Content Placeholder 2">
            <a:extLst>
              <a:ext uri="{FF2B5EF4-FFF2-40B4-BE49-F238E27FC236}">
                <a16:creationId xmlns:a16="http://schemas.microsoft.com/office/drawing/2014/main" id="{D9F12DFD-0812-094D-BC00-D400BE3F09C8}"/>
              </a:ext>
            </a:extLst>
          </p:cNvPr>
          <p:cNvSpPr>
            <a:spLocks noGrp="1"/>
          </p:cNvSpPr>
          <p:nvPr>
            <p:ph idx="1"/>
          </p:nvPr>
        </p:nvSpPr>
        <p:spPr/>
        <p:txBody>
          <a:bodyPr/>
          <a:lstStyle/>
          <a:p>
            <a:r>
              <a:rPr lang="en-US" dirty="0"/>
              <a:t>Subject transferred to rehab: </a:t>
            </a:r>
          </a:p>
          <a:p>
            <a:pPr lvl="1"/>
            <a:r>
              <a:rPr lang="en-US" dirty="0"/>
              <a:t>A subject was transferred to rehab instead of being discharged home and the rehab center was not allowing study drug administration.  </a:t>
            </a:r>
          </a:p>
          <a:p>
            <a:pPr lvl="1"/>
            <a:r>
              <a:rPr lang="en-US" dirty="0"/>
              <a:t>The coordinator successfully stayed in touch with the patient and they’re now out of rehab, on study medication, and still in the study. </a:t>
            </a:r>
          </a:p>
          <a:p>
            <a:r>
              <a:rPr lang="en-US" dirty="0"/>
              <a:t>Hero: </a:t>
            </a:r>
            <a:r>
              <a:rPr lang="en-US" b="1" dirty="0"/>
              <a:t>Maura Fernandez </a:t>
            </a:r>
            <a:r>
              <a:rPr lang="en-US" dirty="0"/>
              <a:t>at Los Angeles County + USC Medical Center, Los Angeles, CA.</a:t>
            </a:r>
          </a:p>
        </p:txBody>
      </p:sp>
    </p:spTree>
    <p:extLst>
      <p:ext uri="{BB962C8B-B14F-4D97-AF65-F5344CB8AC3E}">
        <p14:creationId xmlns:p14="http://schemas.microsoft.com/office/powerpoint/2010/main" val="217151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eligible patients</a:t>
            </a:r>
          </a:p>
        </p:txBody>
      </p:sp>
      <p:sp>
        <p:nvSpPr>
          <p:cNvPr id="3" name="Content Placeholder 2"/>
          <p:cNvSpPr>
            <a:spLocks noGrp="1"/>
          </p:cNvSpPr>
          <p:nvPr>
            <p:ph idx="1"/>
          </p:nvPr>
        </p:nvSpPr>
        <p:spPr/>
        <p:txBody>
          <a:bodyPr/>
          <a:lstStyle/>
          <a:p>
            <a:r>
              <a:rPr lang="en-US" dirty="0"/>
              <a:t>Experience at MGH</a:t>
            </a:r>
          </a:p>
        </p:txBody>
      </p:sp>
    </p:spTree>
    <p:extLst>
      <p:ext uri="{BB962C8B-B14F-4D97-AF65-F5344CB8AC3E}">
        <p14:creationId xmlns:p14="http://schemas.microsoft.com/office/powerpoint/2010/main" val="19712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r>
              <a:rPr lang="en-US" i="1" dirty="0"/>
              <a:t>Question</a:t>
            </a:r>
            <a:r>
              <a:rPr lang="en-US" dirty="0"/>
              <a:t>: What if a patient had a recent echo before their stroke and the team doesn’t think that another one is clinically indicated?</a:t>
            </a:r>
          </a:p>
          <a:p>
            <a:r>
              <a:rPr lang="en-US" i="1" dirty="0"/>
              <a:t>Answer</a:t>
            </a:r>
            <a:r>
              <a:rPr lang="en-US" dirty="0"/>
              <a:t>: If the site investigator feels that the echo is sufficient to establish ESUS, the patient can be </a:t>
            </a:r>
            <a:r>
              <a:rPr lang="en-US" u="sng" dirty="0"/>
              <a:t>consented</a:t>
            </a:r>
            <a:r>
              <a:rPr lang="en-US" dirty="0"/>
              <a:t>. The echo could not be used to qualify for randomization—the patient would need to qualify by ECG or NT-proBNP.</a:t>
            </a:r>
            <a:endParaRPr lang="en-US" i="1" dirty="0"/>
          </a:p>
        </p:txBody>
      </p:sp>
    </p:spTree>
    <p:extLst>
      <p:ext uri="{BB962C8B-B14F-4D97-AF65-F5344CB8AC3E}">
        <p14:creationId xmlns:p14="http://schemas.microsoft.com/office/powerpoint/2010/main" val="68147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r>
              <a:rPr lang="en-US" i="1" dirty="0"/>
              <a:t>Question</a:t>
            </a:r>
            <a:r>
              <a:rPr lang="en-US" dirty="0"/>
              <a:t>: How quickly will unblinding occur in an emergency?</a:t>
            </a:r>
          </a:p>
          <a:p>
            <a:r>
              <a:rPr lang="en-US" i="1" dirty="0"/>
              <a:t>Answer</a:t>
            </a:r>
            <a:r>
              <a:rPr lang="en-US" dirty="0"/>
              <a:t>: Within minutes. </a:t>
            </a:r>
          </a:p>
          <a:p>
            <a:pPr marL="914400" lvl="1" indent="-457200">
              <a:buFont typeface="+mj-lt"/>
              <a:buAutoNum type="arabicPeriod"/>
            </a:pPr>
            <a:r>
              <a:rPr lang="en-US" dirty="0"/>
              <a:t>Subject/MD/investigator/coordinator calls 24-hour ARCADIA hotline and briefly presents situation.</a:t>
            </a:r>
          </a:p>
          <a:p>
            <a:pPr marL="914400" lvl="1" indent="-457200">
              <a:buFont typeface="+mj-lt"/>
              <a:buAutoNum type="arabicPeriod"/>
            </a:pPr>
            <a:r>
              <a:rPr lang="en-US" dirty="0"/>
              <a:t>ARCADIA PIs call WebDCU hotline to request unblinding.</a:t>
            </a:r>
          </a:p>
          <a:p>
            <a:pPr marL="914400" lvl="1" indent="-457200">
              <a:buFont typeface="+mj-lt"/>
              <a:buAutoNum type="arabicPeriod"/>
            </a:pPr>
            <a:r>
              <a:rPr lang="en-US" dirty="0"/>
              <a:t>WebDCU team calls subject/MD/investigator/coordinator with treatment assignment.</a:t>
            </a:r>
          </a:p>
        </p:txBody>
      </p:sp>
    </p:spTree>
    <p:extLst>
      <p:ext uri="{BB962C8B-B14F-4D97-AF65-F5344CB8AC3E}">
        <p14:creationId xmlns:p14="http://schemas.microsoft.com/office/powerpoint/2010/main" val="27465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r>
              <a:rPr lang="en-US" i="1" dirty="0"/>
              <a:t>Question</a:t>
            </a:r>
            <a:r>
              <a:rPr lang="en-US" dirty="0"/>
              <a:t>: Is PFO closure an exclusion?</a:t>
            </a:r>
          </a:p>
          <a:p>
            <a:r>
              <a:rPr lang="en-US" i="1" dirty="0"/>
              <a:t>Answer</a:t>
            </a:r>
            <a:r>
              <a:rPr lang="en-US" dirty="0"/>
              <a:t>: No, but please clarify and think through the planned antithrombotic strategy around PFO closure—ARCADIA subjects cannot receive open-label antiplatelets or anticoagulation.</a:t>
            </a:r>
          </a:p>
        </p:txBody>
      </p:sp>
    </p:spTree>
    <p:extLst>
      <p:ext uri="{BB962C8B-B14F-4D97-AF65-F5344CB8AC3E}">
        <p14:creationId xmlns:p14="http://schemas.microsoft.com/office/powerpoint/2010/main" val="202828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r>
              <a:rPr lang="en-US" i="1" dirty="0"/>
              <a:t>Question</a:t>
            </a:r>
            <a:r>
              <a:rPr lang="en-US" dirty="0"/>
              <a:t>: Can subjects be randomized before discharge to a rehabilitation hospital?</a:t>
            </a:r>
          </a:p>
          <a:p>
            <a:r>
              <a:rPr lang="en-US" i="1" dirty="0"/>
              <a:t>Answer</a:t>
            </a:r>
            <a:r>
              <a:rPr lang="en-US" dirty="0"/>
              <a:t>: Yes, but please keep in mind that some rehabilitation facilities may not allow or may not have the capacity to administer study drug. You may need to work with the rehab team to figure out how the subject can get study drug during their stay, or wait until afterwards to randomize.</a:t>
            </a:r>
          </a:p>
        </p:txBody>
      </p:sp>
    </p:spTree>
    <p:extLst>
      <p:ext uri="{BB962C8B-B14F-4D97-AF65-F5344CB8AC3E}">
        <p14:creationId xmlns:p14="http://schemas.microsoft.com/office/powerpoint/2010/main" val="3240990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r>
              <a:rPr lang="en-US" i="1" dirty="0"/>
              <a:t>Question</a:t>
            </a:r>
            <a:r>
              <a:rPr lang="en-US" dirty="0"/>
              <a:t>: What is expected for the physical examination for the baseline and randomization visits? </a:t>
            </a:r>
          </a:p>
          <a:p>
            <a:r>
              <a:rPr lang="en-US" i="1" dirty="0"/>
              <a:t>Answer</a:t>
            </a:r>
            <a:r>
              <a:rPr lang="en-US" dirty="0"/>
              <a:t>: Intention was to acknowledge/compensate investigators for time spent assessing patient's suitability for trial. We are not collecting info besides vitals, NIHSS, and mRS. It is up to investigator's discretion whether to perform any other physical exam items when deciding on eligibility.</a:t>
            </a:r>
          </a:p>
        </p:txBody>
      </p:sp>
    </p:spTree>
    <p:extLst>
      <p:ext uri="{BB962C8B-B14F-4D97-AF65-F5344CB8AC3E}">
        <p14:creationId xmlns:p14="http://schemas.microsoft.com/office/powerpoint/2010/main" val="363004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r>
              <a:rPr lang="en-US" i="1" dirty="0"/>
              <a:t>Question</a:t>
            </a:r>
            <a:r>
              <a:rPr lang="en-US" dirty="0"/>
              <a:t>: Can I measure PTFV</a:t>
            </a:r>
            <a:r>
              <a:rPr lang="en-US" baseline="-25000" dirty="0"/>
              <a:t>1</a:t>
            </a:r>
            <a:r>
              <a:rPr lang="en-US" dirty="0"/>
              <a:t> myself to “pre-screen” patients?</a:t>
            </a:r>
          </a:p>
          <a:p>
            <a:r>
              <a:rPr lang="en-US" i="1" dirty="0"/>
              <a:t>Answer</a:t>
            </a:r>
            <a:r>
              <a:rPr lang="en-US" dirty="0"/>
              <a:t>: Measuring PTFV</a:t>
            </a:r>
            <a:r>
              <a:rPr lang="en-US" baseline="-25000" dirty="0"/>
              <a:t>1</a:t>
            </a:r>
            <a:r>
              <a:rPr lang="en-US" dirty="0"/>
              <a:t>, while possible, can be challenging. It is not yet a standard clinical measurement. The measures we are using, PTFV</a:t>
            </a:r>
            <a:r>
              <a:rPr lang="en-US" baseline="-25000" dirty="0"/>
              <a:t>1</a:t>
            </a:r>
            <a:r>
              <a:rPr lang="en-US" dirty="0"/>
              <a:t> and NT-proBNP, are also independent of each other, so the fact that a PTFV</a:t>
            </a:r>
            <a:r>
              <a:rPr lang="en-US" baseline="-25000" dirty="0"/>
              <a:t>1</a:t>
            </a:r>
            <a:r>
              <a:rPr lang="en-US" dirty="0"/>
              <a:t> is negative for atrial cardiopathy does not mean that another measurement would also be negative. We do not want people to exclude potential patients by </a:t>
            </a:r>
            <a:r>
              <a:rPr lang="en-US" dirty="0" err="1"/>
              <a:t>mismeasuring</a:t>
            </a:r>
            <a:r>
              <a:rPr lang="en-US" dirty="0"/>
              <a:t> PTFV</a:t>
            </a:r>
            <a:r>
              <a:rPr lang="en-US" baseline="-25000" dirty="0"/>
              <a:t>1</a:t>
            </a:r>
            <a:r>
              <a:rPr lang="en-US" dirty="0"/>
              <a:t>. </a:t>
            </a:r>
          </a:p>
        </p:txBody>
      </p:sp>
    </p:spTree>
    <p:extLst>
      <p:ext uri="{BB962C8B-B14F-4D97-AF65-F5344CB8AC3E}">
        <p14:creationId xmlns:p14="http://schemas.microsoft.com/office/powerpoint/2010/main" val="2542048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ARCADIA ENROLLMENT CASE</a:t>
            </a:r>
          </a:p>
        </p:txBody>
      </p:sp>
      <p:sp>
        <p:nvSpPr>
          <p:cNvPr id="3" name="Subtitle 2"/>
          <p:cNvSpPr>
            <a:spLocks noGrp="1"/>
          </p:cNvSpPr>
          <p:nvPr>
            <p:ph type="subTitle" idx="1"/>
          </p:nvPr>
        </p:nvSpPr>
        <p:spPr/>
        <p:txBody>
          <a:bodyPr/>
          <a:lstStyle/>
          <a:p>
            <a:r>
              <a:rPr lang="en-US" dirty="0"/>
              <a:t>7/13/18</a:t>
            </a:r>
          </a:p>
        </p:txBody>
      </p:sp>
    </p:spTree>
    <p:extLst>
      <p:ext uri="{BB962C8B-B14F-4D97-AF65-F5344CB8AC3E}">
        <p14:creationId xmlns:p14="http://schemas.microsoft.com/office/powerpoint/2010/main" val="4178389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HPI</a:t>
            </a:r>
          </a:p>
        </p:txBody>
      </p:sp>
      <p:sp>
        <p:nvSpPr>
          <p:cNvPr id="3" name="Content Placeholder 2"/>
          <p:cNvSpPr>
            <a:spLocks noGrp="1"/>
          </p:cNvSpPr>
          <p:nvPr>
            <p:ph idx="1"/>
          </p:nvPr>
        </p:nvSpPr>
        <p:spPr/>
        <p:txBody>
          <a:bodyPr/>
          <a:lstStyle/>
          <a:p>
            <a:r>
              <a:rPr lang="en-US" dirty="0"/>
              <a:t>57 year old right handed woman with no past medical history, no tobacco abuse presented to ED on 7/5/18 with sudden onset of speech difficulty while singing in church.  Complete resolution in 10 minutes.</a:t>
            </a:r>
          </a:p>
          <a:p>
            <a:r>
              <a:rPr lang="en-US" dirty="0"/>
              <a:t>LKW: 7/5/18 9:00pm</a:t>
            </a:r>
          </a:p>
          <a:p>
            <a:r>
              <a:rPr lang="en-US" dirty="0"/>
              <a:t>Neuro evaluation 7/5/18 9:31pm</a:t>
            </a:r>
          </a:p>
          <a:p>
            <a:r>
              <a:rPr lang="en-US" dirty="0"/>
              <a:t>NIHSS 0</a:t>
            </a:r>
          </a:p>
          <a:p>
            <a:r>
              <a:rPr lang="en-US" dirty="0" err="1"/>
              <a:t>preMRS</a:t>
            </a:r>
            <a:r>
              <a:rPr lang="en-US" dirty="0"/>
              <a:t> 0</a:t>
            </a:r>
          </a:p>
        </p:txBody>
      </p:sp>
    </p:spTree>
    <p:extLst>
      <p:ext uri="{BB962C8B-B14F-4D97-AF65-F5344CB8AC3E}">
        <p14:creationId xmlns:p14="http://schemas.microsoft.com/office/powerpoint/2010/main" val="285072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a:t>
            </a:r>
          </a:p>
        </p:txBody>
      </p:sp>
      <p:sp>
        <p:nvSpPr>
          <p:cNvPr id="3" name="Content Placeholder 2"/>
          <p:cNvSpPr>
            <a:spLocks noGrp="1"/>
          </p:cNvSpPr>
          <p:nvPr>
            <p:ph idx="1"/>
          </p:nvPr>
        </p:nvSpPr>
        <p:spPr/>
        <p:txBody>
          <a:bodyPr/>
          <a:lstStyle/>
          <a:p>
            <a:r>
              <a:rPr lang="en-US" dirty="0"/>
              <a:t>186 patients consented</a:t>
            </a:r>
          </a:p>
          <a:p>
            <a:r>
              <a:rPr lang="en-US" dirty="0"/>
              <a:t>~45% eligible for randomization</a:t>
            </a:r>
          </a:p>
          <a:p>
            <a:r>
              <a:rPr lang="en-US" dirty="0"/>
              <a:t>52 randomized</a:t>
            </a:r>
          </a:p>
        </p:txBody>
      </p:sp>
    </p:spTree>
    <p:extLst>
      <p:ext uri="{BB962C8B-B14F-4D97-AF65-F5344CB8AC3E}">
        <p14:creationId xmlns:p14="http://schemas.microsoft.com/office/powerpoint/2010/main" val="1971996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MRI brain without contrast (DWI)</a:t>
            </a:r>
          </a:p>
        </p:txBody>
      </p:sp>
      <p:sp>
        <p:nvSpPr>
          <p:cNvPr id="3" name="Content Placeholder 2"/>
          <p:cNvSpPr>
            <a:spLocks noGrp="1"/>
          </p:cNvSpPr>
          <p:nvPr>
            <p:ph idx="1"/>
          </p:nvPr>
        </p:nvSpPr>
        <p:spPr>
          <a:xfrm>
            <a:off x="838200" y="1825625"/>
            <a:ext cx="6169269" cy="4351338"/>
          </a:xfrm>
        </p:spPr>
        <p:txBody>
          <a:bodyPr/>
          <a:lstStyle/>
          <a:p>
            <a:r>
              <a:rPr lang="en-US" dirty="0"/>
              <a:t>Left insular, left parietal ischemic stroke</a:t>
            </a:r>
          </a:p>
        </p:txBody>
      </p:sp>
      <p:pic>
        <p:nvPicPr>
          <p:cNvPr id="4" name="8E4CA4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376381" y="1698625"/>
            <a:ext cx="3769840" cy="3981440"/>
          </a:xfrm>
          <a:prstGeom prst="rect">
            <a:avLst/>
          </a:prstGeom>
        </p:spPr>
      </p:pic>
    </p:spTree>
    <p:extLst>
      <p:ext uri="{BB962C8B-B14F-4D97-AF65-F5344CB8AC3E}">
        <p14:creationId xmlns:p14="http://schemas.microsoft.com/office/powerpoint/2010/main" val="4254239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 intracranial with contrast</a:t>
            </a:r>
          </a:p>
        </p:txBody>
      </p:sp>
      <p:pic>
        <p:nvPicPr>
          <p:cNvPr id="4" name="5448306">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1479550" y="1825625"/>
            <a:ext cx="3352581" cy="3741623"/>
          </a:xfrm>
        </p:spPr>
      </p:pic>
      <p:sp>
        <p:nvSpPr>
          <p:cNvPr id="5" name="Content Placeholder 4"/>
          <p:cNvSpPr>
            <a:spLocks noGrp="1"/>
          </p:cNvSpPr>
          <p:nvPr>
            <p:ph sz="half" idx="2"/>
          </p:nvPr>
        </p:nvSpPr>
        <p:spPr/>
        <p:txBody>
          <a:bodyPr/>
          <a:lstStyle/>
          <a:p>
            <a:r>
              <a:rPr lang="en-US" dirty="0"/>
              <a:t>High grade stenosis / occlusion of left M2</a:t>
            </a:r>
          </a:p>
        </p:txBody>
      </p:sp>
    </p:spTree>
    <p:extLst>
      <p:ext uri="{BB962C8B-B14F-4D97-AF65-F5344CB8AC3E}">
        <p14:creationId xmlns:p14="http://schemas.microsoft.com/office/powerpoint/2010/main" val="26872587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r>
              <a:rPr lang="en-US" i="1" dirty="0"/>
              <a:t>Question</a:t>
            </a:r>
            <a:r>
              <a:rPr lang="en-US" dirty="0"/>
              <a:t>: Is a large-vessel occlusion aka cut-off an exclusion?</a:t>
            </a:r>
          </a:p>
          <a:p>
            <a:r>
              <a:rPr lang="en-US" i="1" dirty="0"/>
              <a:t>Answer</a:t>
            </a:r>
            <a:r>
              <a:rPr lang="en-US" dirty="0"/>
              <a:t>: Not necessarily. </a:t>
            </a:r>
          </a:p>
          <a:p>
            <a:pPr lvl="1"/>
            <a:r>
              <a:rPr lang="en-US" dirty="0"/>
              <a:t>If the investigator feels that it represents in-situ large-vessel atherosclerosis causing &gt;50% stenosis of the lumen, the patient is excluded. </a:t>
            </a:r>
          </a:p>
          <a:p>
            <a:pPr lvl="1"/>
            <a:r>
              <a:rPr lang="en-US" dirty="0"/>
              <a:t>If the investigator feels that it represents a distant embolus, then by itself that is not an exclusion. </a:t>
            </a:r>
            <a:endParaRPr lang="en-US" i="1" dirty="0"/>
          </a:p>
        </p:txBody>
      </p:sp>
    </p:spTree>
    <p:extLst>
      <p:ext uri="{BB962C8B-B14F-4D97-AF65-F5344CB8AC3E}">
        <p14:creationId xmlns:p14="http://schemas.microsoft.com/office/powerpoint/2010/main" val="2416073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AB3B53B-4872-4D44-9143-29D22B38FE12}"/>
              </a:ext>
            </a:extLst>
          </p:cNvPr>
          <p:cNvPicPr>
            <a:picLocks noGrp="1" noChangeAspect="1"/>
          </p:cNvPicPr>
          <p:nvPr>
            <p:ph idx="1"/>
          </p:nvPr>
        </p:nvPicPr>
        <p:blipFill>
          <a:blip r:embed="rId2"/>
          <a:stretch>
            <a:fillRect/>
          </a:stretch>
        </p:blipFill>
        <p:spPr>
          <a:xfrm>
            <a:off x="1764239" y="407324"/>
            <a:ext cx="6423797" cy="5270610"/>
          </a:xfrm>
          <a:prstGeom prst="rect">
            <a:avLst/>
          </a:prstGeom>
        </p:spPr>
      </p:pic>
      <p:pic>
        <p:nvPicPr>
          <p:cNvPr id="5" name="Picture 4">
            <a:extLst>
              <a:ext uri="{FF2B5EF4-FFF2-40B4-BE49-F238E27FC236}">
                <a16:creationId xmlns:a16="http://schemas.microsoft.com/office/drawing/2014/main" id="{76BCAD7B-E5BE-5C49-A41B-B8D905C62A72}"/>
              </a:ext>
            </a:extLst>
          </p:cNvPr>
          <p:cNvPicPr>
            <a:picLocks noChangeAspect="1"/>
          </p:cNvPicPr>
          <p:nvPr/>
        </p:nvPicPr>
        <p:blipFill>
          <a:blip r:embed="rId3"/>
          <a:stretch>
            <a:fillRect/>
          </a:stretch>
        </p:blipFill>
        <p:spPr>
          <a:xfrm>
            <a:off x="8718667" y="3898669"/>
            <a:ext cx="3102666" cy="2128399"/>
          </a:xfrm>
          <a:prstGeom prst="rect">
            <a:avLst/>
          </a:prstGeom>
        </p:spPr>
      </p:pic>
    </p:spTree>
    <p:extLst>
      <p:ext uri="{BB962C8B-B14F-4D97-AF65-F5344CB8AC3E}">
        <p14:creationId xmlns:p14="http://schemas.microsoft.com/office/powerpoint/2010/main" val="499003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Hotline</a:t>
            </a:r>
          </a:p>
        </p:txBody>
      </p:sp>
      <p:sp>
        <p:nvSpPr>
          <p:cNvPr id="3" name="Content Placeholder 2"/>
          <p:cNvSpPr>
            <a:spLocks noGrp="1"/>
          </p:cNvSpPr>
          <p:nvPr>
            <p:ph idx="1"/>
          </p:nvPr>
        </p:nvSpPr>
        <p:spPr/>
        <p:txBody>
          <a:bodyPr/>
          <a:lstStyle/>
          <a:p>
            <a:r>
              <a:rPr lang="en-US" dirty="0"/>
              <a:t>24-hour telephone hotline</a:t>
            </a:r>
          </a:p>
          <a:p>
            <a:pPr lvl="1"/>
            <a:r>
              <a:rPr lang="en-US" dirty="0"/>
              <a:t>Please use it for any urgent questions</a:t>
            </a:r>
          </a:p>
          <a:p>
            <a:pPr lvl="1"/>
            <a:r>
              <a:rPr lang="en-US" dirty="0"/>
              <a:t>Eligibility, randomization, unblinding, etc</a:t>
            </a:r>
          </a:p>
          <a:p>
            <a:r>
              <a:rPr lang="en-US" dirty="0"/>
              <a:t>1-877-427-2234 (1-877-4AR-CADI): useful to save in your cell phone</a:t>
            </a:r>
          </a:p>
          <a:p>
            <a:r>
              <a:rPr lang="en-US" dirty="0"/>
              <a:t>The hotline automatically calls the four PIs in succession</a:t>
            </a:r>
          </a:p>
          <a:p>
            <a:pPr lvl="1"/>
            <a:r>
              <a:rPr lang="en-US" dirty="0"/>
              <a:t>Please let it ring</a:t>
            </a:r>
          </a:p>
          <a:p>
            <a:pPr lvl="1"/>
            <a:r>
              <a:rPr lang="en-US" dirty="0"/>
              <a:t>And call back if no luck—one of us will pick up!</a:t>
            </a:r>
          </a:p>
          <a:p>
            <a:r>
              <a:rPr lang="en-US" dirty="0"/>
              <a:t>Please email </a:t>
            </a:r>
            <a:r>
              <a:rPr lang="en-US" dirty="0" err="1"/>
              <a:t>arcadia@ucmail.uc.edu</a:t>
            </a:r>
            <a:r>
              <a:rPr lang="en-US" dirty="0"/>
              <a:t> with non-urgent questions</a:t>
            </a:r>
          </a:p>
        </p:txBody>
      </p:sp>
    </p:spTree>
    <p:extLst>
      <p:ext uri="{BB962C8B-B14F-4D97-AF65-F5344CB8AC3E}">
        <p14:creationId xmlns:p14="http://schemas.microsoft.com/office/powerpoint/2010/main" val="1204275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 materials and study tools</a:t>
            </a:r>
          </a:p>
        </p:txBody>
      </p:sp>
      <p:sp>
        <p:nvSpPr>
          <p:cNvPr id="3" name="Content Placeholder 2"/>
          <p:cNvSpPr>
            <a:spLocks noGrp="1"/>
          </p:cNvSpPr>
          <p:nvPr>
            <p:ph idx="1"/>
          </p:nvPr>
        </p:nvSpPr>
        <p:spPr/>
        <p:txBody>
          <a:bodyPr/>
          <a:lstStyle/>
          <a:p>
            <a:r>
              <a:rPr lang="en-US" dirty="0"/>
              <a:t>Video</a:t>
            </a:r>
          </a:p>
          <a:p>
            <a:r>
              <a:rPr lang="en-US" dirty="0"/>
              <a:t>Patient brochure</a:t>
            </a:r>
          </a:p>
          <a:p>
            <a:r>
              <a:rPr lang="en-US" dirty="0"/>
              <a:t>Newsletters</a:t>
            </a:r>
          </a:p>
          <a:p>
            <a:r>
              <a:rPr lang="en-US" dirty="0"/>
              <a:t>Toolbox for minority recruitment</a:t>
            </a:r>
          </a:p>
        </p:txBody>
      </p:sp>
    </p:spTree>
    <p:extLst>
      <p:ext uri="{BB962C8B-B14F-4D97-AF65-F5344CB8AC3E}">
        <p14:creationId xmlns:p14="http://schemas.microsoft.com/office/powerpoint/2010/main" val="43320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Actively screen</a:t>
            </a:r>
          </a:p>
          <a:p>
            <a:r>
              <a:rPr lang="en-US" dirty="0"/>
              <a:t>Bring back randomization-eligible patients</a:t>
            </a:r>
          </a:p>
          <a:p>
            <a:r>
              <a:rPr lang="en-US" dirty="0"/>
              <a:t>Look for recruitment video</a:t>
            </a:r>
          </a:p>
          <a:p>
            <a:r>
              <a:rPr lang="en-US" dirty="0"/>
              <a:t>Send us feedback—we will make changes as needed to make this trial successful!</a:t>
            </a:r>
          </a:p>
        </p:txBody>
      </p:sp>
    </p:spTree>
    <p:extLst>
      <p:ext uri="{BB962C8B-B14F-4D97-AF65-F5344CB8AC3E}">
        <p14:creationId xmlns:p14="http://schemas.microsoft.com/office/powerpoint/2010/main" val="32925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enrolling sites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5459480"/>
              </p:ext>
            </p:extLst>
          </p:nvPr>
        </p:nvGraphicFramePr>
        <p:xfrm>
          <a:off x="838200" y="1623603"/>
          <a:ext cx="10515600" cy="3749675"/>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pPr algn="ctr" fontAlgn="b">
                        <a:lnSpc>
                          <a:spcPct val="100000"/>
                        </a:lnSpc>
                      </a:pPr>
                      <a:endParaRPr lang="en-US" sz="2400" b="1" i="0" u="none" strike="noStrike" dirty="0">
                        <a:solidFill>
                          <a:srgbClr val="000000"/>
                        </a:solidFill>
                        <a:effectLst/>
                        <a:latin typeface="Calibri" charset="0"/>
                        <a:ea typeface="Calibri" charset="0"/>
                        <a:cs typeface="Calibri" charset="0"/>
                      </a:endParaRP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Consented</a:t>
                      </a: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Randomized</a:t>
                      </a:r>
                    </a:p>
                  </a:txBody>
                  <a:tcPr marL="6350" marR="6350" marT="6350" marB="0" anchor="b">
                    <a:noFill/>
                  </a:tcPr>
                </a:tc>
                <a:extLst>
                  <a:ext uri="{0D108BD9-81ED-4DB2-BD59-A6C34878D82A}">
                    <a16:rowId xmlns:a16="http://schemas.microsoft.com/office/drawing/2014/main" val="10000"/>
                  </a:ext>
                </a:extLst>
              </a:tr>
              <a:tr h="370840">
                <a:tc>
                  <a:txBody>
                    <a:bodyPr/>
                    <a:lstStyle/>
                    <a:p>
                      <a:pPr algn="l" fontAlgn="b"/>
                      <a:r>
                        <a:rPr lang="en-US" sz="2400" b="0" i="0" u="none" strike="noStrike">
                          <a:solidFill>
                            <a:srgbClr val="000000"/>
                          </a:solidFill>
                          <a:effectLst/>
                          <a:latin typeface="Calibri" panose="020F0502020204030204" pitchFamily="34" charset="0"/>
                        </a:rPr>
                        <a:t>United</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13</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4</a:t>
                      </a:r>
                    </a:p>
                  </a:txBody>
                  <a:tcPr marL="9525" marR="9525" marT="9525" marB="0" anchor="b">
                    <a:noFill/>
                  </a:tcPr>
                </a:tc>
                <a:extLst>
                  <a:ext uri="{0D108BD9-81ED-4DB2-BD59-A6C34878D82A}">
                    <a16:rowId xmlns:a16="http://schemas.microsoft.com/office/drawing/2014/main" val="10001"/>
                  </a:ext>
                </a:extLst>
              </a:tr>
              <a:tr h="370840">
                <a:tc>
                  <a:txBody>
                    <a:bodyPr/>
                    <a:lstStyle/>
                    <a:p>
                      <a:pPr algn="l" fontAlgn="b"/>
                      <a:r>
                        <a:rPr lang="en-US" sz="2400" b="0" i="0" u="none" strike="noStrike">
                          <a:solidFill>
                            <a:srgbClr val="000000"/>
                          </a:solidFill>
                          <a:effectLst/>
                          <a:latin typeface="Calibri" panose="020F0502020204030204" pitchFamily="34" charset="0"/>
                        </a:rPr>
                        <a:t>OHSU</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12</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5</a:t>
                      </a:r>
                    </a:p>
                  </a:txBody>
                  <a:tcPr marL="9525" marR="9525" marT="9525" marB="0" anchor="b">
                    <a:noFill/>
                  </a:tcPr>
                </a:tc>
                <a:extLst>
                  <a:ext uri="{0D108BD9-81ED-4DB2-BD59-A6C34878D82A}">
                    <a16:rowId xmlns:a16="http://schemas.microsoft.com/office/drawing/2014/main" val="10002"/>
                  </a:ext>
                </a:extLst>
              </a:tr>
              <a:tr h="370840">
                <a:tc>
                  <a:txBody>
                    <a:bodyPr/>
                    <a:lstStyle/>
                    <a:p>
                      <a:pPr algn="l" fontAlgn="b"/>
                      <a:r>
                        <a:rPr lang="en-US" sz="2400" b="0" i="0" u="none" strike="noStrike">
                          <a:solidFill>
                            <a:srgbClr val="000000"/>
                          </a:solidFill>
                          <a:effectLst/>
                          <a:latin typeface="Calibri" panose="020F0502020204030204" pitchFamily="34" charset="0"/>
                        </a:rPr>
                        <a:t>Cincinnati</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10</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noFill/>
                  </a:tcPr>
                </a:tc>
                <a:extLst>
                  <a:ext uri="{0D108BD9-81ED-4DB2-BD59-A6C34878D82A}">
                    <a16:rowId xmlns:a16="http://schemas.microsoft.com/office/drawing/2014/main" val="10003"/>
                  </a:ext>
                </a:extLst>
              </a:tr>
              <a:tr h="370840">
                <a:tc>
                  <a:txBody>
                    <a:bodyPr/>
                    <a:lstStyle/>
                    <a:p>
                      <a:pPr algn="l" fontAlgn="b"/>
                      <a:r>
                        <a:rPr lang="en-US" sz="2400" b="0" i="0" u="none" strike="noStrike">
                          <a:solidFill>
                            <a:srgbClr val="000000"/>
                          </a:solidFill>
                          <a:effectLst/>
                          <a:latin typeface="Calibri" panose="020F0502020204030204" pitchFamily="34" charset="0"/>
                        </a:rPr>
                        <a:t>Iowa</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9</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5</a:t>
                      </a:r>
                    </a:p>
                  </a:txBody>
                  <a:tcPr marL="9525" marR="9525" marT="9525" marB="0" anchor="b">
                    <a:noFill/>
                  </a:tcPr>
                </a:tc>
                <a:extLst>
                  <a:ext uri="{0D108BD9-81ED-4DB2-BD59-A6C34878D82A}">
                    <a16:rowId xmlns:a16="http://schemas.microsoft.com/office/drawing/2014/main" val="10004"/>
                  </a:ext>
                </a:extLst>
              </a:tr>
              <a:tr h="370840">
                <a:tc>
                  <a:txBody>
                    <a:bodyPr/>
                    <a:lstStyle/>
                    <a:p>
                      <a:pPr algn="l" fontAlgn="b"/>
                      <a:r>
                        <a:rPr lang="en-US" sz="2400" b="0" i="0" u="none" strike="noStrike">
                          <a:solidFill>
                            <a:srgbClr val="000000"/>
                          </a:solidFill>
                          <a:effectLst/>
                          <a:latin typeface="Calibri" panose="020F0502020204030204" pitchFamily="34" charset="0"/>
                        </a:rPr>
                        <a:t>Intercoastal</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9</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0005"/>
                  </a:ext>
                </a:extLst>
              </a:tr>
              <a:tr h="370840">
                <a:tc>
                  <a:txBody>
                    <a:bodyPr/>
                    <a:lstStyle/>
                    <a:p>
                      <a:pPr algn="l" fontAlgn="b"/>
                      <a:r>
                        <a:rPr lang="en-US" sz="2400" b="0" i="0" u="none" strike="noStrike">
                          <a:solidFill>
                            <a:srgbClr val="000000"/>
                          </a:solidFill>
                          <a:effectLst/>
                          <a:latin typeface="Calibri" panose="020F0502020204030204" pitchFamily="34" charset="0"/>
                        </a:rPr>
                        <a:t>UPMC</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8</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0006"/>
                  </a:ext>
                </a:extLst>
              </a:tr>
              <a:tr h="370840">
                <a:tc>
                  <a:txBody>
                    <a:bodyPr/>
                    <a:lstStyle/>
                    <a:p>
                      <a:pPr algn="l" fontAlgn="b"/>
                      <a:r>
                        <a:rPr lang="en-US" sz="2400" b="0" i="0" u="none" strike="noStrike">
                          <a:solidFill>
                            <a:srgbClr val="000000"/>
                          </a:solidFill>
                          <a:effectLst/>
                          <a:latin typeface="Calibri" panose="020F0502020204030204" pitchFamily="34" charset="0"/>
                        </a:rPr>
                        <a:t>MUSC</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8</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noFill/>
                  </a:tcPr>
                </a:tc>
                <a:extLst>
                  <a:ext uri="{0D108BD9-81ED-4DB2-BD59-A6C34878D82A}">
                    <a16:rowId xmlns:a16="http://schemas.microsoft.com/office/drawing/2014/main" val="10007"/>
                  </a:ext>
                </a:extLst>
              </a:tr>
              <a:tr h="370840">
                <a:tc>
                  <a:txBody>
                    <a:bodyPr/>
                    <a:lstStyle/>
                    <a:p>
                      <a:pPr algn="l" fontAlgn="b"/>
                      <a:r>
                        <a:rPr lang="en-US" sz="2400" b="0" i="0" u="none" strike="noStrike">
                          <a:solidFill>
                            <a:srgbClr val="000000"/>
                          </a:solidFill>
                          <a:effectLst/>
                          <a:latin typeface="Calibri" panose="020F0502020204030204" pitchFamily="34" charset="0"/>
                        </a:rPr>
                        <a:t>UF Shands</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6</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9525" marR="9525" marT="9525" marB="0" anchor="b">
                    <a:noFill/>
                  </a:tcPr>
                </a:tc>
                <a:extLst>
                  <a:ext uri="{0D108BD9-81ED-4DB2-BD59-A6C34878D82A}">
                    <a16:rowId xmlns:a16="http://schemas.microsoft.com/office/drawing/2014/main" val="10008"/>
                  </a:ext>
                </a:extLst>
              </a:tr>
              <a:tr h="370840">
                <a:tc>
                  <a:txBody>
                    <a:bodyPr/>
                    <a:lstStyle/>
                    <a:p>
                      <a:pPr algn="l" fontAlgn="b"/>
                      <a:r>
                        <a:rPr lang="en-US" sz="2400" b="0" i="0" u="none" strike="noStrike">
                          <a:solidFill>
                            <a:srgbClr val="000000"/>
                          </a:solidFill>
                          <a:effectLst/>
                          <a:latin typeface="Calibri" panose="020F0502020204030204" pitchFamily="34" charset="0"/>
                        </a:rPr>
                        <a:t>Memorial Hermann</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6</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5824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enrolling sites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2671925"/>
              </p:ext>
            </p:extLst>
          </p:nvPr>
        </p:nvGraphicFramePr>
        <p:xfrm>
          <a:off x="838200" y="1623603"/>
          <a:ext cx="10515600" cy="3749675"/>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pPr algn="ctr" fontAlgn="b">
                        <a:lnSpc>
                          <a:spcPct val="100000"/>
                        </a:lnSpc>
                      </a:pPr>
                      <a:endParaRPr lang="en-US" sz="2400" b="1" i="0" u="none" strike="noStrike" dirty="0">
                        <a:solidFill>
                          <a:srgbClr val="000000"/>
                        </a:solidFill>
                        <a:effectLst/>
                        <a:latin typeface="Calibri" charset="0"/>
                        <a:ea typeface="Calibri" charset="0"/>
                        <a:cs typeface="Calibri" charset="0"/>
                      </a:endParaRP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Consented</a:t>
                      </a: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Randomized</a:t>
                      </a:r>
                    </a:p>
                  </a:txBody>
                  <a:tcPr marL="6350" marR="6350" marT="6350" marB="0" anchor="b">
                    <a:noFill/>
                  </a:tcPr>
                </a:tc>
                <a:extLst>
                  <a:ext uri="{0D108BD9-81ED-4DB2-BD59-A6C34878D82A}">
                    <a16:rowId xmlns:a16="http://schemas.microsoft.com/office/drawing/2014/main" val="10000"/>
                  </a:ext>
                </a:extLst>
              </a:tr>
              <a:tr h="370840">
                <a:tc>
                  <a:txBody>
                    <a:bodyPr/>
                    <a:lstStyle/>
                    <a:p>
                      <a:pPr algn="l" fontAlgn="b"/>
                      <a:r>
                        <a:rPr lang="en-US" sz="2400" b="0" i="0" u="sng" strike="noStrike" dirty="0">
                          <a:solidFill>
                            <a:srgbClr val="000000"/>
                          </a:solidFill>
                          <a:effectLst/>
                          <a:latin typeface="Calibri" panose="020F0502020204030204" pitchFamily="34" charset="0"/>
                        </a:rPr>
                        <a:t>United</a:t>
                      </a:r>
                    </a:p>
                  </a:txBody>
                  <a:tcPr marL="9525" marR="9525" marT="9525" marB="0" anchor="b">
                    <a:noFill/>
                  </a:tcPr>
                </a:tc>
                <a:tc>
                  <a:txBody>
                    <a:bodyPr/>
                    <a:lstStyle/>
                    <a:p>
                      <a:pPr algn="ctr" fontAlgn="b"/>
                      <a:r>
                        <a:rPr lang="en-US" sz="2400" b="0" i="0" u="sng" strike="noStrike" dirty="0">
                          <a:solidFill>
                            <a:srgbClr val="000000"/>
                          </a:solidFill>
                          <a:effectLst/>
                          <a:latin typeface="Calibri" panose="020F0502020204030204" pitchFamily="34" charset="0"/>
                        </a:rPr>
                        <a:t>13</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4</a:t>
                      </a:r>
                    </a:p>
                  </a:txBody>
                  <a:tcPr marL="9525" marR="9525" marT="9525" marB="0" anchor="b">
                    <a:noFill/>
                  </a:tcPr>
                </a:tc>
                <a:extLst>
                  <a:ext uri="{0D108BD9-81ED-4DB2-BD59-A6C34878D82A}">
                    <a16:rowId xmlns:a16="http://schemas.microsoft.com/office/drawing/2014/main" val="10001"/>
                  </a:ext>
                </a:extLst>
              </a:tr>
              <a:tr h="370840">
                <a:tc>
                  <a:txBody>
                    <a:bodyPr/>
                    <a:lstStyle/>
                    <a:p>
                      <a:pPr algn="l" fontAlgn="b"/>
                      <a:r>
                        <a:rPr lang="en-US" sz="2400" b="0" i="0" u="none" strike="noStrike">
                          <a:solidFill>
                            <a:srgbClr val="000000"/>
                          </a:solidFill>
                          <a:effectLst/>
                          <a:latin typeface="Calibri" panose="020F0502020204030204" pitchFamily="34" charset="0"/>
                        </a:rPr>
                        <a:t>OHSU</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12</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5</a:t>
                      </a:r>
                    </a:p>
                  </a:txBody>
                  <a:tcPr marL="9525" marR="9525" marT="9525" marB="0" anchor="b">
                    <a:noFill/>
                  </a:tcPr>
                </a:tc>
                <a:extLst>
                  <a:ext uri="{0D108BD9-81ED-4DB2-BD59-A6C34878D82A}">
                    <a16:rowId xmlns:a16="http://schemas.microsoft.com/office/drawing/2014/main" val="10002"/>
                  </a:ext>
                </a:extLst>
              </a:tr>
              <a:tr h="370840">
                <a:tc>
                  <a:txBody>
                    <a:bodyPr/>
                    <a:lstStyle/>
                    <a:p>
                      <a:pPr algn="l" fontAlgn="b"/>
                      <a:r>
                        <a:rPr lang="en-US" sz="2400" b="0" i="0" u="none" strike="noStrike">
                          <a:solidFill>
                            <a:srgbClr val="000000"/>
                          </a:solidFill>
                          <a:effectLst/>
                          <a:latin typeface="Calibri" panose="020F0502020204030204" pitchFamily="34" charset="0"/>
                        </a:rPr>
                        <a:t>Cincinnati</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10</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noFill/>
                  </a:tcPr>
                </a:tc>
                <a:extLst>
                  <a:ext uri="{0D108BD9-81ED-4DB2-BD59-A6C34878D82A}">
                    <a16:rowId xmlns:a16="http://schemas.microsoft.com/office/drawing/2014/main" val="10003"/>
                  </a:ext>
                </a:extLst>
              </a:tr>
              <a:tr h="370840">
                <a:tc>
                  <a:txBody>
                    <a:bodyPr/>
                    <a:lstStyle/>
                    <a:p>
                      <a:pPr algn="l" fontAlgn="b"/>
                      <a:r>
                        <a:rPr lang="en-US" sz="2400" b="0" i="0" u="none" strike="noStrike">
                          <a:solidFill>
                            <a:srgbClr val="000000"/>
                          </a:solidFill>
                          <a:effectLst/>
                          <a:latin typeface="Calibri" panose="020F0502020204030204" pitchFamily="34" charset="0"/>
                        </a:rPr>
                        <a:t>Iowa</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9</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5</a:t>
                      </a:r>
                    </a:p>
                  </a:txBody>
                  <a:tcPr marL="9525" marR="9525" marT="9525" marB="0" anchor="b">
                    <a:noFill/>
                  </a:tcPr>
                </a:tc>
                <a:extLst>
                  <a:ext uri="{0D108BD9-81ED-4DB2-BD59-A6C34878D82A}">
                    <a16:rowId xmlns:a16="http://schemas.microsoft.com/office/drawing/2014/main" val="10004"/>
                  </a:ext>
                </a:extLst>
              </a:tr>
              <a:tr h="370840">
                <a:tc>
                  <a:txBody>
                    <a:bodyPr/>
                    <a:lstStyle/>
                    <a:p>
                      <a:pPr algn="l" fontAlgn="b"/>
                      <a:r>
                        <a:rPr lang="en-US" sz="2400" b="0" i="0" u="none" strike="noStrike">
                          <a:solidFill>
                            <a:srgbClr val="000000"/>
                          </a:solidFill>
                          <a:effectLst/>
                          <a:latin typeface="Calibri" panose="020F0502020204030204" pitchFamily="34" charset="0"/>
                        </a:rPr>
                        <a:t>Intercoastal</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9</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0005"/>
                  </a:ext>
                </a:extLst>
              </a:tr>
              <a:tr h="370840">
                <a:tc>
                  <a:txBody>
                    <a:bodyPr/>
                    <a:lstStyle/>
                    <a:p>
                      <a:pPr algn="l" fontAlgn="b"/>
                      <a:r>
                        <a:rPr lang="en-US" sz="2400" b="0" i="0" u="none" strike="noStrike">
                          <a:solidFill>
                            <a:srgbClr val="000000"/>
                          </a:solidFill>
                          <a:effectLst/>
                          <a:latin typeface="Calibri" panose="020F0502020204030204" pitchFamily="34" charset="0"/>
                        </a:rPr>
                        <a:t>UPMC</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8</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0006"/>
                  </a:ext>
                </a:extLst>
              </a:tr>
              <a:tr h="370840">
                <a:tc>
                  <a:txBody>
                    <a:bodyPr/>
                    <a:lstStyle/>
                    <a:p>
                      <a:pPr algn="l" fontAlgn="b"/>
                      <a:r>
                        <a:rPr lang="en-US" sz="2400" b="0" i="0" u="none" strike="noStrike">
                          <a:solidFill>
                            <a:srgbClr val="000000"/>
                          </a:solidFill>
                          <a:effectLst/>
                          <a:latin typeface="Calibri" panose="020F0502020204030204" pitchFamily="34" charset="0"/>
                        </a:rPr>
                        <a:t>MUSC</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8</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noFill/>
                  </a:tcPr>
                </a:tc>
                <a:extLst>
                  <a:ext uri="{0D108BD9-81ED-4DB2-BD59-A6C34878D82A}">
                    <a16:rowId xmlns:a16="http://schemas.microsoft.com/office/drawing/2014/main" val="10007"/>
                  </a:ext>
                </a:extLst>
              </a:tr>
              <a:tr h="370840">
                <a:tc>
                  <a:txBody>
                    <a:bodyPr/>
                    <a:lstStyle/>
                    <a:p>
                      <a:pPr algn="l" fontAlgn="b"/>
                      <a:r>
                        <a:rPr lang="en-US" sz="2400" b="0" i="0" u="none" strike="noStrike">
                          <a:solidFill>
                            <a:srgbClr val="000000"/>
                          </a:solidFill>
                          <a:effectLst/>
                          <a:latin typeface="Calibri" panose="020F0502020204030204" pitchFamily="34" charset="0"/>
                        </a:rPr>
                        <a:t>UF Shands</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6</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9525" marR="9525" marT="9525" marB="0" anchor="b">
                    <a:noFill/>
                  </a:tcPr>
                </a:tc>
                <a:extLst>
                  <a:ext uri="{0D108BD9-81ED-4DB2-BD59-A6C34878D82A}">
                    <a16:rowId xmlns:a16="http://schemas.microsoft.com/office/drawing/2014/main" val="10008"/>
                  </a:ext>
                </a:extLst>
              </a:tr>
              <a:tr h="370840">
                <a:tc>
                  <a:txBody>
                    <a:bodyPr/>
                    <a:lstStyle/>
                    <a:p>
                      <a:pPr algn="l" fontAlgn="b"/>
                      <a:r>
                        <a:rPr lang="en-US" sz="2400" b="0" i="0" u="none" strike="noStrike">
                          <a:solidFill>
                            <a:srgbClr val="000000"/>
                          </a:solidFill>
                          <a:effectLst/>
                          <a:latin typeface="Calibri" panose="020F0502020204030204" pitchFamily="34" charset="0"/>
                        </a:rPr>
                        <a:t>Memorial Hermann</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6</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40381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enrolling sites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9692797"/>
              </p:ext>
            </p:extLst>
          </p:nvPr>
        </p:nvGraphicFramePr>
        <p:xfrm>
          <a:off x="838200" y="1623603"/>
          <a:ext cx="10515600" cy="3749675"/>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pPr algn="ctr" fontAlgn="b">
                        <a:lnSpc>
                          <a:spcPct val="100000"/>
                        </a:lnSpc>
                      </a:pPr>
                      <a:endParaRPr lang="en-US" sz="2400" b="1" i="0" u="none" strike="noStrike" dirty="0">
                        <a:solidFill>
                          <a:srgbClr val="000000"/>
                        </a:solidFill>
                        <a:effectLst/>
                        <a:latin typeface="Calibri" charset="0"/>
                        <a:ea typeface="Calibri" charset="0"/>
                        <a:cs typeface="Calibri" charset="0"/>
                      </a:endParaRP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Consented</a:t>
                      </a: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Randomized</a:t>
                      </a:r>
                    </a:p>
                  </a:txBody>
                  <a:tcPr marL="6350" marR="6350" marT="6350" marB="0" anchor="b">
                    <a:noFill/>
                  </a:tcPr>
                </a:tc>
                <a:extLst>
                  <a:ext uri="{0D108BD9-81ED-4DB2-BD59-A6C34878D82A}">
                    <a16:rowId xmlns:a16="http://schemas.microsoft.com/office/drawing/2014/main" val="10000"/>
                  </a:ext>
                </a:extLst>
              </a:tr>
              <a:tr h="370840">
                <a:tc>
                  <a:txBody>
                    <a:bodyPr/>
                    <a:lstStyle/>
                    <a:p>
                      <a:pPr algn="l" fontAlgn="b"/>
                      <a:r>
                        <a:rPr lang="en-US" sz="2400" b="0" i="0" u="none" strike="noStrike">
                          <a:solidFill>
                            <a:srgbClr val="000000"/>
                          </a:solidFill>
                          <a:effectLst/>
                          <a:latin typeface="Calibri" panose="020F0502020204030204" pitchFamily="34" charset="0"/>
                        </a:rPr>
                        <a:t>United</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13</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4</a:t>
                      </a:r>
                    </a:p>
                  </a:txBody>
                  <a:tcPr marL="9525" marR="9525" marT="9525" marB="0" anchor="b">
                    <a:noFill/>
                  </a:tcPr>
                </a:tc>
                <a:extLst>
                  <a:ext uri="{0D108BD9-81ED-4DB2-BD59-A6C34878D82A}">
                    <a16:rowId xmlns:a16="http://schemas.microsoft.com/office/drawing/2014/main" val="10001"/>
                  </a:ext>
                </a:extLst>
              </a:tr>
              <a:tr h="370840">
                <a:tc>
                  <a:txBody>
                    <a:bodyPr/>
                    <a:lstStyle/>
                    <a:p>
                      <a:pPr algn="l" fontAlgn="b"/>
                      <a:r>
                        <a:rPr lang="en-US" sz="2400" b="0" i="0" u="sng" strike="noStrike" dirty="0">
                          <a:solidFill>
                            <a:srgbClr val="000000"/>
                          </a:solidFill>
                          <a:effectLst/>
                          <a:latin typeface="Calibri" panose="020F0502020204030204" pitchFamily="34" charset="0"/>
                        </a:rPr>
                        <a:t>OHSU</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12</a:t>
                      </a:r>
                    </a:p>
                  </a:txBody>
                  <a:tcPr marL="9525" marR="9525" marT="9525" marB="0" anchor="b">
                    <a:noFill/>
                  </a:tcPr>
                </a:tc>
                <a:tc>
                  <a:txBody>
                    <a:bodyPr/>
                    <a:lstStyle/>
                    <a:p>
                      <a:pPr algn="ctr" fontAlgn="b"/>
                      <a:r>
                        <a:rPr lang="en-US" sz="2400" b="0" i="0" u="sng" strike="noStrike" dirty="0">
                          <a:solidFill>
                            <a:srgbClr val="000000"/>
                          </a:solidFill>
                          <a:effectLst/>
                          <a:latin typeface="Calibri" panose="020F0502020204030204" pitchFamily="34" charset="0"/>
                        </a:rPr>
                        <a:t>5</a:t>
                      </a:r>
                    </a:p>
                  </a:txBody>
                  <a:tcPr marL="9525" marR="9525" marT="9525" marB="0" anchor="b">
                    <a:noFill/>
                  </a:tcPr>
                </a:tc>
                <a:extLst>
                  <a:ext uri="{0D108BD9-81ED-4DB2-BD59-A6C34878D82A}">
                    <a16:rowId xmlns:a16="http://schemas.microsoft.com/office/drawing/2014/main" val="10002"/>
                  </a:ext>
                </a:extLst>
              </a:tr>
              <a:tr h="370840">
                <a:tc>
                  <a:txBody>
                    <a:bodyPr/>
                    <a:lstStyle/>
                    <a:p>
                      <a:pPr algn="l" fontAlgn="b"/>
                      <a:r>
                        <a:rPr lang="en-US" sz="2400" b="0" i="0" u="none" strike="noStrike" dirty="0">
                          <a:solidFill>
                            <a:srgbClr val="000000"/>
                          </a:solidFill>
                          <a:effectLst/>
                          <a:latin typeface="Calibri" panose="020F0502020204030204" pitchFamily="34" charset="0"/>
                        </a:rPr>
                        <a:t>Cincinnati</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10</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noFill/>
                  </a:tcPr>
                </a:tc>
                <a:extLst>
                  <a:ext uri="{0D108BD9-81ED-4DB2-BD59-A6C34878D82A}">
                    <a16:rowId xmlns:a16="http://schemas.microsoft.com/office/drawing/2014/main" val="10003"/>
                  </a:ext>
                </a:extLst>
              </a:tr>
              <a:tr h="370840">
                <a:tc>
                  <a:txBody>
                    <a:bodyPr/>
                    <a:lstStyle/>
                    <a:p>
                      <a:pPr algn="l" fontAlgn="b"/>
                      <a:r>
                        <a:rPr lang="en-US" sz="2400" b="0" i="0" u="sng" strike="noStrike" dirty="0">
                          <a:solidFill>
                            <a:srgbClr val="000000"/>
                          </a:solidFill>
                          <a:effectLst/>
                          <a:latin typeface="Calibri" panose="020F0502020204030204" pitchFamily="34" charset="0"/>
                        </a:rPr>
                        <a:t>Iowa</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9</a:t>
                      </a:r>
                    </a:p>
                  </a:txBody>
                  <a:tcPr marL="9525" marR="9525" marT="9525" marB="0" anchor="b">
                    <a:noFill/>
                  </a:tcPr>
                </a:tc>
                <a:tc>
                  <a:txBody>
                    <a:bodyPr/>
                    <a:lstStyle/>
                    <a:p>
                      <a:pPr algn="ctr" fontAlgn="b"/>
                      <a:r>
                        <a:rPr lang="en-US" sz="2400" b="0" i="0" u="sng" strike="noStrike" dirty="0">
                          <a:solidFill>
                            <a:srgbClr val="000000"/>
                          </a:solidFill>
                          <a:effectLst/>
                          <a:latin typeface="Calibri" panose="020F0502020204030204" pitchFamily="34" charset="0"/>
                        </a:rPr>
                        <a:t>5</a:t>
                      </a:r>
                    </a:p>
                  </a:txBody>
                  <a:tcPr marL="9525" marR="9525" marT="9525" marB="0" anchor="b">
                    <a:noFill/>
                  </a:tcPr>
                </a:tc>
                <a:extLst>
                  <a:ext uri="{0D108BD9-81ED-4DB2-BD59-A6C34878D82A}">
                    <a16:rowId xmlns:a16="http://schemas.microsoft.com/office/drawing/2014/main" val="10004"/>
                  </a:ext>
                </a:extLst>
              </a:tr>
              <a:tr h="370840">
                <a:tc>
                  <a:txBody>
                    <a:bodyPr/>
                    <a:lstStyle/>
                    <a:p>
                      <a:pPr algn="l" fontAlgn="b"/>
                      <a:r>
                        <a:rPr lang="en-US" sz="2400" b="0" i="0" u="none" strike="noStrike">
                          <a:solidFill>
                            <a:srgbClr val="000000"/>
                          </a:solidFill>
                          <a:effectLst/>
                          <a:latin typeface="Calibri" panose="020F0502020204030204" pitchFamily="34" charset="0"/>
                        </a:rPr>
                        <a:t>Intercoastal</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9</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0005"/>
                  </a:ext>
                </a:extLst>
              </a:tr>
              <a:tr h="370840">
                <a:tc>
                  <a:txBody>
                    <a:bodyPr/>
                    <a:lstStyle/>
                    <a:p>
                      <a:pPr algn="l" fontAlgn="b"/>
                      <a:r>
                        <a:rPr lang="en-US" sz="2400" b="0" i="0" u="none" strike="noStrike">
                          <a:solidFill>
                            <a:srgbClr val="000000"/>
                          </a:solidFill>
                          <a:effectLst/>
                          <a:latin typeface="Calibri" panose="020F0502020204030204" pitchFamily="34" charset="0"/>
                        </a:rPr>
                        <a:t>UPMC</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8</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0006"/>
                  </a:ext>
                </a:extLst>
              </a:tr>
              <a:tr h="370840">
                <a:tc>
                  <a:txBody>
                    <a:bodyPr/>
                    <a:lstStyle/>
                    <a:p>
                      <a:pPr algn="l" fontAlgn="b"/>
                      <a:r>
                        <a:rPr lang="en-US" sz="2400" b="0" i="0" u="none" strike="noStrike">
                          <a:solidFill>
                            <a:srgbClr val="000000"/>
                          </a:solidFill>
                          <a:effectLst/>
                          <a:latin typeface="Calibri" panose="020F0502020204030204" pitchFamily="34" charset="0"/>
                        </a:rPr>
                        <a:t>MUSC</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8</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noFill/>
                  </a:tcPr>
                </a:tc>
                <a:extLst>
                  <a:ext uri="{0D108BD9-81ED-4DB2-BD59-A6C34878D82A}">
                    <a16:rowId xmlns:a16="http://schemas.microsoft.com/office/drawing/2014/main" val="10007"/>
                  </a:ext>
                </a:extLst>
              </a:tr>
              <a:tr h="370840">
                <a:tc>
                  <a:txBody>
                    <a:bodyPr/>
                    <a:lstStyle/>
                    <a:p>
                      <a:pPr algn="l" fontAlgn="b"/>
                      <a:r>
                        <a:rPr lang="en-US" sz="2400" b="0" i="0" u="none" strike="noStrike">
                          <a:solidFill>
                            <a:srgbClr val="000000"/>
                          </a:solidFill>
                          <a:effectLst/>
                          <a:latin typeface="Calibri" panose="020F0502020204030204" pitchFamily="34" charset="0"/>
                        </a:rPr>
                        <a:t>UF Shands</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6</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9525" marR="9525" marT="9525" marB="0" anchor="b">
                    <a:noFill/>
                  </a:tcPr>
                </a:tc>
                <a:extLst>
                  <a:ext uri="{0D108BD9-81ED-4DB2-BD59-A6C34878D82A}">
                    <a16:rowId xmlns:a16="http://schemas.microsoft.com/office/drawing/2014/main" val="10008"/>
                  </a:ext>
                </a:extLst>
              </a:tr>
              <a:tr h="370840">
                <a:tc>
                  <a:txBody>
                    <a:bodyPr/>
                    <a:lstStyle/>
                    <a:p>
                      <a:pPr algn="l" fontAlgn="b"/>
                      <a:r>
                        <a:rPr lang="en-US" sz="2400" b="0" i="0" u="none" strike="noStrike">
                          <a:solidFill>
                            <a:srgbClr val="000000"/>
                          </a:solidFill>
                          <a:effectLst/>
                          <a:latin typeface="Calibri" panose="020F0502020204030204" pitchFamily="34" charset="0"/>
                        </a:rPr>
                        <a:t>Memorial Hermann</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6</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5752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enrolling sites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055019"/>
              </p:ext>
            </p:extLst>
          </p:nvPr>
        </p:nvGraphicFramePr>
        <p:xfrm>
          <a:off x="838200" y="1623603"/>
          <a:ext cx="10515600" cy="3749675"/>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pPr algn="ctr" fontAlgn="b">
                        <a:lnSpc>
                          <a:spcPct val="100000"/>
                        </a:lnSpc>
                      </a:pPr>
                      <a:endParaRPr lang="en-US" sz="2400" b="1" i="0" u="none" strike="noStrike" dirty="0">
                        <a:solidFill>
                          <a:srgbClr val="000000"/>
                        </a:solidFill>
                        <a:effectLst/>
                        <a:latin typeface="Calibri" charset="0"/>
                        <a:ea typeface="Calibri" charset="0"/>
                        <a:cs typeface="Calibri" charset="0"/>
                      </a:endParaRP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Consented</a:t>
                      </a: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Randomized</a:t>
                      </a:r>
                    </a:p>
                  </a:txBody>
                  <a:tcPr marL="6350" marR="6350" marT="6350" marB="0" anchor="b">
                    <a:noFill/>
                  </a:tcPr>
                </a:tc>
                <a:extLst>
                  <a:ext uri="{0D108BD9-81ED-4DB2-BD59-A6C34878D82A}">
                    <a16:rowId xmlns:a16="http://schemas.microsoft.com/office/drawing/2014/main" val="10000"/>
                  </a:ext>
                </a:extLst>
              </a:tr>
              <a:tr h="370840">
                <a:tc>
                  <a:txBody>
                    <a:bodyPr/>
                    <a:lstStyle/>
                    <a:p>
                      <a:pPr algn="l" fontAlgn="b"/>
                      <a:r>
                        <a:rPr lang="en-US" sz="2400" b="0" i="0" u="none" strike="noStrike">
                          <a:solidFill>
                            <a:srgbClr val="000000"/>
                          </a:solidFill>
                          <a:effectLst/>
                          <a:latin typeface="Calibri" panose="020F0502020204030204" pitchFamily="34" charset="0"/>
                        </a:rPr>
                        <a:t>Northwestern</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6</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0</a:t>
                      </a:r>
                    </a:p>
                  </a:txBody>
                  <a:tcPr marL="9525" marR="9525" marT="9525" marB="0" anchor="b">
                    <a:noFill/>
                  </a:tcPr>
                </a:tc>
                <a:extLst>
                  <a:ext uri="{0D108BD9-81ED-4DB2-BD59-A6C34878D82A}">
                    <a16:rowId xmlns:a16="http://schemas.microsoft.com/office/drawing/2014/main" val="10001"/>
                  </a:ext>
                </a:extLst>
              </a:tr>
              <a:tr h="370840">
                <a:tc>
                  <a:txBody>
                    <a:bodyPr/>
                    <a:lstStyle/>
                    <a:p>
                      <a:pPr algn="l" fontAlgn="b"/>
                      <a:r>
                        <a:rPr lang="en-US" sz="2400" b="0" i="0" u="none" strike="noStrike">
                          <a:solidFill>
                            <a:srgbClr val="000000"/>
                          </a:solidFill>
                          <a:effectLst/>
                          <a:latin typeface="Calibri" panose="020F0502020204030204" pitchFamily="34" charset="0"/>
                        </a:rPr>
                        <a:t>Penn</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5</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noFill/>
                  </a:tcPr>
                </a:tc>
                <a:extLst>
                  <a:ext uri="{0D108BD9-81ED-4DB2-BD59-A6C34878D82A}">
                    <a16:rowId xmlns:a16="http://schemas.microsoft.com/office/drawing/2014/main" val="10002"/>
                  </a:ext>
                </a:extLst>
              </a:tr>
              <a:tr h="370840">
                <a:tc>
                  <a:txBody>
                    <a:bodyPr/>
                    <a:lstStyle/>
                    <a:p>
                      <a:pPr algn="l" fontAlgn="b"/>
                      <a:r>
                        <a:rPr lang="en-US" sz="2400" b="0" i="0" u="none" strike="noStrike">
                          <a:solidFill>
                            <a:srgbClr val="000000"/>
                          </a:solidFill>
                          <a:effectLst/>
                          <a:latin typeface="Calibri" panose="020F0502020204030204" pitchFamily="34" charset="0"/>
                        </a:rPr>
                        <a:t>MGH</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5</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0003"/>
                  </a:ext>
                </a:extLst>
              </a:tr>
              <a:tr h="370840">
                <a:tc>
                  <a:txBody>
                    <a:bodyPr/>
                    <a:lstStyle/>
                    <a:p>
                      <a:pPr algn="l" fontAlgn="b"/>
                      <a:r>
                        <a:rPr lang="en-US" sz="2400" b="0" i="0" u="none" strike="noStrike">
                          <a:solidFill>
                            <a:srgbClr val="000000"/>
                          </a:solidFill>
                          <a:effectLst/>
                          <a:latin typeface="Calibri" panose="020F0502020204030204" pitchFamily="34" charset="0"/>
                        </a:rPr>
                        <a:t>OSU</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5</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noFill/>
                  </a:tcPr>
                </a:tc>
                <a:extLst>
                  <a:ext uri="{0D108BD9-81ED-4DB2-BD59-A6C34878D82A}">
                    <a16:rowId xmlns:a16="http://schemas.microsoft.com/office/drawing/2014/main" val="10004"/>
                  </a:ext>
                </a:extLst>
              </a:tr>
              <a:tr h="370840">
                <a:tc>
                  <a:txBody>
                    <a:bodyPr/>
                    <a:lstStyle/>
                    <a:p>
                      <a:pPr algn="l" fontAlgn="b"/>
                      <a:r>
                        <a:rPr lang="en-US" sz="2400" b="0" i="0" u="none" strike="noStrike">
                          <a:solidFill>
                            <a:srgbClr val="000000"/>
                          </a:solidFill>
                          <a:effectLst/>
                          <a:latin typeface="Calibri" panose="020F0502020204030204" pitchFamily="34" charset="0"/>
                        </a:rPr>
                        <a:t>Intermountain</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5</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noFill/>
                  </a:tcPr>
                </a:tc>
                <a:extLst>
                  <a:ext uri="{0D108BD9-81ED-4DB2-BD59-A6C34878D82A}">
                    <a16:rowId xmlns:a16="http://schemas.microsoft.com/office/drawing/2014/main" val="10005"/>
                  </a:ext>
                </a:extLst>
              </a:tr>
              <a:tr h="370840">
                <a:tc>
                  <a:txBody>
                    <a:bodyPr/>
                    <a:lstStyle/>
                    <a:p>
                      <a:pPr algn="l" fontAlgn="b"/>
                      <a:r>
                        <a:rPr lang="en-US" sz="2400" b="0" i="0" u="none" strike="noStrike">
                          <a:solidFill>
                            <a:srgbClr val="000000"/>
                          </a:solidFill>
                          <a:effectLst/>
                          <a:latin typeface="Calibri" panose="020F0502020204030204" pitchFamily="34" charset="0"/>
                        </a:rPr>
                        <a:t>LA County USC</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5</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noFill/>
                  </a:tcPr>
                </a:tc>
                <a:extLst>
                  <a:ext uri="{0D108BD9-81ED-4DB2-BD59-A6C34878D82A}">
                    <a16:rowId xmlns:a16="http://schemas.microsoft.com/office/drawing/2014/main" val="10006"/>
                  </a:ext>
                </a:extLst>
              </a:tr>
              <a:tr h="370840">
                <a:tc>
                  <a:txBody>
                    <a:bodyPr/>
                    <a:lstStyle/>
                    <a:p>
                      <a:pPr algn="l" fontAlgn="b"/>
                      <a:r>
                        <a:rPr lang="en-US" sz="2400" b="0" i="0" u="none" strike="noStrike">
                          <a:solidFill>
                            <a:srgbClr val="000000"/>
                          </a:solidFill>
                          <a:effectLst/>
                          <a:latin typeface="Calibri" panose="020F0502020204030204" pitchFamily="34" charset="0"/>
                        </a:rPr>
                        <a:t>Harborview</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5</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0</a:t>
                      </a:r>
                    </a:p>
                  </a:txBody>
                  <a:tcPr marL="9525" marR="9525" marT="9525" marB="0" anchor="b">
                    <a:noFill/>
                  </a:tcPr>
                </a:tc>
                <a:extLst>
                  <a:ext uri="{0D108BD9-81ED-4DB2-BD59-A6C34878D82A}">
                    <a16:rowId xmlns:a16="http://schemas.microsoft.com/office/drawing/2014/main" val="10007"/>
                  </a:ext>
                </a:extLst>
              </a:tr>
              <a:tr h="370840">
                <a:tc>
                  <a:txBody>
                    <a:bodyPr/>
                    <a:lstStyle/>
                    <a:p>
                      <a:pPr algn="l" fontAlgn="b"/>
                      <a:r>
                        <a:rPr lang="en-US" sz="2400" b="0" i="0" u="none" strike="noStrike">
                          <a:solidFill>
                            <a:srgbClr val="000000"/>
                          </a:solidFill>
                          <a:effectLst/>
                          <a:latin typeface="Calibri" panose="020F0502020204030204" pitchFamily="34" charset="0"/>
                        </a:rPr>
                        <a:t>Columbia</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4</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0008"/>
                  </a:ext>
                </a:extLst>
              </a:tr>
              <a:tr h="370840">
                <a:tc>
                  <a:txBody>
                    <a:bodyPr/>
                    <a:lstStyle/>
                    <a:p>
                      <a:pPr algn="l" fontAlgn="b"/>
                      <a:r>
                        <a:rPr lang="en-US" sz="2400" b="0" i="0" u="none" strike="noStrike">
                          <a:solidFill>
                            <a:srgbClr val="000000"/>
                          </a:solidFill>
                          <a:effectLst/>
                          <a:latin typeface="Calibri" panose="020F0502020204030204" pitchFamily="34" charset="0"/>
                        </a:rPr>
                        <a:t>Cornell</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4</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9833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enrolling sites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3928632"/>
              </p:ext>
            </p:extLst>
          </p:nvPr>
        </p:nvGraphicFramePr>
        <p:xfrm>
          <a:off x="838200" y="1623603"/>
          <a:ext cx="10515600" cy="3749675"/>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pPr algn="ctr" fontAlgn="b">
                        <a:lnSpc>
                          <a:spcPct val="100000"/>
                        </a:lnSpc>
                      </a:pPr>
                      <a:endParaRPr lang="en-US" sz="2400" b="1" i="0" u="none" strike="noStrike" dirty="0">
                        <a:solidFill>
                          <a:srgbClr val="000000"/>
                        </a:solidFill>
                        <a:effectLst/>
                        <a:latin typeface="Calibri" charset="0"/>
                        <a:ea typeface="Calibri" charset="0"/>
                        <a:cs typeface="Calibri" charset="0"/>
                      </a:endParaRP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Consented</a:t>
                      </a: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Randomized</a:t>
                      </a:r>
                    </a:p>
                  </a:txBody>
                  <a:tcPr marL="6350" marR="6350" marT="6350" marB="0" anchor="b">
                    <a:noFill/>
                  </a:tcPr>
                </a:tc>
                <a:extLst>
                  <a:ext uri="{0D108BD9-81ED-4DB2-BD59-A6C34878D82A}">
                    <a16:rowId xmlns:a16="http://schemas.microsoft.com/office/drawing/2014/main" val="10000"/>
                  </a:ext>
                </a:extLst>
              </a:tr>
              <a:tr h="370840">
                <a:tc>
                  <a:txBody>
                    <a:bodyPr/>
                    <a:lstStyle/>
                    <a:p>
                      <a:pPr algn="l" fontAlgn="b"/>
                      <a:r>
                        <a:rPr lang="en-US" sz="2400" b="0" i="0" u="none" strike="noStrike">
                          <a:solidFill>
                            <a:srgbClr val="000000"/>
                          </a:solidFill>
                          <a:effectLst/>
                          <a:latin typeface="Calibri" panose="020F0502020204030204" pitchFamily="34" charset="0"/>
                        </a:rPr>
                        <a:t>Mercy St. Vincent</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1</a:t>
                      </a:r>
                    </a:p>
                  </a:txBody>
                  <a:tcPr marL="9525" marR="9525" marT="9525" marB="0" anchor="b">
                    <a:noFill/>
                  </a:tcPr>
                </a:tc>
                <a:extLst>
                  <a:ext uri="{0D108BD9-81ED-4DB2-BD59-A6C34878D82A}">
                    <a16:rowId xmlns:a16="http://schemas.microsoft.com/office/drawing/2014/main" val="10001"/>
                  </a:ext>
                </a:extLst>
              </a:tr>
              <a:tr h="370840">
                <a:tc>
                  <a:txBody>
                    <a:bodyPr/>
                    <a:lstStyle/>
                    <a:p>
                      <a:pPr algn="l" fontAlgn="b"/>
                      <a:r>
                        <a:rPr lang="en-US" sz="2400" b="0" i="0" u="none" strike="noStrike">
                          <a:solidFill>
                            <a:srgbClr val="000000"/>
                          </a:solidFill>
                          <a:effectLst/>
                          <a:latin typeface="Calibri" panose="020F0502020204030204" pitchFamily="34" charset="0"/>
                        </a:rPr>
                        <a:t>Vanderbilt</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1</a:t>
                      </a:r>
                    </a:p>
                  </a:txBody>
                  <a:tcPr marL="9525" marR="9525" marT="9525" marB="0" anchor="b">
                    <a:noFill/>
                  </a:tcPr>
                </a:tc>
                <a:extLst>
                  <a:ext uri="{0D108BD9-81ED-4DB2-BD59-A6C34878D82A}">
                    <a16:rowId xmlns:a16="http://schemas.microsoft.com/office/drawing/2014/main" val="10002"/>
                  </a:ext>
                </a:extLst>
              </a:tr>
              <a:tr h="370840">
                <a:tc>
                  <a:txBody>
                    <a:bodyPr/>
                    <a:lstStyle/>
                    <a:p>
                      <a:pPr algn="l" fontAlgn="b"/>
                      <a:r>
                        <a:rPr lang="en-US" sz="2400" b="0" i="0" u="none" strike="noStrike">
                          <a:solidFill>
                            <a:srgbClr val="000000"/>
                          </a:solidFill>
                          <a:effectLst/>
                          <a:latin typeface="Calibri" panose="020F0502020204030204" pitchFamily="34" charset="0"/>
                        </a:rPr>
                        <a:t>Brigham</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0</a:t>
                      </a:r>
                    </a:p>
                  </a:txBody>
                  <a:tcPr marL="9525" marR="9525" marT="9525" marB="0" anchor="b">
                    <a:noFill/>
                  </a:tcPr>
                </a:tc>
                <a:extLst>
                  <a:ext uri="{0D108BD9-81ED-4DB2-BD59-A6C34878D82A}">
                    <a16:rowId xmlns:a16="http://schemas.microsoft.com/office/drawing/2014/main" val="10003"/>
                  </a:ext>
                </a:extLst>
              </a:tr>
              <a:tr h="370840">
                <a:tc>
                  <a:txBody>
                    <a:bodyPr/>
                    <a:lstStyle/>
                    <a:p>
                      <a:pPr algn="l" fontAlgn="b"/>
                      <a:r>
                        <a:rPr lang="en-US" sz="2400" b="0" i="0" u="none" strike="noStrike" dirty="0">
                          <a:solidFill>
                            <a:srgbClr val="000000"/>
                          </a:solidFill>
                          <a:effectLst/>
                          <a:latin typeface="Calibri" panose="020F0502020204030204" pitchFamily="34" charset="0"/>
                        </a:rPr>
                        <a:t>Maimonides</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0004"/>
                  </a:ext>
                </a:extLst>
              </a:tr>
              <a:tr h="370840">
                <a:tc>
                  <a:txBody>
                    <a:bodyPr/>
                    <a:lstStyle/>
                    <a:p>
                      <a:pPr algn="l" fontAlgn="b"/>
                      <a:r>
                        <a:rPr lang="en-US" sz="2400" b="0" i="0" u="none" strike="noStrike">
                          <a:solidFill>
                            <a:srgbClr val="000000"/>
                          </a:solidFill>
                          <a:effectLst/>
                          <a:latin typeface="Calibri" panose="020F0502020204030204" pitchFamily="34" charset="0"/>
                        </a:rPr>
                        <a:t>Utah</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noFill/>
                  </a:tcPr>
                </a:tc>
                <a:extLst>
                  <a:ext uri="{0D108BD9-81ED-4DB2-BD59-A6C34878D82A}">
                    <a16:rowId xmlns:a16="http://schemas.microsoft.com/office/drawing/2014/main" val="10005"/>
                  </a:ext>
                </a:extLst>
              </a:tr>
              <a:tr h="370840">
                <a:tc>
                  <a:txBody>
                    <a:bodyPr/>
                    <a:lstStyle/>
                    <a:p>
                      <a:pPr algn="l" fontAlgn="b"/>
                      <a:r>
                        <a:rPr lang="en-US" sz="2400" b="0" i="0" u="none" strike="noStrike">
                          <a:solidFill>
                            <a:srgbClr val="000000"/>
                          </a:solidFill>
                          <a:effectLst/>
                          <a:latin typeface="Calibri" panose="020F0502020204030204" pitchFamily="34" charset="0"/>
                        </a:rPr>
                        <a:t>Nebraska</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noFill/>
                  </a:tcPr>
                </a:tc>
                <a:extLst>
                  <a:ext uri="{0D108BD9-81ED-4DB2-BD59-A6C34878D82A}">
                    <a16:rowId xmlns:a16="http://schemas.microsoft.com/office/drawing/2014/main" val="10006"/>
                  </a:ext>
                </a:extLst>
              </a:tr>
              <a:tr h="370840">
                <a:tc>
                  <a:txBody>
                    <a:bodyPr/>
                    <a:lstStyle/>
                    <a:p>
                      <a:pPr algn="l" fontAlgn="b"/>
                      <a:r>
                        <a:rPr lang="en-US" sz="2400" b="0" i="0" u="none" strike="noStrike">
                          <a:solidFill>
                            <a:srgbClr val="000000"/>
                          </a:solidFill>
                          <a:effectLst/>
                          <a:latin typeface="Calibri" panose="020F0502020204030204" pitchFamily="34" charset="0"/>
                        </a:rPr>
                        <a:t>UCSD Hillcrest</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noFill/>
                  </a:tcPr>
                </a:tc>
                <a:extLst>
                  <a:ext uri="{0D108BD9-81ED-4DB2-BD59-A6C34878D82A}">
                    <a16:rowId xmlns:a16="http://schemas.microsoft.com/office/drawing/2014/main" val="10007"/>
                  </a:ext>
                </a:extLst>
              </a:tr>
              <a:tr h="370840">
                <a:tc>
                  <a:txBody>
                    <a:bodyPr/>
                    <a:lstStyle/>
                    <a:p>
                      <a:pPr algn="l" fontAlgn="b"/>
                      <a:r>
                        <a:rPr lang="en-US" sz="2400" b="0" i="0" u="none" strike="noStrike">
                          <a:solidFill>
                            <a:srgbClr val="000000"/>
                          </a:solidFill>
                          <a:effectLst/>
                          <a:latin typeface="Calibri" panose="020F0502020204030204" pitchFamily="34" charset="0"/>
                        </a:rPr>
                        <a:t>Univ. Illinois</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noFill/>
                  </a:tcPr>
                </a:tc>
                <a:extLst>
                  <a:ext uri="{0D108BD9-81ED-4DB2-BD59-A6C34878D82A}">
                    <a16:rowId xmlns:a16="http://schemas.microsoft.com/office/drawing/2014/main" val="10008"/>
                  </a:ext>
                </a:extLst>
              </a:tr>
              <a:tr h="370840">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014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startup</a:t>
            </a:r>
          </a:p>
        </p:txBody>
      </p:sp>
      <p:sp>
        <p:nvSpPr>
          <p:cNvPr id="3" name="Content Placeholder 2"/>
          <p:cNvSpPr>
            <a:spLocks noGrp="1"/>
          </p:cNvSpPr>
          <p:nvPr>
            <p:ph idx="1"/>
          </p:nvPr>
        </p:nvSpPr>
        <p:spPr/>
        <p:txBody>
          <a:bodyPr/>
          <a:lstStyle/>
          <a:p>
            <a:r>
              <a:rPr lang="en-US" dirty="0"/>
              <a:t>112 completed trial agreements</a:t>
            </a:r>
          </a:p>
          <a:p>
            <a:r>
              <a:rPr lang="en-US" dirty="0"/>
              <a:t>94 CIRB submissions</a:t>
            </a:r>
          </a:p>
          <a:p>
            <a:r>
              <a:rPr lang="en-US" dirty="0"/>
              <a:t>91 CIRB approvals</a:t>
            </a:r>
          </a:p>
          <a:p>
            <a:r>
              <a:rPr lang="en-US" dirty="0"/>
              <a:t>79 readiness calls</a:t>
            </a:r>
          </a:p>
          <a:p>
            <a:r>
              <a:rPr lang="en-US" dirty="0"/>
              <a:t>78 sites released to enroll</a:t>
            </a:r>
          </a:p>
          <a:p>
            <a:r>
              <a:rPr lang="en-US" dirty="0"/>
              <a:t>28 sites with at least one randomization</a:t>
            </a:r>
          </a:p>
        </p:txBody>
      </p:sp>
    </p:spTree>
    <p:extLst>
      <p:ext uri="{BB962C8B-B14F-4D97-AF65-F5344CB8AC3E}">
        <p14:creationId xmlns:p14="http://schemas.microsoft.com/office/powerpoint/2010/main" val="83763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5AFD-FB33-B44C-B36D-76036DCBE0A6}"/>
              </a:ext>
            </a:extLst>
          </p:cNvPr>
          <p:cNvSpPr>
            <a:spLocks noGrp="1"/>
          </p:cNvSpPr>
          <p:nvPr>
            <p:ph type="title"/>
          </p:nvPr>
        </p:nvSpPr>
        <p:spPr/>
        <p:txBody>
          <a:bodyPr/>
          <a:lstStyle/>
          <a:p>
            <a:r>
              <a:rPr lang="en-US" dirty="0"/>
              <a:t>Coordinator heroes</a:t>
            </a:r>
          </a:p>
        </p:txBody>
      </p:sp>
      <p:sp>
        <p:nvSpPr>
          <p:cNvPr id="3" name="Content Placeholder 2">
            <a:extLst>
              <a:ext uri="{FF2B5EF4-FFF2-40B4-BE49-F238E27FC236}">
                <a16:creationId xmlns:a16="http://schemas.microsoft.com/office/drawing/2014/main" id="{D9F12DFD-0812-094D-BC00-D400BE3F09C8}"/>
              </a:ext>
            </a:extLst>
          </p:cNvPr>
          <p:cNvSpPr>
            <a:spLocks noGrp="1"/>
          </p:cNvSpPr>
          <p:nvPr>
            <p:ph idx="1"/>
          </p:nvPr>
        </p:nvSpPr>
        <p:spPr/>
        <p:txBody>
          <a:bodyPr/>
          <a:lstStyle/>
          <a:p>
            <a:r>
              <a:rPr lang="en-US" dirty="0"/>
              <a:t>Subject Transferred Sites: </a:t>
            </a:r>
          </a:p>
          <a:p>
            <a:pPr lvl="1"/>
            <a:r>
              <a:rPr lang="en-US" dirty="0"/>
              <a:t>A subject enrolled at UPMC was moving and needed to transfer sites to Grady in order to stay in the study. </a:t>
            </a:r>
          </a:p>
          <a:p>
            <a:pPr lvl="1"/>
            <a:r>
              <a:rPr lang="en-US" dirty="0"/>
              <a:t>Beyond the extra work at both sites to make this happen, the UPMC coordinator also arranged to ship study drug and do a telephone call since the subject wasn’t yet settled at the new site and would otherwise miss a study visit/study medication. </a:t>
            </a:r>
          </a:p>
          <a:p>
            <a:r>
              <a:rPr lang="en-US" dirty="0"/>
              <a:t>Heroes: </a:t>
            </a:r>
            <a:r>
              <a:rPr lang="en-US" b="1" dirty="0"/>
              <a:t>Cathy Van Every </a:t>
            </a:r>
            <a:r>
              <a:rPr lang="en-US" dirty="0"/>
              <a:t>and </a:t>
            </a:r>
            <a:r>
              <a:rPr lang="en-US" b="1" dirty="0"/>
              <a:t>Jason Weimer </a:t>
            </a:r>
            <a:r>
              <a:rPr lang="en-US" dirty="0"/>
              <a:t>at UPMC Presbyterian Hospital, Pittsburgh, PA. Also a big thank you to the Grady team!</a:t>
            </a:r>
          </a:p>
        </p:txBody>
      </p:sp>
    </p:spTree>
    <p:extLst>
      <p:ext uri="{BB962C8B-B14F-4D97-AF65-F5344CB8AC3E}">
        <p14:creationId xmlns:p14="http://schemas.microsoft.com/office/powerpoint/2010/main" val="3014809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896</Words>
  <Application>Microsoft Office PowerPoint</Application>
  <PresentationFormat>Widescreen</PresentationFormat>
  <Paragraphs>229</Paragraphs>
  <Slides>26</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PI and Coordinator Webinar</vt:lpstr>
      <vt:lpstr>Enrollment</vt:lpstr>
      <vt:lpstr>Top enrolling sites</vt:lpstr>
      <vt:lpstr>Top enrolling sites</vt:lpstr>
      <vt:lpstr>Top enrolling sites</vt:lpstr>
      <vt:lpstr>Top enrolling sites</vt:lpstr>
      <vt:lpstr>Top enrolling sites</vt:lpstr>
      <vt:lpstr>Site startup</vt:lpstr>
      <vt:lpstr>Coordinator heroes</vt:lpstr>
      <vt:lpstr>Coordinator heroes</vt:lpstr>
      <vt:lpstr>Identifying eligible patients</vt:lpstr>
      <vt:lpstr>FAQs</vt:lpstr>
      <vt:lpstr>FAQs</vt:lpstr>
      <vt:lpstr>FAQs</vt:lpstr>
      <vt:lpstr>FAQs</vt:lpstr>
      <vt:lpstr>FAQs</vt:lpstr>
      <vt:lpstr>FAQs</vt:lpstr>
      <vt:lpstr>ARCADIA ENROLLMENT CASE</vt:lpstr>
      <vt:lpstr>HPI</vt:lpstr>
      <vt:lpstr>MRI brain without contrast (DWI)</vt:lpstr>
      <vt:lpstr>CTA intracranial with contrast</vt:lpstr>
      <vt:lpstr>FAQs</vt:lpstr>
      <vt:lpstr>PowerPoint Presentation</vt:lpstr>
      <vt:lpstr>Hotline</vt:lpstr>
      <vt:lpstr>Recruitment materials and study tools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Chen</dc:creator>
  <cp:lastModifiedBy>Roat, Todd (roattw)</cp:lastModifiedBy>
  <cp:revision>92</cp:revision>
  <dcterms:created xsi:type="dcterms:W3CDTF">2017-08-22T21:44:43Z</dcterms:created>
  <dcterms:modified xsi:type="dcterms:W3CDTF">2018-08-29T14:33:32Z</dcterms:modified>
</cp:coreProperties>
</file>