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1" r:id="rId5"/>
    <p:sldId id="280" r:id="rId6"/>
    <p:sldId id="279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0281E-521D-4283-AFB0-944F652F32F2}" v="368" dt="2021-10-01T16:18:49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5" autoAdjust="0"/>
  </p:normalViewPr>
  <p:slideViewPr>
    <p:cSldViewPr snapToGrid="0">
      <p:cViewPr varScale="1">
        <p:scale>
          <a:sx n="94" d="100"/>
          <a:sy n="94" d="100"/>
        </p:scale>
        <p:origin x="1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5B034-F3A3-4FBE-88FB-6399D9F743C4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8BF43-BAFB-47E3-BEB5-F25B7734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Shout out to Dawn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8BF43-BAFB-47E3-BEB5-F25B77347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C8CB-4654-40F8-9118-3694D74CD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B52C8-9DFB-48D0-953C-8C3913F9A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6D43-7A9D-4CC4-ACF8-EA27361A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C6463-4A0A-44DC-ACFC-F072700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AA6A-1449-4759-AAD2-530AF6B4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BB3E-4C30-4CE5-9EB4-A1D88FC4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DC27C-D368-4153-B446-C4CB17D83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2B6F-726E-467B-98BE-529DF72F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746BD-C384-450C-8BCD-319427AE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59F71-C03A-44A3-B471-592E5C20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CCC8A-CECE-4A15-B6C1-C4B951262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9A4DE-34CF-4C4F-95D1-E9661912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2081-072C-48F1-A39A-72DF67CE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C3556-9D52-481B-97DF-2B5602BF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46FD-F9AA-42F0-ACEB-333007ED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3917-12A7-4BE4-BB18-CF70B6EE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E3D3-A540-4AE6-9D3F-2DF8FCB9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0D57B-9AD8-4DF0-A286-CCFEEC47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3BC8A-C4C4-4EDD-882A-55CA8DB9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0F6B-9473-43C5-AD6A-13CA54C3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EC7A-1FF7-446B-9DB6-912620DD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12FD-9BD5-4E45-9F24-DEE3A19DF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038D-4C6A-44EC-9371-1942317F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5CB55-D654-4CEF-BE56-129B60B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6589-D33B-4642-A562-B7C2BF5B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4018-6DAF-47EB-98CA-5EC38C57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B565-6DF5-4119-8A29-9A1D54E0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BDF24-FE11-4D8A-AF7E-73BC9392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E0833-C994-44A4-9296-4F8A26E3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05995-AEAD-41C3-A6B6-E8A5BA80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C0E17-CDC3-4D24-9135-A8961D48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5489-472E-45CF-A8D9-04A80725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5FDD5-B9E5-4E82-8805-69CB64F0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EBC67-68A5-4BF3-ABD6-65C91924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5F36F-A1E7-4391-86CF-8928A9A09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47A45-A990-498B-BB36-D036401D0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1ADE9-CFD5-4656-8447-E9C6551B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0ACB5-1AC4-43CF-8655-2538E638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8F68A-95B9-48B1-8F85-E1735E36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052C-FFF0-4D48-9B4A-C33D488D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10550-5763-4A62-BC7D-40E3054A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F3493-547E-4182-BF56-1B7296FC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9AD0A-70D4-48D4-A787-29026A7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637C2-A89A-48A5-B586-67AE2DD4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501D0-F457-464F-A7E8-3B929D31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73D2-39D0-4BFE-A229-0D702CE9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EE05-84EB-4FB1-B02B-21BB9603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277A-5C26-4E97-A0A6-269EA9B9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B614C-9BFB-41A7-9DB6-B1B68611A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28C80-46FF-400F-B449-469CF71D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2DEF9-ED23-4EAD-AA7A-049CFDF1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5BECC-3658-4207-87E8-F6E45BC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973B-80EA-46D1-A2AA-B7D23D46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760F0-A7F0-4E56-BD8B-50A232A33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DCF7D-B0FB-4C4C-A1BC-69B294527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C7AA-5299-450C-9479-D81851A0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F21D5-075C-4A56-933D-7EFBF6CC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3AD49-A6DC-48E4-9378-AFB90D74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923E7-190A-4536-8617-019A9C40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16DEE-8C34-4148-B5D8-A3230526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72683-7127-4332-924C-78A4B26F9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3B84-0BF6-4D8D-8783-87D1D6A76CC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6D21-19F0-4A62-84F9-B7ED65BFD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F32D3-7E4C-48B6-A33A-82F35037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AA81-B925-47F4-8845-8C0F6EFF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17" Type="http://schemas.openxmlformats.org/officeDocument/2006/relationships/image" Target="../media/image17.jpg"/><Relationship Id="rId25" Type="http://schemas.openxmlformats.org/officeDocument/2006/relationships/image" Target="../media/image25.jpe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image" Target="../media/image23.jp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1A04B-BC94-411A-BB8B-8819EC6B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8159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Education and Training core </a:t>
            </a: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B415A2-3C6C-4EC2-8951-D36084F0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276474"/>
            <a:ext cx="9586775" cy="4351338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Randolph Marshall (Chair)</a:t>
            </a:r>
          </a:p>
          <a:p>
            <a:r>
              <a:rPr lang="en-US" sz="2400" dirty="0">
                <a:sym typeface="Wingdings" panose="05000000000000000000" pitchFamily="2" charset="2"/>
              </a:rPr>
              <a:t>Devin Brown (Co-Chair)</a:t>
            </a:r>
          </a:p>
          <a:p>
            <a:r>
              <a:rPr lang="en-US" sz="2400" dirty="0">
                <a:sym typeface="Wingdings" panose="05000000000000000000" pitchFamily="2" charset="2"/>
              </a:rPr>
              <a:t>Scott Janis (NINDS)	</a:t>
            </a:r>
          </a:p>
          <a:p>
            <a:r>
              <a:rPr lang="en-US" sz="2400" dirty="0">
                <a:sym typeface="Wingdings" panose="05000000000000000000" pitchFamily="2" charset="2"/>
              </a:rPr>
              <a:t>Harold Adams</a:t>
            </a:r>
          </a:p>
          <a:p>
            <a:r>
              <a:rPr lang="en-US" sz="2400" dirty="0">
                <a:sym typeface="Wingdings" panose="05000000000000000000" pitchFamily="2" charset="2"/>
              </a:rPr>
              <a:t>Tatjana Rundek</a:t>
            </a:r>
          </a:p>
          <a:p>
            <a:r>
              <a:rPr lang="en-US" sz="2400" dirty="0">
                <a:sym typeface="Wingdings" panose="05000000000000000000" pitchFamily="2" charset="2"/>
              </a:rPr>
              <a:t>Cemal Sozener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Shyam Prabhakaran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D371E2D-BA4E-40E2-B1BC-C39F0A5737F0}"/>
              </a:ext>
            </a:extLst>
          </p:cNvPr>
          <p:cNvSpPr txBox="1">
            <a:spLocks/>
          </p:cNvSpPr>
          <p:nvPr/>
        </p:nvSpPr>
        <p:spPr>
          <a:xfrm>
            <a:off x="5165264" y="2276473"/>
            <a:ext cx="5292631" cy="3289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ym typeface="Wingdings" panose="05000000000000000000" pitchFamily="2" charset="2"/>
              </a:rPr>
              <a:t>Farhaan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Vahidy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Anthony Kim</a:t>
            </a:r>
          </a:p>
          <a:p>
            <a:r>
              <a:rPr lang="en-US" sz="2400" dirty="0">
                <a:sym typeface="Wingdings" panose="05000000000000000000" pitchFamily="2" charset="2"/>
              </a:rPr>
              <a:t>Andrea Escobar (RCC Coordinator)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Stephanie Wilbrand (RCC Coordinator)</a:t>
            </a:r>
          </a:p>
          <a:p>
            <a:r>
              <a:rPr lang="en-US" sz="2400" dirty="0">
                <a:sym typeface="Wingdings" panose="05000000000000000000" pitchFamily="2" charset="2"/>
              </a:rPr>
              <a:t>Amit Sethi - Pittsburgh(Trainee)</a:t>
            </a:r>
          </a:p>
          <a:p>
            <a:r>
              <a:rPr lang="en-US" sz="2400" dirty="0">
                <a:sym typeface="Wingdings" panose="05000000000000000000" pitchFamily="2" charset="2"/>
              </a:rPr>
              <a:t>Lily Zhou - Stanford (Trainee) </a:t>
            </a:r>
          </a:p>
          <a:p>
            <a:r>
              <a:rPr lang="en-US" sz="2400" i="1" dirty="0">
                <a:sym typeface="Wingdings" panose="05000000000000000000" pitchFamily="2" charset="2"/>
              </a:rPr>
              <a:t>Jeanne Sester (Coordinator)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9" name="Picture 2" descr="Biweekly Update 18-January 2019">
            <a:extLst>
              <a:ext uri="{FF2B5EF4-FFF2-40B4-BE49-F238E27FC236}">
                <a16:creationId xmlns:a16="http://schemas.microsoft.com/office/drawing/2014/main" id="{192AB496-00A5-44D1-BC7B-C4C6B628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5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person, suit, posing&#10;&#10;Description automatically generated">
            <a:extLst>
              <a:ext uri="{FF2B5EF4-FFF2-40B4-BE49-F238E27FC236}">
                <a16:creationId xmlns:a16="http://schemas.microsoft.com/office/drawing/2014/main" id="{3E541AB1-E584-4C04-8D5A-01E33AF4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01" y="4591868"/>
            <a:ext cx="1968000" cy="1846921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94452B1-536D-4BD1-98C7-E39BCD8157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32" y="149526"/>
            <a:ext cx="1344524" cy="1828800"/>
          </a:xfrm>
          <a:prstGeom prst="rect">
            <a:avLst/>
          </a:prstGeom>
        </p:spPr>
      </p:pic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C5F83502-4826-46BA-B744-3DB88FF423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74" y="2410762"/>
            <a:ext cx="1302566" cy="1828800"/>
          </a:xfrm>
          <a:prstGeom prst="rect">
            <a:avLst/>
          </a:prstGeom>
        </p:spPr>
      </p:pic>
      <p:pic>
        <p:nvPicPr>
          <p:cNvPr id="9" name="Picture 8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A07B6564-6267-45BB-8831-697203C24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02" y="4591868"/>
            <a:ext cx="1330591" cy="1831253"/>
          </a:xfrm>
          <a:prstGeom prst="rect">
            <a:avLst/>
          </a:prstGeom>
        </p:spPr>
      </p:pic>
      <p:pic>
        <p:nvPicPr>
          <p:cNvPr id="11" name="Picture 10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D3202260-CBD2-487A-8E61-7D4472F8F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51" y="2410762"/>
            <a:ext cx="1620826" cy="1852298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CF33915-A777-485E-AD57-413EEFC832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87" y="4595077"/>
            <a:ext cx="1330591" cy="1828800"/>
          </a:xfrm>
          <a:prstGeom prst="rect">
            <a:avLst/>
          </a:prstGeom>
        </p:spPr>
      </p:pic>
      <p:pic>
        <p:nvPicPr>
          <p:cNvPr id="17" name="Picture 16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739D90FD-EF28-4BE8-84B3-7CF7D531CE7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9" y="4627892"/>
            <a:ext cx="1302566" cy="1810897"/>
          </a:xfrm>
          <a:prstGeom prst="rect">
            <a:avLst/>
          </a:prstGeom>
        </p:spPr>
      </p:pic>
      <p:pic>
        <p:nvPicPr>
          <p:cNvPr id="19" name="Picture 18" descr="A person wearing glasses and a white shirt with a stethoscope around his neck&#10;&#10;Description automatically generated with medium confidence">
            <a:extLst>
              <a:ext uri="{FF2B5EF4-FFF2-40B4-BE49-F238E27FC236}">
                <a16:creationId xmlns:a16="http://schemas.microsoft.com/office/drawing/2014/main" id="{48C34477-0C0A-4FC9-9CCC-A86DCD0A7C5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1" y="133144"/>
            <a:ext cx="1338099" cy="1828800"/>
          </a:xfrm>
          <a:prstGeom prst="rect">
            <a:avLst/>
          </a:prstGeom>
        </p:spPr>
      </p:pic>
      <p:pic>
        <p:nvPicPr>
          <p:cNvPr id="21" name="Picture 20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1F3EF517-A1DA-4C8D-9078-42295EB598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03" y="2411091"/>
            <a:ext cx="1503630" cy="1828800"/>
          </a:xfrm>
          <a:prstGeom prst="rect">
            <a:avLst/>
          </a:prstGeom>
        </p:spPr>
      </p:pic>
      <p:pic>
        <p:nvPicPr>
          <p:cNvPr id="23" name="Picture 2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A786BD7-26B1-41D2-886B-01CFEFB261C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85" y="4591869"/>
            <a:ext cx="1272963" cy="1831253"/>
          </a:xfrm>
          <a:prstGeom prst="rect">
            <a:avLst/>
          </a:prstGeom>
        </p:spPr>
      </p:pic>
      <p:pic>
        <p:nvPicPr>
          <p:cNvPr id="27" name="Picture 26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A3C5ABD9-6493-4D0A-A3B4-26AEC7B154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88" y="139636"/>
            <a:ext cx="1816581" cy="1816403"/>
          </a:xfrm>
          <a:prstGeom prst="rect">
            <a:avLst/>
          </a:prstGeom>
        </p:spPr>
      </p:pic>
      <p:pic>
        <p:nvPicPr>
          <p:cNvPr id="29" name="Picture 2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A5EA293-0241-4218-8412-4BE6E7D061C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65" y="149526"/>
            <a:ext cx="1328974" cy="1828800"/>
          </a:xfrm>
          <a:prstGeom prst="rect">
            <a:avLst/>
          </a:prstGeom>
        </p:spPr>
      </p:pic>
      <p:pic>
        <p:nvPicPr>
          <p:cNvPr id="31" name="Picture 30" descr="A person with long hair and glasses&#10;&#10;Description automatically generated with low confidence">
            <a:extLst>
              <a:ext uri="{FF2B5EF4-FFF2-40B4-BE49-F238E27FC236}">
                <a16:creationId xmlns:a16="http://schemas.microsoft.com/office/drawing/2014/main" id="{CBCB949C-47C7-4417-BE6C-A22BA218742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33" y="208556"/>
            <a:ext cx="1337924" cy="17530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9BBC11-2E7C-4F94-B2C0-A3CAB9AFE7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3182" y="2423224"/>
            <a:ext cx="1645926" cy="1828800"/>
          </a:xfrm>
          <a:prstGeom prst="rect">
            <a:avLst/>
          </a:prstGeom>
        </p:spPr>
      </p:pic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F85484AD-A498-40E1-96F2-CF7B77D394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24" y="2446722"/>
            <a:ext cx="1710675" cy="1828801"/>
          </a:xfrm>
          <a:prstGeom prst="rect">
            <a:avLst/>
          </a:prstGeom>
        </p:spPr>
      </p:pic>
      <p:pic>
        <p:nvPicPr>
          <p:cNvPr id="8" name="Picture 7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27E8A574-03FA-4FC1-9447-C8D2D529D6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15" y="2411091"/>
            <a:ext cx="1542488" cy="1841452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D093ACB-25DC-4F30-9B10-BE52AA5300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13" y="167065"/>
            <a:ext cx="1338099" cy="1803496"/>
          </a:xfrm>
          <a:prstGeom prst="rect">
            <a:avLst/>
          </a:prstGeom>
        </p:spPr>
      </p:pic>
      <p:pic>
        <p:nvPicPr>
          <p:cNvPr id="12" name="Picture 11" descr="A person wearing a white shirt and blue tie&#10;&#10;Description automatically generated with low confidence">
            <a:extLst>
              <a:ext uri="{FF2B5EF4-FFF2-40B4-BE49-F238E27FC236}">
                <a16:creationId xmlns:a16="http://schemas.microsoft.com/office/drawing/2014/main" id="{F87FD322-D1DC-4901-A0B7-6F23F476519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6" y="2423224"/>
            <a:ext cx="12816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D71B99-7212-4A90-B306-A0FE50C2382F}"/>
              </a:ext>
            </a:extLst>
          </p:cNvPr>
          <p:cNvSpPr txBox="1"/>
          <p:nvPr/>
        </p:nvSpPr>
        <p:spPr>
          <a:xfrm>
            <a:off x="1743566" y="1972695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Chad Aldridge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F14ACA-AD94-49C9-ACC8-EAE5F5B3E36C}"/>
              </a:ext>
            </a:extLst>
          </p:cNvPr>
          <p:cNvSpPr txBox="1"/>
          <p:nvPr/>
        </p:nvSpPr>
        <p:spPr>
          <a:xfrm>
            <a:off x="7852498" y="4222262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Dearblha</a:t>
            </a:r>
            <a:r>
              <a:rPr lang="en-US" sz="1200" dirty="0"/>
              <a:t> </a:t>
            </a:r>
            <a:r>
              <a:rPr lang="en-US" sz="1200" b="1" dirty="0"/>
              <a:t>Kelly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AFA84-8D75-43A4-A994-3F21E02D8086}"/>
              </a:ext>
            </a:extLst>
          </p:cNvPr>
          <p:cNvSpPr txBox="1"/>
          <p:nvPr/>
        </p:nvSpPr>
        <p:spPr>
          <a:xfrm>
            <a:off x="4873155" y="6394050"/>
            <a:ext cx="1252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Kristen Sandefer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9B2F3F-7AE6-4BE6-B845-EB900E0C0DEA}"/>
              </a:ext>
            </a:extLst>
          </p:cNvPr>
          <p:cNvSpPr txBox="1"/>
          <p:nvPr/>
        </p:nvSpPr>
        <p:spPr>
          <a:xfrm>
            <a:off x="4679556" y="4239561"/>
            <a:ext cx="1509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Krishna Kandregula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36D866-6856-4267-98D6-9EE67ACDE997}"/>
              </a:ext>
            </a:extLst>
          </p:cNvPr>
          <p:cNvSpPr txBox="1"/>
          <p:nvPr/>
        </p:nvSpPr>
        <p:spPr>
          <a:xfrm>
            <a:off x="1918817" y="6411486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Hanna Roeder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B5105-2900-47A4-8053-8E0088680BC8}"/>
              </a:ext>
            </a:extLst>
          </p:cNvPr>
          <p:cNvSpPr txBox="1"/>
          <p:nvPr/>
        </p:nvSpPr>
        <p:spPr>
          <a:xfrm>
            <a:off x="6252533" y="1941988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Leanna </a:t>
            </a:r>
            <a:r>
              <a:rPr lang="en-US" sz="1200" b="1" dirty="0" err="1"/>
              <a:t>Dehley</a:t>
            </a:r>
            <a:endParaRPr lang="en-US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03BDC6-62DF-4F2E-9496-582A58366802}"/>
              </a:ext>
            </a:extLst>
          </p:cNvPr>
          <p:cNvSpPr txBox="1"/>
          <p:nvPr/>
        </p:nvSpPr>
        <p:spPr>
          <a:xfrm>
            <a:off x="6166977" y="4247421"/>
            <a:ext cx="145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Mohammad Kawas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169790-009B-458E-9B2F-96AEDE6F07F3}"/>
              </a:ext>
            </a:extLst>
          </p:cNvPr>
          <p:cNvSpPr txBox="1"/>
          <p:nvPr/>
        </p:nvSpPr>
        <p:spPr>
          <a:xfrm>
            <a:off x="76777" y="1961559"/>
            <a:ext cx="15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Mohammad Hossein Abbasi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7BCBF0-E401-4758-8920-53C71B3328BD}"/>
              </a:ext>
            </a:extLst>
          </p:cNvPr>
          <p:cNvSpPr txBox="1"/>
          <p:nvPr/>
        </p:nvSpPr>
        <p:spPr>
          <a:xfrm>
            <a:off x="10699584" y="4222263"/>
            <a:ext cx="137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Nastajja</a:t>
            </a:r>
            <a:r>
              <a:rPr lang="en-US" sz="1200" b="1" dirty="0"/>
              <a:t> Krementz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7DDED3-2D43-4015-AD90-42502D5CC381}"/>
              </a:ext>
            </a:extLst>
          </p:cNvPr>
          <p:cNvSpPr txBox="1"/>
          <p:nvPr/>
        </p:nvSpPr>
        <p:spPr>
          <a:xfrm>
            <a:off x="3355646" y="6411486"/>
            <a:ext cx="1326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Nicole Rosendale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93D115-FFE8-45D6-BD18-DB71FDCCA959}"/>
              </a:ext>
            </a:extLst>
          </p:cNvPr>
          <p:cNvSpPr txBox="1"/>
          <p:nvPr/>
        </p:nvSpPr>
        <p:spPr>
          <a:xfrm>
            <a:off x="9095152" y="4252543"/>
            <a:ext cx="145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Nishanth Kodumuri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789A5-194B-42A1-89DA-A48EBCD75E79}"/>
              </a:ext>
            </a:extLst>
          </p:cNvPr>
          <p:cNvSpPr txBox="1"/>
          <p:nvPr/>
        </p:nvSpPr>
        <p:spPr>
          <a:xfrm>
            <a:off x="7767846" y="1978044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Rachel Forman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F5039A-8FE2-4153-9A41-6D3629942DDD}"/>
              </a:ext>
            </a:extLst>
          </p:cNvPr>
          <p:cNvSpPr txBox="1"/>
          <p:nvPr/>
        </p:nvSpPr>
        <p:spPr>
          <a:xfrm>
            <a:off x="3324084" y="1970561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Ryan Bailey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E6AD4A-4FF8-4CB5-A2EF-93409C2EC71B}"/>
              </a:ext>
            </a:extLst>
          </p:cNvPr>
          <p:cNvSpPr txBox="1"/>
          <p:nvPr/>
        </p:nvSpPr>
        <p:spPr>
          <a:xfrm>
            <a:off x="10712431" y="1919178"/>
            <a:ext cx="120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Stephanie Hage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E3B1EE-9C53-4060-8BFC-A134995D6C2D}"/>
              </a:ext>
            </a:extLst>
          </p:cNvPr>
          <p:cNvSpPr txBox="1"/>
          <p:nvPr/>
        </p:nvSpPr>
        <p:spPr>
          <a:xfrm>
            <a:off x="1793395" y="4239562"/>
            <a:ext cx="12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Anna Huguenard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023F30-11CE-4009-B1DA-9BA14CF3D38C}"/>
              </a:ext>
            </a:extLst>
          </p:cNvPr>
          <p:cNvSpPr txBox="1"/>
          <p:nvPr/>
        </p:nvSpPr>
        <p:spPr>
          <a:xfrm>
            <a:off x="9345227" y="6438789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Lorena Viana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1EC608-EC64-443B-B537-EAFCAB390E0A}"/>
              </a:ext>
            </a:extLst>
          </p:cNvPr>
          <p:cNvSpPr txBox="1"/>
          <p:nvPr/>
        </p:nvSpPr>
        <p:spPr>
          <a:xfrm>
            <a:off x="9416919" y="1965929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Sibaji Gaj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3F506-6BD4-414F-A490-6E80402882E1}"/>
              </a:ext>
            </a:extLst>
          </p:cNvPr>
          <p:cNvSpPr txBox="1"/>
          <p:nvPr/>
        </p:nvSpPr>
        <p:spPr>
          <a:xfrm>
            <a:off x="260177" y="4255601"/>
            <a:ext cx="145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Praveen Hariharan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A6BC5D-F95A-434E-97F0-68ED7462B687}"/>
              </a:ext>
            </a:extLst>
          </p:cNvPr>
          <p:cNvSpPr txBox="1"/>
          <p:nvPr/>
        </p:nvSpPr>
        <p:spPr>
          <a:xfrm>
            <a:off x="7935921" y="6390048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Amit Sethi</a:t>
            </a:r>
          </a:p>
        </p:txBody>
      </p:sp>
      <p:pic>
        <p:nvPicPr>
          <p:cNvPr id="22" name="Picture 21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877481F4-42A4-43F2-9319-C9C0FDD160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47" y="2410762"/>
            <a:ext cx="1295218" cy="186476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822869-2359-46DD-A95F-A6CA06878B29}"/>
              </a:ext>
            </a:extLst>
          </p:cNvPr>
          <p:cNvSpPr txBox="1"/>
          <p:nvPr/>
        </p:nvSpPr>
        <p:spPr>
          <a:xfrm>
            <a:off x="3387243" y="4248619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Michael Jang</a:t>
            </a:r>
          </a:p>
        </p:txBody>
      </p:sp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1E75769-93A0-4DDB-B525-5DB8239A06F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1" y="4583201"/>
            <a:ext cx="1493739" cy="18289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DB101C8-16DC-4BCE-B73B-F7E4833404E7}"/>
              </a:ext>
            </a:extLst>
          </p:cNvPr>
          <p:cNvSpPr txBox="1"/>
          <p:nvPr/>
        </p:nvSpPr>
        <p:spPr>
          <a:xfrm>
            <a:off x="485731" y="6423222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Smit Patel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699CA4-5EC8-4DB1-ACF3-2ED1FA9A9996}"/>
              </a:ext>
            </a:extLst>
          </p:cNvPr>
          <p:cNvSpPr txBox="1"/>
          <p:nvPr/>
        </p:nvSpPr>
        <p:spPr>
          <a:xfrm>
            <a:off x="4788308" y="1956039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Jakita Baldwin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8AF501-FA21-40EB-9069-3107C94D9C12}"/>
              </a:ext>
            </a:extLst>
          </p:cNvPr>
          <p:cNvSpPr txBox="1"/>
          <p:nvPr/>
        </p:nvSpPr>
        <p:spPr>
          <a:xfrm>
            <a:off x="6287189" y="6396335"/>
            <a:ext cx="125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Monica Maria Noya Santana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464B8E-910D-44A2-B80F-5FD2B35161A3}"/>
              </a:ext>
            </a:extLst>
          </p:cNvPr>
          <p:cNvSpPr txBox="1"/>
          <p:nvPr/>
        </p:nvSpPr>
        <p:spPr>
          <a:xfrm>
            <a:off x="11013852" y="6378697"/>
            <a:ext cx="1125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Lily Zhou</a:t>
            </a:r>
          </a:p>
        </p:txBody>
      </p:sp>
      <p:pic>
        <p:nvPicPr>
          <p:cNvPr id="52" name="Picture 51" descr="Lily Zhou, MD ">
            <a:extLst>
              <a:ext uri="{FF2B5EF4-FFF2-40B4-BE49-F238E27FC236}">
                <a16:creationId xmlns:a16="http://schemas.microsoft.com/office/drawing/2014/main" id="{054D3C40-C37E-42AB-A07F-1095A0592784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386" y="4591868"/>
            <a:ext cx="1539193" cy="179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973DFA2C-FCD5-43BC-BA4E-1838BD4469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34" y="149526"/>
            <a:ext cx="1306290" cy="1828800"/>
          </a:xfrm>
          <a:prstGeom prst="rect">
            <a:avLst/>
          </a:prstGeom>
        </p:spPr>
      </p:pic>
      <p:pic>
        <p:nvPicPr>
          <p:cNvPr id="53" name="Picture 52" descr="A person with long black hair&#10;&#10;Description automatically generated with low confidence">
            <a:extLst>
              <a:ext uri="{FF2B5EF4-FFF2-40B4-BE49-F238E27FC236}">
                <a16:creationId xmlns:a16="http://schemas.microsoft.com/office/drawing/2014/main" id="{E2FFB72E-F2EF-439B-B5C5-DF19EBBE8C7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25" y="4594706"/>
            <a:ext cx="1711650" cy="1828415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BEF6A25-BD63-48AD-A619-AF952289FB85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21" y="139048"/>
            <a:ext cx="1344524" cy="1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A73C-36EE-4937-AEB6-3D27773B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31" y="334302"/>
            <a:ext cx="3425575" cy="685199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Communities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E85CA3-B0A4-4B10-9936-771A3ECE4EAC}"/>
              </a:ext>
            </a:extLst>
          </p:cNvPr>
          <p:cNvSpPr txBox="1"/>
          <p:nvPr/>
        </p:nvSpPr>
        <p:spPr>
          <a:xfrm>
            <a:off x="246581" y="1921267"/>
            <a:ext cx="364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Thank you to mentors!!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DD47D-BDE1-4AE1-93F4-661060CB28F5}"/>
              </a:ext>
            </a:extLst>
          </p:cNvPr>
          <p:cNvSpPr txBox="1"/>
          <p:nvPr/>
        </p:nvSpPr>
        <p:spPr>
          <a:xfrm>
            <a:off x="4594105" y="334302"/>
            <a:ext cx="609452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		</a:t>
            </a:r>
            <a:r>
              <a:rPr lang="en-US" sz="1200" b="1" u="sng" dirty="0"/>
              <a:t>Pam Duncan</a:t>
            </a:r>
          </a:p>
          <a:p>
            <a:r>
              <a:rPr lang="en-US" sz="1200" dirty="0"/>
              <a:t>05 MUSC		Nishanth Kodumuri, MD</a:t>
            </a:r>
          </a:p>
          <a:p>
            <a:r>
              <a:rPr lang="en-US" sz="1200" dirty="0"/>
              <a:t>06 Medstar		Chad Michael Aldridge, PT, DPT, MS-CR, NCS</a:t>
            </a:r>
          </a:p>
          <a:p>
            <a:r>
              <a:rPr lang="en-US" sz="1200" dirty="0"/>
              <a:t>15 Iowa		Hannah Roeder, MD, MPH</a:t>
            </a:r>
          </a:p>
          <a:p>
            <a:r>
              <a:rPr lang="en-US" sz="1200" dirty="0"/>
              <a:t>19 UPENN		Mohammad Hossein Abbasi, MD</a:t>
            </a:r>
          </a:p>
          <a:p>
            <a:r>
              <a:rPr lang="en-US" sz="1200" dirty="0"/>
              <a:t>20 U. Pittsburgh	Amit Sethi, PhD, OTR/L</a:t>
            </a:r>
          </a:p>
          <a:p>
            <a:r>
              <a:rPr lang="en-US" sz="1200" dirty="0"/>
              <a:t>28 Washington U	Anna Huguenard, MD</a:t>
            </a:r>
          </a:p>
          <a:p>
            <a:endParaRPr lang="en-US" sz="1200" dirty="0"/>
          </a:p>
          <a:p>
            <a:r>
              <a:rPr lang="en-US" sz="1200" dirty="0"/>
              <a:t>		</a:t>
            </a:r>
            <a:r>
              <a:rPr lang="en-US" sz="1200" b="1" u="sng" dirty="0"/>
              <a:t>Anthony Kim</a:t>
            </a:r>
          </a:p>
          <a:p>
            <a:r>
              <a:rPr lang="en-US" sz="1200" dirty="0"/>
              <a:t>02 Columbia		Jakita Baldwin, MD</a:t>
            </a:r>
          </a:p>
          <a:p>
            <a:r>
              <a:rPr lang="en-US" sz="1200" dirty="0"/>
              <a:t>11 USC                     	Michael Jang, MD</a:t>
            </a:r>
          </a:p>
          <a:p>
            <a:r>
              <a:rPr lang="en-US" sz="1200" dirty="0"/>
              <a:t>13 UCSF		Nicole Rosendale, MD</a:t>
            </a:r>
          </a:p>
          <a:p>
            <a:r>
              <a:rPr lang="en-US" sz="1200" dirty="0"/>
              <a:t>17 </a:t>
            </a:r>
            <a:r>
              <a:rPr lang="en-US" sz="1200" dirty="0" err="1"/>
              <a:t>UMichigan</a:t>
            </a:r>
            <a:r>
              <a:rPr lang="en-US" sz="1200" dirty="0"/>
              <a:t>		Leanna Delhey, PhD</a:t>
            </a:r>
          </a:p>
          <a:p>
            <a:r>
              <a:rPr lang="en-US" sz="1200" dirty="0"/>
              <a:t>22 Utah		Ryan Bailey, PhD, MSCI, MSOT</a:t>
            </a:r>
          </a:p>
          <a:p>
            <a:r>
              <a:rPr lang="en-US" sz="1200" dirty="0"/>
              <a:t>29 Yale		Rachel Forman, MD</a:t>
            </a:r>
          </a:p>
          <a:p>
            <a:endParaRPr lang="en-US" sz="1200" dirty="0"/>
          </a:p>
          <a:p>
            <a:r>
              <a:rPr lang="en-US" sz="1200" dirty="0"/>
              <a:t>		</a:t>
            </a:r>
            <a:r>
              <a:rPr lang="en-US" sz="1200" b="1" u="sng" dirty="0"/>
              <a:t>Cemal Sozener</a:t>
            </a:r>
          </a:p>
          <a:p>
            <a:r>
              <a:rPr lang="en-US" sz="1200" dirty="0"/>
              <a:t>03 Emory 		Lorena Souza Viana, MD </a:t>
            </a:r>
          </a:p>
          <a:p>
            <a:r>
              <a:rPr lang="en-US" sz="1200" dirty="0"/>
              <a:t>12 UCSD		Monica Maria Noya Santana, MD</a:t>
            </a:r>
          </a:p>
          <a:p>
            <a:r>
              <a:rPr lang="en-US" sz="1200" dirty="0"/>
              <a:t>14 UC		Krishna Kandregula, MD</a:t>
            </a:r>
          </a:p>
          <a:p>
            <a:r>
              <a:rPr lang="en-US" sz="1200" dirty="0"/>
              <a:t>16 Miami		Nastajjia A Krementz, MD</a:t>
            </a:r>
          </a:p>
          <a:p>
            <a:r>
              <a:rPr lang="en-US" sz="1200" dirty="0"/>
              <a:t>21 Texas		Praveen Hariharan, MBBS</a:t>
            </a:r>
          </a:p>
          <a:p>
            <a:r>
              <a:rPr lang="en-US" sz="1200" dirty="0"/>
              <a:t>26 Alabama Birmingham	Kristen Sandefer, MD</a:t>
            </a:r>
          </a:p>
          <a:p>
            <a:endParaRPr lang="en-US" sz="1200" dirty="0"/>
          </a:p>
          <a:p>
            <a:r>
              <a:rPr lang="en-US" sz="1200" dirty="0"/>
              <a:t>		</a:t>
            </a:r>
            <a:r>
              <a:rPr lang="en-US" sz="1200" b="1" u="sng" dirty="0"/>
              <a:t>Brad Worrall</a:t>
            </a:r>
            <a:r>
              <a:rPr lang="en-US" sz="1200" dirty="0"/>
              <a:t>	</a:t>
            </a:r>
          </a:p>
          <a:p>
            <a:r>
              <a:rPr lang="en-US" sz="1200" dirty="0"/>
              <a:t>01 Case Western Reserve	Sibaji Gaj, PhD</a:t>
            </a:r>
          </a:p>
          <a:p>
            <a:r>
              <a:rPr lang="en-US" sz="1200" dirty="0"/>
              <a:t>04 Massachusetts General	Dearbhla Kelly MB, </a:t>
            </a:r>
            <a:r>
              <a:rPr lang="en-US" sz="1200" dirty="0" err="1"/>
              <a:t>BCh</a:t>
            </a:r>
            <a:r>
              <a:rPr lang="en-US" sz="1200" dirty="0"/>
              <a:t>, BAO, MSc, DPhil, MRCPI, MRCP(UK)</a:t>
            </a:r>
          </a:p>
          <a:p>
            <a:r>
              <a:rPr lang="en-US" sz="1200" dirty="0"/>
              <a:t>08 Chicago		Stephanie F. Hage, MD, MA, MSc</a:t>
            </a:r>
          </a:p>
          <a:p>
            <a:r>
              <a:rPr lang="en-US" sz="1200" dirty="0"/>
              <a:t>10 Stanford		Lily Zhou, MD</a:t>
            </a:r>
          </a:p>
          <a:p>
            <a:r>
              <a:rPr lang="en-US" sz="1200" dirty="0"/>
              <a:t>11 UCLA                                      Smit D. Patel, MBBS, MPH</a:t>
            </a:r>
          </a:p>
          <a:p>
            <a:r>
              <a:rPr lang="en-US" sz="1200" dirty="0"/>
              <a:t>27 Wake Forest	Mohammad Iyas Kawas, MD, PhD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78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054A-BD5E-4F7D-9979-DEC19506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443"/>
            <a:ext cx="10515600" cy="1325563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1C3E-6154-410C-BB59-3344EF34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116476"/>
            <a:ext cx="11163300" cy="427876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Request for new Trainees’ training plans – May 12, 2022</a:t>
            </a:r>
          </a:p>
          <a:p>
            <a:pPr lvl="1"/>
            <a:r>
              <a:rPr lang="en-US" sz="3200" dirty="0"/>
              <a:t>Survey to Trainees – May </a:t>
            </a:r>
          </a:p>
          <a:p>
            <a:pPr lvl="1"/>
            <a:r>
              <a:rPr lang="en-US" sz="3200" dirty="0"/>
              <a:t>Final Trainee Progress report – June</a:t>
            </a:r>
          </a:p>
          <a:p>
            <a:pPr lvl="1"/>
            <a:r>
              <a:rPr lang="en-US" sz="3200" dirty="0"/>
              <a:t>Fellows: Don’t forget to register your clinical trial enrollment on the StrokeNet website</a:t>
            </a:r>
          </a:p>
        </p:txBody>
      </p:sp>
      <p:pic>
        <p:nvPicPr>
          <p:cNvPr id="5" name="Picture 2" descr="Biweekly Update 18-January 2019">
            <a:extLst>
              <a:ext uri="{FF2B5EF4-FFF2-40B4-BE49-F238E27FC236}">
                <a16:creationId xmlns:a16="http://schemas.microsoft.com/office/drawing/2014/main" id="{287F36D3-CBF5-44A9-A5CB-C9AE83D8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1788"/>
            <a:ext cx="2503487" cy="5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9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B8F4374906A409FD9F7C4C457461B" ma:contentTypeVersion="13" ma:contentTypeDescription="Create a new document." ma:contentTypeScope="" ma:versionID="87348f858dc9719c4397a9189ddee315">
  <xsd:schema xmlns:xsd="http://www.w3.org/2001/XMLSchema" xmlns:xs="http://www.w3.org/2001/XMLSchema" xmlns:p="http://schemas.microsoft.com/office/2006/metadata/properties" xmlns:ns3="2d8b63ce-4dc4-4905-b0e0-28660f74b3b5" xmlns:ns4="a1b7d553-e03b-4562-9cb4-58e5b6777a1c" targetNamespace="http://schemas.microsoft.com/office/2006/metadata/properties" ma:root="true" ma:fieldsID="ed5366e5f10f41e0fe4f4fbc8af9abae" ns3:_="" ns4:_="">
    <xsd:import namespace="2d8b63ce-4dc4-4905-b0e0-28660f74b3b5"/>
    <xsd:import namespace="a1b7d553-e03b-4562-9cb4-58e5b6777a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b63ce-4dc4-4905-b0e0-28660f74b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7d553-e03b-4562-9cb4-58e5b6777a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6F536C-DD6A-4116-B563-CC9F78C44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b63ce-4dc4-4905-b0e0-28660f74b3b5"/>
    <ds:schemaRef ds:uri="a1b7d553-e03b-4562-9cb4-58e5b6777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12BDD-13B9-4256-8B15-2574EDF6F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D571D-B43C-454E-91A3-7E3FDA6BF6ED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1b7d553-e03b-4562-9cb4-58e5b6777a1c"/>
    <ds:schemaRef ds:uri="http://www.w3.org/XML/1998/namespace"/>
    <ds:schemaRef ds:uri="http://schemas.microsoft.com/office/2006/documentManagement/types"/>
    <ds:schemaRef ds:uri="2d8b63ce-4dc4-4905-b0e0-28660f74b3b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421</Words>
  <Application>Microsoft Office PowerPoint</Application>
  <PresentationFormat>Widescreen</PresentationFormat>
  <Paragraphs>80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Education and Training core </vt:lpstr>
      <vt:lpstr>PowerPoint Presentation</vt:lpstr>
      <vt:lpstr>Learning Communities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core members</dc:title>
  <dc:creator>Devin Brown</dc:creator>
  <cp:lastModifiedBy>Marshall, Randolph</cp:lastModifiedBy>
  <cp:revision>47</cp:revision>
  <dcterms:created xsi:type="dcterms:W3CDTF">2020-04-05T15:20:57Z</dcterms:created>
  <dcterms:modified xsi:type="dcterms:W3CDTF">2022-04-25T15:51:38Z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0x010100E2BB8F4374906A409FD9F7C4C457461B</vt:lpwstr>
  </property>
</Properties>
</file>