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2" r:id="rId6"/>
    <p:sldId id="268" r:id="rId7"/>
    <p:sldId id="265" r:id="rId8"/>
    <p:sldId id="266" r:id="rId9"/>
    <p:sldId id="267" r:id="rId10"/>
    <p:sldId id="269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>
        <p:scale>
          <a:sx n="103" d="100"/>
          <a:sy n="103" d="100"/>
        </p:scale>
        <p:origin x="15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985F6-3D38-49EB-897A-4C2CA38A81A1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F7CEA-7DC8-48EA-BE0A-E05F61CDD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20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Heena and I</a:t>
            </a:r>
            <a:r>
              <a:rPr lang="en-US" baseline="0" dirty="0"/>
              <a:t> have been selected as Co-Chairs for this core. We are humbled and excited about this opportunity.</a:t>
            </a:r>
          </a:p>
          <a:p>
            <a:endParaRPr lang="en-US" baseline="0" dirty="0"/>
          </a:p>
          <a:p>
            <a:r>
              <a:rPr lang="en-US" baseline="0" dirty="0"/>
              <a:t>We were able to assemble a core of wonderful colleagues who are very much invested in this mission. </a:t>
            </a:r>
          </a:p>
          <a:p>
            <a:r>
              <a:rPr lang="en-US" baseline="0" dirty="0"/>
              <a:t>We have included RCC managers (new and seasoned), site coordinators and NCC project managers, administrators and regulatory specialists. In the future, we would like to add a physician to this group to ensure that an MD perspective is preset as well</a:t>
            </a:r>
          </a:p>
          <a:p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We would love to introduce the team, share their home institution and have them stand up and wave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A3ED8-1811-4BB7-B798-03A9BB8FFF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98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A3ED8-1811-4BB7-B798-03A9BB8FFF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34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A3ED8-1811-4BB7-B798-03A9BB8FFF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53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A3ED8-1811-4BB7-B798-03A9BB8FFF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5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ti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06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5740937"/>
            <a:ext cx="1591853" cy="9805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238" y="5738237"/>
            <a:ext cx="2254562" cy="9805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29" y="5763236"/>
            <a:ext cx="1311923" cy="10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5" y="106603"/>
            <a:ext cx="3651504" cy="77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00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7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8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10058400" cy="6806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54" y="-51517"/>
            <a:ext cx="10515600" cy="1325563"/>
          </a:xfrm>
        </p:spPr>
        <p:txBody>
          <a:bodyPr/>
          <a:lstStyle>
            <a:lvl1pPr>
              <a:defRPr>
                <a:solidFill>
                  <a:srgbClr val="33609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476" y="1465700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35560" y="965200"/>
            <a:ext cx="11843740" cy="0"/>
          </a:xfrm>
          <a:prstGeom prst="line">
            <a:avLst/>
          </a:prstGeom>
          <a:ln w="19050">
            <a:solidFill>
              <a:srgbClr val="3360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47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3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01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7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30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54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9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14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22620-6C75-41C4-BA2C-9167EF6E0246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8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StrokeNet Clinical Research Professional Education Core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61452"/>
            <a:ext cx="9144000" cy="1096347"/>
          </a:xfrm>
        </p:spPr>
        <p:txBody>
          <a:bodyPr/>
          <a:lstStyle/>
          <a:p>
            <a:r>
              <a:rPr lang="en-US" dirty="0"/>
              <a:t>Heena Olalde, RN, MSN	University of Iowa</a:t>
            </a:r>
          </a:p>
          <a:p>
            <a:r>
              <a:rPr lang="en-US" dirty="0"/>
              <a:t>Kinga Aitken, MPH, CCRP	University of Utah</a:t>
            </a:r>
          </a:p>
        </p:txBody>
      </p:sp>
    </p:spTree>
    <p:extLst>
      <p:ext uri="{BB962C8B-B14F-4D97-AF65-F5344CB8AC3E}">
        <p14:creationId xmlns:p14="http://schemas.microsoft.com/office/powerpoint/2010/main" val="4141989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forum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would you like to get out of this core?</a:t>
            </a:r>
          </a:p>
          <a:p>
            <a:r>
              <a:rPr lang="en-US" dirty="0"/>
              <a:t>What would benefit your RCC/ satellite?</a:t>
            </a:r>
          </a:p>
          <a:p>
            <a:r>
              <a:rPr lang="en-US" dirty="0"/>
              <a:t>What support can RCC PIs provide to their Managers and Coordinators?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590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Overall goal: </a:t>
            </a:r>
            <a:r>
              <a:rPr lang="en-US" dirty="0"/>
              <a:t>to provide meaningful content to research staff at all levels</a:t>
            </a:r>
          </a:p>
          <a:p>
            <a:r>
              <a:rPr lang="en-US" dirty="0"/>
              <a:t>Ensure that everyone feels empowered and confident </a:t>
            </a:r>
          </a:p>
          <a:p>
            <a:r>
              <a:rPr lang="en-US" dirty="0"/>
              <a:t>Share ideas, fuel enthusiasm, and motivate</a:t>
            </a:r>
          </a:p>
          <a:p>
            <a:r>
              <a:rPr lang="en-US" dirty="0"/>
              <a:t>To continue supporting the StrokeNet 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83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66" y="0"/>
            <a:ext cx="10515600" cy="1325563"/>
          </a:xfrm>
        </p:spPr>
        <p:txBody>
          <a:bodyPr/>
          <a:lstStyle/>
          <a:p>
            <a:r>
              <a:rPr lang="en-US" dirty="0"/>
              <a:t>Why Was this Core Needed?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COVID19 and other factors led to instability in clinical trial workforce</a:t>
            </a:r>
          </a:p>
          <a:p>
            <a:r>
              <a:rPr lang="en-US" dirty="0"/>
              <a:t>Acute Need</a:t>
            </a:r>
          </a:p>
          <a:p>
            <a:pPr lvl="1"/>
            <a:r>
              <a:rPr lang="en-US" dirty="0"/>
              <a:t>For streamlined training for new coordinators</a:t>
            </a:r>
          </a:p>
          <a:p>
            <a:pPr lvl="1"/>
            <a:r>
              <a:rPr lang="en-US" dirty="0"/>
              <a:t>Integration in the StrokeNet Community</a:t>
            </a:r>
          </a:p>
          <a:p>
            <a:pPr lvl="1"/>
            <a:r>
              <a:rPr lang="en-US" dirty="0"/>
              <a:t>Retention &amp; Career Development</a:t>
            </a:r>
          </a:p>
          <a:p>
            <a:r>
              <a:rPr lang="en-US" dirty="0"/>
              <a:t>Challenges and Potential solutions for RCC Management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738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6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Request for Funding Announcement NS-23-010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DFFDC9A-CC9D-C1BD-7DA2-58A96866B8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021" y="1718027"/>
            <a:ext cx="10515600" cy="1195915"/>
          </a:xfrm>
          <a:prstGeom prst="rect">
            <a:avLst/>
          </a:prstGeom>
        </p:spPr>
      </p:pic>
      <p:pic>
        <p:nvPicPr>
          <p:cNvPr id="5" name="Content Placeholder 12">
            <a:extLst>
              <a:ext uri="{FF2B5EF4-FFF2-40B4-BE49-F238E27FC236}">
                <a16:creationId xmlns:a16="http://schemas.microsoft.com/office/drawing/2014/main" id="{89D58157-5591-EC60-3DE8-7BA714E6F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21" y="3426210"/>
            <a:ext cx="11055350" cy="11488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E8CF45-4416-B176-1037-F263F8391DB9}"/>
              </a:ext>
            </a:extLst>
          </p:cNvPr>
          <p:cNvSpPr txBox="1"/>
          <p:nvPr/>
        </p:nvSpPr>
        <p:spPr>
          <a:xfrm>
            <a:off x="5878286" y="5289198"/>
            <a:ext cx="63418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https://grants.nih.gov/grants/guide/rfa-files/RFA-NS-23-010.html</a:t>
            </a:r>
          </a:p>
        </p:txBody>
      </p:sp>
    </p:spTree>
    <p:extLst>
      <p:ext uri="{BB962C8B-B14F-4D97-AF65-F5344CB8AC3E}">
        <p14:creationId xmlns:p14="http://schemas.microsoft.com/office/powerpoint/2010/main" val="779707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66" y="0"/>
            <a:ext cx="10515600" cy="1325563"/>
          </a:xfrm>
        </p:spPr>
        <p:txBody>
          <a:bodyPr/>
          <a:lstStyle/>
          <a:p>
            <a:r>
              <a:rPr lang="en-US" dirty="0"/>
              <a:t>CRP Education Training 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Dedicated to onboarding, continuing education and retention of research staff </a:t>
            </a:r>
          </a:p>
          <a:p>
            <a:pPr lvl="1"/>
            <a:r>
              <a:rPr lang="en-US" dirty="0"/>
              <a:t>Coordinators</a:t>
            </a:r>
          </a:p>
          <a:p>
            <a:pPr lvl="1"/>
            <a:r>
              <a:rPr lang="en-US" dirty="0"/>
              <a:t>RCC Managers</a:t>
            </a:r>
          </a:p>
          <a:p>
            <a:pPr lvl="1"/>
            <a:r>
              <a:rPr lang="en-US" dirty="0"/>
              <a:t>Grant administrators</a:t>
            </a:r>
          </a:p>
          <a:p>
            <a:pPr lvl="1"/>
            <a:r>
              <a:rPr lang="en-US" dirty="0"/>
              <a:t>Other research staff</a:t>
            </a:r>
          </a:p>
          <a:p>
            <a:r>
              <a:rPr lang="en-US" dirty="0"/>
              <a:t>Mirrors the existing Fellow Core</a:t>
            </a:r>
          </a:p>
          <a:p>
            <a:r>
              <a:rPr lang="en-US" dirty="0"/>
              <a:t>Leverage institutional CTSA resources</a:t>
            </a:r>
          </a:p>
        </p:txBody>
      </p:sp>
    </p:spTree>
    <p:extLst>
      <p:ext uri="{BB962C8B-B14F-4D97-AF65-F5344CB8AC3E}">
        <p14:creationId xmlns:p14="http://schemas.microsoft.com/office/powerpoint/2010/main" val="950547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03" y="4014217"/>
            <a:ext cx="861277" cy="12057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178" y="2077790"/>
            <a:ext cx="905004" cy="1022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871" y="4129733"/>
            <a:ext cx="850392" cy="11905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729" y="4014217"/>
            <a:ext cx="871727" cy="12204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931" y="2010364"/>
            <a:ext cx="1147499" cy="10505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549" y="4088891"/>
            <a:ext cx="841248" cy="11777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717" y="4086149"/>
            <a:ext cx="908740" cy="12722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474" y="1840858"/>
            <a:ext cx="886968" cy="13328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830" y="2010364"/>
            <a:ext cx="1060704" cy="10607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57" y="164592"/>
            <a:ext cx="1042200" cy="129844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959352" y="320040"/>
            <a:ext cx="3163824" cy="10424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Co-Chairs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Heena Olalde, RN MSN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Kinga Aitken, MPH CCRP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33097" y="3172569"/>
            <a:ext cx="914400" cy="3566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Tammy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100" dirty="0">
                <a:solidFill>
                  <a:schemeClr val="tx1"/>
                </a:solidFill>
              </a:rPr>
              <a:t>Davis, RN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66298" y="3254865"/>
            <a:ext cx="1097280" cy="274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Jason Weimer, MA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24904" y="3282696"/>
            <a:ext cx="1060704" cy="329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Krystal </a:t>
            </a:r>
            <a:r>
              <a:rPr lang="en-US" sz="1100" dirty="0" err="1">
                <a:solidFill>
                  <a:schemeClr val="tx1"/>
                </a:solidFill>
              </a:rPr>
              <a:t>Schmidt</a:t>
            </a:r>
            <a:r>
              <a:rPr lang="en-US" sz="1100" dirty="0" err="1"/>
              <a:t>l</a:t>
            </a:r>
            <a:endParaRPr lang="en-US" sz="1100" dirty="0"/>
          </a:p>
        </p:txBody>
      </p:sp>
      <p:sp>
        <p:nvSpPr>
          <p:cNvPr id="18" name="Rectangle 17"/>
          <p:cNvSpPr/>
          <p:nvPr/>
        </p:nvSpPr>
        <p:spPr>
          <a:xfrm>
            <a:off x="5030330" y="5413322"/>
            <a:ext cx="859536" cy="4254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Jennifer Golan, MS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77046" y="5455911"/>
            <a:ext cx="923544" cy="4114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Kalli Beasley, MPH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854439" y="3291840"/>
            <a:ext cx="1170432" cy="3749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David Haney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654474" y="3295816"/>
            <a:ext cx="1426464" cy="384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Karen Rapp, 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RN, BSN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96111" y="5358384"/>
            <a:ext cx="1049505" cy="512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Laura Benken, MBA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965119" y="5381624"/>
            <a:ext cx="960120" cy="5005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Amy Sulken, CCRP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17079" y="3244573"/>
            <a:ext cx="1305008" cy="407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Abbey Staugaitis, RN MSN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974579" y="5426655"/>
            <a:ext cx="950976" cy="3566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Kristine Konsulis</a:t>
            </a:r>
          </a:p>
        </p:txBody>
      </p:sp>
      <p:pic>
        <p:nvPicPr>
          <p:cNvPr id="13" name="Picture 12" descr="A person wearing glasses and a red shirt&#10;&#10;Description automatically generated">
            <a:extLst>
              <a:ext uri="{FF2B5EF4-FFF2-40B4-BE49-F238E27FC236}">
                <a16:creationId xmlns:a16="http://schemas.microsoft.com/office/drawing/2014/main" id="{7D66E1C0-C4FD-06F4-00C1-818FAEA7B41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17482" y="253325"/>
            <a:ext cx="848157" cy="1272235"/>
          </a:xfrm>
          <a:prstGeom prst="rect">
            <a:avLst/>
          </a:prstGeom>
        </p:spPr>
      </p:pic>
      <p:pic>
        <p:nvPicPr>
          <p:cNvPr id="31" name="Picture 30" descr="A person in a suit and tie&#10;&#10;Description automatically generated">
            <a:extLst>
              <a:ext uri="{FF2B5EF4-FFF2-40B4-BE49-F238E27FC236}">
                <a16:creationId xmlns:a16="http://schemas.microsoft.com/office/drawing/2014/main" id="{63BE905F-190B-89FF-AA48-9CDD8BC9FFB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58569" y="1922156"/>
            <a:ext cx="907822" cy="1177747"/>
          </a:xfrm>
          <a:prstGeom prst="rect">
            <a:avLst/>
          </a:prstGeom>
        </p:spPr>
      </p:pic>
      <p:pic>
        <p:nvPicPr>
          <p:cNvPr id="33" name="Picture 32" descr="A person in a white coat&#10;&#10;Description automatically generated">
            <a:extLst>
              <a:ext uri="{FF2B5EF4-FFF2-40B4-BE49-F238E27FC236}">
                <a16:creationId xmlns:a16="http://schemas.microsoft.com/office/drawing/2014/main" id="{DC5347B4-8DEF-0B1E-F4D2-9A00DFA7879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14560" y="1926804"/>
            <a:ext cx="1060704" cy="127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25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for the CRP 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NCC created training checklists (coordinators &amp; RCC Managers)</a:t>
            </a:r>
          </a:p>
          <a:p>
            <a:r>
              <a:rPr lang="en-US" dirty="0"/>
              <a:t>Website reorganization for improved accessibility</a:t>
            </a:r>
          </a:p>
          <a:p>
            <a:r>
              <a:rPr lang="en-US" dirty="0"/>
              <a:t>Ongoing Needs Assessment</a:t>
            </a:r>
          </a:p>
          <a:p>
            <a:r>
              <a:rPr lang="en-US" dirty="0"/>
              <a:t>Bi-Monthly to Monthly CRP core meetings </a:t>
            </a:r>
          </a:p>
          <a:p>
            <a:r>
              <a:rPr lang="en-US" dirty="0"/>
              <a:t>Monthly RCC/Coordinator Meetings</a:t>
            </a:r>
          </a:p>
          <a:p>
            <a:r>
              <a:rPr lang="en-US" dirty="0"/>
              <a:t>Develop mentoring program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118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70349-F538-8B2F-C603-E03EB583E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Coordinator Training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FFDD8-9309-20FB-66E8-548792155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4 main domains</a:t>
            </a:r>
          </a:p>
          <a:p>
            <a:pPr lvl="1"/>
            <a:r>
              <a:rPr lang="en-US" dirty="0"/>
              <a:t>General Research Training</a:t>
            </a:r>
          </a:p>
          <a:p>
            <a:pPr lvl="2"/>
            <a:r>
              <a:rPr lang="en-US" dirty="0"/>
              <a:t>GCP, consenting, IATA, HIPPA, etc.</a:t>
            </a:r>
          </a:p>
          <a:p>
            <a:pPr lvl="1"/>
            <a:r>
              <a:rPr lang="en-US" dirty="0"/>
              <a:t>Stroke Related Training</a:t>
            </a:r>
          </a:p>
          <a:p>
            <a:pPr lvl="2"/>
            <a:r>
              <a:rPr lang="en-US" dirty="0"/>
              <a:t>Neuroanatomy, Stroke Localizations, Vascular Imaging, Scales, Stroke Types, etc.</a:t>
            </a:r>
          </a:p>
          <a:p>
            <a:pPr lvl="1"/>
            <a:r>
              <a:rPr lang="en-US" dirty="0"/>
              <a:t>NIH StrokeNet Training</a:t>
            </a:r>
          </a:p>
          <a:p>
            <a:pPr lvl="2"/>
            <a:r>
              <a:rPr lang="en-US" dirty="0"/>
              <a:t>SOPs, WebDCU, e-Consenting with RedCap, etc.</a:t>
            </a:r>
          </a:p>
          <a:p>
            <a:pPr lvl="1"/>
            <a:r>
              <a:rPr lang="en-US" dirty="0"/>
              <a:t>Trial Specific Training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732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70349-F538-8B2F-C603-E03EB583E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RCC Manager Training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FFDD8-9309-20FB-66E8-548792155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Includes Objectives for the Coordinators plus the following</a:t>
            </a:r>
          </a:p>
          <a:p>
            <a:pPr lvl="1"/>
            <a:r>
              <a:rPr lang="en-US" dirty="0"/>
              <a:t>Site Management Training</a:t>
            </a:r>
          </a:p>
          <a:p>
            <a:pPr lvl="2"/>
            <a:r>
              <a:rPr lang="en-US" dirty="0"/>
              <a:t>How to manage sites, financial management, etc.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576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for the CRP 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NCC created training checklists (coordinators &amp; RCC Managers)</a:t>
            </a:r>
          </a:p>
          <a:p>
            <a:r>
              <a:rPr lang="en-US" dirty="0"/>
              <a:t>Website reorganization for improved accessibility</a:t>
            </a:r>
          </a:p>
          <a:p>
            <a:r>
              <a:rPr lang="en-US" dirty="0"/>
              <a:t>Ongoing Needs Assessment</a:t>
            </a:r>
          </a:p>
          <a:p>
            <a:r>
              <a:rPr lang="en-US" dirty="0"/>
              <a:t>Bi-Monthly to Monthly CRP core meetings </a:t>
            </a:r>
          </a:p>
          <a:p>
            <a:r>
              <a:rPr lang="en-US" dirty="0"/>
              <a:t>Monthly RCC/Coordinator Meetings</a:t>
            </a:r>
          </a:p>
          <a:p>
            <a:r>
              <a:rPr lang="en-US" dirty="0"/>
              <a:t>Develop mentoring program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842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_template_Toronto 2023" id="{13EFE987-A6EA-48AB-BDA6-4069E6A4EAD2}" vid="{EB84827F-145D-47A3-9CE1-2F2E671CA8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CB943BB614646BBA14873F480A835" ma:contentTypeVersion="5" ma:contentTypeDescription="Create a new document." ma:contentTypeScope="" ma:versionID="2d2f81a761ea14c6c94de5adcdd3db01">
  <xsd:schema xmlns:xsd="http://www.w3.org/2001/XMLSchema" xmlns:xs="http://www.w3.org/2001/XMLSchema" xmlns:p="http://schemas.microsoft.com/office/2006/metadata/properties" xmlns:ns2="eea11018-7ab5-46d9-9672-e19d2a3ed3f2" xmlns:ns3="6170ebe7-8e1d-4788-8b1b-1d6b4871caab" targetNamespace="http://schemas.microsoft.com/office/2006/metadata/properties" ma:root="true" ma:fieldsID="8f5834d34fc8baf08ce57e719eb8078c" ns2:_="" ns3:_="">
    <xsd:import namespace="eea11018-7ab5-46d9-9672-e19d2a3ed3f2"/>
    <xsd:import namespace="6170ebe7-8e1d-4788-8b1b-1d6b4871ca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a11018-7ab5-46d9-9672-e19d2a3ed3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0ebe7-8e1d-4788-8b1b-1d6b4871caa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8BECF0-0CF1-4725-AA9E-567284BB445A}"/>
</file>

<file path=customXml/itemProps2.xml><?xml version="1.0" encoding="utf-8"?>
<ds:datastoreItem xmlns:ds="http://schemas.openxmlformats.org/officeDocument/2006/customXml" ds:itemID="{1943ACFC-192C-4DFE-8DE9-D53528763B4C}"/>
</file>

<file path=customXml/itemProps3.xml><?xml version="1.0" encoding="utf-8"?>
<ds:datastoreItem xmlns:ds="http://schemas.openxmlformats.org/officeDocument/2006/customXml" ds:itemID="{072E7204-3807-480A-B2CA-CFF7700B532E}"/>
</file>

<file path=docProps/app.xml><?xml version="1.0" encoding="utf-8"?>
<Properties xmlns="http://schemas.openxmlformats.org/officeDocument/2006/extended-properties" xmlns:vt="http://schemas.openxmlformats.org/officeDocument/2006/docPropsVTypes">
  <Template>SN_template_Toronto 2023</Template>
  <TotalTime>4</TotalTime>
  <Words>503</Words>
  <Application>Microsoft Office PowerPoint</Application>
  <PresentationFormat>Widescreen</PresentationFormat>
  <Paragraphs>82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StrokeNet Clinical Research Professional Education Core</vt:lpstr>
      <vt:lpstr>Why Was this Core Needed?</vt:lpstr>
      <vt:lpstr>Request for Funding Announcement NS-23-010</vt:lpstr>
      <vt:lpstr>CRP Education Training Core</vt:lpstr>
      <vt:lpstr>PowerPoint Presentation</vt:lpstr>
      <vt:lpstr>Objectives for the CRP Core</vt:lpstr>
      <vt:lpstr>Coordinator Training Guidance</vt:lpstr>
      <vt:lpstr>RCC Manager Training Guidance</vt:lpstr>
      <vt:lpstr>Objectives for the CRP Core</vt:lpstr>
      <vt:lpstr>Open forum</vt:lpstr>
      <vt:lpstr>Closing thoughts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StrokeNet Clinical Research Professional Education Core</dc:title>
  <dc:creator>Olalde, Heena M</dc:creator>
  <cp:lastModifiedBy>Olalde, Heena M</cp:lastModifiedBy>
  <cp:revision>1</cp:revision>
  <dcterms:created xsi:type="dcterms:W3CDTF">2023-10-06T18:41:02Z</dcterms:created>
  <dcterms:modified xsi:type="dcterms:W3CDTF">2023-10-06T18:45:38Z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0x01010070FCB943BB614646BBA14873F480A835</vt:lpwstr>
  </property>
</Properties>
</file>