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0" r:id="rId3"/>
    <p:sldMasterId id="2147483652" r:id="rId4"/>
  </p:sldMasterIdLst>
  <p:notesMasterIdLst>
    <p:notesMasterId r:id="rId12"/>
  </p:notesMasterIdLst>
  <p:sldIdLst>
    <p:sldId id="256" r:id="rId5"/>
    <p:sldId id="259" r:id="rId6"/>
    <p:sldId id="257" r:id="rId7"/>
    <p:sldId id="265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362D-8985-4796-AF38-02250AEDA68E}" type="datetimeFigureOut">
              <a:rPr lang="en-US" smtClean="0"/>
              <a:t>10/2/23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CE596-9AD4-44E4-8E12-9B4737FF9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4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40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1EC8-0D09-4700-B0E8-6DC2FA4AD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849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1FA0-80B8-4DB1-9EB1-E1E46A950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040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88511-2F5B-48D8-AD0B-77F1054C8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325" y="2660650"/>
            <a:ext cx="775335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4457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A11AE11E-D4FB-4E33-9E50-ECEF7575D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9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96B3711-5E30-49FF-95EB-02A825C1C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CBCA8D-0E39-49D6-AD8D-3B983A15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" y="57150"/>
            <a:ext cx="1045845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76ED94-0ED4-4E34-B88F-8F907C653651}"/>
              </a:ext>
            </a:extLst>
          </p:cNvPr>
          <p:cNvSpPr txBox="1"/>
          <p:nvPr/>
        </p:nvSpPr>
        <p:spPr>
          <a:xfrm>
            <a:off x="10668000" y="647041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3C7DE51-E3EB-45EB-8E51-6E5F404F5643}" type="slidenum">
              <a:rPr lang="en-US" sz="180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18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9A54A93A-0DBE-427C-BE92-853A9DD2E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DCB8D-9D89-42BF-BD10-13B0FF56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7FB4D-F357-4B8D-AE07-E3DA5CC09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74C42F-31FA-4E61-AE1A-429057598D67}"/>
              </a:ext>
            </a:extLst>
          </p:cNvPr>
          <p:cNvSpPr txBox="1"/>
          <p:nvPr/>
        </p:nvSpPr>
        <p:spPr>
          <a:xfrm>
            <a:off x="10668000" y="647041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3C7DE51-E3EB-45EB-8E51-6E5F404F5643}" type="slidenum">
              <a:rPr lang="en-US" sz="180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31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5008011-BFA6-4DD7-A913-B038C42B4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4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;p1">
            <a:extLst>
              <a:ext uri="{FF2B5EF4-FFF2-40B4-BE49-F238E27FC236}">
                <a16:creationId xmlns:a16="http://schemas.microsoft.com/office/drawing/2014/main" id="{E34FD02C-C2AC-2A05-2667-964084BB8DC4}"/>
              </a:ext>
            </a:extLst>
          </p:cNvPr>
          <p:cNvSpPr txBox="1"/>
          <p:nvPr/>
        </p:nvSpPr>
        <p:spPr>
          <a:xfrm>
            <a:off x="7295775" y="822585"/>
            <a:ext cx="4711418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65A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Bernadette Boden-Albala, MPH, DrPH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Pronouns: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she/her/hers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Director and Founding Dean, Program in Public Health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Professor, Department of Health, Society and Behavior and Department of Epidemiology &amp; Biostatistics, Program in Public Health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Department of Neurology, School of Medicine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Susan &amp; Henry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Samueli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College of Health Sciences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University of California, Irvine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2F153E-9CB3-DF26-6BCA-5AB879885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235" y="205050"/>
            <a:ext cx="1761599" cy="36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B11705-549E-67E8-F6D3-2647C53FE7DB}"/>
              </a:ext>
            </a:extLst>
          </p:cNvPr>
          <p:cNvSpPr txBox="1"/>
          <p:nvPr/>
        </p:nvSpPr>
        <p:spPr>
          <a:xfrm>
            <a:off x="771786" y="2115862"/>
            <a:ext cx="58555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Diversity, Equity, and Inclusion in Clinical Trials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000F39-A9BF-6301-84E4-6AB25468385E}"/>
              </a:ext>
            </a:extLst>
          </p:cNvPr>
          <p:cNvSpPr txBox="1"/>
          <p:nvPr/>
        </p:nvSpPr>
        <p:spPr>
          <a:xfrm>
            <a:off x="7295775" y="3319043"/>
            <a:ext cx="456578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Lesli Skolarus, MD, 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Pronouns: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she/her/hers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lang="en-US" sz="1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Lesli E. Skolarus, MD, MS</a:t>
            </a:r>
            <a:endParaRPr lang="en-US" sz="1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Vice-Chair of Faculty Development and Professor of Neurology</a:t>
            </a:r>
            <a:r>
              <a:rPr lang="en-US" sz="14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Davee</a:t>
            </a:r>
            <a:r>
              <a:rPr lang="en-US" sz="1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Department of Neurology, Feinberg School of Medicine</a:t>
            </a:r>
            <a:endParaRPr lang="en-US" sz="1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Director, Community Academic Consultations, Center for Community Health,</a:t>
            </a:r>
            <a:endParaRPr lang="en-US" sz="1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Northwestern University Clinical and Translational Sciences (NUCATS) Institute</a:t>
            </a:r>
            <a:endParaRPr lang="en-US" sz="1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6102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8F6BF-4715-6798-5592-835522313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Inclusion in Clinical Trials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CE57C1-E215-59B9-3A40-D940F590460E}"/>
              </a:ext>
            </a:extLst>
          </p:cNvPr>
          <p:cNvSpPr txBox="1"/>
          <p:nvPr/>
        </p:nvSpPr>
        <p:spPr>
          <a:xfrm>
            <a:off x="323850" y="1659452"/>
            <a:ext cx="5853015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Inadequate involvement of women and racial-ethnic minorities can negatively impact the scientific, economic, and ethical value of a clinical trial. Matter of social justice​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NIH Policy and Guidelines on the Inclusion of Women and Minorities as Subjects in Clinical Trials 1993 – Amended 2001​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Racial-ethnic minorities account for one-third of the American population, but account for less than one tenth of U.S. clinical trial participants​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Low rates of women and racial-ethnic minorities in neurological clinical trials​</a:t>
            </a:r>
          </a:p>
          <a:p>
            <a:pPr>
              <a:spcAft>
                <a:spcPts val="12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31EA116-EB9C-8C32-0163-4D7B7C550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3806112"/>
            <a:ext cx="49053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9E9EC4D6-B250-5659-5899-F06C5EC24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676" y="1659452"/>
            <a:ext cx="2908361" cy="193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900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40088-03D9-0C55-7194-929B1B6B2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8255"/>
            <a:ext cx="11714352" cy="1325563"/>
          </a:xfrm>
        </p:spPr>
        <p:txBody>
          <a:bodyPr>
            <a:normAutofit/>
          </a:bodyPr>
          <a:lstStyle/>
          <a:p>
            <a:r>
              <a:rPr lang="en-US" sz="3600" dirty="0"/>
              <a:t>“Striving for Diversity in Research Studies” Key Points​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BAA24B-D4E1-2CA1-72CB-FA84355FA32C}"/>
              </a:ext>
            </a:extLst>
          </p:cNvPr>
          <p:cNvSpPr txBox="1"/>
          <p:nvPr/>
        </p:nvSpPr>
        <p:spPr>
          <a:xfrm>
            <a:off x="323850" y="1528811"/>
            <a:ext cx="730859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“Clinicians cannot know how to optimally prevent and treat disease in members of communities that have not been studied”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Obstacles hinder diversity in clinical research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Logistics: Inflexible work schedules, lack of convenient transportation to research center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Mistrust: Potential participants fear exploitation/harm by medical establishment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Dearth of investigators and study staff who are themselves members of minority groups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nvolvement may increase confidence of potential minority participants and community leaders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Mentorship of minority investigators is key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 of January 1, 2022, NEJM will require authors to prepare supplementary tables containing background information on the disease, problem, or condition and the representativeness of the study group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2230E1-CA27-00D7-C922-43FFA5FEB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761" y="1400107"/>
            <a:ext cx="3857754" cy="1781937"/>
          </a:xfrm>
          <a:prstGeom prst="rect">
            <a:avLst/>
          </a:prstGeom>
        </p:spPr>
      </p:pic>
      <p:pic>
        <p:nvPicPr>
          <p:cNvPr id="7" name="Picture 6" descr="A screenshot of a medical survey&#10;&#10;Description automatically generated">
            <a:extLst>
              <a:ext uri="{FF2B5EF4-FFF2-40B4-BE49-F238E27FC236}">
                <a16:creationId xmlns:a16="http://schemas.microsoft.com/office/drawing/2014/main" id="{24EE0EE1-177E-8786-D8ED-E4C4FE98D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973" y="3219672"/>
            <a:ext cx="3915660" cy="338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35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Background">
            <a:extLst>
              <a:ext uri="{FF2B5EF4-FFF2-40B4-BE49-F238E27FC236}">
                <a16:creationId xmlns:a16="http://schemas.microsoft.com/office/drawing/2014/main" id="{5F637E18-EF26-4327-9077-7FFC67B98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3EED6667-6BE8-A2AB-422A-5A1D89727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1" cy="1696413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3AD39-5293-FAB9-F6BA-67B91A05B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8" y="244742"/>
            <a:ext cx="11353626" cy="1235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Preliminary Trial Enrollment Data as of 9/22/2023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3315A1E-B6E0-EB01-21EA-71A517E70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57286"/>
              </p:ext>
            </p:extLst>
          </p:nvPr>
        </p:nvGraphicFramePr>
        <p:xfrm>
          <a:off x="1285490" y="2375210"/>
          <a:ext cx="9620630" cy="38446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6231">
                  <a:extLst>
                    <a:ext uri="{9D8B030D-6E8A-4147-A177-3AD203B41FA5}">
                      <a16:colId xmlns:a16="http://schemas.microsoft.com/office/drawing/2014/main" val="3730080706"/>
                    </a:ext>
                  </a:extLst>
                </a:gridCol>
                <a:gridCol w="689903">
                  <a:extLst>
                    <a:ext uri="{9D8B030D-6E8A-4147-A177-3AD203B41FA5}">
                      <a16:colId xmlns:a16="http://schemas.microsoft.com/office/drawing/2014/main" val="640216903"/>
                    </a:ext>
                  </a:extLst>
                </a:gridCol>
                <a:gridCol w="548728">
                  <a:extLst>
                    <a:ext uri="{9D8B030D-6E8A-4147-A177-3AD203B41FA5}">
                      <a16:colId xmlns:a16="http://schemas.microsoft.com/office/drawing/2014/main" val="2494847689"/>
                    </a:ext>
                  </a:extLst>
                </a:gridCol>
                <a:gridCol w="756338">
                  <a:extLst>
                    <a:ext uri="{9D8B030D-6E8A-4147-A177-3AD203B41FA5}">
                      <a16:colId xmlns:a16="http://schemas.microsoft.com/office/drawing/2014/main" val="2539768979"/>
                    </a:ext>
                  </a:extLst>
                </a:gridCol>
                <a:gridCol w="977362">
                  <a:extLst>
                    <a:ext uri="{9D8B030D-6E8A-4147-A177-3AD203B41FA5}">
                      <a16:colId xmlns:a16="http://schemas.microsoft.com/office/drawing/2014/main" val="60460719"/>
                    </a:ext>
                  </a:extLst>
                </a:gridCol>
                <a:gridCol w="764323">
                  <a:extLst>
                    <a:ext uri="{9D8B030D-6E8A-4147-A177-3AD203B41FA5}">
                      <a16:colId xmlns:a16="http://schemas.microsoft.com/office/drawing/2014/main" val="1031527913"/>
                    </a:ext>
                  </a:extLst>
                </a:gridCol>
                <a:gridCol w="632411">
                  <a:extLst>
                    <a:ext uri="{9D8B030D-6E8A-4147-A177-3AD203B41FA5}">
                      <a16:colId xmlns:a16="http://schemas.microsoft.com/office/drawing/2014/main" val="1330675159"/>
                    </a:ext>
                  </a:extLst>
                </a:gridCol>
                <a:gridCol w="628578">
                  <a:extLst>
                    <a:ext uri="{9D8B030D-6E8A-4147-A177-3AD203B41FA5}">
                      <a16:colId xmlns:a16="http://schemas.microsoft.com/office/drawing/2014/main" val="2701446636"/>
                    </a:ext>
                  </a:extLst>
                </a:gridCol>
                <a:gridCol w="930411">
                  <a:extLst>
                    <a:ext uri="{9D8B030D-6E8A-4147-A177-3AD203B41FA5}">
                      <a16:colId xmlns:a16="http://schemas.microsoft.com/office/drawing/2014/main" val="1776971615"/>
                    </a:ext>
                  </a:extLst>
                </a:gridCol>
                <a:gridCol w="941589">
                  <a:extLst>
                    <a:ext uri="{9D8B030D-6E8A-4147-A177-3AD203B41FA5}">
                      <a16:colId xmlns:a16="http://schemas.microsoft.com/office/drawing/2014/main" val="177534964"/>
                    </a:ext>
                  </a:extLst>
                </a:gridCol>
                <a:gridCol w="862378">
                  <a:extLst>
                    <a:ext uri="{9D8B030D-6E8A-4147-A177-3AD203B41FA5}">
                      <a16:colId xmlns:a16="http://schemas.microsoft.com/office/drawing/2014/main" val="173118515"/>
                    </a:ext>
                  </a:extLst>
                </a:gridCol>
                <a:gridCol w="862378">
                  <a:extLst>
                    <a:ext uri="{9D8B030D-6E8A-4147-A177-3AD203B41FA5}">
                      <a16:colId xmlns:a16="http://schemas.microsoft.com/office/drawing/2014/main" val="2715264255"/>
                    </a:ext>
                  </a:extLst>
                </a:gridCol>
              </a:tblGrid>
              <a:tr h="7495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Project name 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Sample</a:t>
                      </a:r>
                      <a:endParaRPr lang="en-US" sz="1100" kern="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size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Sites 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enrolled 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% </a:t>
                      </a:r>
                      <a:endParaRPr lang="en-US" sz="1100" kern="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Female 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% Hispanic 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%</a:t>
                      </a:r>
                      <a:endParaRPr lang="en-US" sz="1100" kern="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Black 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% White 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% American Indian / Alaska Native 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% Native Hawaiian or Pacific Islander 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% </a:t>
                      </a:r>
                      <a:endParaRPr lang="en-US" sz="1100" kern="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Asian 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% More than one race 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extLst>
                  <a:ext uri="{0D108BD9-81ED-4DB2-BD59-A6C34878D82A}">
                    <a16:rowId xmlns:a16="http://schemas.microsoft.com/office/drawing/2014/main" val="733695599"/>
                  </a:ext>
                </a:extLst>
              </a:tr>
              <a:tr h="2081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ARCADIA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1100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141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1015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54.3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8.1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21.1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74.9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0.4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0.3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1.7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0.3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extLst>
                  <a:ext uri="{0D108BD9-81ED-4DB2-BD59-A6C34878D82A}">
                    <a16:rowId xmlns:a16="http://schemas.microsoft.com/office/drawing/2014/main" val="3929523960"/>
                  </a:ext>
                </a:extLst>
              </a:tr>
              <a:tr h="2081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DEFUSE3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476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38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182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50.5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13.2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8.2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86.8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0.5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3.3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extLst>
                  <a:ext uri="{0D108BD9-81ED-4DB2-BD59-A6C34878D82A}">
                    <a16:rowId xmlns:a16="http://schemas.microsoft.com/office/drawing/2014/main" val="450340059"/>
                  </a:ext>
                </a:extLst>
              </a:tr>
              <a:tr h="2081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TeleRehab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124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124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27.4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2.4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26.6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64.5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8.1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extLst>
                  <a:ext uri="{0D108BD9-81ED-4DB2-BD59-A6C34878D82A}">
                    <a16:rowId xmlns:a16="http://schemas.microsoft.com/office/drawing/2014/main" val="3312279436"/>
                  </a:ext>
                </a:extLst>
              </a:tr>
              <a:tr h="2081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extLst>
                  <a:ext uri="{0D108BD9-81ED-4DB2-BD59-A6C34878D82A}">
                    <a16:rowId xmlns:a16="http://schemas.microsoft.com/office/drawing/2014/main" val="2620117720"/>
                  </a:ext>
                </a:extLst>
              </a:tr>
              <a:tr h="2081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ASPIRE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700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90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243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47.3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7.4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13.6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75.3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0.4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1.2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6.2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1.2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extLst>
                  <a:ext uri="{0D108BD9-81ED-4DB2-BD59-A6C34878D82A}">
                    <a16:rowId xmlns:a16="http://schemas.microsoft.com/office/drawing/2014/main" val="2545024230"/>
                  </a:ext>
                </a:extLst>
              </a:tr>
              <a:tr h="2081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CAPTIVA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1683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58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195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43.6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16.4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39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49.7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0.5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3.1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extLst>
                  <a:ext uri="{0D108BD9-81ED-4DB2-BD59-A6C34878D82A}">
                    <a16:rowId xmlns:a16="http://schemas.microsoft.com/office/drawing/2014/main" val="1341391467"/>
                  </a:ext>
                </a:extLst>
              </a:tr>
              <a:tr h="2081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CREST2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2480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1320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38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3.4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89.5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0.7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0.1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1.4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extLst>
                  <a:ext uri="{0D108BD9-81ED-4DB2-BD59-A6C34878D82A}">
                    <a16:rowId xmlns:a16="http://schemas.microsoft.com/office/drawing/2014/main" val="1127091364"/>
                  </a:ext>
                </a:extLst>
              </a:tr>
              <a:tr h="2081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FASTEST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860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49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268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33.6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7.8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9.7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32.1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0.4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0.7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55.6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extLst>
                  <a:ext uri="{0D108BD9-81ED-4DB2-BD59-A6C34878D82A}">
                    <a16:rowId xmlns:a16="http://schemas.microsoft.com/office/drawing/2014/main" val="2981542911"/>
                  </a:ext>
                </a:extLst>
              </a:tr>
              <a:tr h="2081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I-ACQUIRE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240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163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49.7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17.8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7.4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78.5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0.6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3.7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2.5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extLst>
                  <a:ext uri="{0D108BD9-81ED-4DB2-BD59-A6C34878D82A}">
                    <a16:rowId xmlns:a16="http://schemas.microsoft.com/office/drawing/2014/main" val="79352045"/>
                  </a:ext>
                </a:extLst>
              </a:tr>
              <a:tr h="2081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MOST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1200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514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49.8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7.8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25.1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71.4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0.2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2.7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0.2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extLst>
                  <a:ext uri="{0D108BD9-81ED-4DB2-BD59-A6C34878D82A}">
                    <a16:rowId xmlns:a16="http://schemas.microsoft.com/office/drawing/2014/main" val="1222122634"/>
                  </a:ext>
                </a:extLst>
              </a:tr>
              <a:tr h="2081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SATURN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1456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96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440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11.1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10.5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83.4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0.7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0.2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extLst>
                  <a:ext uri="{0D108BD9-81ED-4DB2-BD59-A6C34878D82A}">
                    <a16:rowId xmlns:a16="http://schemas.microsoft.com/office/drawing/2014/main" val="2511817613"/>
                  </a:ext>
                </a:extLst>
              </a:tr>
              <a:tr h="2081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SleepSMART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3062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111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1290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42.1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9.9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28.1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65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0.9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0.5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3.2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0.5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extLst>
                  <a:ext uri="{0D108BD9-81ED-4DB2-BD59-A6C34878D82A}">
                    <a16:rowId xmlns:a16="http://schemas.microsoft.com/office/drawing/2014/main" val="3547209480"/>
                  </a:ext>
                </a:extLst>
              </a:tr>
              <a:tr h="3886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TRANSPORT2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129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112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42.9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50.9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3.6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0.9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extLst>
                  <a:ext uri="{0D108BD9-81ED-4DB2-BD59-A6C34878D82A}">
                    <a16:rowId xmlns:a16="http://schemas.microsoft.com/office/drawing/2014/main" val="2272411596"/>
                  </a:ext>
                </a:extLst>
              </a:tr>
              <a:tr h="2081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VERIFY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657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18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120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32.5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9.2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42.5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47.5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0.8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1.7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90" marR="68990" marT="0" marB="0"/>
                </a:tc>
                <a:extLst>
                  <a:ext uri="{0D108BD9-81ED-4DB2-BD59-A6C34878D82A}">
                    <a16:rowId xmlns:a16="http://schemas.microsoft.com/office/drawing/2014/main" val="2088198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119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60338-B480-2D85-06E5-E71FFD2BA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18255"/>
            <a:ext cx="1173952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Improving the representativeness of trial participants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93E7A2-299D-47E6-D912-AF25E26F8CDF}"/>
              </a:ext>
            </a:extLst>
          </p:cNvPr>
          <p:cNvSpPr txBox="1"/>
          <p:nvPr/>
        </p:nvSpPr>
        <p:spPr>
          <a:xfrm>
            <a:off x="323849" y="1468073"/>
            <a:ext cx="115885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Elevate the Minority Recruitment/Retention Advisory Committee to a Diversity Equity Inclusion (DEI) core led by Drs. Boden-Albala and Skolarus along with 6-8 members (including clinical trials staff) that will be responsible for the following goals/activities: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Attend working groups in new proposal development, with dedicated time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discuss enrollment goals to match the sociodemographic profile of the population or disease of interest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recruitment and retention strategies to meet these goals.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newly funded protocols before implementation, in terms of: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eligibility, outreach, translations, and cultural sensitivity to ensure that strategies are in place to achieve a representative trial population.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programming with trial coordinators at trial investigator meetings 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strategies to ensure broad participant representation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Standing meetings at least quarterly to coordinate activities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Steering committee education to ensure inclusiveness in trial designs, screening, consenting, and retention.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Encouragement of broad trial implementation of short-form consents in as many languages as feasible.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Real-time monitoring of recruitment and retention in terms of gender/sex and racial/ethnic diversity. </a:t>
            </a:r>
          </a:p>
        </p:txBody>
      </p:sp>
    </p:spTree>
    <p:extLst>
      <p:ext uri="{BB962C8B-B14F-4D97-AF65-F5344CB8AC3E}">
        <p14:creationId xmlns:p14="http://schemas.microsoft.com/office/powerpoint/2010/main" val="3585571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C330C5-98D2-0184-D2D7-E0B8D393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>
                <a:latin typeface="+mj-lt"/>
                <a:cs typeface="+mj-cs"/>
              </a:rPr>
              <a:t>Patient Input in all Aspects of Clinical Trials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E518D5-95EE-8181-4029-A686FB50B066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By incorporating patient perspectives, we increase the likelihood of representative trial population and more meaningful trial results.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In mid-2022, we expanded our Working Groups to each include two patient representatives, in addition to their incorporation inn some individual trials.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Next step will be to form an advisory committee of these six individuals and assign a chair among them to lead a meeting bi-annually, with compensation for their efforts. This patient-driven activity will facilitate further meaningful and critical feedback to StrokeNet. </a:t>
            </a:r>
          </a:p>
        </p:txBody>
      </p:sp>
      <p:pic>
        <p:nvPicPr>
          <p:cNvPr id="5" name="Picture 4" descr="Empty orange chairs forming a circle">
            <a:extLst>
              <a:ext uri="{FF2B5EF4-FFF2-40B4-BE49-F238E27FC236}">
                <a16:creationId xmlns:a16="http://schemas.microsoft.com/office/drawing/2014/main" id="{ECD46C3A-9095-8065-46E4-E0C7D51112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r="25525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48753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4FF63-9CBD-28DD-9971-813CA9C16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8255"/>
            <a:ext cx="11211012" cy="1325563"/>
          </a:xfrm>
        </p:spPr>
        <p:txBody>
          <a:bodyPr/>
          <a:lstStyle/>
          <a:p>
            <a:r>
              <a:rPr lang="en-US" dirty="0"/>
              <a:t>Patient and Community Input in All Aspects of Clinical Trials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753D35B5-48AB-C359-68D6-DE40F31B09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715793"/>
              </p:ext>
            </p:extLst>
          </p:nvPr>
        </p:nvGraphicFramePr>
        <p:xfrm>
          <a:off x="323850" y="1623906"/>
          <a:ext cx="11299189" cy="4563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789">
                  <a:extLst>
                    <a:ext uri="{9D8B030D-6E8A-4147-A177-3AD203B41FA5}">
                      <a16:colId xmlns:a16="http://schemas.microsoft.com/office/drawing/2014/main" val="339441981"/>
                    </a:ext>
                  </a:extLst>
                </a:gridCol>
                <a:gridCol w="1843184">
                  <a:extLst>
                    <a:ext uri="{9D8B030D-6E8A-4147-A177-3AD203B41FA5}">
                      <a16:colId xmlns:a16="http://schemas.microsoft.com/office/drawing/2014/main" val="406231799"/>
                    </a:ext>
                  </a:extLst>
                </a:gridCol>
                <a:gridCol w="2047982">
                  <a:extLst>
                    <a:ext uri="{9D8B030D-6E8A-4147-A177-3AD203B41FA5}">
                      <a16:colId xmlns:a16="http://schemas.microsoft.com/office/drawing/2014/main" val="2332041953"/>
                    </a:ext>
                  </a:extLst>
                </a:gridCol>
                <a:gridCol w="1995838">
                  <a:extLst>
                    <a:ext uri="{9D8B030D-6E8A-4147-A177-3AD203B41FA5}">
                      <a16:colId xmlns:a16="http://schemas.microsoft.com/office/drawing/2014/main" val="1037828412"/>
                    </a:ext>
                  </a:extLst>
                </a:gridCol>
                <a:gridCol w="1883198">
                  <a:extLst>
                    <a:ext uri="{9D8B030D-6E8A-4147-A177-3AD203B41FA5}">
                      <a16:colId xmlns:a16="http://schemas.microsoft.com/office/drawing/2014/main" val="3021330554"/>
                    </a:ext>
                  </a:extLst>
                </a:gridCol>
                <a:gridCol w="1883198">
                  <a:extLst>
                    <a:ext uri="{9D8B030D-6E8A-4147-A177-3AD203B41FA5}">
                      <a16:colId xmlns:a16="http://schemas.microsoft.com/office/drawing/2014/main" val="3539195951"/>
                    </a:ext>
                  </a:extLst>
                </a:gridCol>
              </a:tblGrid>
              <a:tr h="723054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Trial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Trial Implementation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Dissemination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402759"/>
                  </a:ext>
                </a:extLst>
              </a:tr>
              <a:tr h="146360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Proposal 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Protocol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Informed Consent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IRB/Regulatory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 data sharing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Internal, national, international, conferences, media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389914"/>
                  </a:ext>
                </a:extLst>
              </a:tr>
              <a:tr h="146360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COMMUNITY/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Needs identification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 identification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Eligibility criteria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Recruitment and Retention strategies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Incentives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 assessments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Consent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recruitment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Advocate for the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Contextualize the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media, community social media, community events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63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196910"/>
      </p:ext>
    </p:extLst>
  </p:cSld>
  <p:clrMapOvr>
    <a:masterClrMapping/>
  </p:clrMapOvr>
</p:sld>
</file>

<file path=ppt/theme/theme1.xml><?xml version="1.0" encoding="utf-8"?>
<a:theme xmlns:a="http://schemas.openxmlformats.org/drawingml/2006/main" name="PH Slide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 Slide Template" id="{59358F68-622A-4E8D-9DE5-40AACCA354B9}" vid="{D4D5C052-448F-4D07-9C6B-884BF2FECED7}"/>
    </a:ext>
  </a:extLst>
</a:theme>
</file>

<file path=ppt/theme/theme2.xml><?xml version="1.0" encoding="utf-8"?>
<a:theme xmlns:a="http://schemas.openxmlformats.org/drawingml/2006/main" name="Graphic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ransitio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CB943BB614646BBA14873F480A835" ma:contentTypeVersion="5" ma:contentTypeDescription="Create a new document." ma:contentTypeScope="" ma:versionID="2d2f81a761ea14c6c94de5adcdd3db01">
  <xsd:schema xmlns:xsd="http://www.w3.org/2001/XMLSchema" xmlns:xs="http://www.w3.org/2001/XMLSchema" xmlns:p="http://schemas.microsoft.com/office/2006/metadata/properties" xmlns:ns2="eea11018-7ab5-46d9-9672-e19d2a3ed3f2" xmlns:ns3="6170ebe7-8e1d-4788-8b1b-1d6b4871caab" targetNamespace="http://schemas.microsoft.com/office/2006/metadata/properties" ma:root="true" ma:fieldsID="8f5834d34fc8baf08ce57e719eb8078c" ns2:_="" ns3:_="">
    <xsd:import namespace="eea11018-7ab5-46d9-9672-e19d2a3ed3f2"/>
    <xsd:import namespace="6170ebe7-8e1d-4788-8b1b-1d6b4871ca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a11018-7ab5-46d9-9672-e19d2a3ed3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0ebe7-8e1d-4788-8b1b-1d6b4871caa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CEEDD3-D86B-44CD-B9FF-7133CE963138}"/>
</file>

<file path=customXml/itemProps2.xml><?xml version="1.0" encoding="utf-8"?>
<ds:datastoreItem xmlns:ds="http://schemas.openxmlformats.org/officeDocument/2006/customXml" ds:itemID="{CD1A8742-4C86-46BC-8C86-9646E400738B}"/>
</file>

<file path=customXml/itemProps3.xml><?xml version="1.0" encoding="utf-8"?>
<ds:datastoreItem xmlns:ds="http://schemas.openxmlformats.org/officeDocument/2006/customXml" ds:itemID="{954DE651-8B80-43A9-9DEE-589B020D6E0A}"/>
</file>

<file path=docProps/app.xml><?xml version="1.0" encoding="utf-8"?>
<Properties xmlns="http://schemas.openxmlformats.org/officeDocument/2006/extended-properties" xmlns:vt="http://schemas.openxmlformats.org/officeDocument/2006/docPropsVTypes">
  <Template>PH Slide Template</Template>
  <TotalTime>299</TotalTime>
  <Words>928</Words>
  <Application>Microsoft Macintosh PowerPoint</Application>
  <PresentationFormat>Widescreen</PresentationFormat>
  <Paragraphs>266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PH Slide Template</vt:lpstr>
      <vt:lpstr>Graphic Slide</vt:lpstr>
      <vt:lpstr>Content Slide</vt:lpstr>
      <vt:lpstr>Transition Slide</vt:lpstr>
      <vt:lpstr>PowerPoint Presentation</vt:lpstr>
      <vt:lpstr>Inclusion in Clinical Trials</vt:lpstr>
      <vt:lpstr>“Striving for Diversity in Research Studies” Key Points​</vt:lpstr>
      <vt:lpstr>Preliminary Trial Enrollment Data as of 9/22/2023</vt:lpstr>
      <vt:lpstr>Improving the representativeness of trial participants</vt:lpstr>
      <vt:lpstr>Patient Input in all Aspects of Clinical Trials</vt:lpstr>
      <vt:lpstr>Patient and Community Input in All Aspects of Clinical Trials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Ogawa, Katelyn</dc:creator>
  <cp:lastModifiedBy>Boden-Albala, Bernadette</cp:lastModifiedBy>
  <cp:revision>6</cp:revision>
  <dcterms:created xsi:type="dcterms:W3CDTF">2023-09-21T15:54:26Z</dcterms:created>
  <dcterms:modified xsi:type="dcterms:W3CDTF">2023-10-03T02:28:51Z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0x01010070FCB943BB614646BBA14873F480A835</vt:lpwstr>
  </property>
</Properties>
</file>