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937" r:id="rId3"/>
    <p:sldId id="951" r:id="rId4"/>
    <p:sldId id="938" r:id="rId5"/>
    <p:sldId id="939" r:id="rId6"/>
    <p:sldId id="958" r:id="rId7"/>
    <p:sldId id="1055" r:id="rId8"/>
    <p:sldId id="940" r:id="rId9"/>
    <p:sldId id="952" r:id="rId10"/>
    <p:sldId id="959" r:id="rId11"/>
    <p:sldId id="953" r:id="rId12"/>
    <p:sldId id="982" r:id="rId13"/>
    <p:sldId id="984" r:id="rId14"/>
    <p:sldId id="743" r:id="rId15"/>
    <p:sldId id="954" r:id="rId16"/>
    <p:sldId id="955" r:id="rId17"/>
    <p:sldId id="956" r:id="rId18"/>
    <p:sldId id="983" r:id="rId19"/>
    <p:sldId id="957" r:id="rId20"/>
    <p:sldId id="985" r:id="rId21"/>
    <p:sldId id="941" r:id="rId22"/>
    <p:sldId id="942" r:id="rId23"/>
    <p:sldId id="1000" r:id="rId24"/>
    <p:sldId id="1053" r:id="rId25"/>
    <p:sldId id="1001" r:id="rId26"/>
    <p:sldId id="943" r:id="rId27"/>
    <p:sldId id="944" r:id="rId28"/>
    <p:sldId id="945" r:id="rId29"/>
    <p:sldId id="105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59"/>
    <p:restoredTop sz="98292" autoAdjust="0"/>
  </p:normalViewPr>
  <p:slideViewPr>
    <p:cSldViewPr snapToGrid="0" snapToObjects="1">
      <p:cViewPr>
        <p:scale>
          <a:sx n="206" d="100"/>
          <a:sy n="206" d="100"/>
        </p:scale>
        <p:origin x="168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62A9-1073-F741-84E9-DE7674717ABD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E9F0-AEDC-F446-A413-A16245B53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4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78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88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481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28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58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448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4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36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02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74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09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08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9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44B85-70E5-B548-9F9E-79E494384BEC}" type="datetimeFigureOut">
              <a:rPr lang="en-US" smtClean="0"/>
              <a:t>10/6/23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6391-8D22-764C-8FF7-E9D77F8A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5791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3902A-E761-9CEF-0C85-6A9ADF26622A}"/>
              </a:ext>
            </a:extLst>
          </p:cNvPr>
          <p:cNvSpPr/>
          <p:nvPr/>
        </p:nvSpPr>
        <p:spPr bwMode="auto">
          <a:xfrm>
            <a:off x="303088" y="2489886"/>
            <a:ext cx="8537824" cy="49427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03C86-1D34-B58A-328E-2CBD9C9066C7}"/>
              </a:ext>
            </a:extLst>
          </p:cNvPr>
          <p:cNvSpPr txBox="1"/>
          <p:nvPr/>
        </p:nvSpPr>
        <p:spPr>
          <a:xfrm>
            <a:off x="303088" y="544530"/>
            <a:ext cx="8537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NIH StrokeNet Network Meeting</a:t>
            </a:r>
          </a:p>
          <a:p>
            <a:pPr algn="ctr"/>
            <a:r>
              <a:rPr lang="en-US" sz="2800" dirty="0"/>
              <a:t>October, 2023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DOMAIN SPECIFIC CONSIDERATIONS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Recovery&amp; Rehabilitation Group</a:t>
            </a:r>
            <a:endParaRPr lang="en-US" sz="3200" dirty="0">
              <a:solidFill>
                <a:srgbClr val="FFFFFF"/>
              </a:solidFill>
            </a:endParaRPr>
          </a:p>
          <a:p>
            <a:pPr algn="ctr"/>
            <a:endParaRPr lang="en-US" sz="32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Steven C. Cramer, MD</a:t>
            </a:r>
          </a:p>
        </p:txBody>
      </p:sp>
    </p:spTree>
    <p:extLst>
      <p:ext uri="{BB962C8B-B14F-4D97-AF65-F5344CB8AC3E}">
        <p14:creationId xmlns:p14="http://schemas.microsoft.com/office/powerpoint/2010/main" val="209469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need many treatment sessions</a:t>
            </a:r>
          </a:p>
        </p:txBody>
      </p:sp>
    </p:spTree>
    <p:extLst>
      <p:ext uri="{BB962C8B-B14F-4D97-AF65-F5344CB8AC3E}">
        <p14:creationId xmlns:p14="http://schemas.microsoft.com/office/powerpoint/2010/main" val="42034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54FE9-078C-BD13-5405-9547E6D2D340}"/>
              </a:ext>
            </a:extLst>
          </p:cNvPr>
          <p:cNvSpPr txBox="1"/>
          <p:nvPr/>
        </p:nvSpPr>
        <p:spPr>
          <a:xfrm>
            <a:off x="450704" y="3746597"/>
            <a:ext cx="8238160" cy="156966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“After extensive lesions, the amount of training necessary to reestablish the habits is much increased.”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			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/>
              <a:t>Lashley, KS. J Nervous Mental Disease. 1938; 88: 733-755.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9E4EF-C19F-C0F9-BEF5-E45F486A2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325" y="1172516"/>
            <a:ext cx="2722918" cy="23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055EED6-2E8B-4EF0-D6B1-FF20AF8C58D0}"/>
              </a:ext>
            </a:extLst>
          </p:cNvPr>
          <p:cNvGrpSpPr/>
          <p:nvPr/>
        </p:nvGrpSpPr>
        <p:grpSpPr>
          <a:xfrm>
            <a:off x="3" y="-1575"/>
            <a:ext cx="7254205" cy="2971802"/>
            <a:chOff x="0" y="729000"/>
            <a:chExt cx="7772400" cy="270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670E8C-437F-5079-3C7A-D0548ABCE02D}"/>
                </a:ext>
              </a:extLst>
            </p:cNvPr>
            <p:cNvSpPr/>
            <p:nvPr/>
          </p:nvSpPr>
          <p:spPr bwMode="auto">
            <a:xfrm>
              <a:off x="0" y="729000"/>
              <a:ext cx="7772400" cy="2700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B4A4A11-D757-D325-AB50-76E0237BE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481"/>
            <a:stretch/>
          </p:blipFill>
          <p:spPr>
            <a:xfrm>
              <a:off x="0" y="729000"/>
              <a:ext cx="7772400" cy="5746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C9896D-3CDC-C077-59A2-828F615BB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24"/>
            <a:stretch/>
          </p:blipFill>
          <p:spPr>
            <a:xfrm>
              <a:off x="0" y="1539000"/>
              <a:ext cx="7772400" cy="189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536B89-BCF9-EE0F-160F-A0BB3A858B0F}"/>
              </a:ext>
            </a:extLst>
          </p:cNvPr>
          <p:cNvSpPr txBox="1"/>
          <p:nvPr/>
        </p:nvSpPr>
        <p:spPr>
          <a:xfrm>
            <a:off x="7358448" y="889966"/>
            <a:ext cx="1507524" cy="120032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20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treatment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202783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CB1EC4-2DB3-015F-F9AF-0F6C7C7686AA}"/>
              </a:ext>
            </a:extLst>
          </p:cNvPr>
          <p:cNvGrpSpPr/>
          <p:nvPr/>
        </p:nvGrpSpPr>
        <p:grpSpPr>
          <a:xfrm>
            <a:off x="3" y="-1575"/>
            <a:ext cx="7254205" cy="2971802"/>
            <a:chOff x="0" y="729000"/>
            <a:chExt cx="7772400" cy="27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73799-26AB-2C17-9C85-529DAA8AD839}"/>
                </a:ext>
              </a:extLst>
            </p:cNvPr>
            <p:cNvSpPr/>
            <p:nvPr/>
          </p:nvSpPr>
          <p:spPr bwMode="auto">
            <a:xfrm>
              <a:off x="0" y="729000"/>
              <a:ext cx="7772400" cy="27000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B8FBDC-2238-6103-3ED1-1CE1E4DC7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481"/>
            <a:stretch/>
          </p:blipFill>
          <p:spPr>
            <a:xfrm>
              <a:off x="0" y="729000"/>
              <a:ext cx="7772400" cy="57463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A91F81-18C4-921F-A347-CF1411B6C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824"/>
            <a:stretch/>
          </p:blipFill>
          <p:spPr>
            <a:xfrm>
              <a:off x="0" y="1539000"/>
              <a:ext cx="7772400" cy="1890000"/>
            </a:xfrm>
            <a:prstGeom prst="rect">
              <a:avLst/>
            </a:prstGeom>
          </p:spPr>
        </p:pic>
      </p:grpSp>
      <p:pic>
        <p:nvPicPr>
          <p:cNvPr id="9" name="Picture 8" descr="cramer.jpg">
            <a:extLst>
              <a:ext uri="{FF2B5EF4-FFF2-40B4-BE49-F238E27FC236}">
                <a16:creationId xmlns:a16="http://schemas.microsoft.com/office/drawing/2014/main" id="{46D31025-9076-0410-52C3-0B3C06FEA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713571"/>
            <a:ext cx="7255134" cy="2254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06E0D-CD1D-579D-DD40-43F37F184799}"/>
              </a:ext>
            </a:extLst>
          </p:cNvPr>
          <p:cNvSpPr txBox="1"/>
          <p:nvPr/>
        </p:nvSpPr>
        <p:spPr>
          <a:xfrm>
            <a:off x="376147" y="5968034"/>
            <a:ext cx="606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Cramer et al. JAMA Neurology. </a:t>
            </a:r>
            <a:r>
              <a:rPr lang="is-IS" sz="2000" dirty="0">
                <a:solidFill>
                  <a:srgbClr val="FFFFFF"/>
                </a:solidFill>
              </a:rPr>
              <a:t>2019; 76:1079-1087</a:t>
            </a:r>
            <a:endParaRPr lang="en-US" sz="2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AED39-0A5B-037D-3ACB-9AACD94837CD}"/>
              </a:ext>
            </a:extLst>
          </p:cNvPr>
          <p:cNvSpPr txBox="1"/>
          <p:nvPr/>
        </p:nvSpPr>
        <p:spPr>
          <a:xfrm>
            <a:off x="7358448" y="889966"/>
            <a:ext cx="1507524" cy="120032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20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treatment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2F513-D8F6-DE1E-A14F-CAF052FDBCAF}"/>
              </a:ext>
            </a:extLst>
          </p:cNvPr>
          <p:cNvSpPr txBox="1"/>
          <p:nvPr/>
        </p:nvSpPr>
        <p:spPr>
          <a:xfrm>
            <a:off x="7358448" y="4240637"/>
            <a:ext cx="1507524" cy="120032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36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treatment</a:t>
            </a:r>
          </a:p>
          <a:p>
            <a:r>
              <a:rPr lang="en-US" sz="2400" dirty="0">
                <a:solidFill>
                  <a:srgbClr val="FFFFFF"/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40073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need many treatment sessions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patients change treatment setting during the trial</a:t>
            </a:r>
          </a:p>
        </p:txBody>
      </p:sp>
    </p:spTree>
    <p:extLst>
      <p:ext uri="{BB962C8B-B14F-4D97-AF65-F5344CB8AC3E}">
        <p14:creationId xmlns:p14="http://schemas.microsoft.com/office/powerpoint/2010/main" val="8991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need many treatment sessions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patients change treatment setting during the trial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require multidisciplinary teams</a:t>
            </a:r>
          </a:p>
        </p:txBody>
      </p:sp>
    </p:spTree>
    <p:extLst>
      <p:ext uri="{BB962C8B-B14F-4D97-AF65-F5344CB8AC3E}">
        <p14:creationId xmlns:p14="http://schemas.microsoft.com/office/powerpoint/2010/main" val="4279990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need many treatment sessions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patients change treatment setting during the trial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require multidisciplinary teams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Can study unfamiliar forms of therapeutic intervention</a:t>
            </a:r>
          </a:p>
        </p:txBody>
      </p:sp>
    </p:spTree>
    <p:extLst>
      <p:ext uri="{BB962C8B-B14F-4D97-AF65-F5344CB8AC3E}">
        <p14:creationId xmlns:p14="http://schemas.microsoft.com/office/powerpoint/2010/main" val="319614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8D078F-5EFB-38BA-9F70-6EB511C1B6A3}"/>
              </a:ext>
            </a:extLst>
          </p:cNvPr>
          <p:cNvGrpSpPr/>
          <p:nvPr/>
        </p:nvGrpSpPr>
        <p:grpSpPr>
          <a:xfrm>
            <a:off x="664175" y="61962"/>
            <a:ext cx="7815649" cy="3271927"/>
            <a:chOff x="0" y="231591"/>
            <a:chExt cx="7815649" cy="32719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C34C7E-0C43-0065-4F5A-E40BFB78F24D}"/>
                </a:ext>
              </a:extLst>
            </p:cNvPr>
            <p:cNvSpPr/>
            <p:nvPr/>
          </p:nvSpPr>
          <p:spPr bwMode="auto">
            <a:xfrm>
              <a:off x="0" y="231591"/>
              <a:ext cx="7815649" cy="327155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F384E-E61D-F762-7D90-F3C95ADAC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7309"/>
            <a:stretch/>
          </p:blipFill>
          <p:spPr>
            <a:xfrm>
              <a:off x="0" y="231591"/>
              <a:ext cx="7772400" cy="6951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944D45-F283-72A2-08E6-7B56B81EE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7357"/>
            <a:stretch/>
          </p:blipFill>
          <p:spPr>
            <a:xfrm>
              <a:off x="0" y="1167714"/>
              <a:ext cx="7772400" cy="233580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0856F24-BB96-D884-E7E1-AAA89BC7B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24" y="4027273"/>
            <a:ext cx="3184268" cy="22975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30C725-9EFC-2268-157D-3AF7A3FE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068" y="3429000"/>
            <a:ext cx="2489104" cy="32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need many treatment sessions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patients change treatment setting during the trial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require multidisciplinary teams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Can study unfamiliar forms of therapeutic intervention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Often use detailed endpoints; some require special expertise</a:t>
            </a:r>
          </a:p>
        </p:txBody>
      </p:sp>
    </p:spTree>
    <p:extLst>
      <p:ext uri="{BB962C8B-B14F-4D97-AF65-F5344CB8AC3E}">
        <p14:creationId xmlns:p14="http://schemas.microsoft.com/office/powerpoint/2010/main" val="388625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A518CE-6E92-0221-45C1-F1C45E63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383"/>
            <a:ext cx="7772400" cy="2328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DAB951-4C89-0269-F287-EA3644BEB40D}"/>
              </a:ext>
            </a:extLst>
          </p:cNvPr>
          <p:cNvSpPr txBox="1"/>
          <p:nvPr/>
        </p:nvSpPr>
        <p:spPr>
          <a:xfrm>
            <a:off x="685800" y="2753668"/>
            <a:ext cx="300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Stroke 2021; 52:1154-1161</a:t>
            </a:r>
          </a:p>
        </p:txBody>
      </p:sp>
    </p:spTree>
    <p:extLst>
      <p:ext uri="{BB962C8B-B14F-4D97-AF65-F5344CB8AC3E}">
        <p14:creationId xmlns:p14="http://schemas.microsoft.com/office/powerpoint/2010/main" val="114802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2DCE36-0DEB-5735-F425-A2B9C9584815}"/>
              </a:ext>
            </a:extLst>
          </p:cNvPr>
          <p:cNvGrpSpPr/>
          <p:nvPr/>
        </p:nvGrpSpPr>
        <p:grpSpPr>
          <a:xfrm>
            <a:off x="0" y="0"/>
            <a:ext cx="9153525" cy="4140484"/>
            <a:chOff x="0" y="0"/>
            <a:chExt cx="9153525" cy="4140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8B5B16-8B95-B141-E324-CAB2E5CC000E}"/>
                </a:ext>
              </a:extLst>
            </p:cNvPr>
            <p:cNvSpPr/>
            <p:nvPr/>
          </p:nvSpPr>
          <p:spPr bwMode="auto">
            <a:xfrm>
              <a:off x="0" y="0"/>
              <a:ext cx="9144000" cy="41404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8FCD51-F405-01EE-AF18-813E79C2C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29094" b="22945"/>
            <a:stretch/>
          </p:blipFill>
          <p:spPr>
            <a:xfrm>
              <a:off x="0" y="0"/>
              <a:ext cx="6503542" cy="414048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AB7FDF7-8138-E7F8-E27F-0A2CE889B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898" t="15487" b="12237"/>
            <a:stretch/>
          </p:blipFill>
          <p:spPr>
            <a:xfrm>
              <a:off x="6392513" y="256853"/>
              <a:ext cx="2761012" cy="388363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F69F7C-B35C-E85A-22D7-1E04C97065CB}"/>
              </a:ext>
            </a:extLst>
          </p:cNvPr>
          <p:cNvSpPr txBox="1"/>
          <p:nvPr/>
        </p:nvSpPr>
        <p:spPr>
          <a:xfrm>
            <a:off x="56180" y="4354378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101 responses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65 PI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  36 Coordinator</a:t>
            </a:r>
          </a:p>
        </p:txBody>
      </p:sp>
    </p:spTree>
    <p:extLst>
      <p:ext uri="{BB962C8B-B14F-4D97-AF65-F5344CB8AC3E}">
        <p14:creationId xmlns:p14="http://schemas.microsoft.com/office/powerpoint/2010/main" val="63309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1A978-08B5-6B6B-48D1-7F81CF6A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383"/>
            <a:ext cx="7772400" cy="2328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1C995-FF51-348B-D953-B145BA50953A}"/>
              </a:ext>
            </a:extLst>
          </p:cNvPr>
          <p:cNvSpPr txBox="1"/>
          <p:nvPr/>
        </p:nvSpPr>
        <p:spPr>
          <a:xfrm>
            <a:off x="685800" y="2753668"/>
            <a:ext cx="300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Stroke 2021; 52:1154-1161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B3D9E8-6C0B-25D0-E13A-159573099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3" y="3690073"/>
            <a:ext cx="5609968" cy="28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1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DB6D10-8BBD-8872-1664-E4B02825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383"/>
            <a:ext cx="7772400" cy="2328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E96438-C757-09C3-0F12-5A5940621BCC}"/>
              </a:ext>
            </a:extLst>
          </p:cNvPr>
          <p:cNvSpPr txBox="1"/>
          <p:nvPr/>
        </p:nvSpPr>
        <p:spPr>
          <a:xfrm>
            <a:off x="685800" y="2753668"/>
            <a:ext cx="300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Stroke 2021; 52:1154-1161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4351D-4135-F75E-D206-6A13B2C2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3" y="3690073"/>
            <a:ext cx="5609968" cy="2807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5B0B7-6540-00F7-D204-3B09675F0B05}"/>
              </a:ext>
            </a:extLst>
          </p:cNvPr>
          <p:cNvSpPr txBox="1"/>
          <p:nvPr/>
        </p:nvSpPr>
        <p:spPr>
          <a:xfrm>
            <a:off x="5813854" y="3834199"/>
            <a:ext cx="326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WHY?</a:t>
            </a:r>
          </a:p>
          <a:p>
            <a:r>
              <a:rPr lang="en-US" dirty="0">
                <a:solidFill>
                  <a:srgbClr val="FFFFFF"/>
                </a:solidFill>
              </a:rPr>
              <a:t>Increased resolution</a:t>
            </a:r>
          </a:p>
          <a:p>
            <a:r>
              <a:rPr lang="en-US" dirty="0">
                <a:solidFill>
                  <a:srgbClr val="FFFFFF"/>
                </a:solidFill>
              </a:rPr>
              <a:t>Better insight into recovery</a:t>
            </a:r>
          </a:p>
          <a:p>
            <a:r>
              <a:rPr lang="en-US" dirty="0">
                <a:solidFill>
                  <a:srgbClr val="FFFFFF"/>
                </a:solidFill>
              </a:rPr>
              <a:t>Individual brain systems</a:t>
            </a:r>
          </a:p>
        </p:txBody>
      </p:sp>
    </p:spTree>
    <p:extLst>
      <p:ext uri="{BB962C8B-B14F-4D97-AF65-F5344CB8AC3E}">
        <p14:creationId xmlns:p14="http://schemas.microsoft.com/office/powerpoint/2010/main" val="476423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2AE1B-9D5B-F729-5FFA-6C7099B49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64" y="3683659"/>
            <a:ext cx="6838290" cy="2287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9EFFF-074B-5415-F13A-966F652106E7}"/>
              </a:ext>
            </a:extLst>
          </p:cNvPr>
          <p:cNvSpPr txBox="1"/>
          <p:nvPr/>
        </p:nvSpPr>
        <p:spPr>
          <a:xfrm>
            <a:off x="4834195" y="6512519"/>
            <a:ext cx="430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2"/>
                </a:solidFill>
              </a:rPr>
              <a:t>Erler</a:t>
            </a:r>
            <a:r>
              <a:rPr lang="en-US" sz="1600" dirty="0">
                <a:solidFill>
                  <a:schemeClr val="bg2"/>
                </a:solidFill>
              </a:rPr>
              <a:t> et al. Neurology. 2022; 98:e1877-e1885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90B3A-8156-3474-12F8-B7534C5E4408}"/>
              </a:ext>
            </a:extLst>
          </p:cNvPr>
          <p:cNvSpPr/>
          <p:nvPr/>
        </p:nvSpPr>
        <p:spPr>
          <a:xfrm>
            <a:off x="76200" y="69726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Examined different behaviors in relation to mRS score</a:t>
            </a:r>
          </a:p>
        </p:txBody>
      </p:sp>
    </p:spTree>
    <p:extLst>
      <p:ext uri="{BB962C8B-B14F-4D97-AF65-F5344CB8AC3E}">
        <p14:creationId xmlns:p14="http://schemas.microsoft.com/office/powerpoint/2010/main" val="118184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E6A4C-A2E2-83C5-BA24-4745CB758C7C}"/>
              </a:ext>
            </a:extLst>
          </p:cNvPr>
          <p:cNvSpPr txBox="1"/>
          <p:nvPr/>
        </p:nvSpPr>
        <p:spPr>
          <a:xfrm>
            <a:off x="4834195" y="6512519"/>
            <a:ext cx="430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2"/>
                </a:solidFill>
              </a:rPr>
              <a:t>Erler</a:t>
            </a:r>
            <a:r>
              <a:rPr lang="en-US" sz="1600" dirty="0">
                <a:solidFill>
                  <a:schemeClr val="bg2"/>
                </a:solidFill>
              </a:rPr>
              <a:t> et al. Neurology. 2022; 98:e1877-e1885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4E477-0E70-360B-2285-BDC4D203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9" y="1801520"/>
            <a:ext cx="5197642" cy="4258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58ACBC-9597-2BD6-9EFA-E8B2088F7042}"/>
              </a:ext>
            </a:extLst>
          </p:cNvPr>
          <p:cNvSpPr/>
          <p:nvPr/>
        </p:nvSpPr>
        <p:spPr>
          <a:xfrm>
            <a:off x="76200" y="69726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Examined different behaviors in relation to mRS score</a:t>
            </a:r>
          </a:p>
          <a:p>
            <a:pPr marL="6350"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6213" marR="0" lvl="0" indent="-1698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Specific behaviors show a wide range at any given mRS score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1A535DC-5A4B-6440-5703-9E2F3602E264}"/>
              </a:ext>
            </a:extLst>
          </p:cNvPr>
          <p:cNvSpPr/>
          <p:nvPr/>
        </p:nvSpPr>
        <p:spPr bwMode="auto">
          <a:xfrm>
            <a:off x="4943261" y="2701948"/>
            <a:ext cx="708144" cy="3575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98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19B22-67DB-7E49-A739-D5A9682E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9" y="1801520"/>
            <a:ext cx="5197642" cy="4258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84CF9-E95F-D64B-AAC5-8E0EC202B379}"/>
              </a:ext>
            </a:extLst>
          </p:cNvPr>
          <p:cNvSpPr/>
          <p:nvPr/>
        </p:nvSpPr>
        <p:spPr>
          <a:xfrm>
            <a:off x="76200" y="69726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Examined different behaviors in relation to mRS score</a:t>
            </a:r>
          </a:p>
          <a:p>
            <a:pPr marL="6350"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6213" marR="0" lvl="0" indent="-1698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Specific behaviors show a wide range at any given mRS score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6213" marR="0" lvl="0" indent="-1698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6213" marR="0" lvl="0" indent="-1698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2"/>
                </a:solidFill>
                <a:latin typeface="Arial" panose="020B0604020202020204"/>
              </a:rPr>
              <a:t>Values overlap substantially with neighboring </a:t>
            </a:r>
            <a:r>
              <a:rPr lang="en-US" sz="2400" dirty="0" err="1">
                <a:solidFill>
                  <a:schemeClr val="bg2"/>
                </a:solidFill>
                <a:latin typeface="Arial" panose="020B0604020202020204"/>
              </a:rPr>
              <a:t>mRS</a:t>
            </a:r>
            <a:r>
              <a:rPr lang="en-US" sz="2400" dirty="0">
                <a:solidFill>
                  <a:schemeClr val="bg2"/>
                </a:solidFill>
                <a:latin typeface="Arial" panose="020B0604020202020204"/>
              </a:rPr>
              <a:t> scores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B432FD5-A91D-AE4B-856A-BB0FC7890032}"/>
              </a:ext>
            </a:extLst>
          </p:cNvPr>
          <p:cNvSpPr/>
          <p:nvPr/>
        </p:nvSpPr>
        <p:spPr bwMode="auto">
          <a:xfrm>
            <a:off x="4145739" y="2701948"/>
            <a:ext cx="708144" cy="3575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C23813-59D7-9E4A-821D-B532F66D8337}"/>
              </a:ext>
            </a:extLst>
          </p:cNvPr>
          <p:cNvSpPr/>
          <p:nvPr/>
        </p:nvSpPr>
        <p:spPr bwMode="auto">
          <a:xfrm>
            <a:off x="4943261" y="2701948"/>
            <a:ext cx="708144" cy="35751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D523321-79CC-4743-9565-5B931C0DF3A9}"/>
              </a:ext>
            </a:extLst>
          </p:cNvPr>
          <p:cNvSpPr/>
          <p:nvPr/>
        </p:nvSpPr>
        <p:spPr bwMode="auto">
          <a:xfrm>
            <a:off x="4310743" y="3128211"/>
            <a:ext cx="969401" cy="1287452"/>
          </a:xfrm>
          <a:custGeom>
            <a:avLst/>
            <a:gdLst>
              <a:gd name="connsiteX0" fmla="*/ 0 w 969401"/>
              <a:gd name="connsiteY0" fmla="*/ 0 h 1287452"/>
              <a:gd name="connsiteX1" fmla="*/ 144379 w 969401"/>
              <a:gd name="connsiteY1" fmla="*/ 1024403 h 1287452"/>
              <a:gd name="connsiteX2" fmla="*/ 694394 w 969401"/>
              <a:gd name="connsiteY2" fmla="*/ 1216908 h 1287452"/>
              <a:gd name="connsiteX3" fmla="*/ 969401 w 969401"/>
              <a:gd name="connsiteY3" fmla="*/ 20625 h 1287452"/>
              <a:gd name="connsiteX4" fmla="*/ 969401 w 969401"/>
              <a:gd name="connsiteY4" fmla="*/ 20625 h 128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401" h="1287452">
                <a:moveTo>
                  <a:pt x="0" y="0"/>
                </a:moveTo>
                <a:cubicBezTo>
                  <a:pt x="14323" y="410792"/>
                  <a:pt x="28647" y="821585"/>
                  <a:pt x="144379" y="1024403"/>
                </a:cubicBezTo>
                <a:cubicBezTo>
                  <a:pt x="260111" y="1227221"/>
                  <a:pt x="556890" y="1384204"/>
                  <a:pt x="694394" y="1216908"/>
                </a:cubicBezTo>
                <a:cubicBezTo>
                  <a:pt x="831898" y="1049612"/>
                  <a:pt x="969401" y="20625"/>
                  <a:pt x="969401" y="20625"/>
                </a:cubicBezTo>
                <a:lnTo>
                  <a:pt x="969401" y="206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D92FD9-7043-3EAF-24D8-5643A3A75FA4}"/>
              </a:ext>
            </a:extLst>
          </p:cNvPr>
          <p:cNvSpPr txBox="1"/>
          <p:nvPr/>
        </p:nvSpPr>
        <p:spPr>
          <a:xfrm>
            <a:off x="4834195" y="6512519"/>
            <a:ext cx="430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2"/>
                </a:solidFill>
              </a:rPr>
              <a:t>Erler</a:t>
            </a:r>
            <a:r>
              <a:rPr lang="en-US" sz="1600" dirty="0">
                <a:solidFill>
                  <a:schemeClr val="bg2"/>
                </a:solidFill>
              </a:rPr>
              <a:t> et al. Neurology. 2022; 98:e1877-e1885</a:t>
            </a:r>
          </a:p>
        </p:txBody>
      </p:sp>
    </p:spTree>
    <p:extLst>
      <p:ext uri="{BB962C8B-B14F-4D97-AF65-F5344CB8AC3E}">
        <p14:creationId xmlns:p14="http://schemas.microsoft.com/office/powerpoint/2010/main" val="298806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9E2FB-ED88-6AAB-683C-083E33E9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0383"/>
            <a:ext cx="7772400" cy="2328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24495-FE63-484C-9A1F-7DA058BBB75A}"/>
              </a:ext>
            </a:extLst>
          </p:cNvPr>
          <p:cNvSpPr txBox="1"/>
          <p:nvPr/>
        </p:nvSpPr>
        <p:spPr>
          <a:xfrm>
            <a:off x="685800" y="2753668"/>
            <a:ext cx="300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Helvetica Neue" panose="02000503000000020004" pitchFamily="2" charset="0"/>
              </a:rPr>
              <a:t>Stroke 2021; 52:1154-1161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9DC61-26B8-DB03-9282-C69328A6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3" y="3690073"/>
            <a:ext cx="5609968" cy="2807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272C1-5130-80C8-E1D3-6437405329DF}"/>
              </a:ext>
            </a:extLst>
          </p:cNvPr>
          <p:cNvSpPr txBox="1"/>
          <p:nvPr/>
        </p:nvSpPr>
        <p:spPr>
          <a:xfrm>
            <a:off x="5813854" y="3834199"/>
            <a:ext cx="3268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WHY?</a:t>
            </a:r>
          </a:p>
          <a:p>
            <a:r>
              <a:rPr lang="en-US" dirty="0">
                <a:solidFill>
                  <a:srgbClr val="FFFFFF"/>
                </a:solidFill>
              </a:rPr>
              <a:t>Increased resolution</a:t>
            </a:r>
          </a:p>
          <a:p>
            <a:r>
              <a:rPr lang="en-US" dirty="0">
                <a:solidFill>
                  <a:srgbClr val="FFFFFF"/>
                </a:solidFill>
              </a:rPr>
              <a:t>Better insight into recovery</a:t>
            </a:r>
          </a:p>
          <a:p>
            <a:r>
              <a:rPr lang="en-US" dirty="0">
                <a:solidFill>
                  <a:srgbClr val="FFFFFF"/>
                </a:solidFill>
              </a:rPr>
              <a:t>Individual brain systems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BUT</a:t>
            </a:r>
          </a:p>
          <a:p>
            <a:r>
              <a:rPr lang="en-US" dirty="0">
                <a:solidFill>
                  <a:srgbClr val="FFFFFF"/>
                </a:solidFill>
              </a:rPr>
              <a:t>Can be resource intensive</a:t>
            </a:r>
          </a:p>
          <a:p>
            <a:r>
              <a:rPr lang="en-US" dirty="0">
                <a:solidFill>
                  <a:srgbClr val="FFFFFF"/>
                </a:solidFill>
              </a:rPr>
              <a:t>Less familiar</a:t>
            </a:r>
          </a:p>
          <a:p>
            <a:r>
              <a:rPr lang="en-US" dirty="0">
                <a:solidFill>
                  <a:srgbClr val="FFFFFF"/>
                </a:solidFill>
              </a:rPr>
              <a:t>May require special hardware</a:t>
            </a:r>
          </a:p>
        </p:txBody>
      </p:sp>
    </p:spTree>
    <p:extLst>
      <p:ext uri="{BB962C8B-B14F-4D97-AF65-F5344CB8AC3E}">
        <p14:creationId xmlns:p14="http://schemas.microsoft.com/office/powerpoint/2010/main" val="182880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62E88-B2FA-37A6-B955-54CD7D7BCD28}"/>
              </a:ext>
            </a:extLst>
          </p:cNvPr>
          <p:cNvSpPr txBox="1"/>
          <p:nvPr/>
        </p:nvSpPr>
        <p:spPr>
          <a:xfrm>
            <a:off x="2370916" y="321276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Opportunities in StrokeNet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03A78-CD83-C8E3-AD12-849F5B472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57" y="3478708"/>
            <a:ext cx="5588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DB9318-5328-20CD-53C3-D864D7966007}"/>
              </a:ext>
            </a:extLst>
          </p:cNvPr>
          <p:cNvSpPr txBox="1"/>
          <p:nvPr/>
        </p:nvSpPr>
        <p:spPr>
          <a:xfrm>
            <a:off x="105032" y="1253661"/>
            <a:ext cx="88165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indent="-1778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endpoints across all StrokeNet trials; big data</a:t>
            </a:r>
            <a:endParaRPr lang="en-US" sz="24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indent="-1778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integrate recovery trials into acute and prevention studies</a:t>
            </a:r>
            <a:endParaRPr lang="en-US" sz="24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indent="-1778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to join forces for patient recruitment</a:t>
            </a:r>
            <a:endParaRPr lang="en-US" sz="2400" kern="1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06C72F-9658-D613-2E66-58AE07300C0E}"/>
              </a:ext>
            </a:extLst>
          </p:cNvPr>
          <p:cNvSpPr txBox="1"/>
          <p:nvPr/>
        </p:nvSpPr>
        <p:spPr>
          <a:xfrm>
            <a:off x="2370916" y="321276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Opportunities in StrokeNet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88890-A555-9CCF-6A00-99654A8B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57" y="3478708"/>
            <a:ext cx="5588000" cy="3162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918D93-9070-6D4C-F0BB-82CCDA503720}"/>
              </a:ext>
            </a:extLst>
          </p:cNvPr>
          <p:cNvSpPr/>
          <p:nvPr/>
        </p:nvSpPr>
        <p:spPr bwMode="auto">
          <a:xfrm rot="1722992">
            <a:off x="725957" y="4921455"/>
            <a:ext cx="6981568" cy="2100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4AFD6-B1F8-54B8-2397-770AF0ADC920}"/>
              </a:ext>
            </a:extLst>
          </p:cNvPr>
          <p:cNvSpPr/>
          <p:nvPr/>
        </p:nvSpPr>
        <p:spPr bwMode="auto">
          <a:xfrm rot="19877008" flipH="1">
            <a:off x="779503" y="4921454"/>
            <a:ext cx="6981568" cy="2100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20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53902A-E761-9CEF-0C85-6A9ADF26622A}"/>
              </a:ext>
            </a:extLst>
          </p:cNvPr>
          <p:cNvSpPr/>
          <p:nvPr/>
        </p:nvSpPr>
        <p:spPr bwMode="auto">
          <a:xfrm>
            <a:off x="303088" y="2489886"/>
            <a:ext cx="8537824" cy="49427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03C86-1D34-B58A-328E-2CBD9C9066C7}"/>
              </a:ext>
            </a:extLst>
          </p:cNvPr>
          <p:cNvSpPr txBox="1"/>
          <p:nvPr/>
        </p:nvSpPr>
        <p:spPr>
          <a:xfrm>
            <a:off x="303088" y="544530"/>
            <a:ext cx="8537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NIH StrokeNet Network Meeting</a:t>
            </a:r>
          </a:p>
          <a:p>
            <a:pPr algn="ctr"/>
            <a:r>
              <a:rPr lang="en-US" sz="2800" dirty="0"/>
              <a:t>October, 2023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DOMAIN SPECIFIC CONSIDERATIONS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4400" dirty="0">
                <a:solidFill>
                  <a:srgbClr val="FFFFFF"/>
                </a:solidFill>
              </a:rPr>
              <a:t>Recovery&amp; Rehabilitation Group</a:t>
            </a:r>
            <a:endParaRPr lang="en-US" sz="3200" dirty="0">
              <a:solidFill>
                <a:srgbClr val="FFFFFF"/>
              </a:solidFill>
            </a:endParaRPr>
          </a:p>
          <a:p>
            <a:pPr algn="ctr"/>
            <a:endParaRPr lang="en-US" sz="32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Steven C. Cramer, MD</a:t>
            </a:r>
          </a:p>
        </p:txBody>
      </p:sp>
    </p:spTree>
    <p:extLst>
      <p:ext uri="{BB962C8B-B14F-4D97-AF65-F5344CB8AC3E}">
        <p14:creationId xmlns:p14="http://schemas.microsoft.com/office/powerpoint/2010/main" val="170215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E588F1-4F7A-033C-1499-D647FF060544}"/>
              </a:ext>
            </a:extLst>
          </p:cNvPr>
          <p:cNvSpPr txBox="1"/>
          <p:nvPr/>
        </p:nvSpPr>
        <p:spPr>
          <a:xfrm>
            <a:off x="56180" y="4354378"/>
            <a:ext cx="90316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10	Understanding priorities of patients with stroke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Drug trials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Collaboration with engineers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Caregivers of patients with stroke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Perceived value that stroke rehab/recovery trials have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Cost of a new rehab/recovery therapy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Recruitment/training of next generation of trialists in stroke rehab/recovery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CCC269-8B8B-A5B3-B254-BC5AD471AD8E}"/>
              </a:ext>
            </a:extLst>
          </p:cNvPr>
          <p:cNvGrpSpPr/>
          <p:nvPr/>
        </p:nvGrpSpPr>
        <p:grpSpPr>
          <a:xfrm>
            <a:off x="0" y="0"/>
            <a:ext cx="9153525" cy="4140484"/>
            <a:chOff x="0" y="0"/>
            <a:chExt cx="9153525" cy="41404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816174-F462-CDB5-87BF-7E1152DB9CE9}"/>
                </a:ext>
              </a:extLst>
            </p:cNvPr>
            <p:cNvSpPr/>
            <p:nvPr/>
          </p:nvSpPr>
          <p:spPr bwMode="auto">
            <a:xfrm>
              <a:off x="0" y="0"/>
              <a:ext cx="9144000" cy="41404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96CA8F-FD59-D042-3CBC-A98D2E68F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29094" b="22945"/>
            <a:stretch/>
          </p:blipFill>
          <p:spPr>
            <a:xfrm>
              <a:off x="0" y="0"/>
              <a:ext cx="6503542" cy="414048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83B101-BEC1-A9E9-B0C1-7D0595618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898" t="15487" b="12237"/>
            <a:stretch/>
          </p:blipFill>
          <p:spPr>
            <a:xfrm>
              <a:off x="6392513" y="256853"/>
              <a:ext cx="2761012" cy="3883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33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38C1E9-045B-1A07-2559-84DAA9FF9395}"/>
              </a:ext>
            </a:extLst>
          </p:cNvPr>
          <p:cNvSpPr txBox="1"/>
          <p:nvPr/>
        </p:nvSpPr>
        <p:spPr>
          <a:xfrm>
            <a:off x="56180" y="4354378"/>
            <a:ext cx="90316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10	Understanding priorities of patients with stroke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Drug trials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Collaboration with engineers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Caregivers of patients with stroke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Perceived value that stroke rehab/recovery trials have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Cost of a new rehab/recovery therapy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 9	Recruitment/training of next generation of trialists in stroke rehab/recovery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8123AC-1360-265B-B51C-573948389CF0}"/>
              </a:ext>
            </a:extLst>
          </p:cNvPr>
          <p:cNvGrpSpPr/>
          <p:nvPr/>
        </p:nvGrpSpPr>
        <p:grpSpPr>
          <a:xfrm>
            <a:off x="0" y="0"/>
            <a:ext cx="9153525" cy="4140484"/>
            <a:chOff x="0" y="0"/>
            <a:chExt cx="9153525" cy="41404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37C441-2B96-409E-02FF-824FCFEF2A9D}"/>
                </a:ext>
              </a:extLst>
            </p:cNvPr>
            <p:cNvSpPr/>
            <p:nvPr/>
          </p:nvSpPr>
          <p:spPr bwMode="auto">
            <a:xfrm>
              <a:off x="0" y="0"/>
              <a:ext cx="9144000" cy="414048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23416B-DEC2-C06E-5CCE-3FC95AD83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r="29094" b="22945"/>
            <a:stretch/>
          </p:blipFill>
          <p:spPr>
            <a:xfrm>
              <a:off x="0" y="0"/>
              <a:ext cx="6503542" cy="41404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88471B-FB81-E6DA-EF84-F48096C5E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898" t="15487" b="12237"/>
            <a:stretch/>
          </p:blipFill>
          <p:spPr>
            <a:xfrm>
              <a:off x="6392513" y="256853"/>
              <a:ext cx="2761012" cy="3883631"/>
            </a:xfrm>
            <a:prstGeom prst="rect">
              <a:avLst/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FF4D46-E18B-581B-F7B0-DC213340CDAC}"/>
              </a:ext>
            </a:extLst>
          </p:cNvPr>
          <p:cNvSpPr/>
          <p:nvPr/>
        </p:nvSpPr>
        <p:spPr bwMode="auto">
          <a:xfrm>
            <a:off x="247135" y="5659395"/>
            <a:ext cx="6431692" cy="234778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5385E49-A09A-78A4-C698-43289295378D}"/>
              </a:ext>
            </a:extLst>
          </p:cNvPr>
          <p:cNvSpPr/>
          <p:nvPr/>
        </p:nvSpPr>
        <p:spPr bwMode="auto">
          <a:xfrm>
            <a:off x="247135" y="5972144"/>
            <a:ext cx="6431692" cy="234778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23374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80A8D-8930-39AD-032D-432D839363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4"/>
          <a:stretch/>
        </p:blipFill>
        <p:spPr>
          <a:xfrm>
            <a:off x="1879600" y="2879123"/>
            <a:ext cx="5384800" cy="241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91561-88C2-A9B2-841A-8A0CEEA86DF7}"/>
              </a:ext>
            </a:extLst>
          </p:cNvPr>
          <p:cNvSpPr txBox="1"/>
          <p:nvPr/>
        </p:nvSpPr>
        <p:spPr>
          <a:xfrm>
            <a:off x="1811632" y="667265"/>
            <a:ext cx="550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PubMed search “stroke recovery”</a:t>
            </a:r>
          </a:p>
        </p:txBody>
      </p:sp>
    </p:spTree>
    <p:extLst>
      <p:ext uri="{BB962C8B-B14F-4D97-AF65-F5344CB8AC3E}">
        <p14:creationId xmlns:p14="http://schemas.microsoft.com/office/powerpoint/2010/main" val="287395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</p:txBody>
      </p:sp>
    </p:spTree>
    <p:extLst>
      <p:ext uri="{BB962C8B-B14F-4D97-AF65-F5344CB8AC3E}">
        <p14:creationId xmlns:p14="http://schemas.microsoft.com/office/powerpoint/2010/main" val="15576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18168-B309-345A-F16D-DF078BF1BF4D}"/>
              </a:ext>
            </a:extLst>
          </p:cNvPr>
          <p:cNvSpPr txBox="1"/>
          <p:nvPr/>
        </p:nvSpPr>
        <p:spPr>
          <a:xfrm>
            <a:off x="19602" y="302741"/>
            <a:ext cx="910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challenges to stroke recovery/rehabilitation trials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EA9D3-C98A-C0B9-513D-1A145BF69785}"/>
              </a:ext>
            </a:extLst>
          </p:cNvPr>
          <p:cNvSpPr txBox="1"/>
          <p:nvPr/>
        </p:nvSpPr>
        <p:spPr>
          <a:xfrm>
            <a:off x="123567" y="1322173"/>
            <a:ext cx="881654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Young field of investigation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still being defined</a:t>
            </a:r>
          </a:p>
          <a:p>
            <a:pPr marL="171450" indent="-1666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Biomarkers are sometimes unfamiliar</a:t>
            </a:r>
          </a:p>
        </p:txBody>
      </p:sp>
    </p:spTree>
    <p:extLst>
      <p:ext uri="{BB962C8B-B14F-4D97-AF65-F5344CB8AC3E}">
        <p14:creationId xmlns:p14="http://schemas.microsoft.com/office/powerpoint/2010/main" val="255222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2AEC5-2DFC-8812-6EB1-3109466D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9382"/>
            <a:ext cx="7772400" cy="2010313"/>
          </a:xfrm>
          <a:prstGeom prst="rect">
            <a:avLst/>
          </a:prstGeom>
        </p:spPr>
      </p:pic>
      <p:pic>
        <p:nvPicPr>
          <p:cNvPr id="4" name="Picture 3" descr="tms.jpg">
            <a:extLst>
              <a:ext uri="{FF2B5EF4-FFF2-40B4-BE49-F238E27FC236}">
                <a16:creationId xmlns:a16="http://schemas.microsoft.com/office/drawing/2014/main" id="{541EDC86-82EB-C8BB-3EA6-A293A73CC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6"/>
          <a:stretch/>
        </p:blipFill>
        <p:spPr>
          <a:xfrm>
            <a:off x="1420511" y="3673391"/>
            <a:ext cx="3517900" cy="2452378"/>
          </a:xfrm>
          <a:prstGeom prst="rect">
            <a:avLst/>
          </a:prstGeom>
        </p:spPr>
      </p:pic>
      <p:pic>
        <p:nvPicPr>
          <p:cNvPr id="5" name="Picture 4" descr="cramerpix1b.jpg">
            <a:extLst>
              <a:ext uri="{FF2B5EF4-FFF2-40B4-BE49-F238E27FC236}">
                <a16:creationId xmlns:a16="http://schemas.microsoft.com/office/drawing/2014/main" id="{D551BB1D-6E03-FB9D-D4CB-F1AECA61C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23" y="3336246"/>
            <a:ext cx="1556900" cy="31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YellowTemplate" id="{CF4992B4-2FAB-3842-AEC0-6949FEA33BA7}" vid="{A41550A9-0268-E848-8C00-8FC9A43287D8}"/>
    </a:ext>
  </a:extLst>
</a:theme>
</file>

<file path=ppt/theme/theme2.xml><?xml version="1.0" encoding="utf-8"?>
<a:theme xmlns:a="http://schemas.openxmlformats.org/drawingml/2006/main" name="970_UCLA_20040319.v2">
  <a:themeElements>
    <a:clrScheme name="Custom 5">
      <a:dk1>
        <a:srgbClr val="FEFFFF"/>
      </a:dk1>
      <a:lt1>
        <a:srgbClr val="FAFD00"/>
      </a:lt1>
      <a:dk2>
        <a:srgbClr val="114FFB"/>
      </a:dk2>
      <a:lt2>
        <a:srgbClr val="FAFD00"/>
      </a:lt2>
      <a:accent1>
        <a:srgbClr val="618FFD"/>
      </a:accent1>
      <a:accent2>
        <a:srgbClr val="00AE00"/>
      </a:accent2>
      <a:accent3>
        <a:srgbClr val="AAB2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970_UCLA_20040319.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70_UCLA_20040319.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70_UCLA_20040319.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70_UCLA_20040319.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70_UCLA_20040319.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70_UCLA_20040319.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70_UCLA_20040319.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YellowTemplate" id="{CF4992B4-2FAB-3842-AEC0-6949FEA33BA7}" vid="{E776F497-1DF6-7D4C-925B-2F7ECD57A7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F4354D-E76A-4A32-A48E-11254E17011E}"/>
</file>

<file path=customXml/itemProps2.xml><?xml version="1.0" encoding="utf-8"?>
<ds:datastoreItem xmlns:ds="http://schemas.openxmlformats.org/officeDocument/2006/customXml" ds:itemID="{7E36B820-E26D-4EF8-9446-34D6A4D98CE8}"/>
</file>

<file path=customXml/itemProps3.xml><?xml version="1.0" encoding="utf-8"?>
<ds:datastoreItem xmlns:ds="http://schemas.openxmlformats.org/officeDocument/2006/customXml" ds:itemID="{A4A4FFD3-58EC-4BF4-8B41-8D60E48A3F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</TotalTime>
  <Words>648</Words>
  <Application>Microsoft Macintosh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 Neue</vt:lpstr>
      <vt:lpstr>Times</vt:lpstr>
      <vt:lpstr>Office Theme</vt:lpstr>
      <vt:lpstr>970_UCLA_20040319.v2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Cramer, Steven C.</dc:creator>
  <cp:keywords/>
  <dc:description/>
  <cp:lastModifiedBy>Cramer, Steven C.</cp:lastModifiedBy>
  <cp:revision>124</cp:revision>
  <dcterms:created xsi:type="dcterms:W3CDTF">2023-10-06T01:11:56Z</dcterms:created>
  <dcterms:modified xsi:type="dcterms:W3CDTF">2023-10-07T01:36:18Z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