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6" r:id="rId5"/>
    <p:sldId id="265" r:id="rId6"/>
    <p:sldId id="266" r:id="rId7"/>
    <p:sldId id="270" r:id="rId8"/>
    <p:sldId id="259" r:id="rId9"/>
    <p:sldId id="262" r:id="rId10"/>
    <p:sldId id="260" r:id="rId11"/>
    <p:sldId id="261" r:id="rId12"/>
    <p:sldId id="271" r:id="rId13"/>
    <p:sldId id="272" r:id="rId14"/>
    <p:sldId id="273" r:id="rId15"/>
    <p:sldId id="258" r:id="rId16"/>
    <p:sldId id="277" r:id="rId17"/>
    <p:sldId id="269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66"/>
    <a:srgbClr val="3333FF"/>
    <a:srgbClr val="3333CC"/>
    <a:srgbClr val="0000FF"/>
    <a:srgbClr val="000099"/>
    <a:srgbClr val="0000CC"/>
    <a:srgbClr val="0E2976"/>
    <a:srgbClr val="336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96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23669-2E51-41E6-AD05-3E79297D2C1F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3DF721-4857-417F-9582-2B31629A051D}">
      <dgm:prSet phldrT="[Text]"/>
      <dgm:spPr/>
      <dgm:t>
        <a:bodyPr/>
        <a:lstStyle/>
        <a:p>
          <a:r>
            <a:rPr lang="en-US" dirty="0"/>
            <a:t>2013</a:t>
          </a:r>
        </a:p>
      </dgm:t>
    </dgm:pt>
    <dgm:pt modelId="{D73A5ECD-C610-4D0C-B94E-4CAB19DEBD15}" type="parTrans" cxnId="{88FBE713-337F-4C4A-AB51-35468EF221D5}">
      <dgm:prSet/>
      <dgm:spPr/>
      <dgm:t>
        <a:bodyPr/>
        <a:lstStyle/>
        <a:p>
          <a:endParaRPr lang="en-US"/>
        </a:p>
      </dgm:t>
    </dgm:pt>
    <dgm:pt modelId="{F91B8518-D936-46D3-82F4-25C28EF30B39}" type="sibTrans" cxnId="{88FBE713-337F-4C4A-AB51-35468EF221D5}">
      <dgm:prSet/>
      <dgm:spPr/>
      <dgm:t>
        <a:bodyPr/>
        <a:lstStyle/>
        <a:p>
          <a:endParaRPr lang="en-US"/>
        </a:p>
      </dgm:t>
    </dgm:pt>
    <dgm:pt modelId="{2611C847-03A7-4D4E-8441-770D0AD080A4}">
      <dgm:prSet phldrT="[Text]"/>
      <dgm:spPr/>
      <dgm:t>
        <a:bodyPr/>
        <a:lstStyle/>
        <a:p>
          <a:r>
            <a:rPr lang="en-US" dirty="0"/>
            <a:t>2014</a:t>
          </a:r>
        </a:p>
      </dgm:t>
    </dgm:pt>
    <dgm:pt modelId="{914A69D4-BA2A-4A53-8D07-8041BD220B63}" type="parTrans" cxnId="{E53EDFD9-5FCA-4F63-91C5-B23B42DE064C}">
      <dgm:prSet/>
      <dgm:spPr/>
      <dgm:t>
        <a:bodyPr/>
        <a:lstStyle/>
        <a:p>
          <a:endParaRPr lang="en-US"/>
        </a:p>
      </dgm:t>
    </dgm:pt>
    <dgm:pt modelId="{DAA735AF-D0B4-449E-8954-85BFE2B51FD0}" type="sibTrans" cxnId="{E53EDFD9-5FCA-4F63-91C5-B23B42DE064C}">
      <dgm:prSet/>
      <dgm:spPr/>
      <dgm:t>
        <a:bodyPr/>
        <a:lstStyle/>
        <a:p>
          <a:endParaRPr lang="en-US"/>
        </a:p>
      </dgm:t>
    </dgm:pt>
    <dgm:pt modelId="{B7F9292A-91CD-4B82-BE3E-7C3217CB023C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B767EC88-C0AD-40E8-AD17-AC77F520B6EF}" type="parTrans" cxnId="{DF3C98B6-8EE5-4AC4-91AA-A9FF33D578BB}">
      <dgm:prSet/>
      <dgm:spPr/>
      <dgm:t>
        <a:bodyPr/>
        <a:lstStyle/>
        <a:p>
          <a:endParaRPr lang="en-US"/>
        </a:p>
      </dgm:t>
    </dgm:pt>
    <dgm:pt modelId="{5910AEC7-2792-48AC-930A-2E5DE7ED8703}" type="sibTrans" cxnId="{DF3C98B6-8EE5-4AC4-91AA-A9FF33D578BB}">
      <dgm:prSet/>
      <dgm:spPr/>
      <dgm:t>
        <a:bodyPr/>
        <a:lstStyle/>
        <a:p>
          <a:endParaRPr lang="en-US"/>
        </a:p>
      </dgm:t>
    </dgm:pt>
    <dgm:pt modelId="{ED7E4D50-67AC-4727-95EA-D94A6E3F94B3}">
      <dgm:prSet phldrT="[Text]"/>
      <dgm:spPr/>
      <dgm:t>
        <a:bodyPr/>
        <a:lstStyle/>
        <a:p>
          <a:r>
            <a:rPr lang="en-US" dirty="0"/>
            <a:t>2016</a:t>
          </a:r>
        </a:p>
      </dgm:t>
    </dgm:pt>
    <dgm:pt modelId="{13EE6605-BC53-4C01-A781-0BCE153FFA70}" type="parTrans" cxnId="{A3AAFB59-4FA6-4AB9-A648-E310B0C7F2B9}">
      <dgm:prSet/>
      <dgm:spPr/>
      <dgm:t>
        <a:bodyPr/>
        <a:lstStyle/>
        <a:p>
          <a:endParaRPr lang="en-US"/>
        </a:p>
      </dgm:t>
    </dgm:pt>
    <dgm:pt modelId="{DB71C0B7-00BF-4EE0-B73E-8B5F4209B946}" type="sibTrans" cxnId="{A3AAFB59-4FA6-4AB9-A648-E310B0C7F2B9}">
      <dgm:prSet/>
      <dgm:spPr/>
      <dgm:t>
        <a:bodyPr/>
        <a:lstStyle/>
        <a:p>
          <a:endParaRPr lang="en-US"/>
        </a:p>
      </dgm:t>
    </dgm:pt>
    <dgm:pt modelId="{A18A07F9-2288-4266-9476-6537C3706296}">
      <dgm:prSet phldrT="[Text]"/>
      <dgm:spPr/>
      <dgm:t>
        <a:bodyPr/>
        <a:lstStyle/>
        <a:p>
          <a:r>
            <a:rPr lang="en-US" dirty="0"/>
            <a:t>2017</a:t>
          </a:r>
        </a:p>
      </dgm:t>
    </dgm:pt>
    <dgm:pt modelId="{975FCB3C-4D42-4E20-B561-D7AE663E9968}" type="parTrans" cxnId="{E9AD244E-D27F-40E0-9167-896E22E38AF8}">
      <dgm:prSet/>
      <dgm:spPr/>
      <dgm:t>
        <a:bodyPr/>
        <a:lstStyle/>
        <a:p>
          <a:endParaRPr lang="en-US"/>
        </a:p>
      </dgm:t>
    </dgm:pt>
    <dgm:pt modelId="{42B31969-3A45-4504-9470-14A18A172323}" type="sibTrans" cxnId="{E9AD244E-D27F-40E0-9167-896E22E38AF8}">
      <dgm:prSet/>
      <dgm:spPr/>
      <dgm:t>
        <a:bodyPr/>
        <a:lstStyle/>
        <a:p>
          <a:endParaRPr lang="en-US"/>
        </a:p>
      </dgm:t>
    </dgm:pt>
    <dgm:pt modelId="{D004BE80-55B4-4998-930C-84D4172011E6}">
      <dgm:prSet phldrT="[Text]"/>
      <dgm:spPr/>
      <dgm:t>
        <a:bodyPr/>
        <a:lstStyle/>
        <a:p>
          <a:r>
            <a:rPr lang="en-US" dirty="0"/>
            <a:t>2018</a:t>
          </a:r>
        </a:p>
      </dgm:t>
    </dgm:pt>
    <dgm:pt modelId="{C531E30D-CF65-425A-B0EA-3FC8D9AFDCC2}" type="parTrans" cxnId="{F77CB2CE-BF0D-484A-A559-3A81AAB297FA}">
      <dgm:prSet/>
      <dgm:spPr/>
      <dgm:t>
        <a:bodyPr/>
        <a:lstStyle/>
        <a:p>
          <a:endParaRPr lang="en-US"/>
        </a:p>
      </dgm:t>
    </dgm:pt>
    <dgm:pt modelId="{46FA26BD-8037-4471-A692-DD472D0F83E1}" type="sibTrans" cxnId="{F77CB2CE-BF0D-484A-A559-3A81AAB297FA}">
      <dgm:prSet/>
      <dgm:spPr/>
      <dgm:t>
        <a:bodyPr/>
        <a:lstStyle/>
        <a:p>
          <a:endParaRPr lang="en-US"/>
        </a:p>
      </dgm:t>
    </dgm:pt>
    <dgm:pt modelId="{298B9450-31D9-4062-BA5A-8F1CEA8D776E}">
      <dgm:prSet phldrT="[Text]"/>
      <dgm:spPr/>
      <dgm:t>
        <a:bodyPr/>
        <a:lstStyle/>
        <a:p>
          <a:r>
            <a:rPr lang="en-US" dirty="0"/>
            <a:t>2019</a:t>
          </a:r>
        </a:p>
      </dgm:t>
    </dgm:pt>
    <dgm:pt modelId="{304C1ADE-5E7E-4EEF-B38C-1F6CA5F18EA1}" type="parTrans" cxnId="{1CE7C9F3-6FA8-44C3-AFF5-118AEC0A7151}">
      <dgm:prSet/>
      <dgm:spPr/>
      <dgm:t>
        <a:bodyPr/>
        <a:lstStyle/>
        <a:p>
          <a:endParaRPr lang="en-US"/>
        </a:p>
      </dgm:t>
    </dgm:pt>
    <dgm:pt modelId="{4915B03F-FFD5-41BF-9968-32E8FD9588BB}" type="sibTrans" cxnId="{1CE7C9F3-6FA8-44C3-AFF5-118AEC0A7151}">
      <dgm:prSet/>
      <dgm:spPr/>
      <dgm:t>
        <a:bodyPr/>
        <a:lstStyle/>
        <a:p>
          <a:endParaRPr lang="en-US"/>
        </a:p>
      </dgm:t>
    </dgm:pt>
    <dgm:pt modelId="{74369D1D-D78F-4ADA-97DC-60EC6660B017}">
      <dgm:prSet phldrT="[Text]"/>
      <dgm:spPr/>
      <dgm:t>
        <a:bodyPr/>
        <a:lstStyle/>
        <a:p>
          <a:r>
            <a:rPr lang="en-US" dirty="0"/>
            <a:t>2020</a:t>
          </a:r>
        </a:p>
      </dgm:t>
    </dgm:pt>
    <dgm:pt modelId="{BD4637B1-3965-419E-9F15-1A16432340ED}" type="parTrans" cxnId="{0413B42A-C679-433A-8644-F4CCA0D46911}">
      <dgm:prSet/>
      <dgm:spPr/>
      <dgm:t>
        <a:bodyPr/>
        <a:lstStyle/>
        <a:p>
          <a:endParaRPr lang="en-US"/>
        </a:p>
      </dgm:t>
    </dgm:pt>
    <dgm:pt modelId="{36B17313-6636-4410-9297-189F17197D06}" type="sibTrans" cxnId="{0413B42A-C679-433A-8644-F4CCA0D46911}">
      <dgm:prSet/>
      <dgm:spPr/>
      <dgm:t>
        <a:bodyPr/>
        <a:lstStyle/>
        <a:p>
          <a:endParaRPr lang="en-US"/>
        </a:p>
      </dgm:t>
    </dgm:pt>
    <dgm:pt modelId="{BF9FDA3E-4E1C-4C15-BF6B-9E731E91F79C}">
      <dgm:prSet phldrT="[Text]"/>
      <dgm:spPr/>
      <dgm:t>
        <a:bodyPr/>
        <a:lstStyle/>
        <a:p>
          <a:r>
            <a:rPr lang="en-US" dirty="0"/>
            <a:t>2021</a:t>
          </a:r>
        </a:p>
      </dgm:t>
    </dgm:pt>
    <dgm:pt modelId="{C9873160-E55A-4BC7-A9DF-F8462912BEA0}" type="sibTrans" cxnId="{6B1AAAEC-1BD1-45D6-86E1-1BAF58093BCA}">
      <dgm:prSet/>
      <dgm:spPr/>
      <dgm:t>
        <a:bodyPr/>
        <a:lstStyle/>
        <a:p>
          <a:endParaRPr lang="en-US"/>
        </a:p>
      </dgm:t>
    </dgm:pt>
    <dgm:pt modelId="{6A9C1804-6386-4CAF-BB93-504E9DFEC8EE}" type="parTrans" cxnId="{6B1AAAEC-1BD1-45D6-86E1-1BAF58093BCA}">
      <dgm:prSet/>
      <dgm:spPr/>
      <dgm:t>
        <a:bodyPr/>
        <a:lstStyle/>
        <a:p>
          <a:endParaRPr lang="en-US"/>
        </a:p>
      </dgm:t>
    </dgm:pt>
    <dgm:pt modelId="{F80A4FB6-DB81-406F-9593-3DF0CFFD9E7A}">
      <dgm:prSet phldrT="[Text]"/>
      <dgm:spPr/>
      <dgm:t>
        <a:bodyPr/>
        <a:lstStyle/>
        <a:p>
          <a:r>
            <a:rPr lang="en-US" dirty="0"/>
            <a:t>2022</a:t>
          </a:r>
        </a:p>
      </dgm:t>
    </dgm:pt>
    <dgm:pt modelId="{BCE1C4C4-620D-4F40-8C7C-E23728489994}" type="parTrans" cxnId="{5D544DDD-E43A-41C2-8095-56F02F137BA5}">
      <dgm:prSet/>
      <dgm:spPr/>
      <dgm:t>
        <a:bodyPr/>
        <a:lstStyle/>
        <a:p>
          <a:endParaRPr lang="en-US"/>
        </a:p>
      </dgm:t>
    </dgm:pt>
    <dgm:pt modelId="{1C7AFE51-2500-4B12-B48E-EB94177CEB3D}" type="sibTrans" cxnId="{5D544DDD-E43A-41C2-8095-56F02F137BA5}">
      <dgm:prSet/>
      <dgm:spPr/>
      <dgm:t>
        <a:bodyPr/>
        <a:lstStyle/>
        <a:p>
          <a:endParaRPr lang="en-US"/>
        </a:p>
      </dgm:t>
    </dgm:pt>
    <dgm:pt modelId="{C3AA54D6-B638-4571-A5C4-4E6A08F70209}">
      <dgm:prSet phldrT="[Text]"/>
      <dgm:spPr/>
      <dgm:t>
        <a:bodyPr/>
        <a:lstStyle/>
        <a:p>
          <a:r>
            <a:rPr lang="en-US" dirty="0"/>
            <a:t>2023</a:t>
          </a:r>
        </a:p>
      </dgm:t>
    </dgm:pt>
    <dgm:pt modelId="{0BB555C7-1114-467B-81B9-F09991EE4633}" type="parTrans" cxnId="{4C34A35B-7C39-4FA6-BFB7-C0E8ED88D187}">
      <dgm:prSet/>
      <dgm:spPr/>
      <dgm:t>
        <a:bodyPr/>
        <a:lstStyle/>
        <a:p>
          <a:endParaRPr lang="en-US"/>
        </a:p>
      </dgm:t>
    </dgm:pt>
    <dgm:pt modelId="{28D00EB7-C164-433E-BB3A-46433BCB3DC0}" type="sibTrans" cxnId="{4C34A35B-7C39-4FA6-BFB7-C0E8ED88D187}">
      <dgm:prSet/>
      <dgm:spPr/>
      <dgm:t>
        <a:bodyPr/>
        <a:lstStyle/>
        <a:p>
          <a:endParaRPr lang="en-US"/>
        </a:p>
      </dgm:t>
    </dgm:pt>
    <dgm:pt modelId="{1D122D21-2B04-45F8-9FB5-BE57A39C47BB}">
      <dgm:prSet phldrT="[Text]"/>
      <dgm:spPr/>
      <dgm:t>
        <a:bodyPr/>
        <a:lstStyle/>
        <a:p>
          <a:r>
            <a:rPr lang="en-US" dirty="0"/>
            <a:t>2024</a:t>
          </a:r>
        </a:p>
      </dgm:t>
    </dgm:pt>
    <dgm:pt modelId="{BB2CBD19-24A1-4BEA-985D-BA3164A18736}" type="parTrans" cxnId="{42586A56-10E6-4407-ACB6-4A3F2FCA9C7A}">
      <dgm:prSet/>
      <dgm:spPr/>
      <dgm:t>
        <a:bodyPr/>
        <a:lstStyle/>
        <a:p>
          <a:endParaRPr lang="en-US"/>
        </a:p>
      </dgm:t>
    </dgm:pt>
    <dgm:pt modelId="{E7A82B4F-92BE-4D95-861D-B783D83C8D90}" type="sibTrans" cxnId="{42586A56-10E6-4407-ACB6-4A3F2FCA9C7A}">
      <dgm:prSet/>
      <dgm:spPr/>
      <dgm:t>
        <a:bodyPr/>
        <a:lstStyle/>
        <a:p>
          <a:endParaRPr lang="en-US"/>
        </a:p>
      </dgm:t>
    </dgm:pt>
    <dgm:pt modelId="{14504131-CEA6-4BB1-AAA8-7E98327EC42A}" type="pres">
      <dgm:prSet presAssocID="{0F123669-2E51-41E6-AD05-3E79297D2C1F}" presName="Name0" presStyleCnt="0">
        <dgm:presLayoutVars>
          <dgm:dir/>
          <dgm:animLvl val="lvl"/>
          <dgm:resizeHandles val="exact"/>
        </dgm:presLayoutVars>
      </dgm:prSet>
      <dgm:spPr/>
    </dgm:pt>
    <dgm:pt modelId="{5A40937A-38D2-4CBE-97C8-4F846C35AB5B}" type="pres">
      <dgm:prSet presAssocID="{403DF721-4857-417F-9582-2B31629A051D}" presName="parTxOnly" presStyleLbl="node1" presStyleIdx="0" presStyleCnt="12">
        <dgm:presLayoutVars>
          <dgm:chMax val="0"/>
          <dgm:chPref val="0"/>
          <dgm:bulletEnabled val="1"/>
        </dgm:presLayoutVars>
      </dgm:prSet>
      <dgm:spPr/>
    </dgm:pt>
    <dgm:pt modelId="{85B95324-1DA4-4E7A-8ED3-A33C3D4BAD02}" type="pres">
      <dgm:prSet presAssocID="{F91B8518-D936-46D3-82F4-25C28EF30B39}" presName="parTxOnlySpace" presStyleCnt="0"/>
      <dgm:spPr/>
    </dgm:pt>
    <dgm:pt modelId="{CC24D4BF-B3AF-44F3-85CF-160395B66FD7}" type="pres">
      <dgm:prSet presAssocID="{2611C847-03A7-4D4E-8441-770D0AD080A4}" presName="parTxOnly" presStyleLbl="node1" presStyleIdx="1" presStyleCnt="12">
        <dgm:presLayoutVars>
          <dgm:chMax val="0"/>
          <dgm:chPref val="0"/>
          <dgm:bulletEnabled val="1"/>
        </dgm:presLayoutVars>
      </dgm:prSet>
      <dgm:spPr/>
    </dgm:pt>
    <dgm:pt modelId="{99C8889E-C4EB-42F0-BCDB-EFB616CCDC10}" type="pres">
      <dgm:prSet presAssocID="{DAA735AF-D0B4-449E-8954-85BFE2B51FD0}" presName="parTxOnlySpace" presStyleCnt="0"/>
      <dgm:spPr/>
    </dgm:pt>
    <dgm:pt modelId="{042554A4-4375-4C80-9752-37384714880A}" type="pres">
      <dgm:prSet presAssocID="{B7F9292A-91CD-4B82-BE3E-7C3217CB023C}" presName="parTxOnly" presStyleLbl="node1" presStyleIdx="2" presStyleCnt="12">
        <dgm:presLayoutVars>
          <dgm:chMax val="0"/>
          <dgm:chPref val="0"/>
          <dgm:bulletEnabled val="1"/>
        </dgm:presLayoutVars>
      </dgm:prSet>
      <dgm:spPr/>
    </dgm:pt>
    <dgm:pt modelId="{D876DF9C-9C10-4882-8940-864FA0C38288}" type="pres">
      <dgm:prSet presAssocID="{5910AEC7-2792-48AC-930A-2E5DE7ED8703}" presName="parTxOnlySpace" presStyleCnt="0"/>
      <dgm:spPr/>
    </dgm:pt>
    <dgm:pt modelId="{CEE37F75-DBEA-4A57-8750-F91A8E0556EF}" type="pres">
      <dgm:prSet presAssocID="{ED7E4D50-67AC-4727-95EA-D94A6E3F94B3}" presName="parTxOnly" presStyleLbl="node1" presStyleIdx="3" presStyleCnt="12">
        <dgm:presLayoutVars>
          <dgm:chMax val="0"/>
          <dgm:chPref val="0"/>
          <dgm:bulletEnabled val="1"/>
        </dgm:presLayoutVars>
      </dgm:prSet>
      <dgm:spPr/>
    </dgm:pt>
    <dgm:pt modelId="{C4C1015B-0E0E-457C-93D3-F56ABA1594D2}" type="pres">
      <dgm:prSet presAssocID="{DB71C0B7-00BF-4EE0-B73E-8B5F4209B946}" presName="parTxOnlySpace" presStyleCnt="0"/>
      <dgm:spPr/>
    </dgm:pt>
    <dgm:pt modelId="{08CB7C4E-C4A0-4A9D-A45D-1A51E03BAB9E}" type="pres">
      <dgm:prSet presAssocID="{A18A07F9-2288-4266-9476-6537C3706296}" presName="parTxOnly" presStyleLbl="node1" presStyleIdx="4" presStyleCnt="12">
        <dgm:presLayoutVars>
          <dgm:chMax val="0"/>
          <dgm:chPref val="0"/>
          <dgm:bulletEnabled val="1"/>
        </dgm:presLayoutVars>
      </dgm:prSet>
      <dgm:spPr/>
    </dgm:pt>
    <dgm:pt modelId="{CA57BC64-C8E4-4897-AE2C-E3D6467A9C32}" type="pres">
      <dgm:prSet presAssocID="{42B31969-3A45-4504-9470-14A18A172323}" presName="parTxOnlySpace" presStyleCnt="0"/>
      <dgm:spPr/>
    </dgm:pt>
    <dgm:pt modelId="{C5400345-A9DD-4030-9463-B0CDAA2BE3B2}" type="pres">
      <dgm:prSet presAssocID="{D004BE80-55B4-4998-930C-84D4172011E6}" presName="parTxOnly" presStyleLbl="node1" presStyleIdx="5" presStyleCnt="12">
        <dgm:presLayoutVars>
          <dgm:chMax val="0"/>
          <dgm:chPref val="0"/>
          <dgm:bulletEnabled val="1"/>
        </dgm:presLayoutVars>
      </dgm:prSet>
      <dgm:spPr/>
    </dgm:pt>
    <dgm:pt modelId="{FCFCBAAE-3A47-491C-910A-9889836F36A5}" type="pres">
      <dgm:prSet presAssocID="{46FA26BD-8037-4471-A692-DD472D0F83E1}" presName="parTxOnlySpace" presStyleCnt="0"/>
      <dgm:spPr/>
    </dgm:pt>
    <dgm:pt modelId="{64B0153A-0193-41B2-B62D-3D38A497D568}" type="pres">
      <dgm:prSet presAssocID="{298B9450-31D9-4062-BA5A-8F1CEA8D776E}" presName="parTxOnly" presStyleLbl="node1" presStyleIdx="6" presStyleCnt="12">
        <dgm:presLayoutVars>
          <dgm:chMax val="0"/>
          <dgm:chPref val="0"/>
          <dgm:bulletEnabled val="1"/>
        </dgm:presLayoutVars>
      </dgm:prSet>
      <dgm:spPr/>
    </dgm:pt>
    <dgm:pt modelId="{4FEE7377-77AC-45C3-9B9E-57F040A2B7F0}" type="pres">
      <dgm:prSet presAssocID="{4915B03F-FFD5-41BF-9968-32E8FD9588BB}" presName="parTxOnlySpace" presStyleCnt="0"/>
      <dgm:spPr/>
    </dgm:pt>
    <dgm:pt modelId="{C8E80F7C-0232-47C3-B91C-DF0444F1FDF8}" type="pres">
      <dgm:prSet presAssocID="{74369D1D-D78F-4ADA-97DC-60EC6660B017}" presName="parTxOnly" presStyleLbl="node1" presStyleIdx="7" presStyleCnt="12">
        <dgm:presLayoutVars>
          <dgm:chMax val="0"/>
          <dgm:chPref val="0"/>
          <dgm:bulletEnabled val="1"/>
        </dgm:presLayoutVars>
      </dgm:prSet>
      <dgm:spPr/>
    </dgm:pt>
    <dgm:pt modelId="{FA35DF88-0D20-4C47-AB0E-95D80AF3A6E7}" type="pres">
      <dgm:prSet presAssocID="{36B17313-6636-4410-9297-189F17197D06}" presName="parTxOnlySpace" presStyleCnt="0"/>
      <dgm:spPr/>
    </dgm:pt>
    <dgm:pt modelId="{B80F4930-B73D-400B-B278-60C686698D72}" type="pres">
      <dgm:prSet presAssocID="{BF9FDA3E-4E1C-4C15-BF6B-9E731E91F79C}" presName="parTxOnly" presStyleLbl="node1" presStyleIdx="8" presStyleCnt="12">
        <dgm:presLayoutVars>
          <dgm:chMax val="0"/>
          <dgm:chPref val="0"/>
          <dgm:bulletEnabled val="1"/>
        </dgm:presLayoutVars>
      </dgm:prSet>
      <dgm:spPr/>
    </dgm:pt>
    <dgm:pt modelId="{7AB83F20-A08A-4BD0-9F78-579074402367}" type="pres">
      <dgm:prSet presAssocID="{C9873160-E55A-4BC7-A9DF-F8462912BEA0}" presName="parTxOnlySpace" presStyleCnt="0"/>
      <dgm:spPr/>
    </dgm:pt>
    <dgm:pt modelId="{0C8BB091-78C9-432F-98A7-44C3143448A5}" type="pres">
      <dgm:prSet presAssocID="{F80A4FB6-DB81-406F-9593-3DF0CFFD9E7A}" presName="parTxOnly" presStyleLbl="node1" presStyleIdx="9" presStyleCnt="12">
        <dgm:presLayoutVars>
          <dgm:chMax val="0"/>
          <dgm:chPref val="0"/>
          <dgm:bulletEnabled val="1"/>
        </dgm:presLayoutVars>
      </dgm:prSet>
      <dgm:spPr/>
    </dgm:pt>
    <dgm:pt modelId="{C266AB5A-8A82-4AD4-896B-9F4176608669}" type="pres">
      <dgm:prSet presAssocID="{1C7AFE51-2500-4B12-B48E-EB94177CEB3D}" presName="parTxOnlySpace" presStyleCnt="0"/>
      <dgm:spPr/>
    </dgm:pt>
    <dgm:pt modelId="{FB8A984B-1BE2-450E-A301-323BFB43C656}" type="pres">
      <dgm:prSet presAssocID="{C3AA54D6-B638-4571-A5C4-4E6A08F70209}" presName="parTxOnly" presStyleLbl="node1" presStyleIdx="10" presStyleCnt="12">
        <dgm:presLayoutVars>
          <dgm:chMax val="0"/>
          <dgm:chPref val="0"/>
          <dgm:bulletEnabled val="1"/>
        </dgm:presLayoutVars>
      </dgm:prSet>
      <dgm:spPr/>
    </dgm:pt>
    <dgm:pt modelId="{128BFAAD-BE32-4126-84D9-C103CB3829A8}" type="pres">
      <dgm:prSet presAssocID="{28D00EB7-C164-433E-BB3A-46433BCB3DC0}" presName="parTxOnlySpace" presStyleCnt="0"/>
      <dgm:spPr/>
    </dgm:pt>
    <dgm:pt modelId="{F340D1A8-9920-4ABC-BFF0-3EA0AAB0F3E5}" type="pres">
      <dgm:prSet presAssocID="{1D122D21-2B04-45F8-9FB5-BE57A39C47BB}" presName="parTxOnly" presStyleLbl="node1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F1C46D08-AD43-4852-B7C6-230D30C278DF}" type="presOf" srcId="{74369D1D-D78F-4ADA-97DC-60EC6660B017}" destId="{C8E80F7C-0232-47C3-B91C-DF0444F1FDF8}" srcOrd="0" destOrd="0" presId="urn:microsoft.com/office/officeart/2005/8/layout/chevron1"/>
    <dgm:cxn modelId="{88FBE713-337F-4C4A-AB51-35468EF221D5}" srcId="{0F123669-2E51-41E6-AD05-3E79297D2C1F}" destId="{403DF721-4857-417F-9582-2B31629A051D}" srcOrd="0" destOrd="0" parTransId="{D73A5ECD-C610-4D0C-B94E-4CAB19DEBD15}" sibTransId="{F91B8518-D936-46D3-82F4-25C28EF30B39}"/>
    <dgm:cxn modelId="{97153120-E43F-42AC-9A9B-F073FECCEC26}" type="presOf" srcId="{C3AA54D6-B638-4571-A5C4-4E6A08F70209}" destId="{FB8A984B-1BE2-450E-A301-323BFB43C656}" srcOrd="0" destOrd="0" presId="urn:microsoft.com/office/officeart/2005/8/layout/chevron1"/>
    <dgm:cxn modelId="{F0A09426-D169-4070-906E-2ADE0012DFEB}" type="presOf" srcId="{A18A07F9-2288-4266-9476-6537C3706296}" destId="{08CB7C4E-C4A0-4A9D-A45D-1A51E03BAB9E}" srcOrd="0" destOrd="0" presId="urn:microsoft.com/office/officeart/2005/8/layout/chevron1"/>
    <dgm:cxn modelId="{0413B42A-C679-433A-8644-F4CCA0D46911}" srcId="{0F123669-2E51-41E6-AD05-3E79297D2C1F}" destId="{74369D1D-D78F-4ADA-97DC-60EC6660B017}" srcOrd="7" destOrd="0" parTransId="{BD4637B1-3965-419E-9F15-1A16432340ED}" sibTransId="{36B17313-6636-4410-9297-189F17197D06}"/>
    <dgm:cxn modelId="{910D433F-81E0-4045-B1C7-67F26BDB49C7}" type="presOf" srcId="{298B9450-31D9-4062-BA5A-8F1CEA8D776E}" destId="{64B0153A-0193-41B2-B62D-3D38A497D568}" srcOrd="0" destOrd="0" presId="urn:microsoft.com/office/officeart/2005/8/layout/chevron1"/>
    <dgm:cxn modelId="{4C34A35B-7C39-4FA6-BFB7-C0E8ED88D187}" srcId="{0F123669-2E51-41E6-AD05-3E79297D2C1F}" destId="{C3AA54D6-B638-4571-A5C4-4E6A08F70209}" srcOrd="10" destOrd="0" parTransId="{0BB555C7-1114-467B-81B9-F09991EE4633}" sibTransId="{28D00EB7-C164-433E-BB3A-46433BCB3DC0}"/>
    <dgm:cxn modelId="{B3C5C145-B677-4D64-AFBB-A19474F3AD77}" type="presOf" srcId="{B7F9292A-91CD-4B82-BE3E-7C3217CB023C}" destId="{042554A4-4375-4C80-9752-37384714880A}" srcOrd="0" destOrd="0" presId="urn:microsoft.com/office/officeart/2005/8/layout/chevron1"/>
    <dgm:cxn modelId="{E9AD244E-D27F-40E0-9167-896E22E38AF8}" srcId="{0F123669-2E51-41E6-AD05-3E79297D2C1F}" destId="{A18A07F9-2288-4266-9476-6537C3706296}" srcOrd="4" destOrd="0" parTransId="{975FCB3C-4D42-4E20-B561-D7AE663E9968}" sibTransId="{42B31969-3A45-4504-9470-14A18A172323}"/>
    <dgm:cxn modelId="{42586A56-10E6-4407-ACB6-4A3F2FCA9C7A}" srcId="{0F123669-2E51-41E6-AD05-3E79297D2C1F}" destId="{1D122D21-2B04-45F8-9FB5-BE57A39C47BB}" srcOrd="11" destOrd="0" parTransId="{BB2CBD19-24A1-4BEA-985D-BA3164A18736}" sibTransId="{E7A82B4F-92BE-4D95-861D-B783D83C8D90}"/>
    <dgm:cxn modelId="{A3AAFB59-4FA6-4AB9-A648-E310B0C7F2B9}" srcId="{0F123669-2E51-41E6-AD05-3E79297D2C1F}" destId="{ED7E4D50-67AC-4727-95EA-D94A6E3F94B3}" srcOrd="3" destOrd="0" parTransId="{13EE6605-BC53-4C01-A781-0BCE153FFA70}" sibTransId="{DB71C0B7-00BF-4EE0-B73E-8B5F4209B946}"/>
    <dgm:cxn modelId="{8704B49D-7B5F-4611-A8D5-5678FAE43C30}" type="presOf" srcId="{2611C847-03A7-4D4E-8441-770D0AD080A4}" destId="{CC24D4BF-B3AF-44F3-85CF-160395B66FD7}" srcOrd="0" destOrd="0" presId="urn:microsoft.com/office/officeart/2005/8/layout/chevron1"/>
    <dgm:cxn modelId="{568A0DA9-9F7C-4C82-91E4-EDDA2380A56F}" type="presOf" srcId="{D004BE80-55B4-4998-930C-84D4172011E6}" destId="{C5400345-A9DD-4030-9463-B0CDAA2BE3B2}" srcOrd="0" destOrd="0" presId="urn:microsoft.com/office/officeart/2005/8/layout/chevron1"/>
    <dgm:cxn modelId="{03C973B3-A3D2-464C-B565-8CC31F24DC29}" type="presOf" srcId="{BF9FDA3E-4E1C-4C15-BF6B-9E731E91F79C}" destId="{B80F4930-B73D-400B-B278-60C686698D72}" srcOrd="0" destOrd="0" presId="urn:microsoft.com/office/officeart/2005/8/layout/chevron1"/>
    <dgm:cxn modelId="{DF3C98B6-8EE5-4AC4-91AA-A9FF33D578BB}" srcId="{0F123669-2E51-41E6-AD05-3E79297D2C1F}" destId="{B7F9292A-91CD-4B82-BE3E-7C3217CB023C}" srcOrd="2" destOrd="0" parTransId="{B767EC88-C0AD-40E8-AD17-AC77F520B6EF}" sibTransId="{5910AEC7-2792-48AC-930A-2E5DE7ED8703}"/>
    <dgm:cxn modelId="{E322B6BC-CA6A-4F89-8446-F0258C256AD7}" type="presOf" srcId="{403DF721-4857-417F-9582-2B31629A051D}" destId="{5A40937A-38D2-4CBE-97C8-4F846C35AB5B}" srcOrd="0" destOrd="0" presId="urn:microsoft.com/office/officeart/2005/8/layout/chevron1"/>
    <dgm:cxn modelId="{62952EC5-2E06-458D-B5EC-895E1093DD71}" type="presOf" srcId="{ED7E4D50-67AC-4727-95EA-D94A6E3F94B3}" destId="{CEE37F75-DBEA-4A57-8750-F91A8E0556EF}" srcOrd="0" destOrd="0" presId="urn:microsoft.com/office/officeart/2005/8/layout/chevron1"/>
    <dgm:cxn modelId="{7F393FC7-426C-44FE-B99D-CB4FCE21084B}" type="presOf" srcId="{1D122D21-2B04-45F8-9FB5-BE57A39C47BB}" destId="{F340D1A8-9920-4ABC-BFF0-3EA0AAB0F3E5}" srcOrd="0" destOrd="0" presId="urn:microsoft.com/office/officeart/2005/8/layout/chevron1"/>
    <dgm:cxn modelId="{F77CB2CE-BF0D-484A-A559-3A81AAB297FA}" srcId="{0F123669-2E51-41E6-AD05-3E79297D2C1F}" destId="{D004BE80-55B4-4998-930C-84D4172011E6}" srcOrd="5" destOrd="0" parTransId="{C531E30D-CF65-425A-B0EA-3FC8D9AFDCC2}" sibTransId="{46FA26BD-8037-4471-A692-DD472D0F83E1}"/>
    <dgm:cxn modelId="{E53EDFD9-5FCA-4F63-91C5-B23B42DE064C}" srcId="{0F123669-2E51-41E6-AD05-3E79297D2C1F}" destId="{2611C847-03A7-4D4E-8441-770D0AD080A4}" srcOrd="1" destOrd="0" parTransId="{914A69D4-BA2A-4A53-8D07-8041BD220B63}" sibTransId="{DAA735AF-D0B4-449E-8954-85BFE2B51FD0}"/>
    <dgm:cxn modelId="{5D544DDD-E43A-41C2-8095-56F02F137BA5}" srcId="{0F123669-2E51-41E6-AD05-3E79297D2C1F}" destId="{F80A4FB6-DB81-406F-9593-3DF0CFFD9E7A}" srcOrd="9" destOrd="0" parTransId="{BCE1C4C4-620D-4F40-8C7C-E23728489994}" sibTransId="{1C7AFE51-2500-4B12-B48E-EB94177CEB3D}"/>
    <dgm:cxn modelId="{6B1AAAEC-1BD1-45D6-86E1-1BAF58093BCA}" srcId="{0F123669-2E51-41E6-AD05-3E79297D2C1F}" destId="{BF9FDA3E-4E1C-4C15-BF6B-9E731E91F79C}" srcOrd="8" destOrd="0" parTransId="{6A9C1804-6386-4CAF-BB93-504E9DFEC8EE}" sibTransId="{C9873160-E55A-4BC7-A9DF-F8462912BEA0}"/>
    <dgm:cxn modelId="{951D01EF-B3DB-4270-8120-55479F866CD4}" type="presOf" srcId="{0F123669-2E51-41E6-AD05-3E79297D2C1F}" destId="{14504131-CEA6-4BB1-AAA8-7E98327EC42A}" srcOrd="0" destOrd="0" presId="urn:microsoft.com/office/officeart/2005/8/layout/chevron1"/>
    <dgm:cxn modelId="{1CE7C9F3-6FA8-44C3-AFF5-118AEC0A7151}" srcId="{0F123669-2E51-41E6-AD05-3E79297D2C1F}" destId="{298B9450-31D9-4062-BA5A-8F1CEA8D776E}" srcOrd="6" destOrd="0" parTransId="{304C1ADE-5E7E-4EEF-B38C-1F6CA5F18EA1}" sibTransId="{4915B03F-FFD5-41BF-9968-32E8FD9588BB}"/>
    <dgm:cxn modelId="{29C148FD-DF4C-4919-B646-B1128B618998}" type="presOf" srcId="{F80A4FB6-DB81-406F-9593-3DF0CFFD9E7A}" destId="{0C8BB091-78C9-432F-98A7-44C3143448A5}" srcOrd="0" destOrd="0" presId="urn:microsoft.com/office/officeart/2005/8/layout/chevron1"/>
    <dgm:cxn modelId="{C1BEC1C2-A66A-404B-AE49-CC17C980DF7C}" type="presParOf" srcId="{14504131-CEA6-4BB1-AAA8-7E98327EC42A}" destId="{5A40937A-38D2-4CBE-97C8-4F846C35AB5B}" srcOrd="0" destOrd="0" presId="urn:microsoft.com/office/officeart/2005/8/layout/chevron1"/>
    <dgm:cxn modelId="{9147604D-BBA1-489E-B756-5EE02A935995}" type="presParOf" srcId="{14504131-CEA6-4BB1-AAA8-7E98327EC42A}" destId="{85B95324-1DA4-4E7A-8ED3-A33C3D4BAD02}" srcOrd="1" destOrd="0" presId="urn:microsoft.com/office/officeart/2005/8/layout/chevron1"/>
    <dgm:cxn modelId="{3A035167-2DE1-4167-A7A9-FAE56685A279}" type="presParOf" srcId="{14504131-CEA6-4BB1-AAA8-7E98327EC42A}" destId="{CC24D4BF-B3AF-44F3-85CF-160395B66FD7}" srcOrd="2" destOrd="0" presId="urn:microsoft.com/office/officeart/2005/8/layout/chevron1"/>
    <dgm:cxn modelId="{8C93C671-9CD7-48F8-A79B-3A144457D131}" type="presParOf" srcId="{14504131-CEA6-4BB1-AAA8-7E98327EC42A}" destId="{99C8889E-C4EB-42F0-BCDB-EFB616CCDC10}" srcOrd="3" destOrd="0" presId="urn:microsoft.com/office/officeart/2005/8/layout/chevron1"/>
    <dgm:cxn modelId="{B1A7F212-BAF5-4D23-A5EE-77EA55FF8166}" type="presParOf" srcId="{14504131-CEA6-4BB1-AAA8-7E98327EC42A}" destId="{042554A4-4375-4C80-9752-37384714880A}" srcOrd="4" destOrd="0" presId="urn:microsoft.com/office/officeart/2005/8/layout/chevron1"/>
    <dgm:cxn modelId="{EA6DDAF8-738C-496F-81B7-22D87F991FDE}" type="presParOf" srcId="{14504131-CEA6-4BB1-AAA8-7E98327EC42A}" destId="{D876DF9C-9C10-4882-8940-864FA0C38288}" srcOrd="5" destOrd="0" presId="urn:microsoft.com/office/officeart/2005/8/layout/chevron1"/>
    <dgm:cxn modelId="{92AF616E-A08C-4107-BFDD-1D64E1C5B118}" type="presParOf" srcId="{14504131-CEA6-4BB1-AAA8-7E98327EC42A}" destId="{CEE37F75-DBEA-4A57-8750-F91A8E0556EF}" srcOrd="6" destOrd="0" presId="urn:microsoft.com/office/officeart/2005/8/layout/chevron1"/>
    <dgm:cxn modelId="{AAFC3166-1453-4C35-AD7D-167B17083D40}" type="presParOf" srcId="{14504131-CEA6-4BB1-AAA8-7E98327EC42A}" destId="{C4C1015B-0E0E-457C-93D3-F56ABA1594D2}" srcOrd="7" destOrd="0" presId="urn:microsoft.com/office/officeart/2005/8/layout/chevron1"/>
    <dgm:cxn modelId="{364C2381-443C-4698-BC0A-7BA04AA2D9B4}" type="presParOf" srcId="{14504131-CEA6-4BB1-AAA8-7E98327EC42A}" destId="{08CB7C4E-C4A0-4A9D-A45D-1A51E03BAB9E}" srcOrd="8" destOrd="0" presId="urn:microsoft.com/office/officeart/2005/8/layout/chevron1"/>
    <dgm:cxn modelId="{9C01EF5B-2062-4843-8EA3-777010C05041}" type="presParOf" srcId="{14504131-CEA6-4BB1-AAA8-7E98327EC42A}" destId="{CA57BC64-C8E4-4897-AE2C-E3D6467A9C32}" srcOrd="9" destOrd="0" presId="urn:microsoft.com/office/officeart/2005/8/layout/chevron1"/>
    <dgm:cxn modelId="{1E6D1EBF-131D-48DC-9DA8-E84B1BC85300}" type="presParOf" srcId="{14504131-CEA6-4BB1-AAA8-7E98327EC42A}" destId="{C5400345-A9DD-4030-9463-B0CDAA2BE3B2}" srcOrd="10" destOrd="0" presId="urn:microsoft.com/office/officeart/2005/8/layout/chevron1"/>
    <dgm:cxn modelId="{3319D3F5-2583-4C94-9371-8D0A3026BB98}" type="presParOf" srcId="{14504131-CEA6-4BB1-AAA8-7E98327EC42A}" destId="{FCFCBAAE-3A47-491C-910A-9889836F36A5}" srcOrd="11" destOrd="0" presId="urn:microsoft.com/office/officeart/2005/8/layout/chevron1"/>
    <dgm:cxn modelId="{35FBC07B-E2BA-4E5C-A160-BD2C8CB7175B}" type="presParOf" srcId="{14504131-CEA6-4BB1-AAA8-7E98327EC42A}" destId="{64B0153A-0193-41B2-B62D-3D38A497D568}" srcOrd="12" destOrd="0" presId="urn:microsoft.com/office/officeart/2005/8/layout/chevron1"/>
    <dgm:cxn modelId="{E7EFB402-8F59-4496-899D-B4C706F0BA9D}" type="presParOf" srcId="{14504131-CEA6-4BB1-AAA8-7E98327EC42A}" destId="{4FEE7377-77AC-45C3-9B9E-57F040A2B7F0}" srcOrd="13" destOrd="0" presId="urn:microsoft.com/office/officeart/2005/8/layout/chevron1"/>
    <dgm:cxn modelId="{33745DFB-BF8B-4048-AA20-B3F425005450}" type="presParOf" srcId="{14504131-CEA6-4BB1-AAA8-7E98327EC42A}" destId="{C8E80F7C-0232-47C3-B91C-DF0444F1FDF8}" srcOrd="14" destOrd="0" presId="urn:microsoft.com/office/officeart/2005/8/layout/chevron1"/>
    <dgm:cxn modelId="{324803CE-2EEC-4CAB-9A5F-F6BB6330FDDA}" type="presParOf" srcId="{14504131-CEA6-4BB1-AAA8-7E98327EC42A}" destId="{FA35DF88-0D20-4C47-AB0E-95D80AF3A6E7}" srcOrd="15" destOrd="0" presId="urn:microsoft.com/office/officeart/2005/8/layout/chevron1"/>
    <dgm:cxn modelId="{A6F2E1F0-9BA2-4E96-84EE-D54CF16697F4}" type="presParOf" srcId="{14504131-CEA6-4BB1-AAA8-7E98327EC42A}" destId="{B80F4930-B73D-400B-B278-60C686698D72}" srcOrd="16" destOrd="0" presId="urn:microsoft.com/office/officeart/2005/8/layout/chevron1"/>
    <dgm:cxn modelId="{680DD4BC-9EEC-46E1-A6B6-CF869C59DEC6}" type="presParOf" srcId="{14504131-CEA6-4BB1-AAA8-7E98327EC42A}" destId="{7AB83F20-A08A-4BD0-9F78-579074402367}" srcOrd="17" destOrd="0" presId="urn:microsoft.com/office/officeart/2005/8/layout/chevron1"/>
    <dgm:cxn modelId="{25699A13-075C-4FA4-A88C-B2BC39B3E0D6}" type="presParOf" srcId="{14504131-CEA6-4BB1-AAA8-7E98327EC42A}" destId="{0C8BB091-78C9-432F-98A7-44C3143448A5}" srcOrd="18" destOrd="0" presId="urn:microsoft.com/office/officeart/2005/8/layout/chevron1"/>
    <dgm:cxn modelId="{EC82AB96-221F-492B-9499-22E0C5F4745F}" type="presParOf" srcId="{14504131-CEA6-4BB1-AAA8-7E98327EC42A}" destId="{C266AB5A-8A82-4AD4-896B-9F4176608669}" srcOrd="19" destOrd="0" presId="urn:microsoft.com/office/officeart/2005/8/layout/chevron1"/>
    <dgm:cxn modelId="{747B0813-5805-4D21-B5A3-86CF768D413D}" type="presParOf" srcId="{14504131-CEA6-4BB1-AAA8-7E98327EC42A}" destId="{FB8A984B-1BE2-450E-A301-323BFB43C656}" srcOrd="20" destOrd="0" presId="urn:microsoft.com/office/officeart/2005/8/layout/chevron1"/>
    <dgm:cxn modelId="{ED0778DA-5A85-47A2-AF2D-6B176D45CF8B}" type="presParOf" srcId="{14504131-CEA6-4BB1-AAA8-7E98327EC42A}" destId="{128BFAAD-BE32-4126-84D9-C103CB3829A8}" srcOrd="21" destOrd="0" presId="urn:microsoft.com/office/officeart/2005/8/layout/chevron1"/>
    <dgm:cxn modelId="{77A04785-4A6A-4B36-BCB5-318687E3CC56}" type="presParOf" srcId="{14504131-CEA6-4BB1-AAA8-7E98327EC42A}" destId="{F340D1A8-9920-4ABC-BFF0-3EA0AAB0F3E5}" srcOrd="22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0937A-38D2-4CBE-97C8-4F846C35AB5B}">
      <dsp:nvSpPr>
        <dsp:cNvPr id="0" name=""/>
        <dsp:cNvSpPr/>
      </dsp:nvSpPr>
      <dsp:spPr>
        <a:xfrm>
          <a:off x="4250" y="453454"/>
          <a:ext cx="1046634" cy="41865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2013</a:t>
          </a:r>
        </a:p>
      </dsp:txBody>
      <dsp:txXfrm>
        <a:off x="213577" y="453454"/>
        <a:ext cx="627981" cy="418653"/>
      </dsp:txXfrm>
    </dsp:sp>
    <dsp:sp modelId="{CC24D4BF-B3AF-44F3-85CF-160395B66FD7}">
      <dsp:nvSpPr>
        <dsp:cNvPr id="0" name=""/>
        <dsp:cNvSpPr/>
      </dsp:nvSpPr>
      <dsp:spPr>
        <a:xfrm>
          <a:off x="946221" y="453454"/>
          <a:ext cx="1046634" cy="41865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2014</a:t>
          </a:r>
        </a:p>
      </dsp:txBody>
      <dsp:txXfrm>
        <a:off x="1155548" y="453454"/>
        <a:ext cx="627981" cy="418653"/>
      </dsp:txXfrm>
    </dsp:sp>
    <dsp:sp modelId="{042554A4-4375-4C80-9752-37384714880A}">
      <dsp:nvSpPr>
        <dsp:cNvPr id="0" name=""/>
        <dsp:cNvSpPr/>
      </dsp:nvSpPr>
      <dsp:spPr>
        <a:xfrm>
          <a:off x="1888192" y="453454"/>
          <a:ext cx="1046634" cy="4186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2015</a:t>
          </a:r>
        </a:p>
      </dsp:txBody>
      <dsp:txXfrm>
        <a:off x="2097519" y="453454"/>
        <a:ext cx="627981" cy="418653"/>
      </dsp:txXfrm>
    </dsp:sp>
    <dsp:sp modelId="{CEE37F75-DBEA-4A57-8750-F91A8E0556EF}">
      <dsp:nvSpPr>
        <dsp:cNvPr id="0" name=""/>
        <dsp:cNvSpPr/>
      </dsp:nvSpPr>
      <dsp:spPr>
        <a:xfrm>
          <a:off x="2830162" y="453454"/>
          <a:ext cx="1046634" cy="41865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2016</a:t>
          </a:r>
        </a:p>
      </dsp:txBody>
      <dsp:txXfrm>
        <a:off x="3039489" y="453454"/>
        <a:ext cx="627981" cy="418653"/>
      </dsp:txXfrm>
    </dsp:sp>
    <dsp:sp modelId="{08CB7C4E-C4A0-4A9D-A45D-1A51E03BAB9E}">
      <dsp:nvSpPr>
        <dsp:cNvPr id="0" name=""/>
        <dsp:cNvSpPr/>
      </dsp:nvSpPr>
      <dsp:spPr>
        <a:xfrm>
          <a:off x="3772133" y="453454"/>
          <a:ext cx="1046634" cy="41865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2017</a:t>
          </a:r>
        </a:p>
      </dsp:txBody>
      <dsp:txXfrm>
        <a:off x="3981460" y="453454"/>
        <a:ext cx="627981" cy="418653"/>
      </dsp:txXfrm>
    </dsp:sp>
    <dsp:sp modelId="{C5400345-A9DD-4030-9463-B0CDAA2BE3B2}">
      <dsp:nvSpPr>
        <dsp:cNvPr id="0" name=""/>
        <dsp:cNvSpPr/>
      </dsp:nvSpPr>
      <dsp:spPr>
        <a:xfrm>
          <a:off x="4714104" y="453454"/>
          <a:ext cx="1046634" cy="41865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2018</a:t>
          </a:r>
        </a:p>
      </dsp:txBody>
      <dsp:txXfrm>
        <a:off x="4923431" y="453454"/>
        <a:ext cx="627981" cy="418653"/>
      </dsp:txXfrm>
    </dsp:sp>
    <dsp:sp modelId="{64B0153A-0193-41B2-B62D-3D38A497D568}">
      <dsp:nvSpPr>
        <dsp:cNvPr id="0" name=""/>
        <dsp:cNvSpPr/>
      </dsp:nvSpPr>
      <dsp:spPr>
        <a:xfrm>
          <a:off x="5656074" y="453454"/>
          <a:ext cx="1046634" cy="41865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2019</a:t>
          </a:r>
        </a:p>
      </dsp:txBody>
      <dsp:txXfrm>
        <a:off x="5865401" y="453454"/>
        <a:ext cx="627981" cy="418653"/>
      </dsp:txXfrm>
    </dsp:sp>
    <dsp:sp modelId="{C8E80F7C-0232-47C3-B91C-DF0444F1FDF8}">
      <dsp:nvSpPr>
        <dsp:cNvPr id="0" name=""/>
        <dsp:cNvSpPr/>
      </dsp:nvSpPr>
      <dsp:spPr>
        <a:xfrm>
          <a:off x="6598045" y="453454"/>
          <a:ext cx="1046634" cy="41865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2020</a:t>
          </a:r>
        </a:p>
      </dsp:txBody>
      <dsp:txXfrm>
        <a:off x="6807372" y="453454"/>
        <a:ext cx="627981" cy="418653"/>
      </dsp:txXfrm>
    </dsp:sp>
    <dsp:sp modelId="{B80F4930-B73D-400B-B278-60C686698D72}">
      <dsp:nvSpPr>
        <dsp:cNvPr id="0" name=""/>
        <dsp:cNvSpPr/>
      </dsp:nvSpPr>
      <dsp:spPr>
        <a:xfrm>
          <a:off x="7540016" y="453454"/>
          <a:ext cx="1046634" cy="41865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2021</a:t>
          </a:r>
        </a:p>
      </dsp:txBody>
      <dsp:txXfrm>
        <a:off x="7749343" y="453454"/>
        <a:ext cx="627981" cy="418653"/>
      </dsp:txXfrm>
    </dsp:sp>
    <dsp:sp modelId="{0C8BB091-78C9-432F-98A7-44C3143448A5}">
      <dsp:nvSpPr>
        <dsp:cNvPr id="0" name=""/>
        <dsp:cNvSpPr/>
      </dsp:nvSpPr>
      <dsp:spPr>
        <a:xfrm>
          <a:off x="8481986" y="453454"/>
          <a:ext cx="1046634" cy="418653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2022</a:t>
          </a:r>
        </a:p>
      </dsp:txBody>
      <dsp:txXfrm>
        <a:off x="8691313" y="453454"/>
        <a:ext cx="627981" cy="418653"/>
      </dsp:txXfrm>
    </dsp:sp>
    <dsp:sp modelId="{FB8A984B-1BE2-450E-A301-323BFB43C656}">
      <dsp:nvSpPr>
        <dsp:cNvPr id="0" name=""/>
        <dsp:cNvSpPr/>
      </dsp:nvSpPr>
      <dsp:spPr>
        <a:xfrm>
          <a:off x="9423957" y="453454"/>
          <a:ext cx="1046634" cy="41865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2023</a:t>
          </a:r>
        </a:p>
      </dsp:txBody>
      <dsp:txXfrm>
        <a:off x="9633284" y="453454"/>
        <a:ext cx="627981" cy="418653"/>
      </dsp:txXfrm>
    </dsp:sp>
    <dsp:sp modelId="{F340D1A8-9920-4ABC-BFF0-3EA0AAB0F3E5}">
      <dsp:nvSpPr>
        <dsp:cNvPr id="0" name=""/>
        <dsp:cNvSpPr/>
      </dsp:nvSpPr>
      <dsp:spPr>
        <a:xfrm>
          <a:off x="10365928" y="453454"/>
          <a:ext cx="1046634" cy="41865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2024</a:t>
          </a:r>
        </a:p>
      </dsp:txBody>
      <dsp:txXfrm>
        <a:off x="10575255" y="453454"/>
        <a:ext cx="627981" cy="418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ti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740937"/>
            <a:ext cx="1591853" cy="9805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238" y="5738237"/>
            <a:ext cx="2254562" cy="9805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29" y="5763236"/>
            <a:ext cx="1311923" cy="10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5" y="106603"/>
            <a:ext cx="365150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8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058400" cy="680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54" y="-51517"/>
            <a:ext cx="10515600" cy="1325563"/>
          </a:xfrm>
        </p:spPr>
        <p:txBody>
          <a:bodyPr/>
          <a:lstStyle>
            <a:lvl1pPr>
              <a:defRPr>
                <a:solidFill>
                  <a:srgbClr val="33609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76" y="1465700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35560" y="965200"/>
            <a:ext cx="11843740" cy="0"/>
          </a:xfrm>
          <a:prstGeom prst="line">
            <a:avLst/>
          </a:prstGeom>
          <a:ln w="19050">
            <a:solidFill>
              <a:srgbClr val="3360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47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0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7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5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22620-6C75-41C4-BA2C-9167EF6E0246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1765-5593-4422-9F5A-70A2CAFFC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8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18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31.png"/><Relationship Id="rId12" Type="http://schemas.openxmlformats.org/officeDocument/2006/relationships/image" Target="../media/image25.png"/><Relationship Id="rId17" Type="http://schemas.microsoft.com/office/2007/relationships/hdphoto" Target="../media/hdphoto1.wdp"/><Relationship Id="rId2" Type="http://schemas.openxmlformats.org/officeDocument/2006/relationships/image" Target="../media/image24.png"/><Relationship Id="rId16" Type="http://schemas.openxmlformats.org/officeDocument/2006/relationships/image" Target="../media/image37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image" Target="../media/image28.png"/><Relationship Id="rId9" Type="http://schemas.openxmlformats.org/officeDocument/2006/relationships/image" Target="../media/image27.png"/><Relationship Id="rId1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8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microsoft.com/office/2007/relationships/hdphoto" Target="../media/hdphoto1.wdp"/><Relationship Id="rId2" Type="http://schemas.openxmlformats.org/officeDocument/2006/relationships/diagramData" Target="../diagrams/data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0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jp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rfa-files/RFA-NS-23-009.html" TargetMode="External"/><Relationship Id="rId2" Type="http://schemas.openxmlformats.org/officeDocument/2006/relationships/hyperlink" Target="https://grants.nih.gov/grants/guide/rfa-files/RFA-NS-23-00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rants.nih.gov/grants/guide/rfa-files/RFA-NS-23-010.html" TargetMode="External"/><Relationship Id="rId4" Type="http://schemas.openxmlformats.org/officeDocument/2006/relationships/hyperlink" Target="https://grants.nih.gov/grants/guide/rfa-files/RFA-NS-22-030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StrokeNet</a:t>
            </a:r>
            <a:r>
              <a:rPr lang="en-US" dirty="0"/>
              <a:t> 3.0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Scott Janis, Ph.D., M.A. </a:t>
            </a:r>
          </a:p>
          <a:p>
            <a:r>
              <a:rPr lang="en-US" dirty="0"/>
              <a:t>Program Director, </a:t>
            </a:r>
            <a:r>
              <a:rPr lang="en-US" dirty="0" err="1"/>
              <a:t>StrokeNet</a:t>
            </a:r>
            <a:endParaRPr lang="en-US" dirty="0"/>
          </a:p>
          <a:p>
            <a:r>
              <a:rPr lang="en-US" dirty="0"/>
              <a:t>Division of Clinical Research, NINDS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89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8064-0057-C8AE-8A0F-486086C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of U.S. 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822D4F-3962-8F7B-BA8F-F30D93792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03" y="2568071"/>
            <a:ext cx="6765057" cy="4046818"/>
          </a:xfrm>
          <a:prstGeom prst="rect">
            <a:avLst/>
          </a:prstGeom>
        </p:spPr>
      </p:pic>
      <p:pic>
        <p:nvPicPr>
          <p:cNvPr id="5" name="Picture 1" descr="United States Population Density Map">
            <a:extLst>
              <a:ext uri="{FF2B5EF4-FFF2-40B4-BE49-F238E27FC236}">
                <a16:creationId xmlns:a16="http://schemas.microsoft.com/office/drawing/2014/main" id="{9845CE52-0035-ECDA-8C65-B192CAD8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" y="1664616"/>
            <a:ext cx="5576637" cy="352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9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BAD5-EC09-C436-1D09-5545097E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Race and Ethnic Population</a:t>
            </a:r>
          </a:p>
        </p:txBody>
      </p:sp>
      <p:pic>
        <p:nvPicPr>
          <p:cNvPr id="4" name="Picture 3" descr="Most Prevalent Race or Ethnicity Group by County for the Population Under the Age of 18">
            <a:extLst>
              <a:ext uri="{FF2B5EF4-FFF2-40B4-BE49-F238E27FC236}">
                <a16:creationId xmlns:a16="http://schemas.microsoft.com/office/drawing/2014/main" id="{EF3CC7CE-145D-593A-1360-81BA18F4C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" y="3244547"/>
            <a:ext cx="6353299" cy="36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189F02-F297-B4AD-D7BF-7FEBE639A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92" y="1460074"/>
            <a:ext cx="5995208" cy="358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CFFDF-1548-27A0-8F38-2F6D4511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the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4D85A-11CF-343F-395F-A53E980DA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Metrics</a:t>
            </a:r>
          </a:p>
          <a:p>
            <a:pPr lvl="1"/>
            <a:r>
              <a:rPr lang="en-US" dirty="0"/>
              <a:t>Generally positive overall (as a network we looked good)</a:t>
            </a:r>
          </a:p>
          <a:p>
            <a:pPr lvl="1"/>
            <a:r>
              <a:rPr lang="en-US" dirty="0"/>
              <a:t>Some overstating of data</a:t>
            </a:r>
          </a:p>
          <a:p>
            <a:pPr lvl="2"/>
            <a:r>
              <a:rPr lang="en-US" dirty="0"/>
              <a:t>Had several applications providing their rank in studies that was inconsistently reported by other applications</a:t>
            </a:r>
          </a:p>
          <a:p>
            <a:pPr lvl="2"/>
            <a:r>
              <a:rPr lang="en-US" dirty="0"/>
              <a:t>In some cases, it was hard to evaluate enrollment in non-SN trials</a:t>
            </a:r>
          </a:p>
          <a:p>
            <a:pPr lvl="2"/>
            <a:r>
              <a:rPr lang="en-US" dirty="0"/>
              <a:t>Start-up times were not always well explained (maybe need median time and explain outliers)</a:t>
            </a:r>
          </a:p>
          <a:p>
            <a:pPr lvl="2"/>
            <a:r>
              <a:rPr lang="en-US" dirty="0"/>
              <a:t>Didn’t focus enough on average monthly rates </a:t>
            </a:r>
          </a:p>
          <a:p>
            <a:pPr lvl="2"/>
            <a:r>
              <a:rPr lang="en-US" dirty="0"/>
              <a:t>Reviewers were sometimes confused with enrolled vs. randomized subjects</a:t>
            </a:r>
          </a:p>
          <a:p>
            <a:pPr lvl="1"/>
            <a:r>
              <a:rPr lang="en-US" dirty="0"/>
              <a:t>Review looked for contribution from network sites</a:t>
            </a:r>
          </a:p>
        </p:txBody>
      </p:sp>
    </p:spTree>
    <p:extLst>
      <p:ext uri="{BB962C8B-B14F-4D97-AF65-F5344CB8AC3E}">
        <p14:creationId xmlns:p14="http://schemas.microsoft.com/office/powerpoint/2010/main" val="338293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4D44-536B-89AD-537A-5307C286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the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9783F-FBBC-69F3-2ECD-D04910AA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5" y="1465699"/>
            <a:ext cx="10786451" cy="5698775"/>
          </a:xfrm>
        </p:spPr>
        <p:txBody>
          <a:bodyPr>
            <a:normAutofit/>
          </a:bodyPr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Overall, they were impressed</a:t>
            </a:r>
          </a:p>
          <a:p>
            <a:pPr lvl="1"/>
            <a:r>
              <a:rPr lang="en-US" dirty="0"/>
              <a:t>Focused on productivity of the fellows (grants, jobs, etc.)</a:t>
            </a:r>
          </a:p>
          <a:p>
            <a:pPr lvl="1"/>
            <a:r>
              <a:rPr lang="en-US" dirty="0"/>
              <a:t>High boost for sites that had very productive or successful fellows</a:t>
            </a:r>
          </a:p>
          <a:p>
            <a:pPr lvl="1"/>
            <a:r>
              <a:rPr lang="en-US" dirty="0"/>
              <a:t>Training didn’t cause us any problems in the review or final scores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Network communication between RCCs and sites</a:t>
            </a:r>
          </a:p>
          <a:p>
            <a:pPr lvl="1"/>
            <a:r>
              <a:rPr lang="en-US" dirty="0"/>
              <a:t>This was a big focus in the review.  Reviewers looked for how well the RCC communicated with and managed issues in their network</a:t>
            </a:r>
          </a:p>
          <a:p>
            <a:pPr lvl="2"/>
            <a:r>
              <a:rPr lang="en-US" dirty="0"/>
              <a:t>i.e., how were enrollment problems managed, etc. </a:t>
            </a:r>
          </a:p>
          <a:p>
            <a:pPr lvl="1"/>
            <a:r>
              <a:rPr lang="en-US" dirty="0"/>
              <a:t>Big focus on corrective action plans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8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60D3-2195-F285-A104-5BB1F1C3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from the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DE58A-83EC-F396-3196-4C8DEA4A3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6" y="1465700"/>
            <a:ext cx="10685968" cy="4864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Succession/Transition plan</a:t>
            </a:r>
          </a:p>
          <a:p>
            <a:pPr lvl="1"/>
            <a:r>
              <a:rPr lang="en-US" dirty="0"/>
              <a:t>Everyone had one.  That was noted as a requirement in the RFA. </a:t>
            </a:r>
          </a:p>
          <a:p>
            <a:pPr lvl="1"/>
            <a:r>
              <a:rPr lang="en-US" dirty="0"/>
              <a:t>Reviewers focused and credited sites who had a transitional development plan to train leadership (i.e., building on the opportunity to train younger PIs for a leadership role rather than just state a co-PI would take over).  </a:t>
            </a:r>
          </a:p>
          <a:p>
            <a:pPr lvl="1"/>
            <a:r>
              <a:rPr lang="en-US" dirty="0"/>
              <a:t>This especially became important given all the well-established and accomplished PIs we have in the network and also in the spirit of the training programs we have established.  </a:t>
            </a:r>
          </a:p>
          <a:p>
            <a:endParaRPr lang="en-US" dirty="0"/>
          </a:p>
          <a:p>
            <a:r>
              <a:rPr lang="en-US" dirty="0"/>
              <a:t>Commitment to </a:t>
            </a:r>
            <a:r>
              <a:rPr lang="en-US" dirty="0" err="1"/>
              <a:t>cIRB</a:t>
            </a:r>
            <a:endParaRPr lang="en-US" dirty="0"/>
          </a:p>
          <a:p>
            <a:pPr lvl="1"/>
            <a:r>
              <a:rPr lang="en-US" dirty="0"/>
              <a:t>No issues with what was included in the applications.  Need to adhere to this commitment.  Expect milestones in the award notice to hold your institutions to enforce their reliance. </a:t>
            </a:r>
          </a:p>
          <a:p>
            <a:pPr lvl="1"/>
            <a:r>
              <a:rPr lang="en-US" dirty="0"/>
              <a:t>Lots of focus on EFIC  </a:t>
            </a:r>
          </a:p>
        </p:txBody>
      </p:sp>
    </p:spTree>
    <p:extLst>
      <p:ext uri="{BB962C8B-B14F-4D97-AF65-F5344CB8AC3E}">
        <p14:creationId xmlns:p14="http://schemas.microsoft.com/office/powerpoint/2010/main" val="233933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 </a:t>
            </a:r>
            <a:r>
              <a:rPr lang="en-US" dirty="0" err="1"/>
              <a:t>StrokeNet</a:t>
            </a:r>
            <a:r>
              <a:rPr lang="en-US" dirty="0"/>
              <a:t> 3.0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CC6DD2-220C-301C-441B-0972EA1C3FFC}"/>
              </a:ext>
            </a:extLst>
          </p:cNvPr>
          <p:cNvSpPr txBox="1">
            <a:spLocks/>
          </p:cNvSpPr>
          <p:nvPr/>
        </p:nvSpPr>
        <p:spPr>
          <a:xfrm>
            <a:off x="546954" y="1433071"/>
            <a:ext cx="10160000" cy="529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NCC and NDMC will</a:t>
            </a: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</a:rPr>
              <a:t> organize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, with the collaboration of leadership from the RCCs, a series of </a:t>
            </a:r>
            <a:r>
              <a:rPr lang="en-US" i="1" dirty="0">
                <a:solidFill>
                  <a:srgbClr val="FF0000"/>
                </a:solidFill>
                <a:latin typeface="Helvetica" panose="020B0604020202020204" pitchFamily="34" charset="0"/>
              </a:rPr>
              <a:t>network-linked, open conferences 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to facilitate community stakeholder discussions that identify areas of high unmet need and priorities in stroke research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At least one conference biennially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Leadership at the NCC, NDMC, and RCCs will be encouraged to work with the broader stroke community to prioritize areas of unmet need.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Additional support for the meetings will be encouraged through the submission of conference grants to NIH and solicitation of outside sponsorship as appropriate.</a:t>
            </a:r>
          </a:p>
          <a:p>
            <a:pPr marL="350837" lvl="1" indent="0">
              <a:buFont typeface="Arial" panose="020B0604020202020204" pitchFamily="34" charset="0"/>
              <a:buNone/>
            </a:pPr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The addition of an 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</a:rPr>
              <a:t>Education and Development Program for </a:t>
            </a:r>
            <a:r>
              <a:rPr lang="en-US" i="1" dirty="0">
                <a:solidFill>
                  <a:srgbClr val="FF0000"/>
                </a:solidFill>
                <a:latin typeface="Helvetica" panose="020B0604020202020204" pitchFamily="34" charset="0"/>
              </a:rPr>
              <a:t>program managers and research study coordinators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 that will be centrally run by the NCC and supported by the RCCs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its aim will be to build a robust resource of trained research managers for the future.</a:t>
            </a:r>
          </a:p>
          <a:p>
            <a:pPr marL="457200" lvl="1" indent="0">
              <a:buNone/>
            </a:pPr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STEP EVT platform – First OTA (</a:t>
            </a:r>
            <a:r>
              <a:rPr lang="en-US" i="1" dirty="0">
                <a:solidFill>
                  <a:srgbClr val="FF0000"/>
                </a:solidFill>
                <a:latin typeface="Helvetica" panose="020B0604020202020204" pitchFamily="34" charset="0"/>
              </a:rPr>
              <a:t>Other Transaction Authority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</a:rPr>
              <a:t>) program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0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89B5-F442-C40D-5970-7CDDC922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NINDS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19BED-FA5B-8ABF-A055-B0E1D2699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</a:t>
            </a:r>
            <a:r>
              <a:rPr lang="en-US" i="1" dirty="0"/>
              <a:t>new</a:t>
            </a:r>
            <a:r>
              <a:rPr lang="en-US" dirty="0"/>
              <a:t> NOFO (notice of funding announcement) for the UG3/UH3 </a:t>
            </a:r>
            <a:r>
              <a:rPr lang="en-US" dirty="0" err="1"/>
              <a:t>StrokeNet</a:t>
            </a:r>
            <a:r>
              <a:rPr lang="en-US" dirty="0"/>
              <a:t> project submissions will be available by the end of the year and will replace PAR-20-185 starting with the Feb/March 2024 submission cycle.</a:t>
            </a:r>
          </a:p>
          <a:p>
            <a:r>
              <a:rPr lang="en-US" dirty="0"/>
              <a:t>NINDS is anticipating the STEP ROA (Research Opportunity Announcement) for the platform domain projects to be available this Fall or by the beginning of 2024.</a:t>
            </a:r>
          </a:p>
          <a:p>
            <a:pPr lvl="1"/>
            <a:r>
              <a:rPr lang="en-US" dirty="0"/>
              <a:t>The applications will use an open rolling submission using our OTA mechanism.  This will be a two-stage application.  The first be an objective premise review of the proposed idea followed by an invited second application for a technical review of the protocol.</a:t>
            </a:r>
          </a:p>
          <a:p>
            <a:pPr lvl="1"/>
            <a:r>
              <a:rPr lang="en-US" dirty="0"/>
              <a:t>Information for these programs will be available on an NINDS website.  Stay tuned.</a:t>
            </a:r>
          </a:p>
        </p:txBody>
      </p:sp>
    </p:spTree>
    <p:extLst>
      <p:ext uri="{BB962C8B-B14F-4D97-AF65-F5344CB8AC3E}">
        <p14:creationId xmlns:p14="http://schemas.microsoft.com/office/powerpoint/2010/main" val="193469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EC1A17-F96F-99B0-C240-B065B70412B0}"/>
              </a:ext>
            </a:extLst>
          </p:cNvPr>
          <p:cNvSpPr txBox="1"/>
          <p:nvPr/>
        </p:nvSpPr>
        <p:spPr>
          <a:xfrm>
            <a:off x="4018357" y="1300604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658026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0D3D0-9158-F0FB-5903-E753DA62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38" y="-103463"/>
            <a:ext cx="10515600" cy="1325563"/>
          </a:xfrm>
        </p:spPr>
        <p:txBody>
          <a:bodyPr/>
          <a:lstStyle/>
          <a:p>
            <a:r>
              <a:rPr lang="en-US" dirty="0"/>
              <a:t>Ongoing Trials = 17</a:t>
            </a:r>
            <a:br>
              <a:rPr lang="en-US" dirty="0"/>
            </a:br>
            <a:r>
              <a:rPr lang="en-US" sz="1100" i="1" dirty="0"/>
              <a:t>(updated 10/6/23)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C265E9-69CE-77EA-E24F-7156F1555FA4}"/>
              </a:ext>
            </a:extLst>
          </p:cNvPr>
          <p:cNvSpPr txBox="1"/>
          <p:nvPr/>
        </p:nvSpPr>
        <p:spPr>
          <a:xfrm>
            <a:off x="-46356" y="1483350"/>
            <a:ext cx="483193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PREVENTION OF STROKE (9)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CREST-2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Treatment of asymptomatic carotid stenosis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N=2375/2480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  (CEA = 1241 / CAS = 1134)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CREST-H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Hemodynamic impairment ancillary study in CREST-2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N=359/385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SATURN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Statin use in ICH survivors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N=446/1456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SATURN-MRI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Statins for silent stroke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N=146/912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ASPIRE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Anticoagulation of atrial fibrillation in ICH survivors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N=245/700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CAPTIVA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Anticoagulation vs antiplatelets for intracranial stenosis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N=209/1683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CAPTIVA-MRI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MRI biomarkers of recurrent stroke in intracranial stenosis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N=500 in start-up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Sleep-SMART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Treatment of obstructive sleep apnea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N=1302/3062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FOCAS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 Corticosteroids for pediatric stroke due to focal cerebral arteriopathy 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n= 80 in start-up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)</a:t>
            </a:r>
          </a:p>
          <a:p>
            <a:pPr marL="627459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EA61FD-322C-D7DC-8413-5336723890BD}"/>
              </a:ext>
            </a:extLst>
          </p:cNvPr>
          <p:cNvSpPr txBox="1"/>
          <p:nvPr/>
        </p:nvSpPr>
        <p:spPr>
          <a:xfrm>
            <a:off x="4771994" y="1537451"/>
            <a:ext cx="50503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ACUTE STROKE TREATMENT (4)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FASTEST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FVIIa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 for acute hemorrhagic stroke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N=280/860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RHAPSODY-2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 3K3A-APC with thrombectomy 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 thrombolysis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N=1400 in start-up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SISTER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, novel clot-dissolving antibody for ischemic stroke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N=300 in start-up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STEP Platform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Calibri" panose="020F0502020204030204" pitchFamily="34" charset="0"/>
              </a:rPr>
              <a:t>Adaptive, registry-supported trial platform to optimize outcomes after LVO </a:t>
            </a:r>
          </a:p>
          <a:p>
            <a:pPr marL="627459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STROKE RECOVERY &amp; REHABILITATION (4)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TRANSPORT-2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Transcranial direct stimulation to aid recovery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N=113/129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I-ACQUIRE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Intensive infant rehabilitation for pediatric stroke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N=181/240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I-ACQUIRE 12-month follow up study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provide clinically meaningful and likely novel insights into longer-term outcomes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N=160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VERIFY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Acute prediction of motor recovery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N=</a:t>
            </a:r>
            <a:r>
              <a:rPr lang="en-US" sz="1600" dirty="0">
                <a:solidFill>
                  <a:srgbClr val="C00000"/>
                </a:solidFill>
                <a:latin typeface="Calibri" panose="020F0502020204030204"/>
                <a:ea typeface="ＭＳ Ｐゴシック"/>
              </a:rPr>
              <a:t>124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/657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  <a:p>
            <a:pPr marL="17025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6472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ＭＳ Ｐゴシック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C2C4FBD-3D1F-9915-5CAF-4DD81718C99F}"/>
              </a:ext>
            </a:extLst>
          </p:cNvPr>
          <p:cNvGrpSpPr/>
          <p:nvPr/>
        </p:nvGrpSpPr>
        <p:grpSpPr>
          <a:xfrm>
            <a:off x="9843976" y="1222100"/>
            <a:ext cx="2260005" cy="5267055"/>
            <a:chOff x="9828704" y="1619499"/>
            <a:chExt cx="2260005" cy="5267055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D026842-DE7C-F75A-9F08-E4EA84238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2032" y="1696623"/>
              <a:ext cx="511051" cy="61915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AB47BE6-EE9D-C417-8713-696C7CDD6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3533" y="2422208"/>
              <a:ext cx="876202" cy="31201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B7C637F-83F5-9E0E-C425-91501AF53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22685" y="3423578"/>
              <a:ext cx="826690" cy="351343"/>
            </a:xfrm>
            <a:prstGeom prst="rect">
              <a:avLst/>
            </a:prstGeom>
          </p:spPr>
        </p:pic>
        <p:pic>
          <p:nvPicPr>
            <p:cNvPr id="34" name="Picture 3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7DB8EB50-3B15-0C0D-1258-7890A9215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6766" y="3799638"/>
              <a:ext cx="1551943" cy="349186"/>
            </a:xfrm>
            <a:prstGeom prst="rect">
              <a:avLst/>
            </a:prstGeom>
          </p:spPr>
        </p:pic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F0408920-E935-A7E4-6EEA-215177339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1291" y="2292336"/>
              <a:ext cx="427517" cy="63614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BBB367D-A168-54F2-B8D8-15B269CE4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41209" y="4163261"/>
              <a:ext cx="1287296" cy="36456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3549DBF3-5C1F-E5CC-8AB2-28F96B1D1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57543" y="3137808"/>
              <a:ext cx="568987" cy="50526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EF1B5010-5696-3533-8C69-52251FCCA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28704" y="3743182"/>
              <a:ext cx="517913" cy="605039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AC82C43-BE8D-EF1D-6DE1-633B8DEFA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04229" y="5506317"/>
              <a:ext cx="874803" cy="457977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3B5F5E-42BE-52FB-A703-E90E53CE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86369" y="4634982"/>
              <a:ext cx="1139270" cy="36456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59F2456-A1C0-7696-4B5E-4A93E919A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0651" y="2774971"/>
              <a:ext cx="568987" cy="549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2F6B53A-ED5F-147F-66BC-12B106AB5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47554" y="6496284"/>
              <a:ext cx="921218" cy="39027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6F5C3F9-9786-37DC-AF41-ED93BFAB5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5699" y="5293983"/>
              <a:ext cx="874803" cy="38520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4326128-6AB8-DDDA-FB58-C38CCFBD2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76385" y="6170567"/>
              <a:ext cx="1060691" cy="45836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DD34BFD-242A-3978-500D-EF622D99A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172090" y="1619499"/>
              <a:ext cx="817254" cy="670929"/>
            </a:xfrm>
            <a:prstGeom prst="rect">
              <a:avLst/>
            </a:prstGeom>
          </p:spPr>
        </p:pic>
      </p:grpSp>
      <p:pic>
        <p:nvPicPr>
          <p:cNvPr id="48" name="Picture 2" descr="NIH STROKENET">
            <a:extLst>
              <a:ext uri="{FF2B5EF4-FFF2-40B4-BE49-F238E27FC236}">
                <a16:creationId xmlns:a16="http://schemas.microsoft.com/office/drawing/2014/main" id="{6DCDAA50-BE4C-2D5E-92FA-161C6D85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347" y="6247566"/>
            <a:ext cx="1786166" cy="4073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B7819AC-5139-BE3F-E727-C76C9D6B1463}"/>
              </a:ext>
            </a:extLst>
          </p:cNvPr>
          <p:cNvSpPr txBox="1"/>
          <p:nvPr/>
        </p:nvSpPr>
        <p:spPr>
          <a:xfrm>
            <a:off x="8683495" y="189987"/>
            <a:ext cx="3389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As of 6/30, the network has consented and enrolled 11,185 participants in a </a:t>
            </a:r>
            <a:r>
              <a:rPr lang="en-US" sz="1400" i="1" dirty="0" err="1"/>
              <a:t>StrokeNet</a:t>
            </a:r>
            <a:r>
              <a:rPr lang="en-US" sz="1400" i="1" dirty="0"/>
              <a:t> study</a:t>
            </a:r>
          </a:p>
        </p:txBody>
      </p:sp>
      <p:pic>
        <p:nvPicPr>
          <p:cNvPr id="3" name="Picture 4" descr="sister_logo">
            <a:extLst>
              <a:ext uri="{FF2B5EF4-FFF2-40B4-BE49-F238E27FC236}">
                <a16:creationId xmlns:a16="http://schemas.microsoft.com/office/drawing/2014/main" id="{C554F865-0BC6-7AB2-D622-AB30BA32B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29" y="2485497"/>
            <a:ext cx="741558" cy="42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FOCAS Trial">
            <a:extLst>
              <a:ext uri="{FF2B5EF4-FFF2-40B4-BE49-F238E27FC236}">
                <a16:creationId xmlns:a16="http://schemas.microsoft.com/office/drawing/2014/main" id="{7CC9AF2A-68EA-6C7A-D415-1A6F7A4D1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431" y="2179766"/>
            <a:ext cx="491230" cy="3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BEB89DD-75D9-8700-FFC3-962E909B22A5}"/>
              </a:ext>
            </a:extLst>
          </p:cNvPr>
          <p:cNvGrpSpPr/>
          <p:nvPr/>
        </p:nvGrpSpPr>
        <p:grpSpPr>
          <a:xfrm>
            <a:off x="9833949" y="5542646"/>
            <a:ext cx="1178085" cy="380744"/>
            <a:chOff x="9736799" y="3234532"/>
            <a:chExt cx="1296299" cy="5421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5AE24D-5059-1D50-D4DE-C850BA1C5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6799" y="3234532"/>
              <a:ext cx="874803" cy="38520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5EB161-13A5-658C-97D8-165C207B1ED7}"/>
                </a:ext>
              </a:extLst>
            </p:cNvPr>
            <p:cNvSpPr txBox="1"/>
            <p:nvPr/>
          </p:nvSpPr>
          <p:spPr>
            <a:xfrm>
              <a:off x="10380810" y="3382249"/>
              <a:ext cx="652288" cy="39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MRI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929107-45D5-8B65-38C9-FA5F2DF159D9}"/>
              </a:ext>
            </a:extLst>
          </p:cNvPr>
          <p:cNvGrpSpPr/>
          <p:nvPr/>
        </p:nvGrpSpPr>
        <p:grpSpPr>
          <a:xfrm>
            <a:off x="10962780" y="4559607"/>
            <a:ext cx="1129286" cy="572422"/>
            <a:chOff x="7763607" y="2682298"/>
            <a:chExt cx="1222131" cy="5522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2F959B-B6F1-C662-1F26-17C2E948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3607" y="2682298"/>
              <a:ext cx="1222131" cy="3910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3F68FC-5561-8F02-B138-5F462DE43CC6}"/>
                </a:ext>
              </a:extLst>
            </p:cNvPr>
            <p:cNvSpPr txBox="1"/>
            <p:nvPr/>
          </p:nvSpPr>
          <p:spPr>
            <a:xfrm>
              <a:off x="8274553" y="2895978"/>
              <a:ext cx="65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99"/>
                  </a:solidFill>
                  <a:cs typeface="Arial" panose="020B0604020202020204" pitchFamily="34" charset="0"/>
                </a:rPr>
                <a:t>MRI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1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EB9C-49D7-E0EF-3207-430E670D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Trials = 9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F120CD-BD06-1275-0745-00BEC18CF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27512"/>
              </p:ext>
            </p:extLst>
          </p:nvPr>
        </p:nvGraphicFramePr>
        <p:xfrm>
          <a:off x="619804" y="1452186"/>
          <a:ext cx="10188569" cy="5114614"/>
        </p:xfrm>
        <a:graphic>
          <a:graphicData uri="http://schemas.openxmlformats.org/drawingml/2006/table">
            <a:tbl>
              <a:tblPr firstRow="1" firstCol="1" bandRow="1"/>
              <a:tblGrid>
                <a:gridCol w="1515051">
                  <a:extLst>
                    <a:ext uri="{9D8B030D-6E8A-4147-A177-3AD203B41FA5}">
                      <a16:colId xmlns:a16="http://schemas.microsoft.com/office/drawing/2014/main" val="2582870455"/>
                    </a:ext>
                  </a:extLst>
                </a:gridCol>
                <a:gridCol w="4390509">
                  <a:extLst>
                    <a:ext uri="{9D8B030D-6E8A-4147-A177-3AD203B41FA5}">
                      <a16:colId xmlns:a16="http://schemas.microsoft.com/office/drawing/2014/main" val="2940625557"/>
                    </a:ext>
                  </a:extLst>
                </a:gridCol>
                <a:gridCol w="4283009">
                  <a:extLst>
                    <a:ext uri="{9D8B030D-6E8A-4147-A177-3AD203B41FA5}">
                      <a16:colId xmlns:a16="http://schemas.microsoft.com/office/drawing/2014/main" val="3988261976"/>
                    </a:ext>
                  </a:extLst>
                </a:gridCol>
              </a:tblGrid>
              <a:tr h="163656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3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821016"/>
                  </a:ext>
                </a:extLst>
              </a:tr>
              <a:tr h="195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Trial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Findings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582799"/>
                  </a:ext>
                </a:extLst>
              </a:tr>
              <a:tr h="3512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MISTIE-3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N=499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Definitive trial that did not show benefit of minimally invasive surgery for ICH evacuation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Informed clinical care and generated follow up trials under development in StrokeNet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368862"/>
                  </a:ext>
                </a:extLst>
              </a:tr>
              <a:tr h="503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I-DEF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N=294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Pilot trial that determined the futility of deferoxamine mesylate treatment to improve 3-month outcomes after ICH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Raised awareness that ICH may benefit from 6-month outcome assessments, follow up trial in development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751157"/>
                  </a:ext>
                </a:extLst>
              </a:tr>
              <a:tr h="503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DEFUSE 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N=182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Definitive trial showing large treatment effect of endovascular therapy for imaging-selected patients at 4.5 to 16h from onset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Changed clinical guidelines and clinical practice worldwide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335064"/>
                  </a:ext>
                </a:extLst>
              </a:tr>
              <a:tr h="503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TeleRehab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N=124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Noninferiority trial demonstrating telehealth post-stroke rehabilitation is feasible and non-inferior to in-person, dose-matched therapy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Leading to a follow up trial (TeleRehab-2) under StrokeNet development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954027"/>
                  </a:ext>
                </a:extLst>
              </a:tr>
              <a:tr h="674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ARCADIA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N=1015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Definitive trial showing that Apixaban was not superior to aspirin for preventing recurrent stroke in patients with cryptogenic stroke and evidence of atrial cardiopathy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paper pending and results that will challenge the hypothesis of atrial cardiopathy as a therapeutic target for anticoagulation in the absence of atrial fibrillation. 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086318"/>
                  </a:ext>
                </a:extLst>
              </a:tr>
              <a:tr h="6744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ARCADIA-CSI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N=310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Sub-study to the ARCADIA trial that will evaluate the hypothesis that subjects on apixaban experience less cognitive decline than subjects on aspirin.  Results pending.  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247046"/>
                  </a:ext>
                </a:extLst>
              </a:tr>
              <a:tr h="4790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N=514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Definitive multi-arm trial to determine the benefit of combining tPA with blood thinners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argtroban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US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eptifibide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 Trial stopped for futility.  Results pending.</a:t>
                      </a: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946434"/>
                  </a:ext>
                </a:extLst>
              </a:tr>
              <a:tr h="55686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ACTIV-4A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N=2342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Innovative platform trial that found that full dose anti-coagulation treatments given to moderately ill patients hospitalized for COVID-19 reduced the requirement of vital organ support—such as the need for ventilation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574862"/>
                  </a:ext>
                </a:extLst>
              </a:tr>
              <a:tr h="5039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ACTIV-4C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N=1219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Innovative platform trial evaluating antithrombotic approaches for post-discharge COVID-19 patients.  Results pending.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546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97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" y="0"/>
            <a:ext cx="10515600" cy="1325563"/>
          </a:xfrm>
        </p:spPr>
        <p:txBody>
          <a:bodyPr/>
          <a:lstStyle/>
          <a:p>
            <a:r>
              <a:rPr lang="en-US" dirty="0"/>
              <a:t>NINDS TEAM</a:t>
            </a:r>
          </a:p>
        </p:txBody>
      </p:sp>
      <p:pic>
        <p:nvPicPr>
          <p:cNvPr id="7" name="Picture 6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61FC5C96-E0EB-6521-4A86-762BD83E6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524" y="1724606"/>
            <a:ext cx="976069" cy="1301426"/>
          </a:xfrm>
          <a:prstGeom prst="rect">
            <a:avLst/>
          </a:prstGeom>
        </p:spPr>
      </p:pic>
      <p:pic>
        <p:nvPicPr>
          <p:cNvPr id="1026" name="Picture 2" descr="Dr. Clinton B. Wright">
            <a:extLst>
              <a:ext uri="{FF2B5EF4-FFF2-40B4-BE49-F238E27FC236}">
                <a16:creationId xmlns:a16="http://schemas.microsoft.com/office/drawing/2014/main" id="{EF603193-B043-17E2-0AEB-172EF9236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58" y="1576863"/>
            <a:ext cx="1009746" cy="12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los Faraco bio photo">
            <a:extLst>
              <a:ext uri="{FF2B5EF4-FFF2-40B4-BE49-F238E27FC236}">
                <a16:creationId xmlns:a16="http://schemas.microsoft.com/office/drawing/2014/main" id="{92EC4662-7713-4F0B-BECD-EC71054B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6" y="4481719"/>
            <a:ext cx="1009747" cy="12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ott Janis Ph.D.">
            <a:extLst>
              <a:ext uri="{FF2B5EF4-FFF2-40B4-BE49-F238E27FC236}">
                <a16:creationId xmlns:a16="http://schemas.microsoft.com/office/drawing/2014/main" id="{05BF251D-0AC3-2929-496E-DC2A60C2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16" y="1708709"/>
            <a:ext cx="1055757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rcia">
            <a:extLst>
              <a:ext uri="{FF2B5EF4-FFF2-40B4-BE49-F238E27FC236}">
                <a16:creationId xmlns:a16="http://schemas.microsoft.com/office/drawing/2014/main" id="{E68DF872-68F2-F668-11E4-948D008AC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33" y="4481719"/>
            <a:ext cx="1220875" cy="12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TB Photo">
            <a:extLst>
              <a:ext uri="{FF2B5EF4-FFF2-40B4-BE49-F238E27FC236}">
                <a16:creationId xmlns:a16="http://schemas.microsoft.com/office/drawing/2014/main" id="{AD1C19A7-9BCA-E0FB-5754-5DD68D1C8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732" y="1067079"/>
            <a:ext cx="850913" cy="12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iam Afzal">
            <a:extLst>
              <a:ext uri="{FF2B5EF4-FFF2-40B4-BE49-F238E27FC236}">
                <a16:creationId xmlns:a16="http://schemas.microsoft.com/office/drawing/2014/main" id="{F57F4030-972F-4468-D3A9-474454AD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153" y="4939008"/>
            <a:ext cx="1086665" cy="13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oto of Alva Recinos">
            <a:extLst>
              <a:ext uri="{FF2B5EF4-FFF2-40B4-BE49-F238E27FC236}">
                <a16:creationId xmlns:a16="http://schemas.microsoft.com/office/drawing/2014/main" id="{2ECD2891-8B67-0E87-1F5A-E3EF0C49E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" b="23253"/>
          <a:stretch/>
        </p:blipFill>
        <p:spPr bwMode="auto">
          <a:xfrm>
            <a:off x="8326905" y="3073947"/>
            <a:ext cx="915656" cy="125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person, person, necktie, wall&#10;&#10;Description automatically generated">
            <a:extLst>
              <a:ext uri="{FF2B5EF4-FFF2-40B4-BE49-F238E27FC236}">
                <a16:creationId xmlns:a16="http://schemas.microsoft.com/office/drawing/2014/main" id="{89476627-FCBA-AE0F-3EB7-9625A3B57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555" y="2685366"/>
            <a:ext cx="1037083" cy="1087564"/>
          </a:xfrm>
          <a:prstGeom prst="rect">
            <a:avLst/>
          </a:prstGeom>
        </p:spPr>
      </p:pic>
      <p:pic>
        <p:nvPicPr>
          <p:cNvPr id="1042" name="Picture 18" descr="Photo of Francesca Bosetti">
            <a:extLst>
              <a:ext uri="{FF2B5EF4-FFF2-40B4-BE49-F238E27FC236}">
                <a16:creationId xmlns:a16="http://schemas.microsoft.com/office/drawing/2014/main" id="{EC536662-31E1-C2A2-E461-0011EC30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714" y="5004338"/>
            <a:ext cx="916697" cy="12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hoto of Jim Koenig">
            <a:extLst>
              <a:ext uri="{FF2B5EF4-FFF2-40B4-BE49-F238E27FC236}">
                <a16:creationId xmlns:a16="http://schemas.microsoft.com/office/drawing/2014/main" id="{7F28DDFC-C534-EEAA-6134-F225CD51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175" y="5012672"/>
            <a:ext cx="916697" cy="12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2DFDC043-F89E-C54E-F492-8620EEFFE3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16" y="4939008"/>
            <a:ext cx="1032008" cy="13731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193110-5750-70E9-1B56-BDB61ECC333D}"/>
              </a:ext>
            </a:extLst>
          </p:cNvPr>
          <p:cNvSpPr txBox="1"/>
          <p:nvPr/>
        </p:nvSpPr>
        <p:spPr>
          <a:xfrm>
            <a:off x="10490506" y="6240543"/>
            <a:ext cx="13420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Jim Koenig, PhD</a:t>
            </a:r>
          </a:p>
          <a:p>
            <a:pPr algn="ctr"/>
            <a:r>
              <a:rPr lang="en-US" sz="900" dirty="0"/>
              <a:t>Program Director</a:t>
            </a:r>
          </a:p>
          <a:p>
            <a:pPr algn="ctr"/>
            <a:r>
              <a:rPr lang="en-US" sz="900" dirty="0"/>
              <a:t>Division of Neuroscience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6EDC27-AFDD-711F-CBA5-7A5F43CD61A1}"/>
              </a:ext>
            </a:extLst>
          </p:cNvPr>
          <p:cNvSpPr txBox="1"/>
          <p:nvPr/>
        </p:nvSpPr>
        <p:spPr>
          <a:xfrm>
            <a:off x="9189045" y="6235778"/>
            <a:ext cx="13420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Francesca Bosetti, PhD</a:t>
            </a:r>
          </a:p>
          <a:p>
            <a:pPr algn="ctr"/>
            <a:r>
              <a:rPr lang="en-US" sz="900" dirty="0"/>
              <a:t>Program Director</a:t>
            </a:r>
          </a:p>
          <a:p>
            <a:pPr algn="ctr"/>
            <a:r>
              <a:rPr lang="en-US" sz="900" dirty="0"/>
              <a:t>Division of Neuroscience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BE709B-D95F-1E19-DAF9-69748CEC3A11}"/>
              </a:ext>
            </a:extLst>
          </p:cNvPr>
          <p:cNvSpPr txBox="1"/>
          <p:nvPr/>
        </p:nvSpPr>
        <p:spPr>
          <a:xfrm>
            <a:off x="8039978" y="4329866"/>
            <a:ext cx="14895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Alva Recinos, M.D.</a:t>
            </a:r>
          </a:p>
          <a:p>
            <a:pPr algn="ctr"/>
            <a:r>
              <a:rPr lang="en-US" sz="900" dirty="0"/>
              <a:t>Health Program Specialist</a:t>
            </a:r>
          </a:p>
          <a:p>
            <a:pPr algn="ctr"/>
            <a:r>
              <a:rPr lang="en-US" sz="900" dirty="0"/>
              <a:t>Division of Clinical Research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150F6E-62C6-8B12-44FD-4A3E49144E35}"/>
              </a:ext>
            </a:extLst>
          </p:cNvPr>
          <p:cNvSpPr txBox="1"/>
          <p:nvPr/>
        </p:nvSpPr>
        <p:spPr>
          <a:xfrm>
            <a:off x="10451730" y="3781186"/>
            <a:ext cx="150073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Adam Hartman, M.D.</a:t>
            </a:r>
          </a:p>
          <a:p>
            <a:pPr algn="ctr"/>
            <a:r>
              <a:rPr lang="en-US" sz="900" dirty="0"/>
              <a:t>Program Director</a:t>
            </a:r>
          </a:p>
          <a:p>
            <a:pPr algn="ctr"/>
            <a:r>
              <a:rPr lang="en-US" sz="900" dirty="0"/>
              <a:t>Division of Clinical Research</a:t>
            </a:r>
          </a:p>
          <a:p>
            <a:pPr algn="ctr"/>
            <a:r>
              <a:rPr lang="en-US" sz="1000" b="1" dirty="0"/>
              <a:t>Program Scientist FOCAS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989AC7-9528-73F8-7C60-F3A3C9015914}"/>
              </a:ext>
            </a:extLst>
          </p:cNvPr>
          <p:cNvSpPr txBox="1"/>
          <p:nvPr/>
        </p:nvSpPr>
        <p:spPr>
          <a:xfrm>
            <a:off x="8909246" y="2298002"/>
            <a:ext cx="1689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Richard Benson, M.D., Ph.D.</a:t>
            </a:r>
          </a:p>
          <a:p>
            <a:pPr algn="ctr"/>
            <a:r>
              <a:rPr lang="en-US" sz="900" dirty="0"/>
              <a:t>Director, Office of Global Health</a:t>
            </a:r>
          </a:p>
          <a:p>
            <a:pPr algn="ctr"/>
            <a:r>
              <a:rPr lang="en-US" sz="900" dirty="0"/>
              <a:t>And Health Disparities</a:t>
            </a:r>
          </a:p>
          <a:p>
            <a:pPr algn="ctr"/>
            <a:r>
              <a:rPr lang="en-US" sz="900" dirty="0"/>
              <a:t>Division of Clinical Research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2BE143-8C16-A387-4033-FE0B53B49CC6}"/>
              </a:ext>
            </a:extLst>
          </p:cNvPr>
          <p:cNvSpPr txBox="1"/>
          <p:nvPr/>
        </p:nvSpPr>
        <p:spPr>
          <a:xfrm>
            <a:off x="9790192" y="4672892"/>
            <a:ext cx="154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SPAN Program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07A28-55D6-19CF-6C91-7E6D2593A32D}"/>
              </a:ext>
            </a:extLst>
          </p:cNvPr>
          <p:cNvSpPr txBox="1"/>
          <p:nvPr/>
        </p:nvSpPr>
        <p:spPr>
          <a:xfrm>
            <a:off x="1534915" y="5711546"/>
            <a:ext cx="14895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Lina Garcia, M.D.</a:t>
            </a:r>
          </a:p>
          <a:p>
            <a:pPr algn="ctr"/>
            <a:r>
              <a:rPr lang="en-US" sz="900" dirty="0"/>
              <a:t>Clinical Coordinator</a:t>
            </a:r>
          </a:p>
          <a:p>
            <a:pPr algn="ctr"/>
            <a:r>
              <a:rPr lang="en-US" sz="900" dirty="0"/>
              <a:t>Division of Clinical Research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11061-D9FB-F1AE-9AEF-1A5A9E405454}"/>
              </a:ext>
            </a:extLst>
          </p:cNvPr>
          <p:cNvSpPr txBox="1"/>
          <p:nvPr/>
        </p:nvSpPr>
        <p:spPr>
          <a:xfrm>
            <a:off x="13054" y="5724464"/>
            <a:ext cx="14895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Carlos Faraco, Ph.D.</a:t>
            </a:r>
          </a:p>
          <a:p>
            <a:pPr algn="ctr"/>
            <a:r>
              <a:rPr lang="en-US" sz="900" dirty="0"/>
              <a:t>Program Director</a:t>
            </a:r>
          </a:p>
          <a:p>
            <a:pPr algn="ctr"/>
            <a:r>
              <a:rPr lang="en-US" sz="900" dirty="0"/>
              <a:t>Division of Clinical Research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028F35-8AE3-11EE-F497-3417E0E23D63}"/>
              </a:ext>
            </a:extLst>
          </p:cNvPr>
          <p:cNvSpPr txBox="1"/>
          <p:nvPr/>
        </p:nvSpPr>
        <p:spPr>
          <a:xfrm>
            <a:off x="1136940" y="3992809"/>
            <a:ext cx="172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StrokeNet</a:t>
            </a:r>
            <a:r>
              <a:rPr lang="en-US" i="1" dirty="0"/>
              <a:t> DSMB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F9E1F2-CD61-9ABD-2E6B-44825E92572C}"/>
              </a:ext>
            </a:extLst>
          </p:cNvPr>
          <p:cNvSpPr txBox="1"/>
          <p:nvPr/>
        </p:nvSpPr>
        <p:spPr>
          <a:xfrm>
            <a:off x="816268" y="2799482"/>
            <a:ext cx="19255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Clint Wright, M.D., M.S., FAAN, FAHA</a:t>
            </a:r>
          </a:p>
          <a:p>
            <a:pPr algn="ctr"/>
            <a:r>
              <a:rPr lang="en-US" sz="900" dirty="0"/>
              <a:t>Director</a:t>
            </a:r>
          </a:p>
          <a:p>
            <a:pPr algn="ctr"/>
            <a:r>
              <a:rPr lang="en-US" sz="900" dirty="0"/>
              <a:t>Division of Clinical Research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0C0A81-D14D-17CB-9F2B-9FA87E8F2E37}"/>
              </a:ext>
            </a:extLst>
          </p:cNvPr>
          <p:cNvSpPr txBox="1"/>
          <p:nvPr/>
        </p:nvSpPr>
        <p:spPr>
          <a:xfrm>
            <a:off x="4009316" y="3044820"/>
            <a:ext cx="171713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Scott Janis, Ph.D., M.A.</a:t>
            </a:r>
          </a:p>
          <a:p>
            <a:pPr algn="ctr"/>
            <a:r>
              <a:rPr lang="en-US" sz="900" dirty="0"/>
              <a:t>Program Director</a:t>
            </a:r>
          </a:p>
          <a:p>
            <a:pPr algn="ctr"/>
            <a:r>
              <a:rPr lang="en-US" sz="900" dirty="0"/>
              <a:t>Division of Clinical Research</a:t>
            </a:r>
          </a:p>
          <a:p>
            <a:pPr algn="ctr"/>
            <a:r>
              <a:rPr lang="en-US" sz="1000" b="1" dirty="0" err="1"/>
              <a:t>StrokeNet</a:t>
            </a:r>
            <a:r>
              <a:rPr lang="en-US" sz="1000" b="1" dirty="0"/>
              <a:t> Program Scientist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90E6DF-4B18-8EF6-F005-29FC0AE98E79}"/>
              </a:ext>
            </a:extLst>
          </p:cNvPr>
          <p:cNvSpPr txBox="1"/>
          <p:nvPr/>
        </p:nvSpPr>
        <p:spPr>
          <a:xfrm>
            <a:off x="5582700" y="3044937"/>
            <a:ext cx="1774845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Laura Kimberly, B.S., C.I.P.</a:t>
            </a:r>
          </a:p>
          <a:p>
            <a:pPr algn="ctr"/>
            <a:r>
              <a:rPr lang="en-US" sz="900" dirty="0"/>
              <a:t>Clinical Research Project Manager</a:t>
            </a:r>
          </a:p>
          <a:p>
            <a:pPr algn="ctr"/>
            <a:r>
              <a:rPr lang="en-US" sz="900" dirty="0"/>
              <a:t>Division of Clinical Research</a:t>
            </a:r>
          </a:p>
          <a:p>
            <a:pPr algn="ctr"/>
            <a:r>
              <a:rPr lang="en-US" sz="1000" b="1" dirty="0" err="1"/>
              <a:t>StrokeNet</a:t>
            </a:r>
            <a:r>
              <a:rPr lang="en-US" sz="1000" b="1" dirty="0"/>
              <a:t> Program Official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EC980A-40F2-2FFE-CCBA-1E6BE89AB607}"/>
              </a:ext>
            </a:extLst>
          </p:cNvPr>
          <p:cNvSpPr txBox="1"/>
          <p:nvPr/>
        </p:nvSpPr>
        <p:spPr>
          <a:xfrm>
            <a:off x="4297253" y="6330217"/>
            <a:ext cx="18389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Catherine Levy, M.H.A., B.S.N., R.N.</a:t>
            </a:r>
          </a:p>
          <a:p>
            <a:pPr algn="ctr"/>
            <a:r>
              <a:rPr lang="en-US" sz="900" dirty="0"/>
              <a:t>Clinical Research Project Manager</a:t>
            </a:r>
          </a:p>
          <a:p>
            <a:pPr algn="ctr"/>
            <a:r>
              <a:rPr lang="en-US" sz="900" dirty="0"/>
              <a:t>Division of Clinical Research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203134-E484-A748-433C-5A5CA11D19A2}"/>
              </a:ext>
            </a:extLst>
          </p:cNvPr>
          <p:cNvSpPr txBox="1"/>
          <p:nvPr/>
        </p:nvSpPr>
        <p:spPr>
          <a:xfrm>
            <a:off x="5988003" y="6316345"/>
            <a:ext cx="18389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Marian Afzal, B.A.</a:t>
            </a:r>
          </a:p>
          <a:p>
            <a:pPr algn="ctr"/>
            <a:r>
              <a:rPr lang="en-US" sz="900" dirty="0"/>
              <a:t>Clinical Research Project Manager</a:t>
            </a:r>
          </a:p>
          <a:p>
            <a:pPr algn="ctr"/>
            <a:r>
              <a:rPr lang="en-US" sz="900" dirty="0"/>
              <a:t>Division of Clinical Research</a:t>
            </a:r>
          </a:p>
        </p:txBody>
      </p:sp>
      <p:pic>
        <p:nvPicPr>
          <p:cNvPr id="3" name="Picture 2" descr="Default headshot image, for winners with no picture.">
            <a:extLst>
              <a:ext uri="{FF2B5EF4-FFF2-40B4-BE49-F238E27FC236}">
                <a16:creationId xmlns:a16="http://schemas.microsoft.com/office/drawing/2014/main" id="{741D3EFF-B6DB-9F40-AF98-475EE183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24" y="4498998"/>
            <a:ext cx="896568" cy="12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604455-FAF8-818C-B5E0-87D32755EBA6}"/>
              </a:ext>
            </a:extLst>
          </p:cNvPr>
          <p:cNvSpPr txBox="1"/>
          <p:nvPr/>
        </p:nvSpPr>
        <p:spPr>
          <a:xfrm>
            <a:off x="3316765" y="5731133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TBD</a:t>
            </a:r>
          </a:p>
          <a:p>
            <a:pPr algn="ctr"/>
            <a:r>
              <a:rPr lang="en-US" sz="900" dirty="0"/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286473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486F-4E5B-3BD6-C7B6-C8E22F252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54" y="-51516"/>
            <a:ext cx="11159818" cy="1239186"/>
          </a:xfrm>
        </p:spPr>
        <p:txBody>
          <a:bodyPr>
            <a:normAutofit fontScale="90000"/>
          </a:bodyPr>
          <a:lstStyle/>
          <a:p>
            <a:r>
              <a:rPr lang="en-US" dirty="0"/>
              <a:t>U01 and OTA (Other Transaction Authority)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5A6F7-9B6E-B9A5-3D1B-8BDB56C43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68" y="1216307"/>
            <a:ext cx="10985455" cy="1723696"/>
          </a:xfrm>
        </p:spPr>
        <p:txBody>
          <a:bodyPr>
            <a:normAutofit/>
          </a:bodyPr>
          <a:lstStyle/>
          <a:p>
            <a:r>
              <a:rPr lang="en-US" sz="2000" dirty="0"/>
              <a:t>Support mechanism for </a:t>
            </a:r>
            <a:r>
              <a:rPr lang="en-US" sz="2000" b="1" dirty="0"/>
              <a:t>high-priority</a:t>
            </a:r>
            <a:r>
              <a:rPr lang="en-US" sz="2000" dirty="0"/>
              <a:t> research areas that require a </a:t>
            </a:r>
            <a:r>
              <a:rPr lang="en-US" sz="2000" b="1" dirty="0"/>
              <a:t>level of involvement from NIH </a:t>
            </a:r>
            <a:r>
              <a:rPr lang="en-US" sz="2000" dirty="0"/>
              <a:t>staff that is </a:t>
            </a:r>
            <a:r>
              <a:rPr lang="en-US" sz="2000" b="1" dirty="0"/>
              <a:t>higher</a:t>
            </a:r>
            <a:r>
              <a:rPr lang="en-US" sz="2000" dirty="0"/>
              <a:t> than for a typical research project (R) grant</a:t>
            </a:r>
          </a:p>
          <a:p>
            <a:r>
              <a:rPr lang="en-US" sz="2000" dirty="0"/>
              <a:t>The PO-PS relationship is a collaborative relationship where both sides observe the necessary separation of duties</a:t>
            </a:r>
          </a:p>
          <a:p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7D5EC7C-D7E6-D0F4-FA31-F02CA73E89CC}"/>
              </a:ext>
            </a:extLst>
          </p:cNvPr>
          <p:cNvSpPr txBox="1">
            <a:spLocks/>
          </p:cNvSpPr>
          <p:nvPr/>
        </p:nvSpPr>
        <p:spPr>
          <a:xfrm>
            <a:off x="798024" y="2644761"/>
            <a:ext cx="3098384" cy="107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Program official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B1535-615F-3D20-3690-CBF35B65D8F3}"/>
              </a:ext>
            </a:extLst>
          </p:cNvPr>
          <p:cNvSpPr txBox="1"/>
          <p:nvPr/>
        </p:nvSpPr>
        <p:spPr>
          <a:xfrm>
            <a:off x="798024" y="3468790"/>
            <a:ext cx="459085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NIH official on the grant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Rockwell" panose="02060603020205020403"/>
              </a:rPr>
              <a:t>Reviews and approves annual RPPR and budget (including supplement requests)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Approves addition of new sites or clearance of foreign sites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Address FDA regulations or IRB requirements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Assess and review Milestones and continued funding 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Approve any change in the PI/key personnel at awardee institution or clinical site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29B7E0-F714-44BB-C6A9-EBDABB0F08F7}"/>
              </a:ext>
            </a:extLst>
          </p:cNvPr>
          <p:cNvSpPr txBox="1">
            <a:spLocks/>
          </p:cNvSpPr>
          <p:nvPr/>
        </p:nvSpPr>
        <p:spPr>
          <a:xfrm>
            <a:off x="6470359" y="2580604"/>
            <a:ext cx="3520904" cy="1205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Program Scientist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75F9A-F260-0F75-E770-D0CC4F765EF2}"/>
              </a:ext>
            </a:extLst>
          </p:cNvPr>
          <p:cNvSpPr txBox="1"/>
          <p:nvPr/>
        </p:nvSpPr>
        <p:spPr>
          <a:xfrm>
            <a:off x="6470359" y="3468790"/>
            <a:ext cx="4590853" cy="217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indent="-182880">
              <a:lnSpc>
                <a:spcPct val="90000"/>
              </a:lnSpc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Cooperates with awardees in performing project activities </a:t>
            </a:r>
            <a:r>
              <a:rPr lang="en-US" sz="1600" dirty="0">
                <a:latin typeface="Rockwell" panose="02060603020205020403" pitchFamily="18" charset="0"/>
              </a:rPr>
              <a:t>(e.g., development of research protocols, oversight of data collection and analysis, and interpretation)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Serves as voting member on the primary leadership committee and its subcommittees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Participates in data analysis and manuscript preparation</a:t>
            </a:r>
          </a:p>
        </p:txBody>
      </p:sp>
    </p:spTree>
    <p:extLst>
      <p:ext uri="{BB962C8B-B14F-4D97-AF65-F5344CB8AC3E}">
        <p14:creationId xmlns:p14="http://schemas.microsoft.com/office/powerpoint/2010/main" val="108564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6AAE-0250-55D7-9972-207017828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</a:t>
            </a:r>
            <a:r>
              <a:rPr lang="en-US" dirty="0" err="1"/>
              <a:t>StrokeNet</a:t>
            </a:r>
            <a:r>
              <a:rPr lang="en-US" dirty="0"/>
              <a:t> by the Years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FAACB6-ACEC-CCFB-600C-5CD4F4BFE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993008"/>
              </p:ext>
            </p:extLst>
          </p:nvPr>
        </p:nvGraphicFramePr>
        <p:xfrm>
          <a:off x="387593" y="4116873"/>
          <a:ext cx="11416813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9BDEBA00-E527-AD7E-5D2E-10E7C5CA5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84" y="3809007"/>
            <a:ext cx="1308118" cy="452598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E6B8264A-F4EC-4981-AA53-34F2E45821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" y="3473769"/>
            <a:ext cx="1186397" cy="4104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69AA89-AF0A-8C24-A507-CA50F83C3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0" y="4021241"/>
            <a:ext cx="1716782" cy="286130"/>
          </a:xfrm>
          <a:prstGeom prst="rect">
            <a:avLst/>
          </a:prstGeom>
        </p:spPr>
      </p:pic>
      <p:pic>
        <p:nvPicPr>
          <p:cNvPr id="3074" name="Picture 2" descr="TELEREHAB Trial">
            <a:extLst>
              <a:ext uri="{FF2B5EF4-FFF2-40B4-BE49-F238E27FC236}">
                <a16:creationId xmlns:a16="http://schemas.microsoft.com/office/drawing/2014/main" id="{F49321D5-ECDF-4195-50FE-BEB8D0AD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16" y="5899403"/>
            <a:ext cx="698451" cy="51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B62739-CF7F-B941-7DEB-AE47F5D92F1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133" y="5218676"/>
            <a:ext cx="510474" cy="6184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3333AF-3337-7CB9-EF5D-F36874FF052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675" y="3768399"/>
            <a:ext cx="568987" cy="549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63C4D3B6-D170-50EB-E209-9DA3478EE6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403" y="5248283"/>
            <a:ext cx="1551943" cy="349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76C294-1747-E641-C912-B00F002792C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235" y="3338044"/>
            <a:ext cx="469876" cy="5489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5E29E8-E98F-86FE-EE35-D0A7102D08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6027" y="5626828"/>
            <a:ext cx="826690" cy="351343"/>
          </a:xfrm>
          <a:prstGeom prst="rect">
            <a:avLst/>
          </a:prstGeom>
        </p:spPr>
      </p:pic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BF991157-0F97-9B34-4E43-C28D5B7DA67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553" y="6048510"/>
            <a:ext cx="377637" cy="5619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4EB4F6-BD7E-A7BC-06AC-FACF865456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032" y="3878426"/>
            <a:ext cx="1139270" cy="3645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99D248-4AAB-7721-9AE2-A56FB534216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609" y="2952124"/>
            <a:ext cx="1041128" cy="2948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39BB5C5-4A5B-3906-4BF7-A308718A47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933" y="2381062"/>
            <a:ext cx="568987" cy="5052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45251E-3821-034C-B61B-048909EAEA9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289" y="5327110"/>
            <a:ext cx="874803" cy="4579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2449E7-61D2-7724-CE86-FBA321AB910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946" y="3930977"/>
            <a:ext cx="874803" cy="385201"/>
          </a:xfrm>
          <a:prstGeom prst="rect">
            <a:avLst/>
          </a:prstGeom>
        </p:spPr>
      </p:pic>
      <p:grpSp>
        <p:nvGrpSpPr>
          <p:cNvPr id="3127" name="Group 3126">
            <a:extLst>
              <a:ext uri="{FF2B5EF4-FFF2-40B4-BE49-F238E27FC236}">
                <a16:creationId xmlns:a16="http://schemas.microsoft.com/office/drawing/2014/main" id="{3EDEA141-70E2-F9C0-D8A8-16E4EF2F2C06}"/>
              </a:ext>
            </a:extLst>
          </p:cNvPr>
          <p:cNvGrpSpPr/>
          <p:nvPr/>
        </p:nvGrpSpPr>
        <p:grpSpPr>
          <a:xfrm>
            <a:off x="7763607" y="3412052"/>
            <a:ext cx="1222131" cy="552234"/>
            <a:chOff x="7763607" y="2682298"/>
            <a:chExt cx="1222131" cy="55223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FAD48C6-2233-11FC-E2AA-DDFDE3B18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3607" y="2682298"/>
              <a:ext cx="1222131" cy="39108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8C91AF-FC59-9170-C582-FDD6E87950AA}"/>
                </a:ext>
              </a:extLst>
            </p:cNvPr>
            <p:cNvSpPr txBox="1"/>
            <p:nvPr/>
          </p:nvSpPr>
          <p:spPr>
            <a:xfrm>
              <a:off x="8274553" y="2895978"/>
              <a:ext cx="65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99"/>
                  </a:solidFill>
                  <a:cs typeface="Arial" panose="020B0604020202020204" pitchFamily="34" charset="0"/>
                </a:rPr>
                <a:t>MRI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7C41839-CDC8-0D8B-BD45-47C8397BFAD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231" y="3063584"/>
            <a:ext cx="899911" cy="3807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D2EF98-9791-73D1-3422-D955C2FA88B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665" y="5422876"/>
            <a:ext cx="957584" cy="41380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2144C4-AEC0-08AE-6AF7-937635CF99F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90669" y="1561339"/>
            <a:ext cx="817254" cy="6709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74A297-DAA2-3C9D-E078-1AAA03A13DE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607" y="1636818"/>
            <a:ext cx="842160" cy="390270"/>
          </a:xfrm>
          <a:prstGeom prst="rect">
            <a:avLst/>
          </a:prstGeom>
        </p:spPr>
      </p:pic>
      <p:pic>
        <p:nvPicPr>
          <p:cNvPr id="3076" name="Picture 4" descr="sister_logo">
            <a:extLst>
              <a:ext uri="{FF2B5EF4-FFF2-40B4-BE49-F238E27FC236}">
                <a16:creationId xmlns:a16="http://schemas.microsoft.com/office/drawing/2014/main" id="{C4264154-6A0C-C5DB-F0E9-E3EB544F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895" y="2332824"/>
            <a:ext cx="874803" cy="50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OCAS Trial">
            <a:extLst>
              <a:ext uri="{FF2B5EF4-FFF2-40B4-BE49-F238E27FC236}">
                <a16:creationId xmlns:a16="http://schemas.microsoft.com/office/drawing/2014/main" id="{3E707432-5E3C-DCB9-8EC9-067E9AFB9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29" y="2953003"/>
            <a:ext cx="602383" cy="4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26" name="Group 3125">
            <a:extLst>
              <a:ext uri="{FF2B5EF4-FFF2-40B4-BE49-F238E27FC236}">
                <a16:creationId xmlns:a16="http://schemas.microsoft.com/office/drawing/2014/main" id="{8ACD195A-26F0-8EA4-E362-7961426BADEA}"/>
              </a:ext>
            </a:extLst>
          </p:cNvPr>
          <p:cNvGrpSpPr/>
          <p:nvPr/>
        </p:nvGrpSpPr>
        <p:grpSpPr>
          <a:xfrm>
            <a:off x="9736800" y="3580586"/>
            <a:ext cx="1156870" cy="447946"/>
            <a:chOff x="9736799" y="3234532"/>
            <a:chExt cx="1296299" cy="486271"/>
          </a:xfrm>
        </p:grpSpPr>
        <p:pic>
          <p:nvPicPr>
            <p:cNvPr id="3072" name="Picture 3071">
              <a:extLst>
                <a:ext uri="{FF2B5EF4-FFF2-40B4-BE49-F238E27FC236}">
                  <a16:creationId xmlns:a16="http://schemas.microsoft.com/office/drawing/2014/main" id="{3E96E24A-2A75-605E-E0D8-7983BCB73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6799" y="3234532"/>
              <a:ext cx="874803" cy="385201"/>
            </a:xfrm>
            <a:prstGeom prst="rect">
              <a:avLst/>
            </a:prstGeom>
          </p:spPr>
        </p:pic>
        <p:sp>
          <p:nvSpPr>
            <p:cNvPr id="3073" name="TextBox 3072">
              <a:extLst>
                <a:ext uri="{FF2B5EF4-FFF2-40B4-BE49-F238E27FC236}">
                  <a16:creationId xmlns:a16="http://schemas.microsoft.com/office/drawing/2014/main" id="{A1D82B98-4FF2-728E-3910-327957F6760C}"/>
                </a:ext>
              </a:extLst>
            </p:cNvPr>
            <p:cNvSpPr txBox="1"/>
            <p:nvPr/>
          </p:nvSpPr>
          <p:spPr>
            <a:xfrm>
              <a:off x="10380810" y="3382249"/>
              <a:ext cx="65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MRI</a:t>
              </a:r>
            </a:p>
          </p:txBody>
        </p:sp>
      </p:grpSp>
      <p:sp>
        <p:nvSpPr>
          <p:cNvPr id="3077" name="TextBox 3076">
            <a:extLst>
              <a:ext uri="{FF2B5EF4-FFF2-40B4-BE49-F238E27FC236}">
                <a16:creationId xmlns:a16="http://schemas.microsoft.com/office/drawing/2014/main" id="{FEEDE9E0-110D-1998-C189-19C4B7ED815F}"/>
              </a:ext>
            </a:extLst>
          </p:cNvPr>
          <p:cNvSpPr txBox="1"/>
          <p:nvPr/>
        </p:nvSpPr>
        <p:spPr>
          <a:xfrm>
            <a:off x="10695295" y="5351885"/>
            <a:ext cx="110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Rockwell" panose="02060603020205020403" pitchFamily="18" charset="0"/>
              </a:rPr>
              <a:t>CLARITY</a:t>
            </a:r>
          </a:p>
        </p:txBody>
      </p:sp>
      <p:cxnSp>
        <p:nvCxnSpPr>
          <p:cNvPr id="3082" name="Straight Arrow Connector 3081">
            <a:extLst>
              <a:ext uri="{FF2B5EF4-FFF2-40B4-BE49-F238E27FC236}">
                <a16:creationId xmlns:a16="http://schemas.microsoft.com/office/drawing/2014/main" id="{D17AF052-C751-EC2D-6944-69F28A55C588}"/>
              </a:ext>
            </a:extLst>
          </p:cNvPr>
          <p:cNvCxnSpPr>
            <a:cxnSpLocks/>
          </p:cNvCxnSpPr>
          <p:nvPr/>
        </p:nvCxnSpPr>
        <p:spPr>
          <a:xfrm>
            <a:off x="893378" y="4342554"/>
            <a:ext cx="0" cy="19427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Straight Arrow Connector 3085">
            <a:extLst>
              <a:ext uri="{FF2B5EF4-FFF2-40B4-BE49-F238E27FC236}">
                <a16:creationId xmlns:a16="http://schemas.microsoft.com/office/drawing/2014/main" id="{B8EA037B-FFA1-E988-EC01-21662D54C567}"/>
              </a:ext>
            </a:extLst>
          </p:cNvPr>
          <p:cNvCxnSpPr>
            <a:cxnSpLocks/>
          </p:cNvCxnSpPr>
          <p:nvPr/>
        </p:nvCxnSpPr>
        <p:spPr>
          <a:xfrm flipV="1">
            <a:off x="1831639" y="4989720"/>
            <a:ext cx="0" cy="22895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Straight Arrow Connector 3087">
            <a:extLst>
              <a:ext uri="{FF2B5EF4-FFF2-40B4-BE49-F238E27FC236}">
                <a16:creationId xmlns:a16="http://schemas.microsoft.com/office/drawing/2014/main" id="{6A714940-912A-F008-4C93-89AFAB14075E}"/>
              </a:ext>
            </a:extLst>
          </p:cNvPr>
          <p:cNvCxnSpPr>
            <a:cxnSpLocks/>
          </p:cNvCxnSpPr>
          <p:nvPr/>
        </p:nvCxnSpPr>
        <p:spPr>
          <a:xfrm>
            <a:off x="2786231" y="4291885"/>
            <a:ext cx="0" cy="24494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Straight Arrow Connector 3089">
            <a:extLst>
              <a:ext uri="{FF2B5EF4-FFF2-40B4-BE49-F238E27FC236}">
                <a16:creationId xmlns:a16="http://schemas.microsoft.com/office/drawing/2014/main" id="{7FB156F1-341C-470D-758C-CBC6ECA8BF24}"/>
              </a:ext>
            </a:extLst>
          </p:cNvPr>
          <p:cNvCxnSpPr>
            <a:cxnSpLocks/>
          </p:cNvCxnSpPr>
          <p:nvPr/>
        </p:nvCxnSpPr>
        <p:spPr>
          <a:xfrm>
            <a:off x="4611267" y="4291885"/>
            <a:ext cx="0" cy="25292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2" name="Straight Arrow Connector 3091">
            <a:extLst>
              <a:ext uri="{FF2B5EF4-FFF2-40B4-BE49-F238E27FC236}">
                <a16:creationId xmlns:a16="http://schemas.microsoft.com/office/drawing/2014/main" id="{38802180-A6D6-F131-C6BB-469FF0A7DF2B}"/>
              </a:ext>
            </a:extLst>
          </p:cNvPr>
          <p:cNvCxnSpPr>
            <a:cxnSpLocks/>
          </p:cNvCxnSpPr>
          <p:nvPr/>
        </p:nvCxnSpPr>
        <p:spPr>
          <a:xfrm flipV="1">
            <a:off x="5529926" y="5017979"/>
            <a:ext cx="0" cy="27040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5" name="Straight Arrow Connector 3094">
            <a:extLst>
              <a:ext uri="{FF2B5EF4-FFF2-40B4-BE49-F238E27FC236}">
                <a16:creationId xmlns:a16="http://schemas.microsoft.com/office/drawing/2014/main" id="{A4A9B3B5-5C84-719D-AAB3-AE31D0F73CC3}"/>
              </a:ext>
            </a:extLst>
          </p:cNvPr>
          <p:cNvCxnSpPr>
            <a:cxnSpLocks/>
          </p:cNvCxnSpPr>
          <p:nvPr/>
        </p:nvCxnSpPr>
        <p:spPr>
          <a:xfrm>
            <a:off x="6453467" y="4207916"/>
            <a:ext cx="0" cy="33770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Straight Arrow Connector 3096">
            <a:extLst>
              <a:ext uri="{FF2B5EF4-FFF2-40B4-BE49-F238E27FC236}">
                <a16:creationId xmlns:a16="http://schemas.microsoft.com/office/drawing/2014/main" id="{C8B26F42-5E18-2C41-8D05-49651F847C0A}"/>
              </a:ext>
            </a:extLst>
          </p:cNvPr>
          <p:cNvCxnSpPr>
            <a:cxnSpLocks/>
          </p:cNvCxnSpPr>
          <p:nvPr/>
        </p:nvCxnSpPr>
        <p:spPr>
          <a:xfrm flipV="1">
            <a:off x="7480690" y="5029003"/>
            <a:ext cx="0" cy="259378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0" name="Straight Arrow Connector 3099">
            <a:extLst>
              <a:ext uri="{FF2B5EF4-FFF2-40B4-BE49-F238E27FC236}">
                <a16:creationId xmlns:a16="http://schemas.microsoft.com/office/drawing/2014/main" id="{BB36CCBA-D232-2EA0-94C5-527C25E199C8}"/>
              </a:ext>
            </a:extLst>
          </p:cNvPr>
          <p:cNvCxnSpPr>
            <a:cxnSpLocks/>
          </p:cNvCxnSpPr>
          <p:nvPr/>
        </p:nvCxnSpPr>
        <p:spPr>
          <a:xfrm>
            <a:off x="8358079" y="4316178"/>
            <a:ext cx="0" cy="22773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2" name="Straight Arrow Connector 3101">
            <a:extLst>
              <a:ext uri="{FF2B5EF4-FFF2-40B4-BE49-F238E27FC236}">
                <a16:creationId xmlns:a16="http://schemas.microsoft.com/office/drawing/2014/main" id="{50A79BC0-E4CA-3980-3847-FC36BDB301BE}"/>
              </a:ext>
            </a:extLst>
          </p:cNvPr>
          <p:cNvCxnSpPr>
            <a:cxnSpLocks/>
          </p:cNvCxnSpPr>
          <p:nvPr/>
        </p:nvCxnSpPr>
        <p:spPr>
          <a:xfrm flipV="1">
            <a:off x="9382457" y="5029003"/>
            <a:ext cx="0" cy="322882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5" name="Straight Arrow Connector 3104">
            <a:extLst>
              <a:ext uri="{FF2B5EF4-FFF2-40B4-BE49-F238E27FC236}">
                <a16:creationId xmlns:a16="http://schemas.microsoft.com/office/drawing/2014/main" id="{F0CE1F5E-3332-5B0A-36EC-5B14FD7FD41A}"/>
              </a:ext>
            </a:extLst>
          </p:cNvPr>
          <p:cNvCxnSpPr>
            <a:cxnSpLocks/>
          </p:cNvCxnSpPr>
          <p:nvPr/>
        </p:nvCxnSpPr>
        <p:spPr>
          <a:xfrm>
            <a:off x="10208275" y="3944053"/>
            <a:ext cx="0" cy="28956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8" name="Straight Arrow Connector 3107">
            <a:extLst>
              <a:ext uri="{FF2B5EF4-FFF2-40B4-BE49-F238E27FC236}">
                <a16:creationId xmlns:a16="http://schemas.microsoft.com/office/drawing/2014/main" id="{E6093566-5466-4F09-7E4D-1FD21C4B102C}"/>
              </a:ext>
            </a:extLst>
          </p:cNvPr>
          <p:cNvCxnSpPr>
            <a:cxnSpLocks/>
            <a:stCxn id="3077" idx="0"/>
          </p:cNvCxnSpPr>
          <p:nvPr/>
        </p:nvCxnSpPr>
        <p:spPr>
          <a:xfrm flipH="1" flipV="1">
            <a:off x="11246257" y="5038702"/>
            <a:ext cx="1" cy="31318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0" name="TextBox 3109">
            <a:extLst>
              <a:ext uri="{FF2B5EF4-FFF2-40B4-BE49-F238E27FC236}">
                <a16:creationId xmlns:a16="http://schemas.microsoft.com/office/drawing/2014/main" id="{85C8A9D4-CF47-EB33-AD98-892D6BFDC8E4}"/>
              </a:ext>
            </a:extLst>
          </p:cNvPr>
          <p:cNvSpPr txBox="1"/>
          <p:nvPr/>
        </p:nvSpPr>
        <p:spPr>
          <a:xfrm>
            <a:off x="8683495" y="189987"/>
            <a:ext cx="3389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As of 9/30, the network has consented and enrolled 11,754 participants in a </a:t>
            </a:r>
            <a:r>
              <a:rPr lang="en-US" sz="1400" i="1" dirty="0" err="1"/>
              <a:t>StrokeNet</a:t>
            </a:r>
            <a:r>
              <a:rPr lang="en-US" sz="1400" i="1" dirty="0"/>
              <a:t> study</a:t>
            </a:r>
          </a:p>
        </p:txBody>
      </p:sp>
      <p:sp>
        <p:nvSpPr>
          <p:cNvPr id="3111" name="TextBox 3110">
            <a:extLst>
              <a:ext uri="{FF2B5EF4-FFF2-40B4-BE49-F238E27FC236}">
                <a16:creationId xmlns:a16="http://schemas.microsoft.com/office/drawing/2014/main" id="{BF9F7F82-2044-9D1A-B654-ADD9F08FE889}"/>
              </a:ext>
            </a:extLst>
          </p:cNvPr>
          <p:cNvSpPr txBox="1"/>
          <p:nvPr/>
        </p:nvSpPr>
        <p:spPr>
          <a:xfrm>
            <a:off x="9813491" y="6026346"/>
            <a:ext cx="164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17 Active Studies</a:t>
            </a:r>
          </a:p>
        </p:txBody>
      </p:sp>
      <p:cxnSp>
        <p:nvCxnSpPr>
          <p:cNvPr id="3116" name="Straight Arrow Connector 3115">
            <a:extLst>
              <a:ext uri="{FF2B5EF4-FFF2-40B4-BE49-F238E27FC236}">
                <a16:creationId xmlns:a16="http://schemas.microsoft.com/office/drawing/2014/main" id="{959B9F9C-8D45-10D3-64FE-8B1A1E176D35}"/>
              </a:ext>
            </a:extLst>
          </p:cNvPr>
          <p:cNvCxnSpPr>
            <a:cxnSpLocks/>
          </p:cNvCxnSpPr>
          <p:nvPr/>
        </p:nvCxnSpPr>
        <p:spPr>
          <a:xfrm flipH="1" flipV="1">
            <a:off x="10471008" y="5290926"/>
            <a:ext cx="95352" cy="742174"/>
          </a:xfrm>
          <a:prstGeom prst="straightConnector1">
            <a:avLst/>
          </a:prstGeom>
          <a:ln w="57150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7" name="TextBox 3116">
            <a:extLst>
              <a:ext uri="{FF2B5EF4-FFF2-40B4-BE49-F238E27FC236}">
                <a16:creationId xmlns:a16="http://schemas.microsoft.com/office/drawing/2014/main" id="{C0944231-AE22-087A-F2D2-24B3C7D2BB78}"/>
              </a:ext>
            </a:extLst>
          </p:cNvPr>
          <p:cNvSpPr txBox="1"/>
          <p:nvPr/>
        </p:nvSpPr>
        <p:spPr>
          <a:xfrm>
            <a:off x="5917446" y="5468933"/>
            <a:ext cx="3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18" name="TextBox 3117">
            <a:extLst>
              <a:ext uri="{FF2B5EF4-FFF2-40B4-BE49-F238E27FC236}">
                <a16:creationId xmlns:a16="http://schemas.microsoft.com/office/drawing/2014/main" id="{EB5834D4-08EF-8083-7229-CB863EADA953}"/>
              </a:ext>
            </a:extLst>
          </p:cNvPr>
          <p:cNvSpPr txBox="1"/>
          <p:nvPr/>
        </p:nvSpPr>
        <p:spPr>
          <a:xfrm>
            <a:off x="1999908" y="5720773"/>
            <a:ext cx="3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19" name="TextBox 3118">
            <a:extLst>
              <a:ext uri="{FF2B5EF4-FFF2-40B4-BE49-F238E27FC236}">
                <a16:creationId xmlns:a16="http://schemas.microsoft.com/office/drawing/2014/main" id="{6C4E6BF6-EDE3-1F4D-42CD-71E33C8CE42C}"/>
              </a:ext>
            </a:extLst>
          </p:cNvPr>
          <p:cNvSpPr txBox="1"/>
          <p:nvPr/>
        </p:nvSpPr>
        <p:spPr>
          <a:xfrm>
            <a:off x="3144373" y="3704595"/>
            <a:ext cx="3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20" name="TextBox 3119">
            <a:extLst>
              <a:ext uri="{FF2B5EF4-FFF2-40B4-BE49-F238E27FC236}">
                <a16:creationId xmlns:a16="http://schemas.microsoft.com/office/drawing/2014/main" id="{F67FE942-D20B-5821-41F1-19BAB82686AA}"/>
              </a:ext>
            </a:extLst>
          </p:cNvPr>
          <p:cNvSpPr txBox="1"/>
          <p:nvPr/>
        </p:nvSpPr>
        <p:spPr>
          <a:xfrm>
            <a:off x="1024099" y="3882448"/>
            <a:ext cx="3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21" name="TextBox 3120">
            <a:extLst>
              <a:ext uri="{FF2B5EF4-FFF2-40B4-BE49-F238E27FC236}">
                <a16:creationId xmlns:a16="http://schemas.microsoft.com/office/drawing/2014/main" id="{07689687-C478-81E2-2989-3F97D40D3217}"/>
              </a:ext>
            </a:extLst>
          </p:cNvPr>
          <p:cNvSpPr txBox="1"/>
          <p:nvPr/>
        </p:nvSpPr>
        <p:spPr>
          <a:xfrm>
            <a:off x="1171168" y="3537045"/>
            <a:ext cx="3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22" name="TextBox 3121">
            <a:extLst>
              <a:ext uri="{FF2B5EF4-FFF2-40B4-BE49-F238E27FC236}">
                <a16:creationId xmlns:a16="http://schemas.microsoft.com/office/drawing/2014/main" id="{80EF1E7A-442B-186C-117B-E347D28F4453}"/>
              </a:ext>
            </a:extLst>
          </p:cNvPr>
          <p:cNvSpPr txBox="1"/>
          <p:nvPr/>
        </p:nvSpPr>
        <p:spPr>
          <a:xfrm>
            <a:off x="6490492" y="2244776"/>
            <a:ext cx="3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23" name="TextBox 3122">
            <a:extLst>
              <a:ext uri="{FF2B5EF4-FFF2-40B4-BE49-F238E27FC236}">
                <a16:creationId xmlns:a16="http://schemas.microsoft.com/office/drawing/2014/main" id="{820551BE-6435-1470-9094-AC7509D0AF69}"/>
              </a:ext>
            </a:extLst>
          </p:cNvPr>
          <p:cNvSpPr txBox="1"/>
          <p:nvPr/>
        </p:nvSpPr>
        <p:spPr>
          <a:xfrm>
            <a:off x="4674353" y="3616502"/>
            <a:ext cx="3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24" name="TextBox 3123">
            <a:extLst>
              <a:ext uri="{FF2B5EF4-FFF2-40B4-BE49-F238E27FC236}">
                <a16:creationId xmlns:a16="http://schemas.microsoft.com/office/drawing/2014/main" id="{4C180248-F6E5-8F28-EB68-1932BF0ED835}"/>
              </a:ext>
            </a:extLst>
          </p:cNvPr>
          <p:cNvSpPr txBox="1"/>
          <p:nvPr/>
        </p:nvSpPr>
        <p:spPr>
          <a:xfrm>
            <a:off x="8586211" y="1550142"/>
            <a:ext cx="3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25" name="TextBox 3124">
            <a:extLst>
              <a:ext uri="{FF2B5EF4-FFF2-40B4-BE49-F238E27FC236}">
                <a16:creationId xmlns:a16="http://schemas.microsoft.com/office/drawing/2014/main" id="{3EFF253C-390F-3191-A7EF-0E995624B575}"/>
              </a:ext>
            </a:extLst>
          </p:cNvPr>
          <p:cNvSpPr txBox="1"/>
          <p:nvPr/>
        </p:nvSpPr>
        <p:spPr>
          <a:xfrm>
            <a:off x="165708" y="6274064"/>
            <a:ext cx="1716782" cy="46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</a:t>
            </a:r>
            <a:r>
              <a:rPr lang="en-US" sz="1400" i="1" dirty="0"/>
              <a:t>Completed Trials</a:t>
            </a:r>
          </a:p>
        </p:txBody>
      </p:sp>
      <p:pic>
        <p:nvPicPr>
          <p:cNvPr id="3128" name="Picture 3127">
            <a:extLst>
              <a:ext uri="{FF2B5EF4-FFF2-40B4-BE49-F238E27FC236}">
                <a16:creationId xmlns:a16="http://schemas.microsoft.com/office/drawing/2014/main" id="{43BF9292-6E9A-3C8E-8C28-DCAD2A4A6A4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439" y="1179760"/>
            <a:ext cx="985169" cy="430060"/>
          </a:xfrm>
          <a:prstGeom prst="rect">
            <a:avLst/>
          </a:prstGeom>
        </p:spPr>
      </p:pic>
      <p:sp>
        <p:nvSpPr>
          <p:cNvPr id="3129" name="TextBox 3128">
            <a:extLst>
              <a:ext uri="{FF2B5EF4-FFF2-40B4-BE49-F238E27FC236}">
                <a16:creationId xmlns:a16="http://schemas.microsoft.com/office/drawing/2014/main" id="{3485FF34-F96B-BBA8-CD65-61B10A99F962}"/>
              </a:ext>
            </a:extLst>
          </p:cNvPr>
          <p:cNvSpPr txBox="1"/>
          <p:nvPr/>
        </p:nvSpPr>
        <p:spPr>
          <a:xfrm>
            <a:off x="8567459" y="1127085"/>
            <a:ext cx="3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3130" name="Picture 3129">
            <a:extLst>
              <a:ext uri="{FF2B5EF4-FFF2-40B4-BE49-F238E27FC236}">
                <a16:creationId xmlns:a16="http://schemas.microsoft.com/office/drawing/2014/main" id="{8FF4587D-B77C-9818-672D-FAECFD69C3CD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774" y="3355452"/>
            <a:ext cx="994776" cy="354237"/>
          </a:xfrm>
          <a:prstGeom prst="rect">
            <a:avLst/>
          </a:prstGeom>
        </p:spPr>
      </p:pic>
      <p:grpSp>
        <p:nvGrpSpPr>
          <p:cNvPr id="3133" name="Group 3132">
            <a:extLst>
              <a:ext uri="{FF2B5EF4-FFF2-40B4-BE49-F238E27FC236}">
                <a16:creationId xmlns:a16="http://schemas.microsoft.com/office/drawing/2014/main" id="{A184CC89-9D16-36F8-CB7A-84E9E006427A}"/>
              </a:ext>
            </a:extLst>
          </p:cNvPr>
          <p:cNvGrpSpPr/>
          <p:nvPr/>
        </p:nvGrpSpPr>
        <p:grpSpPr>
          <a:xfrm>
            <a:off x="8113810" y="2064113"/>
            <a:ext cx="871928" cy="567620"/>
            <a:chOff x="1447627" y="1474343"/>
            <a:chExt cx="1140456" cy="674844"/>
          </a:xfrm>
        </p:grpSpPr>
        <p:pic>
          <p:nvPicPr>
            <p:cNvPr id="3131" name="Picture 3130">
              <a:extLst>
                <a:ext uri="{FF2B5EF4-FFF2-40B4-BE49-F238E27FC236}">
                  <a16:creationId xmlns:a16="http://schemas.microsoft.com/office/drawing/2014/main" id="{77015DE5-4068-9E4B-3C89-23B87B7CC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7627" y="1474343"/>
              <a:ext cx="557015" cy="674844"/>
            </a:xfrm>
            <a:prstGeom prst="rect">
              <a:avLst/>
            </a:prstGeom>
          </p:spPr>
        </p:pic>
        <p:sp>
          <p:nvSpPr>
            <p:cNvPr id="3132" name="TextBox 3131">
              <a:extLst>
                <a:ext uri="{FF2B5EF4-FFF2-40B4-BE49-F238E27FC236}">
                  <a16:creationId xmlns:a16="http://schemas.microsoft.com/office/drawing/2014/main" id="{D6009B35-06A5-25E0-C794-23417BED041E}"/>
                </a:ext>
              </a:extLst>
            </p:cNvPr>
            <p:cNvSpPr txBox="1"/>
            <p:nvPr/>
          </p:nvSpPr>
          <p:spPr>
            <a:xfrm>
              <a:off x="1872233" y="1723076"/>
              <a:ext cx="71585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chemeClr val="accent1">
                      <a:lumMod val="50000"/>
                    </a:schemeClr>
                  </a:solidFill>
                  <a:latin typeface="Georgia" panose="02040502050405020303" pitchFamily="18" charset="0"/>
                </a:rPr>
                <a:t>LTF</a:t>
              </a:r>
            </a:p>
          </p:txBody>
        </p:sp>
      </p:grpSp>
      <p:grpSp>
        <p:nvGrpSpPr>
          <p:cNvPr id="3137" name="Group 3136">
            <a:extLst>
              <a:ext uri="{FF2B5EF4-FFF2-40B4-BE49-F238E27FC236}">
                <a16:creationId xmlns:a16="http://schemas.microsoft.com/office/drawing/2014/main" id="{E3F5C671-323A-C994-D7BF-42CA2D111BFF}"/>
              </a:ext>
            </a:extLst>
          </p:cNvPr>
          <p:cNvGrpSpPr/>
          <p:nvPr/>
        </p:nvGrpSpPr>
        <p:grpSpPr>
          <a:xfrm>
            <a:off x="7763607" y="2633921"/>
            <a:ext cx="1398536" cy="479479"/>
            <a:chOff x="3152686" y="1847185"/>
            <a:chExt cx="1449907" cy="526132"/>
          </a:xfrm>
        </p:grpSpPr>
        <p:pic>
          <p:nvPicPr>
            <p:cNvPr id="3134" name="Picture 3133">
              <a:extLst>
                <a:ext uri="{FF2B5EF4-FFF2-40B4-BE49-F238E27FC236}">
                  <a16:creationId xmlns:a16="http://schemas.microsoft.com/office/drawing/2014/main" id="{D90E5681-BBAB-1F9B-EACA-4761B8103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2686" y="1847185"/>
              <a:ext cx="1139270" cy="322645"/>
            </a:xfrm>
            <a:prstGeom prst="rect">
              <a:avLst/>
            </a:prstGeom>
          </p:spPr>
        </p:pic>
        <p:sp>
          <p:nvSpPr>
            <p:cNvPr id="3135" name="TextBox 3134">
              <a:extLst>
                <a:ext uri="{FF2B5EF4-FFF2-40B4-BE49-F238E27FC236}">
                  <a16:creationId xmlns:a16="http://schemas.microsoft.com/office/drawing/2014/main" id="{A3B7973C-9F63-9D73-CFDA-5F28C519E066}"/>
                </a:ext>
              </a:extLst>
            </p:cNvPr>
            <p:cNvSpPr txBox="1"/>
            <p:nvPr/>
          </p:nvSpPr>
          <p:spPr>
            <a:xfrm>
              <a:off x="3886743" y="2080929"/>
              <a:ext cx="715850" cy="2923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300" dirty="0">
                  <a:solidFill>
                    <a:srgbClr val="003399"/>
                  </a:solidFill>
                  <a:latin typeface="Georgia" panose="02040502050405020303" pitchFamily="18" charset="0"/>
                </a:rPr>
                <a:t>LTF</a:t>
              </a:r>
            </a:p>
          </p:txBody>
        </p:sp>
      </p:grpSp>
      <p:graphicFrame>
        <p:nvGraphicFramePr>
          <p:cNvPr id="3141" name="Table 3141">
            <a:extLst>
              <a:ext uri="{FF2B5EF4-FFF2-40B4-BE49-F238E27FC236}">
                <a16:creationId xmlns:a16="http://schemas.microsoft.com/office/drawing/2014/main" id="{540F8F2A-EE8D-147A-5B4B-CDD04107A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997714"/>
              </p:ext>
            </p:extLst>
          </p:nvPr>
        </p:nvGraphicFramePr>
        <p:xfrm>
          <a:off x="311003" y="988948"/>
          <a:ext cx="5295804" cy="2148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380">
                  <a:extLst>
                    <a:ext uri="{9D8B030D-6E8A-4147-A177-3AD203B41FA5}">
                      <a16:colId xmlns:a16="http://schemas.microsoft.com/office/drawing/2014/main" val="1494929896"/>
                    </a:ext>
                  </a:extLst>
                </a:gridCol>
                <a:gridCol w="381507">
                  <a:extLst>
                    <a:ext uri="{9D8B030D-6E8A-4147-A177-3AD203B41FA5}">
                      <a16:colId xmlns:a16="http://schemas.microsoft.com/office/drawing/2014/main" val="1439365956"/>
                    </a:ext>
                  </a:extLst>
                </a:gridCol>
                <a:gridCol w="401353">
                  <a:extLst>
                    <a:ext uri="{9D8B030D-6E8A-4147-A177-3AD203B41FA5}">
                      <a16:colId xmlns:a16="http://schemas.microsoft.com/office/drawing/2014/main" val="477027174"/>
                    </a:ext>
                  </a:extLst>
                </a:gridCol>
                <a:gridCol w="746288">
                  <a:extLst>
                    <a:ext uri="{9D8B030D-6E8A-4147-A177-3AD203B41FA5}">
                      <a16:colId xmlns:a16="http://schemas.microsoft.com/office/drawing/2014/main" val="3194418266"/>
                    </a:ext>
                  </a:extLst>
                </a:gridCol>
                <a:gridCol w="1347034">
                  <a:extLst>
                    <a:ext uri="{9D8B030D-6E8A-4147-A177-3AD203B41FA5}">
                      <a16:colId xmlns:a16="http://schemas.microsoft.com/office/drawing/2014/main" val="2364774656"/>
                    </a:ext>
                  </a:extLst>
                </a:gridCol>
                <a:gridCol w="582759">
                  <a:extLst>
                    <a:ext uri="{9D8B030D-6E8A-4147-A177-3AD203B41FA5}">
                      <a16:colId xmlns:a16="http://schemas.microsoft.com/office/drawing/2014/main" val="4274478707"/>
                    </a:ext>
                  </a:extLst>
                </a:gridCol>
                <a:gridCol w="577483">
                  <a:extLst>
                    <a:ext uri="{9D8B030D-6E8A-4147-A177-3AD203B41FA5}">
                      <a16:colId xmlns:a16="http://schemas.microsoft.com/office/drawing/2014/main" val="1410368877"/>
                    </a:ext>
                  </a:extLst>
                </a:gridCol>
              </a:tblGrid>
              <a:tr h="193044"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7444"/>
                  </a:ext>
                </a:extLst>
              </a:tr>
              <a:tr h="193044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842609"/>
                  </a:ext>
                </a:extLst>
              </a:tr>
              <a:tr h="193044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245282"/>
                  </a:ext>
                </a:extLst>
              </a:tr>
              <a:tr h="210613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Funded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38551"/>
                  </a:ext>
                </a:extLst>
              </a:tr>
              <a:tr h="210613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Approved*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29282"/>
                  </a:ext>
                </a:extLst>
              </a:tr>
              <a:tr h="193044"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548401"/>
                  </a:ext>
                </a:extLst>
              </a:tr>
              <a:tr h="210613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Funded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269286"/>
                  </a:ext>
                </a:extLst>
              </a:tr>
              <a:tr h="210613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Funded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916693"/>
                  </a:ext>
                </a:extLst>
              </a:tr>
              <a:tr h="210613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 Funded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2610"/>
                  </a:ext>
                </a:extLst>
              </a:tr>
              <a:tr h="228098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 w/Approved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8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31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9687-DC18-CC49-2EDD-7392FC98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293" y="-5997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Network Renewal Review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51FEF-50DA-CE2A-DB3E-12BC197A7B49}"/>
              </a:ext>
            </a:extLst>
          </p:cNvPr>
          <p:cNvSpPr txBox="1"/>
          <p:nvPr/>
        </p:nvSpPr>
        <p:spPr>
          <a:xfrm>
            <a:off x="201293" y="6007788"/>
            <a:ext cx="54212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Infrastructure established in 2013; renewed in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 renewal – Sept 2023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216AB0-A977-C266-3A92-3B47B5279AAA}"/>
              </a:ext>
            </a:extLst>
          </p:cNvPr>
          <p:cNvGrpSpPr/>
          <p:nvPr/>
        </p:nvGrpSpPr>
        <p:grpSpPr>
          <a:xfrm>
            <a:off x="7507831" y="2419311"/>
            <a:ext cx="4188256" cy="3763373"/>
            <a:chOff x="1903472" y="2514600"/>
            <a:chExt cx="4701786" cy="4087906"/>
          </a:xfrm>
        </p:grpSpPr>
        <p:cxnSp>
          <p:nvCxnSpPr>
            <p:cNvPr id="8" name="AutoShape 21">
              <a:extLst>
                <a:ext uri="{FF2B5EF4-FFF2-40B4-BE49-F238E27FC236}">
                  <a16:creationId xmlns:a16="http://schemas.microsoft.com/office/drawing/2014/main" id="{4A45CE9D-CFC0-2286-779D-1FE9C46FB7AE}"/>
                </a:ext>
              </a:extLst>
            </p:cNvPr>
            <p:cNvCxnSpPr>
              <a:cxnSpLocks noChangeShapeType="1"/>
              <a:stCxn id="31" idx="7"/>
              <a:endCxn id="21" idx="3"/>
            </p:cNvCxnSpPr>
            <p:nvPr/>
          </p:nvCxnSpPr>
          <p:spPr bwMode="auto">
            <a:xfrm flipV="1">
              <a:off x="4668492" y="3901270"/>
              <a:ext cx="791570" cy="698210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AutoShape 19">
              <a:extLst>
                <a:ext uri="{FF2B5EF4-FFF2-40B4-BE49-F238E27FC236}">
                  <a16:creationId xmlns:a16="http://schemas.microsoft.com/office/drawing/2014/main" id="{9FA29503-976D-117F-AD81-2DDC837F5A95}"/>
                </a:ext>
              </a:extLst>
            </p:cNvPr>
            <p:cNvCxnSpPr>
              <a:cxnSpLocks noChangeShapeType="1"/>
              <a:stCxn id="31" idx="5"/>
              <a:endCxn id="23" idx="1"/>
            </p:cNvCxnSpPr>
            <p:nvPr/>
          </p:nvCxnSpPr>
          <p:spPr bwMode="auto">
            <a:xfrm>
              <a:off x="4668492" y="5015120"/>
              <a:ext cx="791570" cy="708367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30">
              <a:extLst>
                <a:ext uri="{FF2B5EF4-FFF2-40B4-BE49-F238E27FC236}">
                  <a16:creationId xmlns:a16="http://schemas.microsoft.com/office/drawing/2014/main" id="{3A4295D2-D61F-282D-51C2-09125E80E1B9}"/>
                </a:ext>
              </a:extLst>
            </p:cNvPr>
            <p:cNvCxnSpPr>
              <a:cxnSpLocks noChangeShapeType="1"/>
              <a:stCxn id="32" idx="0"/>
              <a:endCxn id="31" idx="4"/>
            </p:cNvCxnSpPr>
            <p:nvPr/>
          </p:nvCxnSpPr>
          <p:spPr bwMode="auto">
            <a:xfrm flipV="1">
              <a:off x="4423905" y="5101201"/>
              <a:ext cx="21338" cy="1020374"/>
            </a:xfrm>
            <a:prstGeom prst="straightConnector1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20">
              <a:extLst>
                <a:ext uri="{FF2B5EF4-FFF2-40B4-BE49-F238E27FC236}">
                  <a16:creationId xmlns:a16="http://schemas.microsoft.com/office/drawing/2014/main" id="{523682B0-480A-6E9F-A066-141EEBDDADF7}"/>
                </a:ext>
              </a:extLst>
            </p:cNvPr>
            <p:cNvCxnSpPr>
              <a:cxnSpLocks noChangeShapeType="1"/>
              <a:stCxn id="24" idx="7"/>
              <a:endCxn id="31" idx="3"/>
            </p:cNvCxnSpPr>
            <p:nvPr/>
          </p:nvCxnSpPr>
          <p:spPr bwMode="auto">
            <a:xfrm flipV="1">
              <a:off x="3445150" y="5015120"/>
              <a:ext cx="776841" cy="708367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23">
              <a:extLst>
                <a:ext uri="{FF2B5EF4-FFF2-40B4-BE49-F238E27FC236}">
                  <a16:creationId xmlns:a16="http://schemas.microsoft.com/office/drawing/2014/main" id="{9E83F299-94D2-0B2C-8489-4D6CF6BC99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391053" y="3180332"/>
              <a:ext cx="171790" cy="178122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23">
              <a:extLst>
                <a:ext uri="{FF2B5EF4-FFF2-40B4-BE49-F238E27FC236}">
                  <a16:creationId xmlns:a16="http://schemas.microsoft.com/office/drawing/2014/main" id="{88385D43-4921-188B-10A1-FA3483BD20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41987" y="3852547"/>
              <a:ext cx="234399" cy="164371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2">
              <a:extLst>
                <a:ext uri="{FF2B5EF4-FFF2-40B4-BE49-F238E27FC236}">
                  <a16:creationId xmlns:a16="http://schemas.microsoft.com/office/drawing/2014/main" id="{561822FF-49D7-F054-935A-E0E1492FFAB9}"/>
                </a:ext>
              </a:extLst>
            </p:cNvPr>
            <p:cNvCxnSpPr>
              <a:cxnSpLocks noChangeShapeType="1"/>
              <a:stCxn id="23" idx="7"/>
              <a:endCxn id="30" idx="2"/>
            </p:cNvCxnSpPr>
            <p:nvPr/>
          </p:nvCxnSpPr>
          <p:spPr bwMode="auto">
            <a:xfrm flipV="1">
              <a:off x="6028826" y="5052843"/>
              <a:ext cx="260710" cy="670185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3">
              <a:extLst>
                <a:ext uri="{FF2B5EF4-FFF2-40B4-BE49-F238E27FC236}">
                  <a16:creationId xmlns:a16="http://schemas.microsoft.com/office/drawing/2014/main" id="{85D95F50-5C9B-6BAF-2F41-D1C2ADD62421}"/>
                </a:ext>
              </a:extLst>
            </p:cNvPr>
            <p:cNvCxnSpPr>
              <a:cxnSpLocks noChangeShapeType="1"/>
              <a:stCxn id="30" idx="0"/>
              <a:endCxn id="21" idx="5"/>
            </p:cNvCxnSpPr>
            <p:nvPr/>
          </p:nvCxnSpPr>
          <p:spPr bwMode="auto">
            <a:xfrm flipH="1" flipV="1">
              <a:off x="6028826" y="3901727"/>
              <a:ext cx="260710" cy="670185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4">
              <a:extLst>
                <a:ext uri="{FF2B5EF4-FFF2-40B4-BE49-F238E27FC236}">
                  <a16:creationId xmlns:a16="http://schemas.microsoft.com/office/drawing/2014/main" id="{9B49BCBE-5D01-4CBC-55C4-CE896BC5765A}"/>
                </a:ext>
              </a:extLst>
            </p:cNvPr>
            <p:cNvCxnSpPr>
              <a:cxnSpLocks noChangeShapeType="1"/>
              <a:stCxn id="32" idx="3"/>
              <a:endCxn id="23" idx="3"/>
            </p:cNvCxnSpPr>
            <p:nvPr/>
          </p:nvCxnSpPr>
          <p:spPr bwMode="auto">
            <a:xfrm flipV="1">
              <a:off x="5055349" y="6252941"/>
              <a:ext cx="404220" cy="109100"/>
            </a:xfrm>
            <a:prstGeom prst="straightConnector1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5">
              <a:extLst>
                <a:ext uri="{FF2B5EF4-FFF2-40B4-BE49-F238E27FC236}">
                  <a16:creationId xmlns:a16="http://schemas.microsoft.com/office/drawing/2014/main" id="{E5646C9F-28B5-6A69-7854-764559EB7CAB}"/>
                </a:ext>
              </a:extLst>
            </p:cNvPr>
            <p:cNvCxnSpPr>
              <a:cxnSpLocks noChangeShapeType="1"/>
              <a:stCxn id="24" idx="5"/>
              <a:endCxn id="32" idx="1"/>
            </p:cNvCxnSpPr>
            <p:nvPr/>
          </p:nvCxnSpPr>
          <p:spPr bwMode="auto">
            <a:xfrm>
              <a:off x="3445643" y="6252941"/>
              <a:ext cx="346816" cy="109100"/>
            </a:xfrm>
            <a:prstGeom prst="straightConnector1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9">
              <a:extLst>
                <a:ext uri="{FF2B5EF4-FFF2-40B4-BE49-F238E27FC236}">
                  <a16:creationId xmlns:a16="http://schemas.microsoft.com/office/drawing/2014/main" id="{6E3D7C6A-CB82-AF12-9116-78DD267EED17}"/>
                </a:ext>
              </a:extLst>
            </p:cNvPr>
            <p:cNvCxnSpPr>
              <a:cxnSpLocks noChangeShapeType="1"/>
              <a:stCxn id="24" idx="0"/>
              <a:endCxn id="20" idx="4"/>
            </p:cNvCxnSpPr>
            <p:nvPr/>
          </p:nvCxnSpPr>
          <p:spPr bwMode="auto">
            <a:xfrm flipV="1">
              <a:off x="3161015" y="4010827"/>
              <a:ext cx="0" cy="1603101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0">
              <a:extLst>
                <a:ext uri="{FF2B5EF4-FFF2-40B4-BE49-F238E27FC236}">
                  <a16:creationId xmlns:a16="http://schemas.microsoft.com/office/drawing/2014/main" id="{9043EF98-3A71-D564-00C1-2BC981A60B65}"/>
                </a:ext>
              </a:extLst>
            </p:cNvPr>
            <p:cNvCxnSpPr>
              <a:cxnSpLocks noChangeShapeType="1"/>
              <a:stCxn id="23" idx="0"/>
              <a:endCxn id="21" idx="4"/>
            </p:cNvCxnSpPr>
            <p:nvPr/>
          </p:nvCxnSpPr>
          <p:spPr bwMode="auto">
            <a:xfrm flipV="1">
              <a:off x="5744197" y="4010827"/>
              <a:ext cx="0" cy="1603101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4247870-EED6-F4F5-AC28-1E8483CBD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186" y="3262714"/>
              <a:ext cx="803657" cy="74811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RCC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(U24)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CE093A-B5DF-6BBE-5116-73DDE885C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369" y="3262714"/>
              <a:ext cx="803657" cy="74811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NINDS</a:t>
              </a:r>
            </a:p>
          </p:txBody>
        </p:sp>
        <p:cxnSp>
          <p:nvCxnSpPr>
            <p:cNvPr id="22" name="AutoShape 13">
              <a:extLst>
                <a:ext uri="{FF2B5EF4-FFF2-40B4-BE49-F238E27FC236}">
                  <a16:creationId xmlns:a16="http://schemas.microsoft.com/office/drawing/2014/main" id="{6AB1E8D2-0E59-F378-5275-4664CC28E749}"/>
                </a:ext>
              </a:extLst>
            </p:cNvPr>
            <p:cNvCxnSpPr>
              <a:cxnSpLocks noChangeShapeType="1"/>
              <a:stCxn id="21" idx="2"/>
              <a:endCxn id="20" idx="6"/>
            </p:cNvCxnSpPr>
            <p:nvPr/>
          </p:nvCxnSpPr>
          <p:spPr bwMode="auto">
            <a:xfrm flipH="1">
              <a:off x="3562844" y="3636770"/>
              <a:ext cx="1779526" cy="0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79E6BC-DBB6-6831-720E-1A14FA306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369" y="5613927"/>
              <a:ext cx="803657" cy="74811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NDMC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(U01)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1AE4C2B-7EDC-0DD0-43D3-61EEDC86E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186" y="5613927"/>
              <a:ext cx="803657" cy="74811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NCC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(U01)</a:t>
              </a:r>
            </a:p>
          </p:txBody>
        </p:sp>
        <p:cxnSp>
          <p:nvCxnSpPr>
            <p:cNvPr id="25" name="AutoShape 16">
              <a:extLst>
                <a:ext uri="{FF2B5EF4-FFF2-40B4-BE49-F238E27FC236}">
                  <a16:creationId xmlns:a16="http://schemas.microsoft.com/office/drawing/2014/main" id="{BE23CE88-9454-7480-9D79-C83A2C693D37}"/>
                </a:ext>
              </a:extLst>
            </p:cNvPr>
            <p:cNvCxnSpPr>
              <a:cxnSpLocks noChangeShapeType="1"/>
              <a:stCxn id="24" idx="6"/>
              <a:endCxn id="23" idx="2"/>
            </p:cNvCxnSpPr>
            <p:nvPr/>
          </p:nvCxnSpPr>
          <p:spPr bwMode="auto">
            <a:xfrm>
              <a:off x="3562844" y="5987984"/>
              <a:ext cx="1779526" cy="0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17">
              <a:extLst>
                <a:ext uri="{FF2B5EF4-FFF2-40B4-BE49-F238E27FC236}">
                  <a16:creationId xmlns:a16="http://schemas.microsoft.com/office/drawing/2014/main" id="{0CE81100-BFCF-9472-C2A4-924518010209}"/>
                </a:ext>
              </a:extLst>
            </p:cNvPr>
            <p:cNvCxnSpPr>
              <a:cxnSpLocks noChangeShapeType="1"/>
              <a:stCxn id="23" idx="1"/>
              <a:endCxn id="20" idx="5"/>
            </p:cNvCxnSpPr>
            <p:nvPr/>
          </p:nvCxnSpPr>
          <p:spPr bwMode="auto">
            <a:xfrm flipH="1" flipV="1">
              <a:off x="3445643" y="3901727"/>
              <a:ext cx="2013925" cy="1821300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A88C62-C2E6-96D7-9628-188C5A5BB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2956" y="4239602"/>
              <a:ext cx="1174989" cy="1088705"/>
            </a:xfrm>
            <a:prstGeom prst="ellipse">
              <a:avLst/>
            </a:prstGeom>
            <a:solidFill>
              <a:srgbClr val="FFFFFF"/>
            </a:solidFill>
            <a:ln w="19050" algn="ctr">
              <a:solidFill>
                <a:srgbClr val="00B05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/>
                <a:cs typeface="Helvetic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</a:b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/>
                <a:cs typeface="Helvetic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/>
                <a:cs typeface="Helvetic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/>
                <a:cs typeface="Helvetic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ＭＳ Ｐゴシック"/>
                <a:cs typeface="Helvetica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25A9EEE-0838-5379-E332-5443DCD51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530" y="2541319"/>
              <a:ext cx="803657" cy="74811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Stroke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Centers</a:t>
              </a:r>
            </a:p>
          </p:txBody>
        </p:sp>
        <p:cxnSp>
          <p:nvCxnSpPr>
            <p:cNvPr id="29" name="AutoShape 23">
              <a:extLst>
                <a:ext uri="{FF2B5EF4-FFF2-40B4-BE49-F238E27FC236}">
                  <a16:creationId xmlns:a16="http://schemas.microsoft.com/office/drawing/2014/main" id="{2A2F57A3-2575-36D5-0DFC-64A9AE3418FD}"/>
                </a:ext>
              </a:extLst>
            </p:cNvPr>
            <p:cNvCxnSpPr>
              <a:cxnSpLocks noChangeShapeType="1"/>
              <a:stCxn id="20" idx="1"/>
              <a:endCxn id="28" idx="5"/>
            </p:cNvCxnSpPr>
            <p:nvPr/>
          </p:nvCxnSpPr>
          <p:spPr bwMode="auto">
            <a:xfrm flipH="1" flipV="1">
              <a:off x="2641987" y="3180332"/>
              <a:ext cx="234399" cy="191481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9686868-A8A5-B09B-E173-0F9364BF8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3813" y="4571912"/>
              <a:ext cx="631445" cy="48093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vl="0" algn="ctr"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DSMB</a:t>
              </a:r>
            </a:p>
          </p:txBody>
        </p:sp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EB06A64C-B127-2B56-4D51-1C391178D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519" y="4513398"/>
              <a:ext cx="631445" cy="587803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/>
                <a:cs typeface="Helvetica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Steering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Com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ＭＳ Ｐゴシック"/>
                <a:cs typeface="Helvetica"/>
              </a:endParaRPr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A8ADCEFD-C189-886B-07BF-43589018D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459" y="6121576"/>
              <a:ext cx="1262889" cy="48093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Operations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Committee</a:t>
              </a:r>
            </a:p>
          </p:txBody>
        </p: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E28161F5-7F24-1BFC-9304-4B390CFB3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472" y="3823799"/>
              <a:ext cx="803657" cy="74811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Stroke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Centers</a:t>
              </a:r>
            </a:p>
          </p:txBody>
        </p:sp>
        <p:sp>
          <p:nvSpPr>
            <p:cNvPr id="34" name="Oval 22">
              <a:extLst>
                <a:ext uri="{FF2B5EF4-FFF2-40B4-BE49-F238E27FC236}">
                  <a16:creationId xmlns:a16="http://schemas.microsoft.com/office/drawing/2014/main" id="{21664AA1-5087-6DC3-0E98-90AD74585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4525" y="2514600"/>
              <a:ext cx="803657" cy="748114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Stroke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Centers</a:t>
              </a: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6ED4C2ED-436B-AA96-0630-C36B116F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7301" y="5025044"/>
              <a:ext cx="631445" cy="480930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Central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/>
                  <a:ea typeface="ＭＳ Ｐゴシック"/>
                  <a:cs typeface="Helvetica"/>
                </a:rPr>
                <a:t>IRB</a:t>
              </a:r>
            </a:p>
          </p:txBody>
        </p:sp>
        <p:cxnSp>
          <p:nvCxnSpPr>
            <p:cNvPr id="36" name="AutoShape 2">
              <a:extLst>
                <a:ext uri="{FF2B5EF4-FFF2-40B4-BE49-F238E27FC236}">
                  <a16:creationId xmlns:a16="http://schemas.microsoft.com/office/drawing/2014/main" id="{7B27CD34-D73F-7CF9-B999-A6709106143F}"/>
                </a:ext>
              </a:extLst>
            </p:cNvPr>
            <p:cNvCxnSpPr>
              <a:cxnSpLocks noChangeShapeType="1"/>
              <a:stCxn id="24" idx="1"/>
              <a:endCxn id="35" idx="2"/>
            </p:cNvCxnSpPr>
            <p:nvPr/>
          </p:nvCxnSpPr>
          <p:spPr bwMode="auto">
            <a:xfrm flipH="1" flipV="1">
              <a:off x="2273024" y="5505974"/>
              <a:ext cx="603855" cy="217511"/>
            </a:xfrm>
            <a:prstGeom prst="straightConnector1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F36701B-03C5-F273-B594-C62D46783BCF}"/>
              </a:ext>
            </a:extLst>
          </p:cNvPr>
          <p:cNvSpPr txBox="1"/>
          <p:nvPr/>
        </p:nvSpPr>
        <p:spPr>
          <a:xfrm>
            <a:off x="1019087" y="1603858"/>
            <a:ext cx="56013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u="sng" spc="15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RFA-NS-23-008</a:t>
            </a:r>
            <a:r>
              <a:rPr lang="en-US" sz="16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b="1" spc="15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NIH </a:t>
            </a:r>
            <a:r>
              <a:rPr lang="en-US" sz="1600" b="1" spc="15" dirty="0" err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StrokeNet</a:t>
            </a:r>
            <a:r>
              <a:rPr lang="en-US" sz="1600" b="1" spc="15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– National Data Management Center</a:t>
            </a:r>
            <a:r>
              <a:rPr lang="en-US" sz="1600" kern="1200" dirty="0">
                <a:solidFill>
                  <a:schemeClr val="tx1"/>
                </a:solidFill>
              </a:rPr>
              <a:t> (U01)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0F4B62-352C-552F-B07E-2FCBC8FC3236}"/>
              </a:ext>
            </a:extLst>
          </p:cNvPr>
          <p:cNvSpPr txBox="1"/>
          <p:nvPr/>
        </p:nvSpPr>
        <p:spPr>
          <a:xfrm>
            <a:off x="1013020" y="2193762"/>
            <a:ext cx="589313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u="sng" spc="15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RFA-NS-23-009</a:t>
            </a:r>
            <a:r>
              <a:rPr lang="en-US" sz="1600" spc="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600" kern="1200" dirty="0">
                <a:hlinkClick r:id="rId4"/>
              </a:rPr>
              <a:t>:</a:t>
            </a:r>
            <a:r>
              <a:rPr lang="en-US" sz="1600" kern="1200" dirty="0"/>
              <a:t> </a:t>
            </a:r>
            <a:r>
              <a:rPr lang="en-US" sz="1600" b="1" kern="1200" dirty="0">
                <a:solidFill>
                  <a:schemeClr val="tx1"/>
                </a:solidFill>
              </a:rPr>
              <a:t>NIH </a:t>
            </a:r>
            <a:r>
              <a:rPr lang="en-US" sz="1600" b="1" kern="1200" dirty="0" err="1">
                <a:solidFill>
                  <a:schemeClr val="tx1"/>
                </a:solidFill>
              </a:rPr>
              <a:t>StrokeNet</a:t>
            </a:r>
            <a:r>
              <a:rPr lang="en-US" sz="1600" b="1" kern="1200" dirty="0">
                <a:solidFill>
                  <a:schemeClr val="tx1"/>
                </a:solidFill>
              </a:rPr>
              <a:t> – National Coordinating Center </a:t>
            </a:r>
            <a:r>
              <a:rPr lang="en-US" sz="1600" kern="1200" dirty="0">
                <a:solidFill>
                  <a:schemeClr val="tx1"/>
                </a:solidFill>
              </a:rPr>
              <a:t>(U01)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F93B96-5B68-912C-C8AC-BFA27B4C84BE}"/>
              </a:ext>
            </a:extLst>
          </p:cNvPr>
          <p:cNvSpPr txBox="1"/>
          <p:nvPr/>
        </p:nvSpPr>
        <p:spPr>
          <a:xfrm>
            <a:off x="1013020" y="2793317"/>
            <a:ext cx="6016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spc="15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RFA-NS-23-010</a:t>
            </a:r>
            <a:r>
              <a:rPr lang="en-US" sz="1600" kern="1200" dirty="0"/>
              <a:t>: </a:t>
            </a:r>
            <a:r>
              <a:rPr lang="en-US" sz="1600" b="1" kern="1200" dirty="0">
                <a:solidFill>
                  <a:schemeClr val="tx1"/>
                </a:solidFill>
              </a:rPr>
              <a:t>NIH </a:t>
            </a:r>
            <a:r>
              <a:rPr lang="en-US" sz="1600" b="1" kern="1200" dirty="0" err="1">
                <a:solidFill>
                  <a:schemeClr val="tx1"/>
                </a:solidFill>
              </a:rPr>
              <a:t>StrokeNet</a:t>
            </a:r>
            <a:r>
              <a:rPr lang="en-US" sz="1600" b="1" kern="1200" dirty="0">
                <a:solidFill>
                  <a:schemeClr val="tx1"/>
                </a:solidFill>
              </a:rPr>
              <a:t>- Regional Coordinating Stroke Centers </a:t>
            </a:r>
            <a:r>
              <a:rPr lang="en-US" sz="1600" kern="1200" dirty="0">
                <a:solidFill>
                  <a:schemeClr val="tx1"/>
                </a:solidFill>
              </a:rPr>
              <a:t>(U24) </a:t>
            </a:r>
            <a:endParaRPr lang="en-US" sz="16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D06132C-9520-7AB1-232F-C7F766690437}"/>
              </a:ext>
            </a:extLst>
          </p:cNvPr>
          <p:cNvGrpSpPr/>
          <p:nvPr/>
        </p:nvGrpSpPr>
        <p:grpSpPr>
          <a:xfrm>
            <a:off x="457121" y="1593014"/>
            <a:ext cx="503592" cy="407302"/>
            <a:chOff x="5447608" y="904948"/>
            <a:chExt cx="503592" cy="4073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E822742-21B8-C0F4-6758-27B43732E7AC}"/>
                </a:ext>
              </a:extLst>
            </p:cNvPr>
            <p:cNvSpPr/>
            <p:nvPr/>
          </p:nvSpPr>
          <p:spPr bwMode="auto">
            <a:xfrm>
              <a:off x="5447608" y="904948"/>
              <a:ext cx="503592" cy="40730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CE4582-9B31-5881-8B7E-C512DDDD0B03}"/>
                </a:ext>
              </a:extLst>
            </p:cNvPr>
            <p:cNvSpPr txBox="1"/>
            <p:nvPr/>
          </p:nvSpPr>
          <p:spPr>
            <a:xfrm>
              <a:off x="5545777" y="919168"/>
              <a:ext cx="357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32F671-F814-7C5B-4308-6D7BE9CDE810}"/>
              </a:ext>
            </a:extLst>
          </p:cNvPr>
          <p:cNvGrpSpPr/>
          <p:nvPr/>
        </p:nvGrpSpPr>
        <p:grpSpPr>
          <a:xfrm>
            <a:off x="457121" y="2220425"/>
            <a:ext cx="503592" cy="407302"/>
            <a:chOff x="5469383" y="1532359"/>
            <a:chExt cx="503592" cy="40730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4C099EA-486B-071C-80EA-6C8E728C92E4}"/>
                </a:ext>
              </a:extLst>
            </p:cNvPr>
            <p:cNvSpPr/>
            <p:nvPr/>
          </p:nvSpPr>
          <p:spPr bwMode="auto">
            <a:xfrm>
              <a:off x="5469383" y="1532359"/>
              <a:ext cx="503592" cy="40730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453D24-C8DF-4588-B9F8-FC54DA72E67C}"/>
                </a:ext>
              </a:extLst>
            </p:cNvPr>
            <p:cNvSpPr txBox="1"/>
            <p:nvPr/>
          </p:nvSpPr>
          <p:spPr>
            <a:xfrm>
              <a:off x="5567552" y="1546579"/>
              <a:ext cx="357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910EB36-0168-61FD-B21E-9E9447771E4C}"/>
              </a:ext>
            </a:extLst>
          </p:cNvPr>
          <p:cNvGrpSpPr/>
          <p:nvPr/>
        </p:nvGrpSpPr>
        <p:grpSpPr>
          <a:xfrm>
            <a:off x="457121" y="2797094"/>
            <a:ext cx="537241" cy="407302"/>
            <a:chOff x="5493133" y="2126128"/>
            <a:chExt cx="537241" cy="40730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DF2DC5F-3242-E4E9-26E1-4AE9E8230CB1}"/>
                </a:ext>
              </a:extLst>
            </p:cNvPr>
            <p:cNvSpPr/>
            <p:nvPr/>
          </p:nvSpPr>
          <p:spPr bwMode="auto">
            <a:xfrm>
              <a:off x="5493133" y="2126128"/>
              <a:ext cx="503592" cy="40730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F9560F5-B1AC-CA37-0B68-E59E6E4DC103}"/>
                </a:ext>
              </a:extLst>
            </p:cNvPr>
            <p:cNvSpPr txBox="1"/>
            <p:nvPr/>
          </p:nvSpPr>
          <p:spPr>
            <a:xfrm>
              <a:off x="5531925" y="2140348"/>
              <a:ext cx="4984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</a:rPr>
                <a:t>27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53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555B-2C93-73CF-53BC-4C534C73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Reviewers evaluated: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DEF295-A40C-752C-31AD-DDAE52DE3DAC}"/>
              </a:ext>
            </a:extLst>
          </p:cNvPr>
          <p:cNvSpPr/>
          <p:nvPr/>
        </p:nvSpPr>
        <p:spPr>
          <a:xfrm>
            <a:off x="191354" y="1517221"/>
            <a:ext cx="5904646" cy="43697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Consider whether the application has a strong understanding of the Network's vision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Clinical trials expertise with a track record in successfully implementing stroke clinical trials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Plans to improve collaborations, training, recruitment, and promoting diversity among participants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ea typeface="ＭＳ Ｐゴシック"/>
              <a:cs typeface="Helvetica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An identified research coordinator or project manager with stroke trials experience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List of identified co-investigators from neurology, emergency medicine, interventional neurology, neurosurgery,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neurointensive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 care, neuroimaging,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neurorehab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, and pediatric neurology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A leadership transition plan to assure continuity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Director and mentors for career enhancement program</a:t>
            </a:r>
          </a:p>
        </p:txBody>
      </p:sp>
      <p:pic>
        <p:nvPicPr>
          <p:cNvPr id="7" name="Graphic 6" descr="Scientist female with solid fill">
            <a:extLst>
              <a:ext uri="{FF2B5EF4-FFF2-40B4-BE49-F238E27FC236}">
                <a16:creationId xmlns:a16="http://schemas.microsoft.com/office/drawing/2014/main" id="{E8A3013E-A6FE-6883-F413-8D323741C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698" y="1245744"/>
            <a:ext cx="614476" cy="6144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83A9FF-8659-9B5D-8654-0AA5F5279B4B}"/>
              </a:ext>
            </a:extLst>
          </p:cNvPr>
          <p:cNvSpPr/>
          <p:nvPr/>
        </p:nvSpPr>
        <p:spPr>
          <a:xfrm>
            <a:off x="6379328" y="1552982"/>
            <a:ext cx="5438298" cy="436975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Partial support for PD/PI salary for organizational/administrative tasks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Salary support for at least one full-time research coordinators or project managers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May include support for additional managers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Salary for the training fellow ($50k per year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Evidence of institutional support willingness to accept NIH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StrokeNet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 procedures coordinated by NCC specifically including: 1)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standardized master trial agreements; 2) per-patient payments: 3) centralized trial budgeting; and 4) using a central IRB of record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/>
                <a:cs typeface="+mn-cs"/>
              </a:rPr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" panose="020B0604020202020204" pitchFamily="34" charset="0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Helvetica Neue"/>
              <a:ea typeface="ＭＳ Ｐゴシック"/>
              <a:cs typeface="+mn-cs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56932A7-2B72-DCE3-FD95-4686FA6E5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20" y="1285355"/>
            <a:ext cx="608166" cy="4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55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98ED8-6BDD-767D-4990-9D8A4C7E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Numbers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1E7CA37-AF3A-7779-FF9C-F1B286A0EA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693755"/>
              </p:ext>
            </p:extLst>
          </p:nvPr>
        </p:nvGraphicFramePr>
        <p:xfrm>
          <a:off x="964641" y="2371411"/>
          <a:ext cx="8832502" cy="3084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5511">
                  <a:extLst>
                    <a:ext uri="{9D8B030D-6E8A-4147-A177-3AD203B41FA5}">
                      <a16:colId xmlns:a16="http://schemas.microsoft.com/office/drawing/2014/main" val="4293452092"/>
                    </a:ext>
                  </a:extLst>
                </a:gridCol>
                <a:gridCol w="2009846">
                  <a:extLst>
                    <a:ext uri="{9D8B030D-6E8A-4147-A177-3AD203B41FA5}">
                      <a16:colId xmlns:a16="http://schemas.microsoft.com/office/drawing/2014/main" val="1265476866"/>
                    </a:ext>
                  </a:extLst>
                </a:gridCol>
                <a:gridCol w="1847145">
                  <a:extLst>
                    <a:ext uri="{9D8B030D-6E8A-4147-A177-3AD203B41FA5}">
                      <a16:colId xmlns:a16="http://schemas.microsoft.com/office/drawing/2014/main" val="167672620"/>
                    </a:ext>
                  </a:extLst>
                </a:gridCol>
              </a:tblGrid>
              <a:tr h="4354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784220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r>
                        <a:rPr lang="en-US" dirty="0"/>
                        <a:t>Number of applications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0589947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r>
                        <a:rPr lang="en-US" dirty="0"/>
                        <a:t>Mean Priority Score*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95283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r>
                        <a:rPr lang="en-US" dirty="0"/>
                        <a:t>Median Priority Score*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699827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Number of scored applications under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086916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Number of scored applications under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44540"/>
                  </a:ext>
                </a:extLst>
              </a:tr>
              <a:tr h="441461">
                <a:tc>
                  <a:txBody>
                    <a:bodyPr/>
                    <a:lstStyle/>
                    <a:p>
                      <a:r>
                        <a:rPr lang="en-US" dirty="0"/>
                        <a:t>Number of RCC’s approved for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0112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701CD1-C873-EC9B-C0AD-6584F7FB0460}"/>
              </a:ext>
            </a:extLst>
          </p:cNvPr>
          <p:cNvSpPr txBox="1"/>
          <p:nvPr/>
        </p:nvSpPr>
        <p:spPr>
          <a:xfrm>
            <a:off x="964641" y="5455590"/>
            <a:ext cx="3631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* 2 applications in 2018 review were not scored</a:t>
            </a:r>
          </a:p>
        </p:txBody>
      </p:sp>
    </p:spTree>
    <p:extLst>
      <p:ext uri="{BB962C8B-B14F-4D97-AF65-F5344CB8AC3E}">
        <p14:creationId xmlns:p14="http://schemas.microsoft.com/office/powerpoint/2010/main" val="188978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64837-2F1F-2C2E-C88A-9E72886D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Renewal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D351E-2D83-353F-D2F0-05848F36C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310" y="1626628"/>
            <a:ext cx="6465953" cy="4661859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EEB2C2C-CB68-1693-816D-DBD8945F3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253887"/>
              </p:ext>
            </p:extLst>
          </p:nvPr>
        </p:nvGraphicFramePr>
        <p:xfrm>
          <a:off x="84991" y="1490249"/>
          <a:ext cx="5747497" cy="4860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324945" imgH="7038969" progId="Excel.Sheet.12">
                  <p:embed/>
                </p:oleObj>
              </mc:Choice>
              <mc:Fallback>
                <p:oleObj name="Worksheet" r:id="rId3" imgW="8324945" imgH="70389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991" y="1490249"/>
                        <a:ext cx="5747497" cy="4860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457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A5D03-37B8-051B-6D95-7E6765264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</a:t>
            </a:r>
            <a:r>
              <a:rPr lang="en-US" dirty="0" err="1"/>
              <a:t>StrokeNet</a:t>
            </a:r>
            <a:r>
              <a:rPr lang="en-US" dirty="0"/>
              <a:t>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E4911-A0D6-C9C1-422B-051974DF7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27" y="1450063"/>
            <a:ext cx="8242997" cy="49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15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_template_Toronto 2023" id="{13EFE987-A6EA-48AB-BDA6-4069E6A4EAD2}" vid="{EB84827F-145D-47A3-9CE1-2F2E671CA8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CB943BB614646BBA14873F480A835" ma:contentTypeVersion="5" ma:contentTypeDescription="Create a new document." ma:contentTypeScope="" ma:versionID="2d2f81a761ea14c6c94de5adcdd3db01">
  <xsd:schema xmlns:xsd="http://www.w3.org/2001/XMLSchema" xmlns:xs="http://www.w3.org/2001/XMLSchema" xmlns:p="http://schemas.microsoft.com/office/2006/metadata/properties" xmlns:ns2="eea11018-7ab5-46d9-9672-e19d2a3ed3f2" xmlns:ns3="6170ebe7-8e1d-4788-8b1b-1d6b4871caab" targetNamespace="http://schemas.microsoft.com/office/2006/metadata/properties" ma:root="true" ma:fieldsID="8f5834d34fc8baf08ce57e719eb8078c" ns2:_="" ns3:_="">
    <xsd:import namespace="eea11018-7ab5-46d9-9672-e19d2a3ed3f2"/>
    <xsd:import namespace="6170ebe7-8e1d-4788-8b1b-1d6b4871ca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11018-7ab5-46d9-9672-e19d2a3ed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0ebe7-8e1d-4788-8b1b-1d6b4871caa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D4C00EC-B33C-46BC-BFE7-6595DE6A2653}"/>
</file>

<file path=customXml/itemProps2.xml><?xml version="1.0" encoding="utf-8"?>
<ds:datastoreItem xmlns:ds="http://schemas.openxmlformats.org/officeDocument/2006/customXml" ds:itemID="{E5C35263-E31A-45B2-ADB2-65DB364BB542}"/>
</file>

<file path=customXml/itemProps3.xml><?xml version="1.0" encoding="utf-8"?>
<ds:datastoreItem xmlns:ds="http://schemas.openxmlformats.org/officeDocument/2006/customXml" ds:itemID="{FE3D58D7-E6F2-4232-BB43-91A65D83554E}"/>
</file>

<file path=docProps/app.xml><?xml version="1.0" encoding="utf-8"?>
<Properties xmlns="http://schemas.openxmlformats.org/officeDocument/2006/extended-properties" xmlns:vt="http://schemas.openxmlformats.org/officeDocument/2006/docPropsVTypes">
  <Template>SN_template_Toronto 2023</Template>
  <TotalTime>5537</TotalTime>
  <Words>2013</Words>
  <Application>Microsoft Office PowerPoint</Application>
  <PresentationFormat>Widescreen</PresentationFormat>
  <Paragraphs>306</Paragraphs>
  <Slides>19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Georgia</vt:lpstr>
      <vt:lpstr>Helvetica</vt:lpstr>
      <vt:lpstr>Helvetica Neue</vt:lpstr>
      <vt:lpstr>Rockwell</vt:lpstr>
      <vt:lpstr>Rockwell Condensed</vt:lpstr>
      <vt:lpstr>Wingdings</vt:lpstr>
      <vt:lpstr>Office Theme</vt:lpstr>
      <vt:lpstr>Worksheet</vt:lpstr>
      <vt:lpstr>StrokeNet 3.0</vt:lpstr>
      <vt:lpstr>NINDS TEAM</vt:lpstr>
      <vt:lpstr>U01 and OTA (Other Transaction Authority) Roles</vt:lpstr>
      <vt:lpstr>NIH StrokeNet by the Years</vt:lpstr>
      <vt:lpstr>Network Renewal Review</vt:lpstr>
      <vt:lpstr>Reviewers evaluated:</vt:lpstr>
      <vt:lpstr>By the Numbers</vt:lpstr>
      <vt:lpstr>Network Renewal</vt:lpstr>
      <vt:lpstr>NIH StrokeNet Sites</vt:lpstr>
      <vt:lpstr>Coverage of U.S. Population</vt:lpstr>
      <vt:lpstr>U.S. Race and Ethnic Population</vt:lpstr>
      <vt:lpstr>Notes from the Review</vt:lpstr>
      <vt:lpstr>Notes from the Review</vt:lpstr>
      <vt:lpstr>Notes from the Review</vt:lpstr>
      <vt:lpstr>New for StrokeNet 3.0</vt:lpstr>
      <vt:lpstr>Brief NINDS updates</vt:lpstr>
      <vt:lpstr>PowerPoint Presentation</vt:lpstr>
      <vt:lpstr>Ongoing Trials = 17 (updated 10/6/23)</vt:lpstr>
      <vt:lpstr>Completed Trials = 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StrokeNet 3.0</dc:title>
  <dc:creator>Janis, Scott (NIH/NINDS) [E]</dc:creator>
  <cp:lastModifiedBy>Janis, Scott (NIH/NINDS) [E]</cp:lastModifiedBy>
  <cp:revision>19</cp:revision>
  <dcterms:created xsi:type="dcterms:W3CDTF">2023-10-02T14:43:36Z</dcterms:created>
  <dcterms:modified xsi:type="dcterms:W3CDTF">2023-10-07T13:00:04Z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0x01010070FCB943BB614646BBA14873F480A835</vt:lpwstr>
  </property>
</Properties>
</file>