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702" r:id="rId5"/>
  </p:sldMasterIdLst>
  <p:notesMasterIdLst>
    <p:notesMasterId r:id="rId47"/>
  </p:notesMasterIdLst>
  <p:sldIdLst>
    <p:sldId id="267" r:id="rId6"/>
    <p:sldId id="268" r:id="rId7"/>
    <p:sldId id="834" r:id="rId8"/>
    <p:sldId id="861" r:id="rId9"/>
    <p:sldId id="865" r:id="rId10"/>
    <p:sldId id="290" r:id="rId11"/>
    <p:sldId id="344" r:id="rId12"/>
    <p:sldId id="846" r:id="rId13"/>
    <p:sldId id="848" r:id="rId14"/>
    <p:sldId id="847" r:id="rId15"/>
    <p:sldId id="849" r:id="rId16"/>
    <p:sldId id="862" r:id="rId17"/>
    <p:sldId id="850" r:id="rId18"/>
    <p:sldId id="851" r:id="rId19"/>
    <p:sldId id="852" r:id="rId20"/>
    <p:sldId id="263" r:id="rId21"/>
    <p:sldId id="256" r:id="rId22"/>
    <p:sldId id="265" r:id="rId23"/>
    <p:sldId id="262" r:id="rId24"/>
    <p:sldId id="853" r:id="rId25"/>
    <p:sldId id="270" r:id="rId26"/>
    <p:sldId id="854" r:id="rId27"/>
    <p:sldId id="857" r:id="rId28"/>
    <p:sldId id="257" r:id="rId29"/>
    <p:sldId id="258" r:id="rId30"/>
    <p:sldId id="259" r:id="rId31"/>
    <p:sldId id="260" r:id="rId32"/>
    <p:sldId id="261" r:id="rId33"/>
    <p:sldId id="858" r:id="rId34"/>
    <p:sldId id="859" r:id="rId35"/>
    <p:sldId id="264" r:id="rId36"/>
    <p:sldId id="860" r:id="rId37"/>
    <p:sldId id="266" r:id="rId38"/>
    <p:sldId id="277" r:id="rId39"/>
    <p:sldId id="280" r:id="rId40"/>
    <p:sldId id="283" r:id="rId41"/>
    <p:sldId id="282" r:id="rId42"/>
    <p:sldId id="864" r:id="rId43"/>
    <p:sldId id="278" r:id="rId44"/>
    <p:sldId id="272" r:id="rId45"/>
    <p:sldId id="85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498"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59990-D4B2-4BB7-B222-92A290D5FC0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F41642-BF20-4994-BC24-958CBF5452D4}">
      <dgm:prSet/>
      <dgm:spPr/>
      <dgm:t>
        <a:bodyPr/>
        <a:lstStyle/>
        <a:p>
          <a:r>
            <a:rPr lang="en-US"/>
            <a:t>Informed Consent Form</a:t>
          </a:r>
        </a:p>
      </dgm:t>
    </dgm:pt>
    <dgm:pt modelId="{D0C36AF7-F65E-4122-BDA3-4EB83EC29CD4}" type="parTrans" cxnId="{C08C8563-1B64-42EC-8505-6617A1A2D9CB}">
      <dgm:prSet/>
      <dgm:spPr/>
      <dgm:t>
        <a:bodyPr/>
        <a:lstStyle/>
        <a:p>
          <a:endParaRPr lang="en-US"/>
        </a:p>
      </dgm:t>
    </dgm:pt>
    <dgm:pt modelId="{E6CA5802-233E-4313-BD41-36120E600182}" type="sibTrans" cxnId="{C08C8563-1B64-42EC-8505-6617A1A2D9CB}">
      <dgm:prSet/>
      <dgm:spPr/>
      <dgm:t>
        <a:bodyPr/>
        <a:lstStyle/>
        <a:p>
          <a:endParaRPr lang="en-US"/>
        </a:p>
      </dgm:t>
    </dgm:pt>
    <dgm:pt modelId="{15B1D445-96DF-483D-BC96-8E8E25B6A76E}">
      <dgm:prSet/>
      <dgm:spPr/>
      <dgm:t>
        <a:bodyPr/>
        <a:lstStyle/>
        <a:p>
          <a:r>
            <a:rPr lang="en-US" dirty="0"/>
            <a:t>Informed Consent Checklist is always required to be uploaded along with ICF to </a:t>
          </a:r>
          <a:r>
            <a:rPr lang="en-US" dirty="0" err="1"/>
            <a:t>WebDCU</a:t>
          </a:r>
          <a:r>
            <a:rPr lang="en-US" dirty="0"/>
            <a:t> for review (update next slide)</a:t>
          </a:r>
        </a:p>
      </dgm:t>
    </dgm:pt>
    <dgm:pt modelId="{0A88F93F-4A43-4344-A243-483B4CC929F0}" type="parTrans" cxnId="{4CEC665F-7504-449C-ABC2-7F60A57A8875}">
      <dgm:prSet/>
      <dgm:spPr/>
      <dgm:t>
        <a:bodyPr/>
        <a:lstStyle/>
        <a:p>
          <a:endParaRPr lang="en-US"/>
        </a:p>
      </dgm:t>
    </dgm:pt>
    <dgm:pt modelId="{30A1E228-42AB-4588-8CB5-B20989EECA6C}" type="sibTrans" cxnId="{4CEC665F-7504-449C-ABC2-7F60A57A8875}">
      <dgm:prSet/>
      <dgm:spPr/>
      <dgm:t>
        <a:bodyPr/>
        <a:lstStyle/>
        <a:p>
          <a:endParaRPr lang="en-US"/>
        </a:p>
      </dgm:t>
    </dgm:pt>
    <dgm:pt modelId="{746A2AD0-ED4C-4F7D-AB0A-747618EB432F}">
      <dgm:prSet/>
      <dgm:spPr/>
      <dgm:t>
        <a:bodyPr/>
        <a:lstStyle/>
        <a:p>
          <a:r>
            <a:rPr lang="en-US" dirty="0"/>
            <a:t>Please make sure to respond to any open DCRs</a:t>
          </a:r>
        </a:p>
      </dgm:t>
    </dgm:pt>
    <dgm:pt modelId="{482BA3B6-8029-4FAB-B2C3-04BC56208F46}" type="parTrans" cxnId="{BCF55FD8-032A-4DC3-9209-996CC6E4D911}">
      <dgm:prSet/>
      <dgm:spPr/>
      <dgm:t>
        <a:bodyPr/>
        <a:lstStyle/>
        <a:p>
          <a:endParaRPr lang="en-US"/>
        </a:p>
      </dgm:t>
    </dgm:pt>
    <dgm:pt modelId="{197205AE-07D1-4608-96F9-8AFF17E14FD9}" type="sibTrans" cxnId="{BCF55FD8-032A-4DC3-9209-996CC6E4D911}">
      <dgm:prSet/>
      <dgm:spPr/>
      <dgm:t>
        <a:bodyPr/>
        <a:lstStyle/>
        <a:p>
          <a:endParaRPr lang="en-US"/>
        </a:p>
      </dgm:t>
    </dgm:pt>
    <dgm:pt modelId="{B08479A1-76A1-4E0A-B1E8-85D571FCB060}">
      <dgm:prSet/>
      <dgm:spPr/>
      <dgm:t>
        <a:bodyPr/>
        <a:lstStyle/>
        <a:p>
          <a:r>
            <a:rPr lang="en-US"/>
            <a:t>Monitoring visits </a:t>
          </a:r>
        </a:p>
      </dgm:t>
    </dgm:pt>
    <dgm:pt modelId="{296B2FE4-C6C2-4172-BABF-104B237F3A78}" type="parTrans" cxnId="{B34DA7D7-5B42-433B-B260-FEECA37BADE4}">
      <dgm:prSet/>
      <dgm:spPr/>
      <dgm:t>
        <a:bodyPr/>
        <a:lstStyle/>
        <a:p>
          <a:endParaRPr lang="en-US"/>
        </a:p>
      </dgm:t>
    </dgm:pt>
    <dgm:pt modelId="{92BF8D57-E754-4C52-A0E3-F1C1ABAAE15A}" type="sibTrans" cxnId="{B34DA7D7-5B42-433B-B260-FEECA37BADE4}">
      <dgm:prSet/>
      <dgm:spPr/>
      <dgm:t>
        <a:bodyPr/>
        <a:lstStyle/>
        <a:p>
          <a:endParaRPr lang="en-US"/>
        </a:p>
      </dgm:t>
    </dgm:pt>
    <dgm:pt modelId="{B1F0065D-9250-4B9C-A45C-E01827B87BB9}">
      <dgm:prSet/>
      <dgm:spPr/>
      <dgm:t>
        <a:bodyPr/>
        <a:lstStyle/>
        <a:p>
          <a:r>
            <a:rPr lang="en-US" dirty="0"/>
            <a:t>Monitor queries</a:t>
          </a:r>
        </a:p>
      </dgm:t>
    </dgm:pt>
    <dgm:pt modelId="{AA6A48E0-9E4E-491C-935F-66F9DCD0FBF9}" type="parTrans" cxnId="{42E174F0-06C9-4A8C-9438-DC3AB3862889}">
      <dgm:prSet/>
      <dgm:spPr/>
      <dgm:t>
        <a:bodyPr/>
        <a:lstStyle/>
        <a:p>
          <a:endParaRPr lang="en-US"/>
        </a:p>
      </dgm:t>
    </dgm:pt>
    <dgm:pt modelId="{2959BFA6-6301-47D8-9660-8DB24BDF7FBC}" type="sibTrans" cxnId="{42E174F0-06C9-4A8C-9438-DC3AB3862889}">
      <dgm:prSet/>
      <dgm:spPr/>
      <dgm:t>
        <a:bodyPr/>
        <a:lstStyle/>
        <a:p>
          <a:endParaRPr lang="en-US"/>
        </a:p>
      </dgm:t>
    </dgm:pt>
    <dgm:pt modelId="{CB9E00B1-51BA-4926-98B9-86B7338296E4}">
      <dgm:prSet/>
      <dgm:spPr/>
      <dgm:t>
        <a:bodyPr/>
        <a:lstStyle/>
        <a:p>
          <a:r>
            <a:rPr lang="en-US" dirty="0"/>
            <a:t>Monitoring review closure / monitoring reports</a:t>
          </a:r>
        </a:p>
      </dgm:t>
    </dgm:pt>
    <dgm:pt modelId="{94E599B7-8D45-4BD9-B90B-AF103013F6F8}" type="parTrans" cxnId="{EB19029B-3811-4E6B-A12C-FF970F37B4B9}">
      <dgm:prSet/>
      <dgm:spPr/>
      <dgm:t>
        <a:bodyPr/>
        <a:lstStyle/>
        <a:p>
          <a:endParaRPr lang="en-US"/>
        </a:p>
      </dgm:t>
    </dgm:pt>
    <dgm:pt modelId="{07F204D1-52DA-484B-98F8-0887C4EF092C}" type="sibTrans" cxnId="{EB19029B-3811-4E6B-A12C-FF970F37B4B9}">
      <dgm:prSet/>
      <dgm:spPr/>
      <dgm:t>
        <a:bodyPr/>
        <a:lstStyle/>
        <a:p>
          <a:endParaRPr lang="en-US"/>
        </a:p>
      </dgm:t>
    </dgm:pt>
    <dgm:pt modelId="{DF85FC76-052F-415C-B34D-7F52FE22DF04}">
      <dgm:prSet/>
      <dgm:spPr/>
      <dgm:t>
        <a:bodyPr/>
        <a:lstStyle/>
        <a:p>
          <a:r>
            <a:rPr lang="en-US" dirty="0"/>
            <a:t>Virtual site check-in meetings</a:t>
          </a:r>
        </a:p>
      </dgm:t>
    </dgm:pt>
    <dgm:pt modelId="{35D79570-9FD4-4871-9369-7E4D689E70DF}" type="parTrans" cxnId="{F5F92605-D90C-413B-BAD1-25CF6567077A}">
      <dgm:prSet/>
      <dgm:spPr/>
      <dgm:t>
        <a:bodyPr/>
        <a:lstStyle/>
        <a:p>
          <a:endParaRPr lang="en-US"/>
        </a:p>
      </dgm:t>
    </dgm:pt>
    <dgm:pt modelId="{53784D47-1D13-4EDB-8FD6-92093A646459}" type="sibTrans" cxnId="{F5F92605-D90C-413B-BAD1-25CF6567077A}">
      <dgm:prSet/>
      <dgm:spPr/>
      <dgm:t>
        <a:bodyPr/>
        <a:lstStyle/>
        <a:p>
          <a:endParaRPr lang="en-US"/>
        </a:p>
      </dgm:t>
    </dgm:pt>
    <dgm:pt modelId="{537DEDF6-4DBD-4AD0-9E1A-B4F3301036B5}">
      <dgm:prSet/>
      <dgm:spPr/>
      <dgm:t>
        <a:bodyPr/>
        <a:lstStyle/>
        <a:p>
          <a:r>
            <a:rPr lang="en-US" dirty="0"/>
            <a:t>Site Quality Metric Reports </a:t>
          </a:r>
        </a:p>
      </dgm:t>
    </dgm:pt>
    <dgm:pt modelId="{4FB9E44F-ED6D-40A8-B9B0-F607494983D1}" type="parTrans" cxnId="{60F52C05-E37B-4B61-875E-60E04B85CF48}">
      <dgm:prSet/>
      <dgm:spPr/>
      <dgm:t>
        <a:bodyPr/>
        <a:lstStyle/>
        <a:p>
          <a:endParaRPr lang="en-US"/>
        </a:p>
      </dgm:t>
    </dgm:pt>
    <dgm:pt modelId="{DB2D0AFD-C044-4D13-9C88-F6335228D718}" type="sibTrans" cxnId="{60F52C05-E37B-4B61-875E-60E04B85CF48}">
      <dgm:prSet/>
      <dgm:spPr/>
      <dgm:t>
        <a:bodyPr/>
        <a:lstStyle/>
        <a:p>
          <a:endParaRPr lang="en-US"/>
        </a:p>
      </dgm:t>
    </dgm:pt>
    <dgm:pt modelId="{96A6BB24-08D9-4C93-9D26-BC161D69B8A9}">
      <dgm:prSet/>
      <dgm:spPr/>
      <dgm:t>
        <a:bodyPr/>
        <a:lstStyle/>
        <a:p>
          <a:r>
            <a:rPr lang="en-US" dirty="0"/>
            <a:t>If a NTF is requested, please remember to upload NTF along with ICF for review </a:t>
          </a:r>
          <a:r>
            <a:rPr lang="en-US" u="sng" dirty="0"/>
            <a:t>(in one upload</a:t>
          </a:r>
          <a:r>
            <a:rPr lang="en-US" dirty="0"/>
            <a:t>)</a:t>
          </a:r>
        </a:p>
      </dgm:t>
    </dgm:pt>
    <dgm:pt modelId="{CEF7636A-A614-47CC-AF84-8F12ED21B5D8}" type="sibTrans" cxnId="{4A9A02B4-73BC-488D-BEEB-367B5AA29801}">
      <dgm:prSet/>
      <dgm:spPr/>
      <dgm:t>
        <a:bodyPr/>
        <a:lstStyle/>
        <a:p>
          <a:endParaRPr lang="en-US"/>
        </a:p>
      </dgm:t>
    </dgm:pt>
    <dgm:pt modelId="{712F5D02-5D72-4630-87CA-0EC9CBD6A32B}" type="parTrans" cxnId="{4A9A02B4-73BC-488D-BEEB-367B5AA29801}">
      <dgm:prSet/>
      <dgm:spPr/>
      <dgm:t>
        <a:bodyPr/>
        <a:lstStyle/>
        <a:p>
          <a:endParaRPr lang="en-US"/>
        </a:p>
      </dgm:t>
    </dgm:pt>
    <dgm:pt modelId="{4C680034-E0D7-498A-AAB4-4AD876565037}" type="pres">
      <dgm:prSet presAssocID="{D2459990-D4B2-4BB7-B222-92A290D5FC0A}" presName="linear" presStyleCnt="0">
        <dgm:presLayoutVars>
          <dgm:animLvl val="lvl"/>
          <dgm:resizeHandles val="exact"/>
        </dgm:presLayoutVars>
      </dgm:prSet>
      <dgm:spPr/>
    </dgm:pt>
    <dgm:pt modelId="{1DC2DF46-871E-4204-8B34-A75810E1AE20}" type="pres">
      <dgm:prSet presAssocID="{77F41642-BF20-4994-BC24-958CBF5452D4}" presName="parentText" presStyleLbl="node1" presStyleIdx="0" presStyleCnt="4">
        <dgm:presLayoutVars>
          <dgm:chMax val="0"/>
          <dgm:bulletEnabled val="1"/>
        </dgm:presLayoutVars>
      </dgm:prSet>
      <dgm:spPr/>
    </dgm:pt>
    <dgm:pt modelId="{3FC9C2F4-E860-4CBB-B623-BF83E90CB089}" type="pres">
      <dgm:prSet presAssocID="{77F41642-BF20-4994-BC24-958CBF5452D4}" presName="childText" presStyleLbl="revTx" presStyleIdx="0" presStyleCnt="2">
        <dgm:presLayoutVars>
          <dgm:bulletEnabled val="1"/>
        </dgm:presLayoutVars>
      </dgm:prSet>
      <dgm:spPr/>
    </dgm:pt>
    <dgm:pt modelId="{5BA53596-C951-46CF-AA53-A9957B662D81}" type="pres">
      <dgm:prSet presAssocID="{B08479A1-76A1-4E0A-B1E8-85D571FCB060}" presName="parentText" presStyleLbl="node1" presStyleIdx="1" presStyleCnt="4">
        <dgm:presLayoutVars>
          <dgm:chMax val="0"/>
          <dgm:bulletEnabled val="1"/>
        </dgm:presLayoutVars>
      </dgm:prSet>
      <dgm:spPr/>
    </dgm:pt>
    <dgm:pt modelId="{17D0CFC1-F8CE-47F7-B467-0D0B4BEA8FA3}" type="pres">
      <dgm:prSet presAssocID="{B08479A1-76A1-4E0A-B1E8-85D571FCB060}" presName="childText" presStyleLbl="revTx" presStyleIdx="1" presStyleCnt="2">
        <dgm:presLayoutVars>
          <dgm:bulletEnabled val="1"/>
        </dgm:presLayoutVars>
      </dgm:prSet>
      <dgm:spPr/>
    </dgm:pt>
    <dgm:pt modelId="{3C12723E-0FC7-477D-9FB0-40F61A27085F}" type="pres">
      <dgm:prSet presAssocID="{DF85FC76-052F-415C-B34D-7F52FE22DF04}" presName="parentText" presStyleLbl="node1" presStyleIdx="2" presStyleCnt="4">
        <dgm:presLayoutVars>
          <dgm:chMax val="0"/>
          <dgm:bulletEnabled val="1"/>
        </dgm:presLayoutVars>
      </dgm:prSet>
      <dgm:spPr/>
    </dgm:pt>
    <dgm:pt modelId="{2440A0E4-941F-4C50-B7CC-8F2F75EEE9D9}" type="pres">
      <dgm:prSet presAssocID="{53784D47-1D13-4EDB-8FD6-92093A646459}" presName="spacer" presStyleCnt="0"/>
      <dgm:spPr/>
    </dgm:pt>
    <dgm:pt modelId="{5D2E5B33-30C6-4B35-927D-94965350DC0C}" type="pres">
      <dgm:prSet presAssocID="{537DEDF6-4DBD-4AD0-9E1A-B4F3301036B5}" presName="parentText" presStyleLbl="node1" presStyleIdx="3" presStyleCnt="4" custLinFactY="51254" custLinFactNeighborY="100000">
        <dgm:presLayoutVars>
          <dgm:chMax val="0"/>
          <dgm:bulletEnabled val="1"/>
        </dgm:presLayoutVars>
      </dgm:prSet>
      <dgm:spPr/>
    </dgm:pt>
  </dgm:ptLst>
  <dgm:cxnLst>
    <dgm:cxn modelId="{F5F92605-D90C-413B-BAD1-25CF6567077A}" srcId="{D2459990-D4B2-4BB7-B222-92A290D5FC0A}" destId="{DF85FC76-052F-415C-B34D-7F52FE22DF04}" srcOrd="2" destOrd="0" parTransId="{35D79570-9FD4-4871-9369-7E4D689E70DF}" sibTransId="{53784D47-1D13-4EDB-8FD6-92093A646459}"/>
    <dgm:cxn modelId="{60F52C05-E37B-4B61-875E-60E04B85CF48}" srcId="{D2459990-D4B2-4BB7-B222-92A290D5FC0A}" destId="{537DEDF6-4DBD-4AD0-9E1A-B4F3301036B5}" srcOrd="3" destOrd="0" parTransId="{4FB9E44F-ED6D-40A8-B9B0-F607494983D1}" sibTransId="{DB2D0AFD-C044-4D13-9C88-F6335228D718}"/>
    <dgm:cxn modelId="{E2E94415-5797-4DF8-A8AB-2B48F18518FD}" type="presOf" srcId="{DF85FC76-052F-415C-B34D-7F52FE22DF04}" destId="{3C12723E-0FC7-477D-9FB0-40F61A27085F}" srcOrd="0" destOrd="0" presId="urn:microsoft.com/office/officeart/2005/8/layout/vList2"/>
    <dgm:cxn modelId="{275DB51C-F0E9-4A68-B256-ABFCFCE2628C}" type="presOf" srcId="{B1F0065D-9250-4B9C-A45C-E01827B87BB9}" destId="{17D0CFC1-F8CE-47F7-B467-0D0B4BEA8FA3}" srcOrd="0" destOrd="0" presId="urn:microsoft.com/office/officeart/2005/8/layout/vList2"/>
    <dgm:cxn modelId="{794D7328-80B7-42F3-99DB-35BE8804F671}" type="presOf" srcId="{B08479A1-76A1-4E0A-B1E8-85D571FCB060}" destId="{5BA53596-C951-46CF-AA53-A9957B662D81}" srcOrd="0" destOrd="0" presId="urn:microsoft.com/office/officeart/2005/8/layout/vList2"/>
    <dgm:cxn modelId="{4CEC665F-7504-449C-ABC2-7F60A57A8875}" srcId="{77F41642-BF20-4994-BC24-958CBF5452D4}" destId="{15B1D445-96DF-483D-BC96-8E8E25B6A76E}" srcOrd="0" destOrd="0" parTransId="{0A88F93F-4A43-4344-A243-483B4CC929F0}" sibTransId="{30A1E228-42AB-4588-8CB5-B20989EECA6C}"/>
    <dgm:cxn modelId="{C08C8563-1B64-42EC-8505-6617A1A2D9CB}" srcId="{D2459990-D4B2-4BB7-B222-92A290D5FC0A}" destId="{77F41642-BF20-4994-BC24-958CBF5452D4}" srcOrd="0" destOrd="0" parTransId="{D0C36AF7-F65E-4122-BDA3-4EB83EC29CD4}" sibTransId="{E6CA5802-233E-4313-BD41-36120E600182}"/>
    <dgm:cxn modelId="{5DA0B969-5937-428D-910B-9FC8F94945E2}" type="presOf" srcId="{537DEDF6-4DBD-4AD0-9E1A-B4F3301036B5}" destId="{5D2E5B33-30C6-4B35-927D-94965350DC0C}" srcOrd="0" destOrd="0" presId="urn:microsoft.com/office/officeart/2005/8/layout/vList2"/>
    <dgm:cxn modelId="{1D717675-D70D-410A-A5D0-DAAC8EF59BBE}" type="presOf" srcId="{D2459990-D4B2-4BB7-B222-92A290D5FC0A}" destId="{4C680034-E0D7-498A-AAB4-4AD876565037}" srcOrd="0" destOrd="0" presId="urn:microsoft.com/office/officeart/2005/8/layout/vList2"/>
    <dgm:cxn modelId="{F0BFEF76-5701-4226-A4D9-74A598A85780}" type="presOf" srcId="{96A6BB24-08D9-4C93-9D26-BC161D69B8A9}" destId="{3FC9C2F4-E860-4CBB-B623-BF83E90CB089}" srcOrd="0" destOrd="1" presId="urn:microsoft.com/office/officeart/2005/8/layout/vList2"/>
    <dgm:cxn modelId="{47E6EE5A-40A4-4F33-87F2-C235CC8A1FE8}" type="presOf" srcId="{746A2AD0-ED4C-4F7D-AB0A-747618EB432F}" destId="{3FC9C2F4-E860-4CBB-B623-BF83E90CB089}" srcOrd="0" destOrd="2" presId="urn:microsoft.com/office/officeart/2005/8/layout/vList2"/>
    <dgm:cxn modelId="{EB19029B-3811-4E6B-A12C-FF970F37B4B9}" srcId="{B08479A1-76A1-4E0A-B1E8-85D571FCB060}" destId="{CB9E00B1-51BA-4926-98B9-86B7338296E4}" srcOrd="1" destOrd="0" parTransId="{94E599B7-8D45-4BD9-B90B-AF103013F6F8}" sibTransId="{07F204D1-52DA-484B-98F8-0887C4EF092C}"/>
    <dgm:cxn modelId="{4A9A02B4-73BC-488D-BEEB-367B5AA29801}" srcId="{77F41642-BF20-4994-BC24-958CBF5452D4}" destId="{96A6BB24-08D9-4C93-9D26-BC161D69B8A9}" srcOrd="1" destOrd="0" parTransId="{712F5D02-5D72-4630-87CA-0EC9CBD6A32B}" sibTransId="{CEF7636A-A614-47CC-AF84-8F12ED21B5D8}"/>
    <dgm:cxn modelId="{483758B4-51C1-422B-AB60-1714B23AF5F6}" type="presOf" srcId="{77F41642-BF20-4994-BC24-958CBF5452D4}" destId="{1DC2DF46-871E-4204-8B34-A75810E1AE20}" srcOrd="0" destOrd="0" presId="urn:microsoft.com/office/officeart/2005/8/layout/vList2"/>
    <dgm:cxn modelId="{B34DA7D7-5B42-433B-B260-FEECA37BADE4}" srcId="{D2459990-D4B2-4BB7-B222-92A290D5FC0A}" destId="{B08479A1-76A1-4E0A-B1E8-85D571FCB060}" srcOrd="1" destOrd="0" parTransId="{296B2FE4-C6C2-4172-BABF-104B237F3A78}" sibTransId="{92BF8D57-E754-4C52-A0E3-F1C1ABAAE15A}"/>
    <dgm:cxn modelId="{BCF55FD8-032A-4DC3-9209-996CC6E4D911}" srcId="{77F41642-BF20-4994-BC24-958CBF5452D4}" destId="{746A2AD0-ED4C-4F7D-AB0A-747618EB432F}" srcOrd="2" destOrd="0" parTransId="{482BA3B6-8029-4FAB-B2C3-04BC56208F46}" sibTransId="{197205AE-07D1-4608-96F9-8AFF17E14FD9}"/>
    <dgm:cxn modelId="{B45970DC-5B10-4C9B-91DA-0803D2CCD03D}" type="presOf" srcId="{CB9E00B1-51BA-4926-98B9-86B7338296E4}" destId="{17D0CFC1-F8CE-47F7-B467-0D0B4BEA8FA3}" srcOrd="0" destOrd="1" presId="urn:microsoft.com/office/officeart/2005/8/layout/vList2"/>
    <dgm:cxn modelId="{CD104FE3-266F-4B6D-9851-2D2614337DCB}" type="presOf" srcId="{15B1D445-96DF-483D-BC96-8E8E25B6A76E}" destId="{3FC9C2F4-E860-4CBB-B623-BF83E90CB089}" srcOrd="0" destOrd="0" presId="urn:microsoft.com/office/officeart/2005/8/layout/vList2"/>
    <dgm:cxn modelId="{42E174F0-06C9-4A8C-9438-DC3AB3862889}" srcId="{B08479A1-76A1-4E0A-B1E8-85D571FCB060}" destId="{B1F0065D-9250-4B9C-A45C-E01827B87BB9}" srcOrd="0" destOrd="0" parTransId="{AA6A48E0-9E4E-491C-935F-66F9DCD0FBF9}" sibTransId="{2959BFA6-6301-47D8-9660-8DB24BDF7FBC}"/>
    <dgm:cxn modelId="{4C4AB042-FA19-4D4E-A680-066EC71C91E7}" type="presParOf" srcId="{4C680034-E0D7-498A-AAB4-4AD876565037}" destId="{1DC2DF46-871E-4204-8B34-A75810E1AE20}" srcOrd="0" destOrd="0" presId="urn:microsoft.com/office/officeart/2005/8/layout/vList2"/>
    <dgm:cxn modelId="{EA6933E3-6320-41B8-909C-2305A35E17FB}" type="presParOf" srcId="{4C680034-E0D7-498A-AAB4-4AD876565037}" destId="{3FC9C2F4-E860-4CBB-B623-BF83E90CB089}" srcOrd="1" destOrd="0" presId="urn:microsoft.com/office/officeart/2005/8/layout/vList2"/>
    <dgm:cxn modelId="{8D3DE0C2-12C7-427B-9358-ACA4318BF866}" type="presParOf" srcId="{4C680034-E0D7-498A-AAB4-4AD876565037}" destId="{5BA53596-C951-46CF-AA53-A9957B662D81}" srcOrd="2" destOrd="0" presId="urn:microsoft.com/office/officeart/2005/8/layout/vList2"/>
    <dgm:cxn modelId="{7927A630-0FC1-4EF6-BA9B-88DFDBE5B613}" type="presParOf" srcId="{4C680034-E0D7-498A-AAB4-4AD876565037}" destId="{17D0CFC1-F8CE-47F7-B467-0D0B4BEA8FA3}" srcOrd="3" destOrd="0" presId="urn:microsoft.com/office/officeart/2005/8/layout/vList2"/>
    <dgm:cxn modelId="{DB17CDD5-F095-45DC-A672-445A5028BC98}" type="presParOf" srcId="{4C680034-E0D7-498A-AAB4-4AD876565037}" destId="{3C12723E-0FC7-477D-9FB0-40F61A27085F}" srcOrd="4" destOrd="0" presId="urn:microsoft.com/office/officeart/2005/8/layout/vList2"/>
    <dgm:cxn modelId="{EFF671E0-CDEF-4DD1-8695-F6F20CE61D21}" type="presParOf" srcId="{4C680034-E0D7-498A-AAB4-4AD876565037}" destId="{2440A0E4-941F-4C50-B7CC-8F2F75EEE9D9}" srcOrd="5" destOrd="0" presId="urn:microsoft.com/office/officeart/2005/8/layout/vList2"/>
    <dgm:cxn modelId="{D7362606-3C5C-49A7-BC0E-792068E33596}" type="presParOf" srcId="{4C680034-E0D7-498A-AAB4-4AD876565037}" destId="{5D2E5B33-30C6-4B35-927D-94965350DC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2DF46-871E-4204-8B34-A75810E1AE20}">
      <dsp:nvSpPr>
        <dsp:cNvPr id="0" name=""/>
        <dsp:cNvSpPr/>
      </dsp:nvSpPr>
      <dsp:spPr>
        <a:xfrm>
          <a:off x="0" y="237985"/>
          <a:ext cx="5641974" cy="5475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Informed Consent Form</a:t>
          </a:r>
        </a:p>
      </dsp:txBody>
      <dsp:txXfrm>
        <a:off x="26730" y="264715"/>
        <a:ext cx="5588514" cy="494099"/>
      </dsp:txXfrm>
    </dsp:sp>
    <dsp:sp modelId="{3FC9C2F4-E860-4CBB-B623-BF83E90CB089}">
      <dsp:nvSpPr>
        <dsp:cNvPr id="0" name=""/>
        <dsp:cNvSpPr/>
      </dsp:nvSpPr>
      <dsp:spPr>
        <a:xfrm>
          <a:off x="0" y="785545"/>
          <a:ext cx="5641974"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Informed Consent Checklist is always required to be uploaded along with ICF to </a:t>
          </a:r>
          <a:r>
            <a:rPr lang="en-US" sz="1900" kern="1200" dirty="0" err="1"/>
            <a:t>WebDCU</a:t>
          </a:r>
          <a:r>
            <a:rPr lang="en-US" sz="1900" kern="1200" dirty="0"/>
            <a:t> for review (update next slide)</a:t>
          </a:r>
        </a:p>
        <a:p>
          <a:pPr marL="171450" lvl="1" indent="-171450" algn="l" defTabSz="844550">
            <a:lnSpc>
              <a:spcPct val="90000"/>
            </a:lnSpc>
            <a:spcBef>
              <a:spcPct val="0"/>
            </a:spcBef>
            <a:spcAft>
              <a:spcPct val="20000"/>
            </a:spcAft>
            <a:buChar char="•"/>
          </a:pPr>
          <a:r>
            <a:rPr lang="en-US" sz="1900" kern="1200" dirty="0"/>
            <a:t>If a NTF is requested, please remember to upload NTF along with ICF for review </a:t>
          </a:r>
          <a:r>
            <a:rPr lang="en-US" sz="1900" u="sng" kern="1200" dirty="0"/>
            <a:t>(in one upload</a:t>
          </a:r>
          <a:r>
            <a:rPr lang="en-US" sz="1900" kern="1200" dirty="0"/>
            <a:t>)</a:t>
          </a:r>
        </a:p>
        <a:p>
          <a:pPr marL="171450" lvl="1" indent="-171450" algn="l" defTabSz="844550">
            <a:lnSpc>
              <a:spcPct val="90000"/>
            </a:lnSpc>
            <a:spcBef>
              <a:spcPct val="0"/>
            </a:spcBef>
            <a:spcAft>
              <a:spcPct val="20000"/>
            </a:spcAft>
            <a:buChar char="•"/>
          </a:pPr>
          <a:r>
            <a:rPr lang="en-US" sz="1900" kern="1200" dirty="0"/>
            <a:t>Please make sure to respond to any open DCRs</a:t>
          </a:r>
        </a:p>
      </dsp:txBody>
      <dsp:txXfrm>
        <a:off x="0" y="785545"/>
        <a:ext cx="5641974" cy="1589760"/>
      </dsp:txXfrm>
    </dsp:sp>
    <dsp:sp modelId="{5BA53596-C951-46CF-AA53-A9957B662D81}">
      <dsp:nvSpPr>
        <dsp:cNvPr id="0" name=""/>
        <dsp:cNvSpPr/>
      </dsp:nvSpPr>
      <dsp:spPr>
        <a:xfrm>
          <a:off x="0" y="2375305"/>
          <a:ext cx="5641974" cy="547559"/>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Monitoring visits </a:t>
          </a:r>
        </a:p>
      </dsp:txBody>
      <dsp:txXfrm>
        <a:off x="26730" y="2402035"/>
        <a:ext cx="5588514" cy="494099"/>
      </dsp:txXfrm>
    </dsp:sp>
    <dsp:sp modelId="{17D0CFC1-F8CE-47F7-B467-0D0B4BEA8FA3}">
      <dsp:nvSpPr>
        <dsp:cNvPr id="0" name=""/>
        <dsp:cNvSpPr/>
      </dsp:nvSpPr>
      <dsp:spPr>
        <a:xfrm>
          <a:off x="0" y="2922865"/>
          <a:ext cx="564197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Monitor queries</a:t>
          </a:r>
        </a:p>
        <a:p>
          <a:pPr marL="171450" lvl="1" indent="-171450" algn="l" defTabSz="844550">
            <a:lnSpc>
              <a:spcPct val="90000"/>
            </a:lnSpc>
            <a:spcBef>
              <a:spcPct val="0"/>
            </a:spcBef>
            <a:spcAft>
              <a:spcPct val="20000"/>
            </a:spcAft>
            <a:buChar char="•"/>
          </a:pPr>
          <a:r>
            <a:rPr lang="en-US" sz="1900" kern="1200" dirty="0"/>
            <a:t>Monitoring review closure / monitoring reports</a:t>
          </a:r>
        </a:p>
      </dsp:txBody>
      <dsp:txXfrm>
        <a:off x="0" y="2922865"/>
        <a:ext cx="5641974" cy="596160"/>
      </dsp:txXfrm>
    </dsp:sp>
    <dsp:sp modelId="{3C12723E-0FC7-477D-9FB0-40F61A27085F}">
      <dsp:nvSpPr>
        <dsp:cNvPr id="0" name=""/>
        <dsp:cNvSpPr/>
      </dsp:nvSpPr>
      <dsp:spPr>
        <a:xfrm>
          <a:off x="0" y="3519025"/>
          <a:ext cx="5641974" cy="547559"/>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Virtual site check-in meetings</a:t>
          </a:r>
        </a:p>
      </dsp:txBody>
      <dsp:txXfrm>
        <a:off x="26730" y="3545755"/>
        <a:ext cx="5588514" cy="494099"/>
      </dsp:txXfrm>
    </dsp:sp>
    <dsp:sp modelId="{5D2E5B33-30C6-4B35-927D-94965350DC0C}">
      <dsp:nvSpPr>
        <dsp:cNvPr id="0" name=""/>
        <dsp:cNvSpPr/>
      </dsp:nvSpPr>
      <dsp:spPr>
        <a:xfrm>
          <a:off x="0" y="4373690"/>
          <a:ext cx="5641974" cy="54755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Site Quality Metric Reports </a:t>
          </a:r>
        </a:p>
      </dsp:txBody>
      <dsp:txXfrm>
        <a:off x="26730" y="4400420"/>
        <a:ext cx="5588514" cy="4940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8T19:05:55.126"/>
    </inkml:context>
    <inkml:brush xml:id="br0">
      <inkml:brushProperty name="width" value="0.035" units="cm"/>
      <inkml:brushProperty name="height" value="0.035" units="cm"/>
    </inkml:brush>
  </inkml:definitions>
  <inkml:trace contextRef="#ctx0" brushRef="#br0">4 129 24575,'101'6'0,"-1"4"0,130 29 0,-197-32 0,71 15 0,-65-11 0,1-2 0,0-2 0,1-2 0,0-1 0,80-4 0,-79-7 0,0-3 0,45-16 0,-46 13 0,-10 3 0,0 1 0,0 2 0,0 1 0,1 1 0,53 0 0,-66 6 0,-8 0 0,0-1 0,1 1 0,-1-2 0,0 1 0,0-2 0,1 1 0,-1-2 0,0 1 0,0-1 0,20-10 0,-30 13 0,-1 0 0,1 0 0,-1-1 0,1 1 0,-1 0 0,1-1 0,-1 1 0,1-1 0,-1 1 0,0 0 0,1-1 0,-1 1 0,1-1 0,-1 1 0,0-1 0,0 1 0,1-1 0,-1 0 0,0 1 0,0-1 0,1 1 0,-1-1 0,0 1 0,0-1 0,0 0 0,0 1 0,0-1 0,0 1 0,0-1 0,0 0 0,0 1 0,0-1 0,-1 1 0,1-1 0,0 0 0,-20-16 0,-36-3 0,55 19 0,-38-7 0,0 2 0,0 1 0,-1 2 0,1 2 0,-51 5 0,-8-1 0,73-2 0,-1 1 0,-26 7 0,-46 4 0,57-10 0,-1 1 0,-48 13 0,-6 1 0,61-13 0,1 1 0,0 2 0,-50 19 0,62-20 0,-1 0 0,0-2 0,-28 4 0,28-6 0,-1 1 0,1 2 0,-23 8 0,44-13 0,0 0 0,0 0 0,0-1 0,0 1 0,-1 0 0,1-1 0,0 1 0,0-1 0,-1 0 0,1 1 0,0-1 0,0 0 0,-1-1 0,1 1 0,0 0 0,0-1 0,-1 1 0,1-1 0,0 0 0,0 1 0,0-1 0,0 0 0,-2-2 0,0-1 0,1 1 0,0-1 0,0 0 0,0 0 0,0-1 0,1 1 0,0-1 0,-1 1 0,-1-9 0,2 8 0,1 0 0,-1 1 0,-1-1 0,1 1 0,-1 0 0,1 0 0,-1 0 0,-6-6 0,9 9 0,-1 1 0,1 0 0,-1-1 0,1 1 0,-1 0 0,0-1 0,1 1 0,-1 0 0,1 0 0,-1-1 0,0 1 0,1 0 0,-1 0 0,1 0 0,-1 0 0,0 0 0,1 0 0,-1 0 0,0 0 0,1 0 0,-1 0 0,0 0 0,1 0 0,-1 0 0,1 1 0,-2-1 0,1 1 0,-1 1 0,1-1 0,-1 1 0,1-1 0,0 1 0,-1-1 0,1 1 0,0-1 0,0 1 0,0 0 0,0 0 0,0 0 0,0 2 0,-7 25 0,1-7 0,5-45 0,1-20 0,1-32 0,2 56 0,-2 19 0,0 0 0,1 0 0,-1 0 0,0-1 0,0 1 0,0 0 0,1 0 0,-1 0 0,0 0 0,0 0 0,0 1 0,1-1 0,-1 0 0,0 0 0,0 0 0,0 0 0,1 0 0,-1 0 0,0 0 0,0 0 0,0 0 0,1 0 0,-1 1 0,0-1 0,0 0 0,0 0 0,0 0 0,1 0 0,-1 0 0,0 1 0,0-1 0,0 0 0,0 0 0,0 0 0,0 1 0,0-1 0,0 0 0,0 0 0,1 0 0,-1 1 0,0-1 0,0 0 0,0 0 0,0 1 0,0-1 0,0 0 0,0 0 0,0 0 0,-1 1 0,1-1 0,0 0 0,0 0 0,0 0 0,0 1 0,0-1 0,2 7 0,0-1 0,0 1 0,1-1 0,0 0 0,1 0 0,-1 0 0,1 0 0,0-1 0,1 1 0,-1-1 0,1 0 0,5 4 0,-5-6 0,-1 0 0,1-1 0,-1 1 0,1-1 0,0-1 0,0 1 0,0-1 0,0 1 0,0-2 0,0 1 0,1 0 0,-1-1 0,0 0 0,0 0 0,0-1 0,1 1 0,5-2 0,29-8 0,0-1 0,-1-2 0,0-1 0,63-34 0,-100 46 0,0 1 0,0 0 0,1 0 0,-1 0 0,0 0 0,0 0 0,1 0 0,-1 1 0,0-1 0,1 1 0,-1 0 0,1-1 0,-1 1 0,0 0 0,1 0 0,-1 1 0,1-1 0,-1 0 0,0 1 0,3 0 0,-3 1 0,0-1 0,0 1 0,-1 0 0,1 0 0,-1 0 0,1 0 0,-1 0 0,0 0 0,0 0 0,0 0 0,0 0 0,0 0 0,0 1 0,-1-1 0,1 0 0,-1 1 0,1-1 0,-1 1 0,0-1 0,0 4 0,0 18 0,-1-20 0,1 0 0,-1 0 0,1 0 0,0-1 0,0 1 0,1 0 0,-1 0 0,1 0 0,0 0 0,0 0 0,0 0 0,0-1 0,1 1 0,-1-1 0,4 5 0,-5-7 0,1-1 0,0 0 0,0 0 0,0 1 0,0-1 0,0 0 0,0 0 0,0 0 0,0 0 0,0 0 0,0 0 0,0 0 0,0-1 0,0 1 0,0 0 0,-1-1 0,1 1 0,0 0 0,0-1 0,0 1 0,0-1 0,-1 1 0,1-1 0,0 1 0,0-1 0,-1 0 0,1 1 0,0-1 0,-1 0 0,1 0 0,-1 0 0,1 1 0,-1-1 0,1-2 0,22-33 0,-21 33 0,-1 1 0,7-13 0,0 0 0,1 1 0,1 0 0,19-21 0,-29 34 0,1 1 0,-1-1 0,0 1 0,1-1 0,-1 1 0,1-1 0,-1 1 0,1 0 0,-1-1 0,1 1 0,-1 0 0,1-1 0,-1 1 0,1 0 0,-1 0 0,1 0 0,0 0 0,-1-1 0,1 1 0,-1 0 0,1 0 0,0 0 0,-1 0 0,1 0 0,-1 0 0,1 0 0,0 0 0,-1 1 0,1-1 0,-1 0 0,1 0 0,-1 0 0,1 1 0,-1-1 0,1 0 0,-1 1 0,1-1 0,-1 0 0,1 1 0,-1-1 0,1 1 0,-1-1 0,1 0 0,-1 1 0,0-1 0,1 1 0,-1-1 0,0 2 0,14 36 0,-2-6 0,-11-30 0,1-1 0,0 1 0,-1-1 0,1 0 0,0 0 0,0 0 0,0 0 0,0 0 0,0 0 0,0 0 0,0-1 0,0 1 0,0-1 0,0 1 0,0-1 0,0 0 0,1 0 0,-1 0 0,0 0 0,0 0 0,0 0 0,0-1 0,0 1 0,0-1 0,0 0 0,3 0 0,6-4 0,1 0 0,-1-1 0,16-10 0,4-1 0,-24 14 0,0 0 0,1 0 0,0 1 0,-1 1 0,1-1 0,0 1 0,0 0 0,0 1 0,0 0 0,12 1 0,-16 0 0,0 0 0,0 0 0,0 0 0,0 0 0,0 0 0,0 1 0,0 0 0,0 0 0,-1 0 0,1 0 0,-1 0 0,1 1 0,-1-1 0,0 1 0,0 0 0,0 0 0,0 0 0,-1 1 0,1-1 0,2 7 0,-4-9 0,-1 1 0,1 0 0,0-1 0,-1 1 0,1-1 0,0 1 0,0-1 0,0 0 0,0 1 0,0-1 0,1 0 0,-1 0 0,0 1 0,0-1 0,1 0 0,-1 0 0,1-1 0,-1 1 0,1 0 0,-1 0 0,1-1 0,0 1 0,-1-1 0,1 1 0,0-1 0,-1 0 0,3 0 0,1-1 0,-1 0 0,0 0 0,0-1 0,0 1 0,0-1 0,0 0 0,0 0 0,5-4 0,-5 3 0,-1 0 0,1 1 0,0 0 0,0 0 0,0 0 0,0 1 0,0-1 0,1 1 0,6-2 0,-10 4 0,1 0 0,-1-1 0,1 1 0,-1 0 0,1-1 0,-1 1 0,0 0 0,1 0 0,-1 0 0,0 0 0,0 1 0,0-1 0,0 0 0,0 0 0,0 1 0,0-1 0,0 0 0,0 3 0,15 14 0,-10-15 0,0 0 0,1 0 0,-1-1 0,1 0 0,-1-1 0,1 1 0,0-1 0,-1 0 0,13-1 0,-12 0 0,-1 0 0,1 1 0,0 0 0,-1 0 0,1 1 0,0-1 0,-1 1 0,10 5 0,-17-4 0,-11-1 0,-14-1 0,-251-21 0,268 18 0,0 0 0,0-1 0,1 0 0,-1-1 0,1 0 0,0 0 0,0-1 0,0 0 0,1 0 0,-1-1 0,2 0 0,-12-12 0,7 8 0,-1 0 0,1 1 0,-21-12 0,17 14 0,1 2 0,-1 0 0,-1 0 0,1 2 0,0 0 0,-1 0 0,-30 1 0,11 1 0,0 3 0,-52 8 0,39 1 0,46-10 0,0-1 0,0 1 0,0 0 0,0 0 0,0 0 0,0 0 0,0 0 0,0 0 0,0 0 0,0 1 0,1-1 0,-1 0 0,1 1 0,-1 0 0,1-1 0,-1 1 0,1 0 0,0 0 0,-1 2 0,2-3 0,0 0 0,0 0 0,0 0 0,0 0 0,1 0 0,-1 0 0,0 0 0,1 0 0,-1-1 0,1 1 0,-1 0 0,1 0 0,-1 0 0,1-1 0,0 1 0,-1 0 0,1-1 0,0 1 0,0 0 0,-1-1 0,1 1 0,0-1 0,0 1 0,0-1 0,0 0 0,0 1 0,0-1 0,0 0 0,-1 0 0,1 0 0,0 1 0,2-1 0,36 7 0,-37-7 0,128 4 0,-97-5 0,1 1 0,-1 2 0,50 9 0,-71-8 0,-4-1 0,1-1 0,-1 1 0,0 1 0,0 0 0,0 0 0,-1 0 0,8 5 0,-13-6 0,-1-1 0,1 1 0,0-1 0,-1 1 0,0 0 0,1 0 0,-1 0 0,0-1 0,0 1 0,0 0 0,0 1 0,0-1 0,-1 0 0,1 0 0,-1 0 0,1 0 0,-1 0 0,0 1 0,1-1 0,-1 0 0,-1 0 0,1 1 0,0-1 0,0 0 0,-1 0 0,1 0 0,-1 1 0,0-1 0,0 0 0,0 0 0,0 0 0,-1 2 0,-17 24 120,9-27-321,3-18-1083,4 1-5542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8T19:05:58.394"/>
    </inkml:context>
    <inkml:brush xml:id="br0">
      <inkml:brushProperty name="width" value="0.035" units="cm"/>
      <inkml:brushProperty name="height" value="0.035" units="cm"/>
    </inkml:brush>
  </inkml:definitions>
  <inkml:trace contextRef="#ctx0" brushRef="#br0">0 12 24575,'2'13'0,"0"1"0,1 0 0,0-1 0,1 1 0,0-1 0,1 0 0,1 0 0,0-1 0,1 0 0,0 0 0,1 0 0,0-1 0,1 0 0,10 10 0,-16-19 0,0 1 0,1-1 0,-1 1 0,1-1 0,-1 0 0,1 0 0,0-1 0,0 1 0,0-1 0,0 1 0,0-1 0,0-1 0,0 1 0,0-1 0,0 1 0,0-1 0,0 0 0,0 0 0,1-1 0,-1 1 0,0-1 0,5-2 0,8-2 0,1-1 0,-1-1 0,28-16 0,-23 12 0,19-14 0,-32 19 0,-1 0 0,1 1 0,0 0 0,0 0 0,1 1 0,-1 1 0,1-1 0,19-3 0,-28 7 0,1 0 0,-1 0 0,0 0 0,1 0 0,-1 0 0,0 0 0,1 1 0,-1-1 0,0 1 0,0-1 0,1 1 0,-1-1 0,0 1 0,0-1 0,0 1 0,0 0 0,0 0 0,1 0 0,-2 0 0,1 0 0,0 0 0,0 0 0,0 0 0,1 1 0,-1 1 0,0 0 0,1 0 0,-1 1 0,-1-1 0,1 0 0,0 0 0,-1 1 0,1-1 0,-1 6 0,-1 4 0,0 1 0,-1 0 0,-5 20 0,3-14 0,6-16 0,14-24 0,-3 1 0,-11 17 0,1-1 0,-1 0 0,0-1 0,0 1 0,-1 0 0,1-1 0,-1 1 0,1-1 0,-1 1 0,0-1 0,1-6 0,-2 9 0,0 0 0,0 0 0,-1 0 0,1 1 0,0-1 0,0 0 0,0 0 0,-1 1 0,1-1 0,0 0 0,-1 1 0,1-1 0,-1 0 0,1 1 0,-1-1 0,1 1 0,-1-1 0,1 0 0,-1 1 0,1-1 0,-1 1 0,0 0 0,0-1 0,-2 0 0,1 0 0,-1 0 0,0 0 0,1 1 0,-1 0 0,1-1 0,-1 1 0,0 0 0,1 0 0,-5 1 0,-30 5 0,1 2 0,1 1 0,0 2 0,-46 20 0,-63 19 0,142-49 0,0 0 0,0-1 0,1 1 0,-1-1 0,0 1 0,0-1 0,0 0 0,0 0 0,0 0 0,1 0 0,-1 0 0,0 0 0,0 0 0,0-1 0,0 1 0,0-1 0,1 0 0,-1 1 0,0-1 0,0 0 0,-2-2 0,3 2 0,0-1 0,0 1 0,0-1 0,0 1 0,1-1 0,-1 1 0,1-1 0,-1 0 0,1 1 0,-1-1 0,1 0 0,0 0 0,0 1 0,0-1 0,0 0 0,0 0 0,0 1 0,1-4 0,2-8 0,0 0 0,1 0 0,1 0 0,8-16 0,-13 29 0,8-16 0,-2 0 0,2 1 0,0 0 0,15-21 0,-23 36 0,0 0 0,0-1 0,0 1 0,0-1 0,0 1 0,1-1 0,-1 1 0,0 0 0,0-1 0,1 1 0,-1 0 0,0-1 0,1 1 0,-1 0 0,0-1 0,1 1 0,-1 0 0,1 0 0,-1-1 0,0 1 0,1 0 0,-1 0 0,1 0 0,-1 0 0,1 0 0,-1-1 0,1 1 0,-1 0 0,0 0 0,1 0 0,-1 0 0,1 0 0,-1 0 0,1 0 0,-1 1 0,1-1 0,-1 0 0,0 0 0,1 0 0,-1 0 0,1 1 0,-1-1 0,1 0 0,-1 0 0,1 1 0,7 25 0,-6 35 0,-2-56 0,0-14 0,7-16 0,-5 42 0,-5 10 0,-1-7 0,3-17 0,0 1 0,0 0 0,1-1 0,-1 1 0,1 0 0,0-1 0,0 1 0,1 7 0,-1-11 0,0 1 0,0-1 0,1 1 0,-1-1 0,0 0 0,1 1 0,-1-1 0,0 1 0,1-1 0,-1 0 0,0 1 0,1-1 0,-1 1 0,1-1 0,-1 0 0,1 0 0,-1 1 0,1-1 0,-1 0 0,1 0 0,-1 0 0,1 1 0,-1-1 0,2 0 0,23-5 0,8-9 0,-2-2 0,58-38 0,-54 31 0,54-26 0,-85 47 0,0 0 0,1 0 0,-1 0 0,1 1 0,-1 0 0,1 0 0,0 0 0,9 0 0,-13 1 0,1 0 0,0 0 0,-1 1 0,1-1 0,-1 1 0,1 0 0,-1-1 0,1 1 0,-1 0 0,1 0 0,-1 0 0,0 0 0,0 0 0,1 0 0,-1 0 0,0 1 0,0-1 0,0 0 0,0 1 0,0-1 0,0 0 0,-1 1 0,1-1 0,0 1 0,0 2 0,0-2 0,-1-1 0,1 1 0,0-1 0,0 0 0,0 1 0,0-1 0,0 0 0,0 0 0,0 1 0,0-1 0,0 0 0,0 0 0,1 0 0,-1 0 0,0-1 0,1 1 0,-1 0 0,1 0 0,-1-1 0,1 1 0,-1-1 0,1 0 0,0 1 0,-1-1 0,1 0 0,-1 0 0,1 0 0,0 0 0,-1 0 0,1 0 0,2-1 0,6-1 0,0-1 0,-1 0 0,0 0 0,12-6 0,0 0 0,-21 9 0,1-1 0,0 1 0,0 0 0,-1 0 0,1 0 0,0-1 0,0 1 0,0 0 0,-1 0 0,1 0 0,0 0 0,0 1 0,0-1 0,-1 0 0,1 0 0,0 0 0,0 1 0,0-1 0,-1 0 0,1 1 0,0-1 0,-1 1 0,1-1 0,0 1 0,-1-1 0,1 1 0,-1-1 0,2 2 0,12 23 0,-14-22 0,1-1 0,0 1 0,0-1 0,0 1 0,0-1 0,1 0 0,-1 0 0,0 0 0,1 1 0,0-1 0,-1-1 0,1 1 0,0 0 0,0 0 0,0-1 0,0 1 0,0-1 0,5 3 0,1-4 0,1 0 0,-1 0 0,0-1 0,0 0 0,0-1 0,0 0 0,0 0 0,0-1 0,0 0 0,-1 0 0,11-6 0,-7 3 0,0 1 0,1 1 0,-1 0 0,1 1 0,14-3 0,-23 6 0,0 0 0,0 0 0,0 0 0,0 0 0,1 0 0,-1 1 0,-1-1 0,1 1 0,0 0 0,0 0 0,0 0 0,0 1 0,0-1 0,-1 0 0,1 1 0,-1 0 0,1 0 0,-1 0 0,0 0 0,0 0 0,1 0 0,-1 0 0,-1 1 0,4 4 0,3 6 0,-5-8 0,1 1 0,-1-1 0,1 0 0,0-1 0,0 1 0,6 5 0,-8-9 0,0 0 0,0 1 0,0-1 0,1 0 0,-1-1 0,0 1 0,0 0 0,1 0 0,-1-1 0,0 0 0,1 1 0,-1-1 0,1 0 0,-1 0 0,0 0 0,1-1 0,-1 1 0,1 0 0,-1-1 0,4-1 0,7-2 0,17-2 0,-29 6 0,0 1 0,1-1 0,-1 1 0,0-1 0,0 1 0,0 0 0,0 0 0,0-1 0,0 1 0,0 0 0,0 0 0,-1 0 0,1 0 0,0 0 0,0 0 0,-1 0 0,1 0 0,-1 1 0,1-1 0,-1 0 0,1 0 0,-1 0 0,0 1 0,1-1 0,-1 2 0,2 11 0,0 0 0,0 0 0,-2 0 0,-1 18 0,4 42 0,-3-73 0,1-1 0,-1 1 0,0-1 0,0 1 0,1-1 0,-1 1 0,0-1 0,1 1 0,-1-1 0,1 0 0,-1 1 0,0-1 0,1 1 0,-1-1 0,1 0 0,-1 1 0,1-1 0,-1 0 0,1 0 0,-1 1 0,1-1 0,-1 0 0,1 0 0,0 0 0,-1 0 0,1 0 0,-1 1 0,1-1 0,-1 0 0,1 0 0,0-1 0,-1 1 0,1 0 0,-1 0 0,1 0 0,-1 0 0,1 0 0,0-1 0,-1 1 0,1 0 0,-1 0 0,1-1 0,0 0 0,30-15 0,-25 12 0,255-176 0,-260 179 0,0 0 0,0 0 0,0 0 0,0 1 0,0-1 0,1 0 0,-1 0 0,0 0 0,0 1 0,1-1 0,-1 1 0,1-1 0,-1 1 0,0 0 0,1-1 0,-1 1 0,1 0 0,-1 0 0,1 0 0,1 0 0,-3 1 0,1-1 0,-1 0 0,1 1 0,-1-1 0,0 1 0,1 0 0,-1-1 0,0 1 0,1-1 0,-1 1 0,0-1 0,0 1 0,0 0 0,1-1 0,-1 1 0,0-1 0,0 1 0,0 0 0,0-1 0,0 1 0,0 0 0,0-1 0,0 1 0,0-1 0,0 1 0,-1 0 0,1-1 0,0 1 0,-1 0 0,1 1 0,0 0 0,-1-1 0,0 1 0,1-1 0,-1 1 0,0 0 0,0-1 0,0 1 0,0-1 0,0 0 0,0 1 0,0-1 0,0 0 0,0 1 0,-1-1 0,1 0 0,-1 0 0,1 0 0,-1 0 0,1-1 0,-1 1 0,1 0 0,-1-1 0,0 1 0,1-1 0,-1 1 0,0-1 0,0 0 0,1 0 0,-1 1 0,-2-2 0,-3-2 0,1 0 0,1-1 0,-1 0 0,0-1 0,1 1 0,0-1 0,0 0 0,0 0 0,1-1 0,-1 1 0,-5-11 0,-9-9 0,15 19 0,-1 0 0,-1 1 0,1 0 0,-1 0 0,0 0 0,0 0 0,0 1 0,-1 0 0,1 1 0,-1-1 0,0 1 0,0 1 0,0-1 0,-8-1 0,6 3 0,0 1 0,0 0 0,0 0 0,0 1 0,0 0 0,0 0 0,1 1 0,-1 0 0,0 1 0,1 0 0,-13 6 0,-24 14 0,34-17 0,-1 0 0,0 0 0,0-1 0,0-1 0,-24 6 0,34-9 0,1-1 0,-1 0 0,1 0 0,-1 0 0,1 1 0,-1-2 0,1 1 0,-1 0 0,0 0 0,1 0 0,-1-1 0,1 1 0,0-1 0,-1 1 0,1-1 0,-1 0 0,1 1 0,0-1 0,-1 0 0,1 0 0,0 0 0,0 0 0,0 0 0,0 0 0,-1 0 0,2 0 0,-1-1 0,0 1 0,0 0 0,0-1 0,1 1 0,-1 0 0,-1-4 0,2 3 0,-1-1 0,1 0 0,0 1 0,0-1 0,0 0 0,0 1 0,0-1 0,0 0 0,1 0 0,-1 1 0,1-1 0,0 1 0,0-1 0,0 1 0,0-1 0,0 1 0,0-1 0,2-1 0,4 1 0,-3 14 0,-1 13 0,-4-14 0,-1 0 0,0 0 0,0 0 0,-1-1 0,0 1 0,0 0 0,-7 11 0,28-47-23,1 1-1,31-33 1,-17 22-1272,-8 7-5531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8T19:05:58.767"/>
    </inkml:context>
    <inkml:brush xml:id="br0">
      <inkml:brushProperty name="width" value="0.035" units="cm"/>
      <inkml:brushProperty name="height" value="0.035" units="cm"/>
    </inkml:brush>
  </inkml:definitions>
  <inkml:trace contextRef="#ctx0" brushRef="#br0">252 1 24575,'-8'12'0,"-11"8"0,-11 5 0,-7 2 0,-3 1 0,2-5 0,4-6 0,7-10 0,8-6-8191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8T19:06:01.196"/>
    </inkml:context>
    <inkml:brush xml:id="br0">
      <inkml:brushProperty name="width" value="0.035" units="cm"/>
      <inkml:brushProperty name="height" value="0.035" units="cm"/>
    </inkml:brush>
  </inkml:definitions>
  <inkml:trace contextRef="#ctx0" brushRef="#br0">711 225 24575,'-13'1'0,"0"1"0,0 1 0,1 0 0,-1 1 0,1 1 0,-1 0 0,-19 11 0,-6 1 0,-242 78 0,279-94 0,-1-1 0,1 1 0,0-1 0,-1 0 0,1 1 0,-1-1 0,1 0 0,0 0 0,-1 0 0,1 0 0,-1 0 0,1-1 0,0 1 0,-1 0 0,1-1 0,0 1 0,-1-1 0,1 1 0,0-1 0,0 1 0,-1-1 0,1 0 0,-2-1 0,2 0 0,-1 0 0,0-1 0,1 1 0,0 0 0,0 0 0,-1-1 0,1 1 0,1-1 0,-1 1 0,0-1 0,1 1 0,-1-4 0,-1-9 0,2 0 0,0 0 0,3-25 0,-2 31 0,5-25 0,-4 29 0,0-1 0,-1 1 0,0-1 0,0 0 0,-1 1 0,1-1 0,-1 0 0,-1-8 0,-2 15 0,1 0 0,0 0 0,-1 0 0,1 0 0,0 0 0,0 1 0,0-1 0,0 1 0,0-1 0,0 1 0,0 0 0,-1 2 0,-21 19 0,6-5 0,0 0 0,-1-2 0,-31 21 0,49-36 0,0 0 0,1-1 0,-1 1 0,0 0 0,-1-1 0,1 1 0,0 0 0,0-1 0,0 1 0,0-1 0,0 0 0,-1 1 0,1-1 0,0 0 0,0 0 0,0 0 0,-1 0 0,1 0 0,0 0 0,0 0 0,-1 0 0,1-1 0,0 1 0,0 0 0,0-1 0,0 1 0,-1-1 0,1 1 0,-1-1 0,0-2 0,0 1 0,1-1 0,-1 0 0,1 1 0,-1-1 0,1 0 0,0 0 0,0 0 0,-1-4 0,2 4 0,-1 0 0,0-1 0,0 1 0,-1 0 0,1 0 0,-1-1 0,1 1 0,-1 0 0,0 1 0,-4-6 0,5 7 0,-1 0 0,1 0 0,1-1 0,-1 1 0,0 0 0,0-1 0,0 1 0,1-1 0,-1 1 0,0-1 0,1 1 0,0-1 0,-1 1 0,1-1 0,0 1 0,0-1 0,0 0 0,0 1 0,0-1 0,0 1 0,0-1 0,1 0 0,-1 1 0,0-1 0,1 1 0,-1-1 0,1 1 0,0-1 0,-1 1 0,1 0 0,0-1 0,0 1 0,0 0 0,0 0 0,0-1 0,0 1 0,1 0 0,-1 0 0,0 0 0,0 0 0,1 0 0,2-1 0,-4 3 0,1-1 0,-1 1 0,1-1 0,-1 1 0,0 0 0,1-1 0,-1 1 0,0-1 0,0 1 0,1 0 0,-1-1 0,0 1 0,0 0 0,0-1 0,0 1 0,0 0 0,0-1 0,0 1 0,0 0 0,0-1 0,0 1 0,0 0 0,0-1 0,-1 1 0,1 0 0,0-1 0,-1 1 0,-3 22 0,4-22 0,0-1 0,-1 1 0,1 0 0,0-1 0,0 1 0,-1 0 0,1 0 0,0-1 0,0 1 0,0 0 0,0 0 0,0-1 0,0 1 0,0 0 0,0 0 0,1 0 0,-1-1 0,0 1 0,0 0 0,1-1 0,-1 1 0,0 0 0,1-1 0,-1 1 0,1 0 0,-1-1 0,0 1 0,1-1 0,0 1 0,-1 0 0,1-1 0,-1 0 0,1 1 0,0-1 0,-1 1 0,1-1 0,0 0 0,-1 1 0,1-1 0,0 0 0,0 0 0,-1 1 0,1-1 0,0 0 0,0 0 0,-1 0 0,1 0 0,0 0 0,0 0 0,-1 0 0,1-1 0,0 1 0,0 0 0,-1 0 0,1 0 0,0-1 0,0 1 0,-1 0 0,1-1 0,0 0 0,56-23 0,-51 20 0,251-154 0,-254 156 0,3-2 0,0 0 0,0 1 0,0 0 0,0 0 0,1 0 0,-1 1 0,1 0 0,-1 0 0,1 0 0,7 0 0,-13 2 0,0 0 0,0 0 0,1 0 0,-1 0 0,0 0 0,0 1 0,0-1 0,0 0 0,1 1 0,-1-1 0,0 1 0,0-1 0,0 1 0,0-1 0,0 1 0,0 0 0,0 0 0,0-1 0,0 1 0,-1 0 0,1 0 0,0 0 0,0 1 0,0 1 0,0-1 0,0 1 0,0 0 0,-1 0 0,1-1 0,-1 1 0,0 0 0,0 0 0,0 0 0,0-1 0,0 1 0,-1 0 0,1 0 0,-2 3 0,-1 5 0,-1 0 0,0 0 0,-1 0 0,-9 15 0,-4 11 0,17-36 0,1 0 0,0 1 0,0-1 0,-1 0 0,1 0 0,0 1 0,0-1 0,0 0 0,1 0 0,-1 1 0,0-1 0,0 0 0,1 0 0,-1 0 0,0 1 0,1-1 0,0 0 0,-1 0 0,1 0 0,-1 0 0,1 0 0,0 0 0,0 0 0,0 0 0,0 0 0,0 0 0,0 0 0,0-1 0,0 1 0,0 0 0,0-1 0,0 1 0,2 0 0,51 21 0,-32-14 0,-17-5 0,0 0 0,-1 0 0,1 0 0,0 1 0,-1 0 0,0 0 0,0 0 0,0 0 0,-1 1 0,1-1 0,-1 1 0,0 0 0,0 0 0,-1 0 0,0 0 0,1 1 0,-2-1 0,3 7 0,9 23 0,-12-33 0,-1-1 0,1 0 0,-1 0 0,1 1 0,0-1 0,0 0 0,-1 0 0,1 0 0,0 0 0,0 0 0,0 0 0,0 0 0,0 0 0,1 0 0,-1-1 0,0 1 0,0 0 0,0-1 0,1 1 0,-1-1 0,0 1 0,1-1 0,-1 0 0,0 1 0,1-1 0,-1 0 0,1 0 0,-1 0 0,0 0 0,1 0 0,-1 0 0,1-1 0,-1 1 0,0 0 0,1-1 0,-1 1 0,0-1 0,0 1 0,1-1 0,-1 0 0,0 1 0,0-1 0,1-1 0,8-4 0,-1-1 0,-1 0 0,0 0 0,10-11 0,-12 11 0,63-66 0,-103 81 0,32-7 0,-1-1 0,0 0 0,1 1 0,-1-1 0,0 0 0,1 0 0,-1-1 0,0 1 0,1 0 0,-1-1 0,1 0 0,-1 1 0,1-1 0,-1 0 0,1-1 0,-1 1 0,-2-2 0,4 2 0,0 0 0,0 1 0,0-1 0,0 1 0,0-1 0,0 1 0,0-1 0,0 1 0,0 0 0,0-1 0,-1 1 0,1 0 0,0 0 0,0 0 0,0 0 0,0 0 0,0 0 0,0 0 0,-1 0 0,1 1 0,0-1 0,0 0 0,0 0 0,0 1 0,0-1 0,0 1 0,-1 0 0,-32 21 0,23-14 0,-29 20 0,23-15 0,0-1 0,-1-1 0,0 0 0,-29 11 0,46-22 0,0 1 0,0-1 0,0 1 0,0-1 0,0 1 0,0-1 0,-1 0 0,1 1 0,0-1 0,0 0 0,0 0 0,0 0 0,-1 0 0,1 0 0,0 0 0,0 0 0,0 0 0,0-1 0,-1 1 0,1 0 0,0-1 0,0 1 0,0-1 0,0 1 0,0-1 0,0 1 0,0-1 0,0 0 0,0 0 0,0 1 0,0-1 0,1 0 0,-1 0 0,0 0 0,0 0 0,1 0 0,-1 0 0,1 0 0,-1 0 0,1 0 0,-1 0 0,1 0 0,0-1 0,-1 1 0,1 0 0,0 0 0,0 0 0,0 0 0,0-1 0,0 1 0,0 0 0,0 0 0,1 0 0,-1 0 0,1-2 0,0-11 0,2 1 0,0 0 0,7-22 0,-8 28 0,2-4 0,-1-1 0,2-1 0,-1 0 0,2 1 0,-1 0 0,10-13 0,-13 21 0,1 1 0,-1 0 0,1 0 0,0 0 0,0 1 0,0-1 0,1 1 0,-1-1 0,0 1 0,1 0 0,0 0 0,0 1 0,-1-1 0,1 1 0,0 0 0,0 0 0,0 0 0,0 0 0,0 1 0,0-1 0,7 1 0,191 13 0,-199-13 0,1 1 0,-1 0 0,0 0 0,1 0 0,-1 1 0,0-1 0,0 1 0,0 0 0,0 0 0,0 0 0,0 0 0,0 1 0,-1-1 0,1 1 0,-1-1 0,0 1 0,1 0 0,-1 0 0,-1 0 0,1 0 0,0 0 0,-1 0 0,1 1 0,-1-1 0,0 0 0,0 1 0,-1-1 0,1 1 0,0 6 0,1 11 0,-1 0 0,-1 0 0,-3 35 0,2-48 0,-2 2-1365,1-18-5461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8T19:06:03.013"/>
    </inkml:context>
    <inkml:brush xml:id="br0">
      <inkml:brushProperty name="width" value="0.035" units="cm"/>
      <inkml:brushProperty name="height" value="0.035" units="cm"/>
    </inkml:brush>
  </inkml:definitions>
  <inkml:trace contextRef="#ctx0" brushRef="#br0">1 114 24575,'0'9'0,"0"-5"0,0-1 0,0 1 0,0-1 0,0 1 0,1-1 0,-1 1 0,1-1 0,2 6 0,-2-8 0,-1 1 0,1-1 0,0 0 0,0 0 0,1 0 0,-1 0 0,0 0 0,0 0 0,0 0 0,1-1 0,-1 1 0,0 0 0,1-1 0,-1 1 0,1-1 0,-1 1 0,0-1 0,1 0 0,-1 0 0,1 1 0,-1-1 0,1 0 0,-1 0 0,1 0 0,2-1 0,32-3 0,0-2 0,0-2 0,0 0 0,52-22 0,-11 4 0,-34 13 0,237-62 0,-277 74 0,0 0 0,0 0 0,0 1 0,0-1 0,-1 1 0,1 0 0,0 0 0,0 0 0,0 0 0,0 0 0,0 1 0,0-1 0,-1 1 0,1 0 0,0 0 0,0 0 0,-1 0 0,1 0 0,0 1 0,-1-1 0,0 1 0,5 3 0,-6-2 0,1 0 0,-1-1 0,0 1 0,0 0 0,-1 0 0,1 0 0,-1 0 0,1 0 0,-1 0 0,0 0 0,0 0 0,0-1 0,0 1 0,-1 0 0,1 0 0,-1 0 0,0 0 0,0 0 0,0 0 0,0-1 0,0 1 0,-2 2 0,-28 55 0,28-55 0,0 0 0,0 0 0,0 0 0,-1-1 0,0 1 0,0-1 0,0 0 0,0 0 0,-6 3 0,10-7 0,-1 0 0,1 1 0,0-1 0,0 0 0,0 0 0,0 0 0,0 0 0,-1 0 0,1 0 0,0 0 0,0 0 0,0 0 0,0 0 0,-1 0 0,1 0 0,0 0 0,0 0 0,0 0 0,0 0 0,0 0 0,-1 0 0,1 0 0,0-1 0,0 1 0,0 0 0,0 0 0,0 0 0,0 0 0,-1 0 0,1 0 0,0 0 0,0 0 0,0-1 0,0 1 0,0 0 0,0 0 0,0 0 0,0 0 0,0 0 0,-1 0 0,1-1 0,0 1 0,0 0 0,0 0 0,0 0 0,0 0 0,0 0 0,0-1 0,0 1 0,0 0 0,0 0 0,1-15 0,5-11 0,-5 26 0,-1-1 0,0 0 0,1 1 0,-1-1 0,0 0 0,0 1 0,1-1 0,-1 0 0,0 1 0,0-1 0,0 0 0,0 0 0,0 1 0,0-1 0,0 0 0,0 1 0,0-1 0,0 0 0,0 0 0,0 1 0,0-1 0,-1 0 0,1 1 0,0-1 0,-1 0 0,1 1 0,0-1 0,-1 0 0,1 1 0,-1-1 0,1 1 0,-1-1 0,1 1 0,-1-1 0,1 1 0,-1-1 0,0 1 0,1 0 0,-1-1 0,0 1 0,1 0 0,-1-1 0,0 1 0,1 0 0,-1 0 0,0 0 0,1-1 0,-1 1 0,0 0 0,0 0 0,1 0 0,-1 0 0,0 1 0,0-1 0,1 0 0,-1 0 0,0 0 0,1 0 0,-2 1 0,-60 18 0,32-8 0,21-9 0,4-2 0,0 0 0,1 1 0,-1 0 0,0 0 0,1 0 0,0 1 0,-1-1 0,1 1 0,0 0 0,0 0 0,-1 0 0,-3 4 0,10-5 0,-1 0 0,1 0 0,0 0 0,-1 0 0,1 0 0,0-1 0,0 1 0,-1-1 0,1 1 0,0-1 0,0 0 0,0 1 0,0-1 0,2 0 0,2 1 0,-2 0 0,-1 0 0,0 1 0,0 0 0,1-1 0,-1 1 0,0 0 0,-1 1 0,1-1 0,0 0 0,-1 1 0,1 0 0,-1-1 0,0 1 0,0 0 0,0 0 0,0 0 0,-1 1 0,3 4 0,-3-5 0,0 0 0,0 0 0,1 0 0,-1 0 0,1-1 0,0 1 0,-1-1 0,1 1 0,0-1 0,1 1 0,-1-1 0,0 0 0,1 0 0,-1 0 0,1-1 0,-1 1 0,1 0 0,0-1 0,0 0 0,0 0 0,0 0 0,0 0 0,0 0 0,0 0 0,4 0 0,2-2 0,0 1 0,0-2 0,1 1 0,-2-1 0,1 0 0,0-1 0,14-6 0,-14 5 0,1 0 0,-1 1 0,1 0 0,0 1 0,0 0 0,19-2 0,114 13-1365,-117-8-5461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8T19:06:12.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0,'4'0,"6"0,9 0,9 0,8 0,3 0,-2 0,-3 0,-3 0,-3 0,-2 0,-2 0,0 0,-1 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8T19:06:17.5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0,'2495'0,"-2466"2,57 10,-6 0,311 11,-352-22,0 3,68 14,4 1,-8-11,143-8,-97-3,-33 1,126 5,-149 8,-58-5,53 1,95 5,13 0,-139-13,0 2,0 3,-1 2,64 16,-70-12,60 5,29 6,-75-11,0-3,1-2,110-7,-49-1,331 3,-430-2,0 0,35-9,-12 1,-38 8,0-1,0-1,0 0,0 0,16-10,-14 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18T19:06:19.6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1,'39'0,"63"0,123 15,-125-6,147-6,-161-6,1 5,136 19,-194-16,51 11,1-3,132 3,-190-17,-3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CAA53-F7E8-40D7-8078-0BBB4DC3928E}"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7E757-E513-494C-9771-80B12C9C3B19}" type="slidenum">
              <a:rPr lang="en-US" smtClean="0"/>
              <a:t>‹#›</a:t>
            </a:fld>
            <a:endParaRPr lang="en-US"/>
          </a:p>
        </p:txBody>
      </p:sp>
    </p:spTree>
    <p:extLst>
      <p:ext uri="{BB962C8B-B14F-4D97-AF65-F5344CB8AC3E}">
        <p14:creationId xmlns:p14="http://schemas.microsoft.com/office/powerpoint/2010/main" val="114273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a:t>
            </a:r>
            <a:r>
              <a:rPr lang="en-US" baseline="0" dirty="0"/>
              <a:t> of Sleep SMART are to determine whether </a:t>
            </a:r>
            <a:r>
              <a:rPr lang="en-US" dirty="0"/>
              <a:t>treatment of obstructive sleep apnea (OSA) with positive airway pressure started shortly after acute ischemic stroke or high risk TIA (1) reduces recurrent stroke, acute coronary syndrome, and all-cause mortality 6 months after the event, and (2) improves stroke outcomes at 3 months in patients who experienced an ischemic stroke. The primary</a:t>
            </a:r>
            <a:r>
              <a:rPr lang="en-US" baseline="0" dirty="0"/>
              <a:t> endpoint for prevention is the composite outcome of recurrent ischemic stroke, acute coronary syndrome, and all-cause mortality. These are assessed at 6 months. The primary endpoint for the recovery aim is functional outcome, measured by the mRS-9Q at 3 months. Other important outcomes assessed include neurological, cognitive, and quality of life.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6</a:t>
            </a:fld>
            <a:endParaRPr lang="en-US"/>
          </a:p>
        </p:txBody>
      </p:sp>
    </p:spTree>
    <p:extLst>
      <p:ext uri="{BB962C8B-B14F-4D97-AF65-F5344CB8AC3E}">
        <p14:creationId xmlns:p14="http://schemas.microsoft.com/office/powerpoint/2010/main" val="23664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8f9a55b40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8f9a55b40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8f9a55b40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8f9a55b40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f9a55b40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8f9a55b40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f9a55b407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f9a55b40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a:t>
            </a:r>
            <a:r>
              <a:rPr lang="en-US" baseline="0" dirty="0"/>
              <a:t> will be queried if it is NOT uploaded for review along with the consent</a:t>
            </a:r>
          </a:p>
          <a:p>
            <a:r>
              <a:rPr lang="en-US" baseline="0" dirty="0"/>
              <a:t>*Monitoring visits are in process and if your site is chosen for a visit you will see an email from me about scheduling the visit</a:t>
            </a:r>
          </a:p>
          <a:p>
            <a:r>
              <a:rPr lang="en-US" baseline="0" dirty="0"/>
              <a:t>*Virtual site check-in’s are also in process </a:t>
            </a:r>
          </a:p>
          <a:p>
            <a:r>
              <a:rPr lang="en-US" baseline="0" dirty="0"/>
              <a:t>*The next round of reports will be sent in April 2023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CDE71D-DE5A-4BCE-83AB-A62B88F36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6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*Checklist</a:t>
            </a:r>
            <a:r>
              <a:rPr lang="en-US" baseline="0" dirty="0"/>
              <a:t> will be queried if it is NOT uploaded for review along with the consent</a:t>
            </a:r>
          </a:p>
          <a:p>
            <a:r>
              <a:rPr lang="en-US" baseline="0" dirty="0"/>
              <a:t>*Monitoring visits are in process and if your site is chosen for a visit you will see an email from me about scheduling the visit</a:t>
            </a:r>
          </a:p>
          <a:p>
            <a:r>
              <a:rPr lang="en-US" baseline="0" dirty="0"/>
              <a:t>*Virtual site check-in’s are also in process </a:t>
            </a:r>
          </a:p>
          <a:p>
            <a:r>
              <a:rPr lang="en-US" baseline="0" dirty="0"/>
              <a:t>*The next round of reports will be sent in April 2023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CDE71D-DE5A-4BCE-83AB-A62B88F36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44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a:t>
            </a:r>
            <a:r>
              <a:rPr lang="en-US" baseline="0" dirty="0"/>
              <a:t> forward to the completion of data collection…</a:t>
            </a:r>
          </a:p>
          <a:p>
            <a:endParaRPr lang="en-US" baseline="0" dirty="0"/>
          </a:p>
          <a:p>
            <a:r>
              <a:rPr lang="en-US" baseline="0" dirty="0"/>
              <a:t>Although Sleep SMART operates as a single trial from the enrollment sites’ perspective, at the time of analysis, it essentially separates into two trials. All subjects (that is ischemic stroke or high risk TIAs enrolled within 14 days of stroke onset) will contribute to the prevention aim. However, only ischemic stroke subjects enrolled within 7 days of stroke onset and with an NIHSS at least 1 at the time of enrollment will contribute to the primary analysis of the recovery endpoint (the </a:t>
            </a:r>
            <a:r>
              <a:rPr lang="en-US" baseline="0" dirty="0" err="1"/>
              <a:t>mRS</a:t>
            </a:r>
            <a:r>
              <a:rPr lang="en-US" baseline="0" dirty="0"/>
              <a:t> scale at 3 months). We anticipate that we will need 3,062 subjects for the prevention aim and 1,362 for the recovery aim; however one interim analysis is planned. </a:t>
            </a:r>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7</a:t>
            </a:fld>
            <a:endParaRPr lang="en-US"/>
          </a:p>
        </p:txBody>
      </p:sp>
    </p:spTree>
    <p:extLst>
      <p:ext uri="{BB962C8B-B14F-4D97-AF65-F5344CB8AC3E}">
        <p14:creationId xmlns:p14="http://schemas.microsoft.com/office/powerpoint/2010/main" val="316547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4992888f2_0_30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4992888f2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f9a55b40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f9a55b40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f9a55b40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f9a55b40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f9a55b40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8f9a55b40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f9a55b40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8f9a55b40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f9a55b40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8f9a55b40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f9a55b40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8f9a55b40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2.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42C7-E7AB-C980-64CA-C8AC17B67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47ABC7-289E-EDA5-09F6-B2962C02D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A7DC4-3890-EC06-76A2-DEDE4A7ED38C}"/>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3AC89C3A-3A55-B69A-00BB-ECA6C0CE5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9D458-6E13-0441-13FB-87F6AED17421}"/>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84478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0076-1721-AA89-7306-835C3889FC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15EAE8-BCCE-9D7B-8E29-4F1F0EFB3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B9250-65F9-0F85-CC3B-475FB477E315}"/>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618ADAF8-F83F-F5E8-4245-8FFA773E0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87048-522A-EF5B-F84F-57068885AE57}"/>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404385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2B442-4E73-36CA-3D6F-C550849E5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92467-23B5-BF69-58DA-B408E83C62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8A1B6-2351-F6EC-67F2-4CF85FEC2AAC}"/>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12CBDC13-1F95-6A5B-1B8D-82DF7E888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F261C-FDE0-857F-EE10-EFA7C6F1424D}"/>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2752675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
            <a:ext cx="10058400" cy="68064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22620-6C75-41C4-BA2C-9167EF6E02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751" y="5740937"/>
            <a:ext cx="1591853" cy="98053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99237" y="5738237"/>
            <a:ext cx="2254563" cy="98053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13729" y="5763236"/>
            <a:ext cx="1311923" cy="10432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2865" y="106603"/>
            <a:ext cx="3651504" cy="774192"/>
          </a:xfrm>
          <a:prstGeom prst="rect">
            <a:avLst/>
          </a:prstGeom>
        </p:spPr>
      </p:pic>
    </p:spTree>
    <p:extLst>
      <p:ext uri="{BB962C8B-B14F-4D97-AF65-F5344CB8AC3E}">
        <p14:creationId xmlns:p14="http://schemas.microsoft.com/office/powerpoint/2010/main" val="202497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1"/>
            <a:ext cx="10058400" cy="6806436"/>
          </a:xfrm>
          <a:prstGeom prst="rect">
            <a:avLst/>
          </a:prstGeom>
        </p:spPr>
      </p:pic>
      <p:sp>
        <p:nvSpPr>
          <p:cNvPr id="2" name="Title 1"/>
          <p:cNvSpPr>
            <a:spLocks noGrp="1"/>
          </p:cNvSpPr>
          <p:nvPr>
            <p:ph type="title"/>
          </p:nvPr>
        </p:nvSpPr>
        <p:spPr>
          <a:xfrm>
            <a:off x="191355" y="-51516"/>
            <a:ext cx="10515600" cy="1325563"/>
          </a:xfrm>
        </p:spPr>
        <p:txBody>
          <a:bodyPr/>
          <a:lstStyle>
            <a:lvl1pPr>
              <a:defRPr>
                <a:solidFill>
                  <a:srgbClr val="336094"/>
                </a:solidFill>
                <a:latin typeface="+mn-lt"/>
              </a:defRPr>
            </a:lvl1pPr>
          </a:lstStyle>
          <a:p>
            <a:r>
              <a:rPr lang="en-US" dirty="0"/>
              <a:t>Click to edit Master title style</a:t>
            </a:r>
          </a:p>
        </p:txBody>
      </p:sp>
      <p:sp>
        <p:nvSpPr>
          <p:cNvPr id="3" name="Content Placeholder 2"/>
          <p:cNvSpPr>
            <a:spLocks noGrp="1"/>
          </p:cNvSpPr>
          <p:nvPr>
            <p:ph idx="1"/>
          </p:nvPr>
        </p:nvSpPr>
        <p:spPr>
          <a:xfrm>
            <a:off x="628476" y="1465700"/>
            <a:ext cx="10515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cxnSp>
        <p:nvCxnSpPr>
          <p:cNvPr id="12" name="Straight Connector 11"/>
          <p:cNvCxnSpPr/>
          <p:nvPr userDrawn="1"/>
        </p:nvCxnSpPr>
        <p:spPr>
          <a:xfrm>
            <a:off x="335561" y="965200"/>
            <a:ext cx="11843740" cy="0"/>
          </a:xfrm>
          <a:prstGeom prst="line">
            <a:avLst/>
          </a:prstGeom>
          <a:ln w="19050">
            <a:solidFill>
              <a:srgbClr val="33609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97" y="6266583"/>
            <a:ext cx="2249144" cy="476864"/>
          </a:xfrm>
          <a:prstGeom prst="rect">
            <a:avLst/>
          </a:prstGeom>
        </p:spPr>
      </p:pic>
    </p:spTree>
    <p:extLst>
      <p:ext uri="{BB962C8B-B14F-4D97-AF65-F5344CB8AC3E}">
        <p14:creationId xmlns:p14="http://schemas.microsoft.com/office/powerpoint/2010/main" val="385325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22620-6C75-41C4-BA2C-9167EF6E02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36872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22620-6C75-41C4-BA2C-9167EF6E02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84342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22620-6C75-41C4-BA2C-9167EF6E0246}"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327274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22620-6C75-41C4-BA2C-9167EF6E0246}"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3585473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22620-6C75-41C4-BA2C-9167EF6E0246}"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249982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156582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B05D-0D5F-9C2B-D3BE-ED81F791A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B5FB7-2F1E-155E-6D3A-84C0AE742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D283-5AA0-AC02-745B-D87101A7D9B5}"/>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4C8DEDF7-0FD6-CDED-E992-0FA458819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872BF-F242-D671-1E1F-C92F0E0D8C3A}"/>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4066418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22620-6C75-41C4-BA2C-9167EF6E024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533867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2494330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22620-6C75-41C4-BA2C-9167EF6E024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21765-5593-4422-9F5A-70A2CAFFC534}" type="slidenum">
              <a:rPr lang="en-US" smtClean="0"/>
              <a:t>‹#›</a:t>
            </a:fld>
            <a:endParaRPr lang="en-US"/>
          </a:p>
        </p:txBody>
      </p:sp>
    </p:spTree>
    <p:extLst>
      <p:ext uri="{BB962C8B-B14F-4D97-AF65-F5344CB8AC3E}">
        <p14:creationId xmlns:p14="http://schemas.microsoft.com/office/powerpoint/2010/main" val="3055589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3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9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456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0" name="Google Shape;90;p17"/>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1" name="Google Shape;91;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556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4" name="Google Shape;94;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366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19"/>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98" name="Google Shape;98;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638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 name="Google Shape;101;p20"/>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02" name="Google Shape;102;p20"/>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03" name="Google Shape;103;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85219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865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85C5-5361-94A7-008A-F6E0F0BA4F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1EB633-0CD6-4E15-3E5A-B9DA4F2465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D8D22-9491-50D6-A722-055B14363772}"/>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D62941A4-2D86-F708-9D12-52013DB2E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A68A1-E18C-623C-E0B8-253BABDBFBCE}"/>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1791137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22"/>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10" name="Google Shape;110;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7437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13" name="Google Shape;113;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9001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4"/>
        <p:cNvGrpSpPr/>
        <p:nvPr/>
      </p:nvGrpSpPr>
      <p:grpSpPr>
        <a:xfrm>
          <a:off x="0" y="0"/>
          <a:ext cx="0" cy="0"/>
          <a:chOff x="0" y="0"/>
          <a:chExt cx="0" cy="0"/>
        </a:xfrm>
      </p:grpSpPr>
      <p:sp>
        <p:nvSpPr>
          <p:cNvPr id="115" name="Google Shape;115;p2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24"/>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7" name="Google Shape;117;p24"/>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8" name="Google Shape;118;p24"/>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19" name="Google Shape;119;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3183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122" name="Google Shape;122;p2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292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3"/>
        <p:cNvGrpSpPr/>
        <p:nvPr/>
      </p:nvGrpSpPr>
      <p:grpSpPr>
        <a:xfrm>
          <a:off x="0" y="0"/>
          <a:ext cx="0" cy="0"/>
          <a:chOff x="0" y="0"/>
          <a:chExt cx="0" cy="0"/>
        </a:xfrm>
      </p:grpSpPr>
      <p:sp>
        <p:nvSpPr>
          <p:cNvPr id="124" name="Google Shape;124;p26"/>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25" name="Google Shape;125;p26"/>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126" name="Google Shape;126;p2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8278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6413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29"/>
        <p:cNvGrpSpPr/>
        <p:nvPr/>
      </p:nvGrpSpPr>
      <p:grpSpPr>
        <a:xfrm>
          <a:off x="0" y="0"/>
          <a:ext cx="0" cy="0"/>
          <a:chOff x="0" y="0"/>
          <a:chExt cx="0" cy="0"/>
        </a:xfrm>
      </p:grpSpPr>
      <p:pic>
        <p:nvPicPr>
          <p:cNvPr id="130" name="Google Shape;130;p28"/>
          <p:cNvPicPr preferRelativeResize="0"/>
          <p:nvPr/>
        </p:nvPicPr>
        <p:blipFill rotWithShape="1">
          <a:blip r:embed="rId2">
            <a:alphaModFix/>
          </a:blip>
          <a:srcRect l="7239" t="166" r="1127" b="12344"/>
          <a:stretch/>
        </p:blipFill>
        <p:spPr>
          <a:xfrm>
            <a:off x="0" y="1"/>
            <a:ext cx="12192000" cy="6000332"/>
          </a:xfrm>
          <a:prstGeom prst="rect">
            <a:avLst/>
          </a:prstGeom>
          <a:noFill/>
          <a:ln>
            <a:noFill/>
          </a:ln>
        </p:spPr>
      </p:pic>
      <p:sp>
        <p:nvSpPr>
          <p:cNvPr id="131" name="Google Shape;131;p28"/>
          <p:cNvSpPr txBox="1">
            <a:spLocks noGrp="1"/>
          </p:cNvSpPr>
          <p:nvPr>
            <p:ph type="title"/>
          </p:nvPr>
        </p:nvSpPr>
        <p:spPr>
          <a:xfrm>
            <a:off x="409667" y="331633"/>
            <a:ext cx="9695200" cy="13264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4267" b="0">
                <a:solidFill>
                  <a:schemeClr val="l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32" name="Google Shape;132;p28" descr="FusionHealthLogo_RGB.png"/>
          <p:cNvPicPr preferRelativeResize="0"/>
          <p:nvPr/>
        </p:nvPicPr>
        <p:blipFill>
          <a:blip r:embed="rId3">
            <a:alphaModFix/>
          </a:blip>
          <a:stretch>
            <a:fillRect/>
          </a:stretch>
        </p:blipFill>
        <p:spPr>
          <a:xfrm>
            <a:off x="9280434" y="6258507"/>
            <a:ext cx="2482233" cy="383543"/>
          </a:xfrm>
          <a:prstGeom prst="rect">
            <a:avLst/>
          </a:prstGeom>
          <a:noFill/>
          <a:ln>
            <a:noFill/>
          </a:ln>
        </p:spPr>
      </p:pic>
      <p:sp>
        <p:nvSpPr>
          <p:cNvPr id="133" name="Google Shape;133;p28"/>
          <p:cNvSpPr/>
          <p:nvPr/>
        </p:nvSpPr>
        <p:spPr>
          <a:xfrm>
            <a:off x="2532044" y="6223077"/>
            <a:ext cx="454400" cy="454400"/>
          </a:xfrm>
          <a:prstGeom prst="ellipse">
            <a:avLst/>
          </a:prstGeom>
          <a:solidFill>
            <a:srgbClr val="0052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8"/>
          <p:cNvSpPr/>
          <p:nvPr/>
        </p:nvSpPr>
        <p:spPr>
          <a:xfrm>
            <a:off x="4564444" y="6223077"/>
            <a:ext cx="454400" cy="454400"/>
          </a:xfrm>
          <a:prstGeom prst="ellipse">
            <a:avLst/>
          </a:prstGeom>
          <a:solidFill>
            <a:srgbClr val="54B8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35" name="Google Shape;135;p28"/>
          <p:cNvPicPr preferRelativeResize="0"/>
          <p:nvPr/>
        </p:nvPicPr>
        <p:blipFill>
          <a:blip r:embed="rId4">
            <a:alphaModFix/>
          </a:blip>
          <a:stretch>
            <a:fillRect/>
          </a:stretch>
        </p:blipFill>
        <p:spPr>
          <a:xfrm>
            <a:off x="2646140" y="6330937"/>
            <a:ext cx="238685" cy="238681"/>
          </a:xfrm>
          <a:prstGeom prst="rect">
            <a:avLst/>
          </a:prstGeom>
          <a:noFill/>
          <a:ln>
            <a:noFill/>
          </a:ln>
        </p:spPr>
      </p:pic>
      <p:pic>
        <p:nvPicPr>
          <p:cNvPr id="136" name="Google Shape;136;p28"/>
          <p:cNvPicPr preferRelativeResize="0"/>
          <p:nvPr/>
        </p:nvPicPr>
        <p:blipFill>
          <a:blip r:embed="rId5">
            <a:alphaModFix/>
          </a:blip>
          <a:stretch>
            <a:fillRect/>
          </a:stretch>
        </p:blipFill>
        <p:spPr>
          <a:xfrm>
            <a:off x="4667946" y="6333069"/>
            <a:ext cx="234407" cy="234416"/>
          </a:xfrm>
          <a:prstGeom prst="rect">
            <a:avLst/>
          </a:prstGeom>
          <a:noFill/>
          <a:ln>
            <a:noFill/>
          </a:ln>
        </p:spPr>
      </p:pic>
      <p:sp>
        <p:nvSpPr>
          <p:cNvPr id="137" name="Google Shape;137;p28"/>
          <p:cNvSpPr txBox="1"/>
          <p:nvPr/>
        </p:nvSpPr>
        <p:spPr>
          <a:xfrm>
            <a:off x="897807"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Sleep</a:t>
            </a:r>
            <a:endParaRPr sz="2400" baseline="30000">
              <a:solidFill>
                <a:srgbClr val="434343"/>
              </a:solidFill>
              <a:latin typeface="Roboto Slab"/>
              <a:ea typeface="Roboto Slab"/>
              <a:cs typeface="Roboto Slab"/>
              <a:sym typeface="Roboto Slab"/>
            </a:endParaRPr>
          </a:p>
        </p:txBody>
      </p:sp>
      <p:sp>
        <p:nvSpPr>
          <p:cNvPr id="138" name="Google Shape;138;p28"/>
          <p:cNvSpPr txBox="1"/>
          <p:nvPr/>
        </p:nvSpPr>
        <p:spPr>
          <a:xfrm>
            <a:off x="4932596"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Perform</a:t>
            </a:r>
            <a:endParaRPr sz="2400" baseline="30000">
              <a:solidFill>
                <a:srgbClr val="434343"/>
              </a:solidFill>
              <a:latin typeface="Roboto Slab"/>
              <a:ea typeface="Roboto Slab"/>
              <a:cs typeface="Roboto Slab"/>
              <a:sym typeface="Roboto Slab"/>
            </a:endParaRPr>
          </a:p>
        </p:txBody>
      </p:sp>
      <p:sp>
        <p:nvSpPr>
          <p:cNvPr id="139" name="Google Shape;139;p28"/>
          <p:cNvSpPr txBox="1"/>
          <p:nvPr/>
        </p:nvSpPr>
        <p:spPr>
          <a:xfrm>
            <a:off x="2884844"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Recover</a:t>
            </a:r>
            <a:endParaRPr sz="2400" baseline="30000">
              <a:solidFill>
                <a:srgbClr val="434343"/>
              </a:solidFill>
              <a:latin typeface="Roboto Slab"/>
              <a:ea typeface="Roboto Slab"/>
              <a:cs typeface="Roboto Slab"/>
              <a:sym typeface="Roboto Slab"/>
            </a:endParaRPr>
          </a:p>
        </p:txBody>
      </p:sp>
      <p:pic>
        <p:nvPicPr>
          <p:cNvPr id="140" name="Google Shape;140;p28"/>
          <p:cNvPicPr preferRelativeResize="0"/>
          <p:nvPr/>
        </p:nvPicPr>
        <p:blipFill>
          <a:blip r:embed="rId6">
            <a:alphaModFix/>
          </a:blip>
          <a:stretch>
            <a:fillRect/>
          </a:stretch>
        </p:blipFill>
        <p:spPr>
          <a:xfrm>
            <a:off x="6833260" y="6266023"/>
            <a:ext cx="558827" cy="479012"/>
          </a:xfrm>
          <a:prstGeom prst="rect">
            <a:avLst/>
          </a:prstGeom>
          <a:noFill/>
          <a:ln>
            <a:noFill/>
          </a:ln>
        </p:spPr>
      </p:pic>
      <p:pic>
        <p:nvPicPr>
          <p:cNvPr id="141" name="Google Shape;141;p28"/>
          <p:cNvPicPr preferRelativeResize="0"/>
          <p:nvPr/>
        </p:nvPicPr>
        <p:blipFill>
          <a:blip r:embed="rId7">
            <a:alphaModFix/>
          </a:blip>
          <a:stretch>
            <a:fillRect/>
          </a:stretch>
        </p:blipFill>
        <p:spPr>
          <a:xfrm>
            <a:off x="7543158" y="6134800"/>
            <a:ext cx="800871" cy="570757"/>
          </a:xfrm>
          <a:prstGeom prst="rect">
            <a:avLst/>
          </a:prstGeom>
          <a:noFill/>
          <a:ln>
            <a:noFill/>
          </a:ln>
        </p:spPr>
      </p:pic>
      <p:sp>
        <p:nvSpPr>
          <p:cNvPr id="142" name="Google Shape;142;p28"/>
          <p:cNvSpPr/>
          <p:nvPr/>
        </p:nvSpPr>
        <p:spPr>
          <a:xfrm>
            <a:off x="523300" y="6223077"/>
            <a:ext cx="454400" cy="454400"/>
          </a:xfrm>
          <a:prstGeom prst="ellipse">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43" name="Google Shape;143;p28"/>
          <p:cNvPicPr preferRelativeResize="0"/>
          <p:nvPr/>
        </p:nvPicPr>
        <p:blipFill>
          <a:blip r:embed="rId8">
            <a:alphaModFix/>
          </a:blip>
          <a:stretch>
            <a:fillRect/>
          </a:stretch>
        </p:blipFill>
        <p:spPr>
          <a:xfrm>
            <a:off x="617574" y="6317481"/>
            <a:ext cx="265596" cy="265592"/>
          </a:xfrm>
          <a:prstGeom prst="rect">
            <a:avLst/>
          </a:prstGeom>
          <a:noFill/>
          <a:ln>
            <a:noFill/>
          </a:ln>
        </p:spPr>
      </p:pic>
    </p:spTree>
    <p:extLst>
      <p:ext uri="{BB962C8B-B14F-4D97-AF65-F5344CB8AC3E}">
        <p14:creationId xmlns:p14="http://schemas.microsoft.com/office/powerpoint/2010/main" val="498967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033067" y="896808"/>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8716751" y="44572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2240403" y="1585233"/>
            <a:ext cx="7711200" cy="1943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4" name="Google Shape;14;p2"/>
          <p:cNvSpPr txBox="1">
            <a:spLocks noGrp="1"/>
          </p:cNvSpPr>
          <p:nvPr>
            <p:ph type="subTitle" idx="1"/>
          </p:nvPr>
        </p:nvSpPr>
        <p:spPr>
          <a:xfrm>
            <a:off x="2240403" y="4065933"/>
            <a:ext cx="7711200" cy="1212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1152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641000" y="2353267"/>
            <a:ext cx="10962800" cy="1210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1704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236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39E4-221F-6D87-518E-CCA687F65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7E19B-8263-0202-57CC-5E1993CE87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C0AB2-1823-4CBA-9843-4A01ACA49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3A25B1-188E-A405-B295-A6F2BAB65F4D}"/>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6" name="Footer Placeholder 5">
            <a:extLst>
              <a:ext uri="{FF2B5EF4-FFF2-40B4-BE49-F238E27FC236}">
                <a16:creationId xmlns:a16="http://schemas.microsoft.com/office/drawing/2014/main" id="{E1EDF997-DC9B-6387-B078-835AB2AAD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6286C-C9B2-8698-43C6-4D8863DDEBC3}"/>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2969961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71956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6767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652291" y="1883036"/>
            <a:ext cx="4420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5172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7"/>
          <p:cNvSpPr txBox="1">
            <a:spLocks noGrp="1"/>
          </p:cNvSpPr>
          <p:nvPr>
            <p:ph type="body" idx="1"/>
          </p:nvPr>
        </p:nvSpPr>
        <p:spPr>
          <a:xfrm>
            <a:off x="517200" y="2125367"/>
            <a:ext cx="3744000" cy="35748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8" name="Google Shape;3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7889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1" name="Google Shape;41;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8081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4" name="Google Shape;44;p9"/>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354000" y="1612100"/>
            <a:ext cx="5393600" cy="20084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46" name="Google Shape;46;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800">
                <a:solidFill>
                  <a:schemeClr val="accent5"/>
                </a:solidFill>
              </a:defRPr>
            </a:lvl1pPr>
            <a:lvl2pPr lvl="1" algn="ctr">
              <a:lnSpc>
                <a:spcPct val="100000"/>
              </a:lnSpc>
              <a:spcBef>
                <a:spcPts val="0"/>
              </a:spcBef>
              <a:spcAft>
                <a:spcPts val="0"/>
              </a:spcAft>
              <a:buClr>
                <a:schemeClr val="accent5"/>
              </a:buClr>
              <a:buSzPts val="2100"/>
              <a:buNone/>
              <a:defRPr sz="2800">
                <a:solidFill>
                  <a:schemeClr val="accent5"/>
                </a:solidFill>
              </a:defRPr>
            </a:lvl2pPr>
            <a:lvl3pPr lvl="2" algn="ctr">
              <a:lnSpc>
                <a:spcPct val="100000"/>
              </a:lnSpc>
              <a:spcBef>
                <a:spcPts val="0"/>
              </a:spcBef>
              <a:spcAft>
                <a:spcPts val="0"/>
              </a:spcAft>
              <a:buClr>
                <a:schemeClr val="accent5"/>
              </a:buClr>
              <a:buSzPts val="2100"/>
              <a:buNone/>
              <a:defRPr sz="2800">
                <a:solidFill>
                  <a:schemeClr val="accent5"/>
                </a:solidFill>
              </a:defRPr>
            </a:lvl3pPr>
            <a:lvl4pPr lvl="3" algn="ctr">
              <a:lnSpc>
                <a:spcPct val="100000"/>
              </a:lnSpc>
              <a:spcBef>
                <a:spcPts val="0"/>
              </a:spcBef>
              <a:spcAft>
                <a:spcPts val="0"/>
              </a:spcAft>
              <a:buClr>
                <a:schemeClr val="accent5"/>
              </a:buClr>
              <a:buSzPts val="2100"/>
              <a:buNone/>
              <a:defRPr sz="2800">
                <a:solidFill>
                  <a:schemeClr val="accent5"/>
                </a:solidFill>
              </a:defRPr>
            </a:lvl4pPr>
            <a:lvl5pPr lvl="4" algn="ctr">
              <a:lnSpc>
                <a:spcPct val="100000"/>
              </a:lnSpc>
              <a:spcBef>
                <a:spcPts val="0"/>
              </a:spcBef>
              <a:spcAft>
                <a:spcPts val="0"/>
              </a:spcAft>
              <a:buClr>
                <a:schemeClr val="accent5"/>
              </a:buClr>
              <a:buSzPts val="2100"/>
              <a:buNone/>
              <a:defRPr sz="2800">
                <a:solidFill>
                  <a:schemeClr val="accent5"/>
                </a:solidFill>
              </a:defRPr>
            </a:lvl5pPr>
            <a:lvl6pPr lvl="5" algn="ctr">
              <a:lnSpc>
                <a:spcPct val="100000"/>
              </a:lnSpc>
              <a:spcBef>
                <a:spcPts val="0"/>
              </a:spcBef>
              <a:spcAft>
                <a:spcPts val="0"/>
              </a:spcAft>
              <a:buClr>
                <a:schemeClr val="accent5"/>
              </a:buClr>
              <a:buSzPts val="2100"/>
              <a:buNone/>
              <a:defRPr sz="2800">
                <a:solidFill>
                  <a:schemeClr val="accent5"/>
                </a:solidFill>
              </a:defRPr>
            </a:lvl6pPr>
            <a:lvl7pPr lvl="6" algn="ctr">
              <a:lnSpc>
                <a:spcPct val="100000"/>
              </a:lnSpc>
              <a:spcBef>
                <a:spcPts val="0"/>
              </a:spcBef>
              <a:spcAft>
                <a:spcPts val="0"/>
              </a:spcAft>
              <a:buClr>
                <a:schemeClr val="accent5"/>
              </a:buClr>
              <a:buSzPts val="2100"/>
              <a:buNone/>
              <a:defRPr sz="2800">
                <a:solidFill>
                  <a:schemeClr val="accent5"/>
                </a:solidFill>
              </a:defRPr>
            </a:lvl7pPr>
            <a:lvl8pPr lvl="7" algn="ctr">
              <a:lnSpc>
                <a:spcPct val="100000"/>
              </a:lnSpc>
              <a:spcBef>
                <a:spcPts val="0"/>
              </a:spcBef>
              <a:spcAft>
                <a:spcPts val="0"/>
              </a:spcAft>
              <a:buClr>
                <a:schemeClr val="accent5"/>
              </a:buClr>
              <a:buSzPts val="2100"/>
              <a:buNone/>
              <a:defRPr sz="2800">
                <a:solidFill>
                  <a:schemeClr val="accent5"/>
                </a:solidFill>
              </a:defRPr>
            </a:lvl8pPr>
            <a:lvl9pPr lvl="8" algn="ctr">
              <a:lnSpc>
                <a:spcPct val="100000"/>
              </a:lnSpc>
              <a:spcBef>
                <a:spcPts val="0"/>
              </a:spcBef>
              <a:spcAft>
                <a:spcPts val="0"/>
              </a:spcAft>
              <a:buClr>
                <a:schemeClr val="accent5"/>
              </a:buClr>
              <a:buSzPts val="2100"/>
              <a:buNone/>
              <a:defRPr sz="2800">
                <a:solidFill>
                  <a:schemeClr val="accent5"/>
                </a:solidFill>
              </a:defRPr>
            </a:lvl9pPr>
          </a:lstStyle>
          <a:p>
            <a:endParaRPr/>
          </a:p>
        </p:txBody>
      </p:sp>
      <p:sp>
        <p:nvSpPr>
          <p:cNvPr id="47" name="Google Shape;47;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98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49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8886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200" y="6769100"/>
            <a:ext cx="121916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txBox="1">
            <a:spLocks noGrp="1"/>
          </p:cNvSpPr>
          <p:nvPr>
            <p:ph type="title" hasCustomPrompt="1"/>
          </p:nvPr>
        </p:nvSpPr>
        <p:spPr>
          <a:xfrm>
            <a:off x="517200" y="1536600"/>
            <a:ext cx="11157600" cy="2051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7333">
                <a:solidFill>
                  <a:schemeClr val="accent5"/>
                </a:solidFill>
              </a:defRPr>
            </a:lvl1pPr>
            <a:lvl2pPr lvl="1" algn="ctr">
              <a:spcBef>
                <a:spcPts val="0"/>
              </a:spcBef>
              <a:spcAft>
                <a:spcPts val="0"/>
              </a:spcAft>
              <a:buClr>
                <a:schemeClr val="accent5"/>
              </a:buClr>
              <a:buSzPts val="13000"/>
              <a:buNone/>
              <a:defRPr sz="17333">
                <a:solidFill>
                  <a:schemeClr val="accent5"/>
                </a:solidFill>
              </a:defRPr>
            </a:lvl2pPr>
            <a:lvl3pPr lvl="2" algn="ctr">
              <a:spcBef>
                <a:spcPts val="0"/>
              </a:spcBef>
              <a:spcAft>
                <a:spcPts val="0"/>
              </a:spcAft>
              <a:buClr>
                <a:schemeClr val="accent5"/>
              </a:buClr>
              <a:buSzPts val="13000"/>
              <a:buNone/>
              <a:defRPr sz="17333">
                <a:solidFill>
                  <a:schemeClr val="accent5"/>
                </a:solidFill>
              </a:defRPr>
            </a:lvl3pPr>
            <a:lvl4pPr lvl="3" algn="ctr">
              <a:spcBef>
                <a:spcPts val="0"/>
              </a:spcBef>
              <a:spcAft>
                <a:spcPts val="0"/>
              </a:spcAft>
              <a:buClr>
                <a:schemeClr val="accent5"/>
              </a:buClr>
              <a:buSzPts val="13000"/>
              <a:buNone/>
              <a:defRPr sz="17333">
                <a:solidFill>
                  <a:schemeClr val="accent5"/>
                </a:solidFill>
              </a:defRPr>
            </a:lvl4pPr>
            <a:lvl5pPr lvl="4" algn="ctr">
              <a:spcBef>
                <a:spcPts val="0"/>
              </a:spcBef>
              <a:spcAft>
                <a:spcPts val="0"/>
              </a:spcAft>
              <a:buClr>
                <a:schemeClr val="accent5"/>
              </a:buClr>
              <a:buSzPts val="13000"/>
              <a:buNone/>
              <a:defRPr sz="17333">
                <a:solidFill>
                  <a:schemeClr val="accent5"/>
                </a:solidFill>
              </a:defRPr>
            </a:lvl5pPr>
            <a:lvl6pPr lvl="5" algn="ctr">
              <a:spcBef>
                <a:spcPts val="0"/>
              </a:spcBef>
              <a:spcAft>
                <a:spcPts val="0"/>
              </a:spcAft>
              <a:buClr>
                <a:schemeClr val="accent5"/>
              </a:buClr>
              <a:buSzPts val="13000"/>
              <a:buNone/>
              <a:defRPr sz="17333">
                <a:solidFill>
                  <a:schemeClr val="accent5"/>
                </a:solidFill>
              </a:defRPr>
            </a:lvl6pPr>
            <a:lvl7pPr lvl="6" algn="ctr">
              <a:spcBef>
                <a:spcPts val="0"/>
              </a:spcBef>
              <a:spcAft>
                <a:spcPts val="0"/>
              </a:spcAft>
              <a:buClr>
                <a:schemeClr val="accent5"/>
              </a:buClr>
              <a:buSzPts val="13000"/>
              <a:buNone/>
              <a:defRPr sz="17333">
                <a:solidFill>
                  <a:schemeClr val="accent5"/>
                </a:solidFill>
              </a:defRPr>
            </a:lvl7pPr>
            <a:lvl8pPr lvl="7" algn="ctr">
              <a:spcBef>
                <a:spcPts val="0"/>
              </a:spcBef>
              <a:spcAft>
                <a:spcPts val="0"/>
              </a:spcAft>
              <a:buClr>
                <a:schemeClr val="accent5"/>
              </a:buClr>
              <a:buSzPts val="13000"/>
              <a:buNone/>
              <a:defRPr sz="17333">
                <a:solidFill>
                  <a:schemeClr val="accent5"/>
                </a:solidFill>
              </a:defRPr>
            </a:lvl8pPr>
            <a:lvl9pPr lvl="8" algn="ctr">
              <a:spcBef>
                <a:spcPts val="0"/>
              </a:spcBef>
              <a:spcAft>
                <a:spcPts val="0"/>
              </a:spcAft>
              <a:buClr>
                <a:schemeClr val="accent5"/>
              </a:buClr>
              <a:buSzPts val="13000"/>
              <a:buNone/>
              <a:defRPr sz="17333">
                <a:solidFill>
                  <a:schemeClr val="accent5"/>
                </a:solidFill>
              </a:defRPr>
            </a:lvl9pPr>
          </a:lstStyle>
          <a:p>
            <a:r>
              <a:t>xx%</a:t>
            </a:r>
          </a:p>
        </p:txBody>
      </p:sp>
      <p:sp>
        <p:nvSpPr>
          <p:cNvPr id="55" name="Google Shape;55;p11"/>
          <p:cNvSpPr txBox="1">
            <a:spLocks noGrp="1"/>
          </p:cNvSpPr>
          <p:nvPr>
            <p:ph type="body" idx="1"/>
          </p:nvPr>
        </p:nvSpPr>
        <p:spPr>
          <a:xfrm>
            <a:off x="517200" y="3892600"/>
            <a:ext cx="11157600" cy="14288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5341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2420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ue Background 1 1">
  <p:cSld name="Blue Background 1 1">
    <p:bg>
      <p:bgPr>
        <a:solidFill>
          <a:srgbClr val="005294"/>
        </a:solidFill>
        <a:effectLst/>
      </p:bgPr>
    </p:bg>
    <p:spTree>
      <p:nvGrpSpPr>
        <p:cNvPr id="1" name="Shape 59"/>
        <p:cNvGrpSpPr/>
        <p:nvPr/>
      </p:nvGrpSpPr>
      <p:grpSpPr>
        <a:xfrm>
          <a:off x="0" y="0"/>
          <a:ext cx="0" cy="0"/>
          <a:chOff x="0" y="0"/>
          <a:chExt cx="0" cy="0"/>
        </a:xfrm>
      </p:grpSpPr>
      <p:sp>
        <p:nvSpPr>
          <p:cNvPr id="60" name="Google Shape;60;p13"/>
          <p:cNvSpPr txBox="1"/>
          <p:nvPr/>
        </p:nvSpPr>
        <p:spPr>
          <a:xfrm>
            <a:off x="9131647" y="6260267"/>
            <a:ext cx="16028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 sz="1333">
                <a:solidFill>
                  <a:srgbClr val="FFFFFF"/>
                </a:solidFill>
                <a:latin typeface="Roboto"/>
                <a:ea typeface="Roboto"/>
                <a:cs typeface="Roboto"/>
                <a:sym typeface="Roboto"/>
              </a:rPr>
              <a:t>PG </a:t>
            </a:r>
            <a:fld id="{00000000-1234-1234-1234-123412341234}" type="slidenum">
              <a:rPr lang="en" sz="1333">
                <a:solidFill>
                  <a:srgbClr val="FFFFFF"/>
                </a:solidFill>
                <a:latin typeface="Roboto"/>
                <a:ea typeface="Roboto"/>
                <a:cs typeface="Roboto"/>
                <a:sym typeface="Roboto"/>
              </a:rPr>
              <a:pPr marL="0" lvl="0" indent="0" algn="r" rtl="0">
                <a:spcBef>
                  <a:spcPts val="0"/>
                </a:spcBef>
                <a:spcAft>
                  <a:spcPts val="0"/>
                </a:spcAft>
                <a:buNone/>
              </a:pPr>
              <a:t>‹#›</a:t>
            </a:fld>
            <a:r>
              <a:rPr lang="en" sz="1333">
                <a:solidFill>
                  <a:srgbClr val="FFFFFF"/>
                </a:solidFill>
                <a:latin typeface="Roboto"/>
                <a:ea typeface="Roboto"/>
                <a:cs typeface="Roboto"/>
                <a:sym typeface="Roboto"/>
              </a:rPr>
              <a:t>  I</a:t>
            </a:r>
            <a:endParaRPr sz="1333">
              <a:solidFill>
                <a:srgbClr val="FFFFFF"/>
              </a:solidFill>
              <a:latin typeface="Roboto"/>
              <a:ea typeface="Roboto"/>
              <a:cs typeface="Roboto"/>
              <a:sym typeface="Roboto"/>
            </a:endParaRPr>
          </a:p>
        </p:txBody>
      </p:sp>
      <p:pic>
        <p:nvPicPr>
          <p:cNvPr id="61" name="Google Shape;61;p13" descr="FusionHealthLogo_WHITE.png"/>
          <p:cNvPicPr preferRelativeResize="0"/>
          <p:nvPr/>
        </p:nvPicPr>
        <p:blipFill>
          <a:blip r:embed="rId2">
            <a:alphaModFix/>
          </a:blip>
          <a:stretch>
            <a:fillRect/>
          </a:stretch>
        </p:blipFill>
        <p:spPr>
          <a:xfrm>
            <a:off x="10734432" y="6432798"/>
            <a:ext cx="1163467" cy="179767"/>
          </a:xfrm>
          <a:prstGeom prst="rect">
            <a:avLst/>
          </a:prstGeom>
          <a:noFill/>
          <a:ln>
            <a:noFill/>
          </a:ln>
        </p:spPr>
      </p:pic>
      <p:sp>
        <p:nvSpPr>
          <p:cNvPr id="62" name="Google Shape;62;p13"/>
          <p:cNvSpPr txBox="1"/>
          <p:nvPr/>
        </p:nvSpPr>
        <p:spPr>
          <a:xfrm>
            <a:off x="251515" y="6324467"/>
            <a:ext cx="1442000" cy="396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333">
                <a:solidFill>
                  <a:srgbClr val="FFFFFF"/>
                </a:solidFill>
                <a:latin typeface="Roboto"/>
                <a:ea typeface="Roboto"/>
                <a:cs typeface="Roboto"/>
                <a:sym typeface="Roboto"/>
              </a:rPr>
              <a:t>CONFIDENTIAL</a:t>
            </a:r>
            <a:endParaRPr sz="1333">
              <a:solidFill>
                <a:srgbClr val="FFFFFF"/>
              </a:solidFill>
              <a:latin typeface="Roboto"/>
              <a:ea typeface="Roboto"/>
              <a:cs typeface="Roboto"/>
              <a:sym typeface="Roboto"/>
            </a:endParaRPr>
          </a:p>
        </p:txBody>
      </p:sp>
    </p:spTree>
    <p:extLst>
      <p:ext uri="{BB962C8B-B14F-4D97-AF65-F5344CB8AC3E}">
        <p14:creationId xmlns:p14="http://schemas.microsoft.com/office/powerpoint/2010/main" val="751564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6" name="Google Shape;66;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7" name="Google Shape;67;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8" name="Google Shape;68;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56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D396-2F3E-7232-E256-7CEC40B8BC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87D74B-3409-8C1F-2A3A-F1094DC52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285833-CCAF-D1B5-6771-FBB65E515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A91EA-D2D1-B268-C023-67E82C0F1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EF22E6-E31C-34E1-2105-E47C51A1E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6DDB7-C22D-3084-37A3-8A9245A706DC}"/>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8" name="Footer Placeholder 7">
            <a:extLst>
              <a:ext uri="{FF2B5EF4-FFF2-40B4-BE49-F238E27FC236}">
                <a16:creationId xmlns:a16="http://schemas.microsoft.com/office/drawing/2014/main" id="{68806EBB-72AC-FEF0-87E4-118D0D994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2A874C-2567-6A6B-2F54-6BC6FF44C347}"/>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11179600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2">
            <a:alphaModFix/>
          </a:blip>
          <a:srcRect l="7239" t="166" r="1127" b="12344"/>
          <a:stretch/>
        </p:blipFill>
        <p:spPr>
          <a:xfrm>
            <a:off x="0" y="1"/>
            <a:ext cx="12192000" cy="6000332"/>
          </a:xfrm>
          <a:prstGeom prst="rect">
            <a:avLst/>
          </a:prstGeom>
          <a:noFill/>
          <a:ln>
            <a:noFill/>
          </a:ln>
        </p:spPr>
      </p:pic>
      <p:sp>
        <p:nvSpPr>
          <p:cNvPr id="71" name="Google Shape;71;p15"/>
          <p:cNvSpPr txBox="1">
            <a:spLocks noGrp="1"/>
          </p:cNvSpPr>
          <p:nvPr>
            <p:ph type="title"/>
          </p:nvPr>
        </p:nvSpPr>
        <p:spPr>
          <a:xfrm>
            <a:off x="409667" y="331633"/>
            <a:ext cx="9695200" cy="13264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4267" b="0">
                <a:solidFill>
                  <a:schemeClr val="l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2" name="Google Shape;72;p15" descr="FusionHealthLogo_RGB.png"/>
          <p:cNvPicPr preferRelativeResize="0"/>
          <p:nvPr/>
        </p:nvPicPr>
        <p:blipFill>
          <a:blip r:embed="rId3">
            <a:alphaModFix/>
          </a:blip>
          <a:stretch>
            <a:fillRect/>
          </a:stretch>
        </p:blipFill>
        <p:spPr>
          <a:xfrm>
            <a:off x="9280434" y="6258507"/>
            <a:ext cx="2482233" cy="383543"/>
          </a:xfrm>
          <a:prstGeom prst="rect">
            <a:avLst/>
          </a:prstGeom>
          <a:noFill/>
          <a:ln>
            <a:noFill/>
          </a:ln>
        </p:spPr>
      </p:pic>
      <p:sp>
        <p:nvSpPr>
          <p:cNvPr id="73" name="Google Shape;73;p15"/>
          <p:cNvSpPr/>
          <p:nvPr/>
        </p:nvSpPr>
        <p:spPr>
          <a:xfrm>
            <a:off x="2532044" y="6223077"/>
            <a:ext cx="454400" cy="454400"/>
          </a:xfrm>
          <a:prstGeom prst="ellipse">
            <a:avLst/>
          </a:prstGeom>
          <a:solidFill>
            <a:srgbClr val="0052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5"/>
          <p:cNvSpPr/>
          <p:nvPr/>
        </p:nvSpPr>
        <p:spPr>
          <a:xfrm>
            <a:off x="4564444" y="6223077"/>
            <a:ext cx="454400" cy="454400"/>
          </a:xfrm>
          <a:prstGeom prst="ellipse">
            <a:avLst/>
          </a:prstGeom>
          <a:solidFill>
            <a:srgbClr val="54B84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5" name="Google Shape;75;p15"/>
          <p:cNvPicPr preferRelativeResize="0"/>
          <p:nvPr/>
        </p:nvPicPr>
        <p:blipFill>
          <a:blip r:embed="rId4">
            <a:alphaModFix/>
          </a:blip>
          <a:stretch>
            <a:fillRect/>
          </a:stretch>
        </p:blipFill>
        <p:spPr>
          <a:xfrm>
            <a:off x="2646140" y="6330937"/>
            <a:ext cx="238685" cy="238681"/>
          </a:xfrm>
          <a:prstGeom prst="rect">
            <a:avLst/>
          </a:prstGeom>
          <a:noFill/>
          <a:ln>
            <a:noFill/>
          </a:ln>
        </p:spPr>
      </p:pic>
      <p:pic>
        <p:nvPicPr>
          <p:cNvPr id="76" name="Google Shape;76;p15"/>
          <p:cNvPicPr preferRelativeResize="0"/>
          <p:nvPr/>
        </p:nvPicPr>
        <p:blipFill>
          <a:blip r:embed="rId5">
            <a:alphaModFix/>
          </a:blip>
          <a:stretch>
            <a:fillRect/>
          </a:stretch>
        </p:blipFill>
        <p:spPr>
          <a:xfrm>
            <a:off x="4667946" y="6333069"/>
            <a:ext cx="234407" cy="234416"/>
          </a:xfrm>
          <a:prstGeom prst="rect">
            <a:avLst/>
          </a:prstGeom>
          <a:noFill/>
          <a:ln>
            <a:noFill/>
          </a:ln>
        </p:spPr>
      </p:pic>
      <p:sp>
        <p:nvSpPr>
          <p:cNvPr id="77" name="Google Shape;77;p15"/>
          <p:cNvSpPr txBox="1"/>
          <p:nvPr/>
        </p:nvSpPr>
        <p:spPr>
          <a:xfrm>
            <a:off x="897807"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Sleep</a:t>
            </a:r>
            <a:endParaRPr sz="2400" baseline="30000">
              <a:solidFill>
                <a:srgbClr val="434343"/>
              </a:solidFill>
              <a:latin typeface="Roboto Slab"/>
              <a:ea typeface="Roboto Slab"/>
              <a:cs typeface="Roboto Slab"/>
              <a:sym typeface="Roboto Slab"/>
            </a:endParaRPr>
          </a:p>
        </p:txBody>
      </p:sp>
      <p:sp>
        <p:nvSpPr>
          <p:cNvPr id="78" name="Google Shape;78;p15"/>
          <p:cNvSpPr txBox="1"/>
          <p:nvPr/>
        </p:nvSpPr>
        <p:spPr>
          <a:xfrm>
            <a:off x="4932596"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Perform</a:t>
            </a:r>
            <a:endParaRPr sz="2400" baseline="30000">
              <a:solidFill>
                <a:srgbClr val="434343"/>
              </a:solidFill>
              <a:latin typeface="Roboto Slab"/>
              <a:ea typeface="Roboto Slab"/>
              <a:cs typeface="Roboto Slab"/>
              <a:sym typeface="Roboto Slab"/>
            </a:endParaRPr>
          </a:p>
        </p:txBody>
      </p:sp>
      <p:sp>
        <p:nvSpPr>
          <p:cNvPr id="79" name="Google Shape;79;p15"/>
          <p:cNvSpPr txBox="1"/>
          <p:nvPr/>
        </p:nvSpPr>
        <p:spPr>
          <a:xfrm>
            <a:off x="2884844" y="6195077"/>
            <a:ext cx="1295600" cy="51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 sz="2400">
                <a:solidFill>
                  <a:srgbClr val="434343"/>
                </a:solidFill>
                <a:latin typeface="Roboto Slab"/>
                <a:ea typeface="Roboto Slab"/>
                <a:cs typeface="Roboto Slab"/>
                <a:sym typeface="Roboto Slab"/>
              </a:rPr>
              <a:t> Recover</a:t>
            </a:r>
            <a:endParaRPr sz="2400" baseline="30000">
              <a:solidFill>
                <a:srgbClr val="434343"/>
              </a:solidFill>
              <a:latin typeface="Roboto Slab"/>
              <a:ea typeface="Roboto Slab"/>
              <a:cs typeface="Roboto Slab"/>
              <a:sym typeface="Roboto Slab"/>
            </a:endParaRPr>
          </a:p>
        </p:txBody>
      </p:sp>
      <p:pic>
        <p:nvPicPr>
          <p:cNvPr id="80" name="Google Shape;80;p15"/>
          <p:cNvPicPr preferRelativeResize="0"/>
          <p:nvPr/>
        </p:nvPicPr>
        <p:blipFill>
          <a:blip r:embed="rId6">
            <a:alphaModFix/>
          </a:blip>
          <a:stretch>
            <a:fillRect/>
          </a:stretch>
        </p:blipFill>
        <p:spPr>
          <a:xfrm>
            <a:off x="6833260" y="6266023"/>
            <a:ext cx="558827" cy="479012"/>
          </a:xfrm>
          <a:prstGeom prst="rect">
            <a:avLst/>
          </a:prstGeom>
          <a:noFill/>
          <a:ln>
            <a:noFill/>
          </a:ln>
        </p:spPr>
      </p:pic>
      <p:pic>
        <p:nvPicPr>
          <p:cNvPr id="81" name="Google Shape;81;p15"/>
          <p:cNvPicPr preferRelativeResize="0"/>
          <p:nvPr/>
        </p:nvPicPr>
        <p:blipFill>
          <a:blip r:embed="rId7">
            <a:alphaModFix/>
          </a:blip>
          <a:stretch>
            <a:fillRect/>
          </a:stretch>
        </p:blipFill>
        <p:spPr>
          <a:xfrm>
            <a:off x="7543158" y="6134800"/>
            <a:ext cx="800871" cy="570757"/>
          </a:xfrm>
          <a:prstGeom prst="rect">
            <a:avLst/>
          </a:prstGeom>
          <a:noFill/>
          <a:ln>
            <a:noFill/>
          </a:ln>
        </p:spPr>
      </p:pic>
      <p:sp>
        <p:nvSpPr>
          <p:cNvPr id="82" name="Google Shape;82;p15"/>
          <p:cNvSpPr/>
          <p:nvPr/>
        </p:nvSpPr>
        <p:spPr>
          <a:xfrm>
            <a:off x="523300" y="6223077"/>
            <a:ext cx="454400" cy="454400"/>
          </a:xfrm>
          <a:prstGeom prst="ellipse">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83" name="Google Shape;83;p15"/>
          <p:cNvPicPr preferRelativeResize="0"/>
          <p:nvPr/>
        </p:nvPicPr>
        <p:blipFill>
          <a:blip r:embed="rId8">
            <a:alphaModFix/>
          </a:blip>
          <a:stretch>
            <a:fillRect/>
          </a:stretch>
        </p:blipFill>
        <p:spPr>
          <a:xfrm>
            <a:off x="617574" y="6317481"/>
            <a:ext cx="265596" cy="265592"/>
          </a:xfrm>
          <a:prstGeom prst="rect">
            <a:avLst/>
          </a:prstGeom>
          <a:noFill/>
          <a:ln>
            <a:noFill/>
          </a:ln>
        </p:spPr>
      </p:pic>
    </p:spTree>
    <p:extLst>
      <p:ext uri="{BB962C8B-B14F-4D97-AF65-F5344CB8AC3E}">
        <p14:creationId xmlns:p14="http://schemas.microsoft.com/office/powerpoint/2010/main" val="13239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F72C10A-D18D-4DDD-AA37-29EA3B2C7AC9}"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7D7A7-F07D-4462-8DB5-0CC1A1C480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35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2C10A-D18D-4DDD-AA37-29EA3B2C7AC9}"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1684152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2C10A-D18D-4DDD-AA37-29EA3B2C7AC9}"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7D7A7-F07D-4462-8DB5-0CC1A1C480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326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2C10A-D18D-4DDD-AA37-29EA3B2C7AC9}"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1113032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2C10A-D18D-4DDD-AA37-29EA3B2C7AC9}"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331606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2C10A-D18D-4DDD-AA37-29EA3B2C7AC9}"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537371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2C10A-D18D-4DDD-AA37-29EA3B2C7AC9}"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2684347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2C10A-D18D-4DDD-AA37-29EA3B2C7AC9}"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267896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2C10A-D18D-4DDD-AA37-29EA3B2C7AC9}"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7D7A7-F07D-4462-8DB5-0CC1A1C4807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61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5C9F-B919-D71F-FD7B-C07257A02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ADB75E-9155-C5FD-9755-C0F803155718}"/>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4" name="Footer Placeholder 3">
            <a:extLst>
              <a:ext uri="{FF2B5EF4-FFF2-40B4-BE49-F238E27FC236}">
                <a16:creationId xmlns:a16="http://schemas.microsoft.com/office/drawing/2014/main" id="{E9FD91C5-EE37-2088-7F7F-FC5F7DE945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CBAC2F-20DD-2331-348F-413DA9EDA652}"/>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25350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2C10A-D18D-4DDD-AA37-29EA3B2C7AC9}"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7D7A7-F07D-4462-8DB5-0CC1A1C48079}" type="slidenum">
              <a:rPr lang="en-US" smtClean="0"/>
              <a:t>‹#›</a:t>
            </a:fld>
            <a:endParaRPr lang="en-US"/>
          </a:p>
        </p:txBody>
      </p:sp>
    </p:spTree>
    <p:extLst>
      <p:ext uri="{BB962C8B-B14F-4D97-AF65-F5344CB8AC3E}">
        <p14:creationId xmlns:p14="http://schemas.microsoft.com/office/powerpoint/2010/main" val="3957183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2C10A-D18D-4DDD-AA37-29EA3B2C7AC9}"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7D7A7-F07D-4462-8DB5-0CC1A1C4807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7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515678-3481-F34B-B424-CC6EBBF31617}"/>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3" name="Footer Placeholder 2">
            <a:extLst>
              <a:ext uri="{FF2B5EF4-FFF2-40B4-BE49-F238E27FC236}">
                <a16:creationId xmlns:a16="http://schemas.microsoft.com/office/drawing/2014/main" id="{5AB86EDF-98B3-7D68-1855-3BBA40BAC6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F8A752-58FE-A1FF-8FC3-FB74EE92F322}"/>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377455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324D-D860-C0D9-B3FA-EFA0ACCAF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E4D7-F357-D386-3968-7152293EC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07484-E50C-58B1-085E-7A4084FB9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AD50A-AAED-AB61-0710-0B35D9957CAC}"/>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6" name="Footer Placeholder 5">
            <a:extLst>
              <a:ext uri="{FF2B5EF4-FFF2-40B4-BE49-F238E27FC236}">
                <a16:creationId xmlns:a16="http://schemas.microsoft.com/office/drawing/2014/main" id="{49828B9D-809F-EA46-3CCC-67C45A1E13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77CDB-3395-1D7B-1EC7-D1AF848A30D1}"/>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340887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E62E-371A-580C-E7F2-35CAC2119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AC463-869C-4ECF-14EC-1B6DC55E8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736FC9-0601-762D-659D-10559889C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05C50-B7C5-6904-3176-6A2A20095F07}"/>
              </a:ext>
            </a:extLst>
          </p:cNvPr>
          <p:cNvSpPr>
            <a:spLocks noGrp="1"/>
          </p:cNvSpPr>
          <p:nvPr>
            <p:ph type="dt" sz="half" idx="10"/>
          </p:nvPr>
        </p:nvSpPr>
        <p:spPr/>
        <p:txBody>
          <a:bodyPr/>
          <a:lstStyle/>
          <a:p>
            <a:fld id="{B43FDE07-EF1A-404A-BBC2-BEFD6D65DF62}" type="datetimeFigureOut">
              <a:rPr lang="en-US" smtClean="0"/>
              <a:t>7/22/2024</a:t>
            </a:fld>
            <a:endParaRPr lang="en-US"/>
          </a:p>
        </p:txBody>
      </p:sp>
      <p:sp>
        <p:nvSpPr>
          <p:cNvPr id="6" name="Footer Placeholder 5">
            <a:extLst>
              <a:ext uri="{FF2B5EF4-FFF2-40B4-BE49-F238E27FC236}">
                <a16:creationId xmlns:a16="http://schemas.microsoft.com/office/drawing/2014/main" id="{34B08606-BDDD-9402-2ECC-08E1000452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B999B7-8349-A123-A31E-DE7A42DB1B0A}"/>
              </a:ext>
            </a:extLst>
          </p:cNvPr>
          <p:cNvSpPr>
            <a:spLocks noGrp="1"/>
          </p:cNvSpPr>
          <p:nvPr>
            <p:ph type="sldNum" sz="quarter" idx="12"/>
          </p:nvPr>
        </p:nvSpPr>
        <p:spPr/>
        <p:txBody>
          <a:bodyPr/>
          <a:lstStyle/>
          <a:p>
            <a:fld id="{069F88D4-3A66-48FA-93C1-11C785F1507B}" type="slidenum">
              <a:rPr lang="en-US" smtClean="0"/>
              <a:t>‹#›</a:t>
            </a:fld>
            <a:endParaRPr lang="en-US"/>
          </a:p>
        </p:txBody>
      </p:sp>
    </p:spTree>
    <p:extLst>
      <p:ext uri="{BB962C8B-B14F-4D97-AF65-F5344CB8AC3E}">
        <p14:creationId xmlns:p14="http://schemas.microsoft.com/office/powerpoint/2010/main" val="81091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307FD5-3D14-CAA2-1C35-30CB7C779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70D3E-FCB4-3DB4-F381-02539C825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BCC1F-84E7-A796-B616-13EB192A9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3FDE07-EF1A-404A-BBC2-BEFD6D65DF62}" type="datetimeFigureOut">
              <a:rPr lang="en-US" smtClean="0"/>
              <a:t>7/22/2024</a:t>
            </a:fld>
            <a:endParaRPr lang="en-US"/>
          </a:p>
        </p:txBody>
      </p:sp>
      <p:sp>
        <p:nvSpPr>
          <p:cNvPr id="5" name="Footer Placeholder 4">
            <a:extLst>
              <a:ext uri="{FF2B5EF4-FFF2-40B4-BE49-F238E27FC236}">
                <a16:creationId xmlns:a16="http://schemas.microsoft.com/office/drawing/2014/main" id="{09D0B2B7-D5C2-11DD-D0B7-C6955D2FF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84397F-F255-31E5-A53F-00810AB43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9F88D4-3A66-48FA-93C1-11C785F1507B}" type="slidenum">
              <a:rPr lang="en-US" smtClean="0"/>
              <a:t>‹#›</a:t>
            </a:fld>
            <a:endParaRPr lang="en-US"/>
          </a:p>
        </p:txBody>
      </p:sp>
    </p:spTree>
    <p:extLst>
      <p:ext uri="{BB962C8B-B14F-4D97-AF65-F5344CB8AC3E}">
        <p14:creationId xmlns:p14="http://schemas.microsoft.com/office/powerpoint/2010/main" val="298862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22620-6C75-41C4-BA2C-9167EF6E0246}" type="datetimeFigureOut">
              <a:rPr lang="en-US" smtClean="0"/>
              <a:t>7/22/2024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21765-5593-4422-9F5A-70A2CAFFC534}" type="slidenum">
              <a:rPr lang="en-US" smtClean="0"/>
              <a:t>‹#›</a:t>
            </a:fld>
            <a:endParaRPr lang="en-US"/>
          </a:p>
        </p:txBody>
      </p:sp>
    </p:spTree>
    <p:extLst>
      <p:ext uri="{BB962C8B-B14F-4D97-AF65-F5344CB8AC3E}">
        <p14:creationId xmlns:p14="http://schemas.microsoft.com/office/powerpoint/2010/main" val="392575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6" name="Google Shape;86;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7" name="Google Shape;87;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96843107"/>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7200" y="610700"/>
            <a:ext cx="11157600" cy="9148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517200" y="1986432"/>
            <a:ext cx="11157600" cy="410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1"/>
                </a:solidFill>
                <a:latin typeface="Roboto"/>
                <a:ea typeface="Roboto"/>
                <a:cs typeface="Roboto"/>
                <a:sym typeface="Roboto"/>
              </a:defRPr>
            </a:lvl1pPr>
            <a:lvl2pPr lvl="1" algn="r">
              <a:buNone/>
              <a:defRPr sz="1333">
                <a:solidFill>
                  <a:schemeClr val="dk1"/>
                </a:solidFill>
                <a:latin typeface="Roboto"/>
                <a:ea typeface="Roboto"/>
                <a:cs typeface="Roboto"/>
                <a:sym typeface="Roboto"/>
              </a:defRPr>
            </a:lvl2pPr>
            <a:lvl3pPr lvl="2" algn="r">
              <a:buNone/>
              <a:defRPr sz="1333">
                <a:solidFill>
                  <a:schemeClr val="dk1"/>
                </a:solidFill>
                <a:latin typeface="Roboto"/>
                <a:ea typeface="Roboto"/>
                <a:cs typeface="Roboto"/>
                <a:sym typeface="Roboto"/>
              </a:defRPr>
            </a:lvl3pPr>
            <a:lvl4pPr lvl="3" algn="r">
              <a:buNone/>
              <a:defRPr sz="1333">
                <a:solidFill>
                  <a:schemeClr val="dk1"/>
                </a:solidFill>
                <a:latin typeface="Roboto"/>
                <a:ea typeface="Roboto"/>
                <a:cs typeface="Roboto"/>
                <a:sym typeface="Roboto"/>
              </a:defRPr>
            </a:lvl4pPr>
            <a:lvl5pPr lvl="4" algn="r">
              <a:buNone/>
              <a:defRPr sz="1333">
                <a:solidFill>
                  <a:schemeClr val="dk1"/>
                </a:solidFill>
                <a:latin typeface="Roboto"/>
                <a:ea typeface="Roboto"/>
                <a:cs typeface="Roboto"/>
                <a:sym typeface="Roboto"/>
              </a:defRPr>
            </a:lvl5pPr>
            <a:lvl6pPr lvl="5" algn="r">
              <a:buNone/>
              <a:defRPr sz="1333">
                <a:solidFill>
                  <a:schemeClr val="dk1"/>
                </a:solidFill>
                <a:latin typeface="Roboto"/>
                <a:ea typeface="Roboto"/>
                <a:cs typeface="Roboto"/>
                <a:sym typeface="Roboto"/>
              </a:defRPr>
            </a:lvl6pPr>
            <a:lvl7pPr lvl="6" algn="r">
              <a:buNone/>
              <a:defRPr sz="1333">
                <a:solidFill>
                  <a:schemeClr val="dk1"/>
                </a:solidFill>
                <a:latin typeface="Roboto"/>
                <a:ea typeface="Roboto"/>
                <a:cs typeface="Roboto"/>
                <a:sym typeface="Roboto"/>
              </a:defRPr>
            </a:lvl7pPr>
            <a:lvl8pPr lvl="7" algn="r">
              <a:buNone/>
              <a:defRPr sz="1333">
                <a:solidFill>
                  <a:schemeClr val="dk1"/>
                </a:solidFill>
                <a:latin typeface="Roboto"/>
                <a:ea typeface="Roboto"/>
                <a:cs typeface="Roboto"/>
                <a:sym typeface="Roboto"/>
              </a:defRPr>
            </a:lvl8pPr>
            <a:lvl9pPr lvl="8" algn="r">
              <a:buNone/>
              <a:defRPr sz="1333">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159683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72C10A-D18D-4DDD-AA37-29EA3B2C7AC9}" type="datetimeFigureOut">
              <a:rPr lang="en-US" smtClean="0"/>
              <a:t>7/22/2024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347D7A7-F07D-4462-8DB5-0CC1A1C4807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4529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bot.ai/chat/n6lkSeOBfWo1Oc63RXmw/hxKF2vgUzUsoiHs91Iy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18" Type="http://schemas.openxmlformats.org/officeDocument/2006/relationships/image" Target="../media/image11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0.png"/><Relationship Id="rId17" Type="http://schemas.openxmlformats.org/officeDocument/2006/relationships/customXml" Target="../ink/ink8.xml"/><Relationship Id="rId2" Type="http://schemas.openxmlformats.org/officeDocument/2006/relationships/image" Target="../media/image27.tmp"/><Relationship Id="rId16" Type="http://schemas.openxmlformats.org/officeDocument/2006/relationships/image" Target="../media/image100.png"/><Relationship Id="rId1" Type="http://schemas.openxmlformats.org/officeDocument/2006/relationships/slideLayout" Target="../slideLayouts/slideLayout56.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mailto:khattak@musc.edu"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5" Type="http://schemas.openxmlformats.org/officeDocument/2006/relationships/hyperlink" Target="mailto:trosclak@musc.edu" TargetMode="External"/><Relationship Id="rId4" Type="http://schemas.openxmlformats.org/officeDocument/2006/relationships/hyperlink" Target="mailto:kaestner@musc.ed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044C9-3957-CF06-0FA3-028D10F2C368}"/>
              </a:ext>
            </a:extLst>
          </p:cNvPr>
          <p:cNvSpPr>
            <a:spLocks noGrp="1"/>
          </p:cNvSpPr>
          <p:nvPr>
            <p:ph type="ctrTitle"/>
          </p:nvPr>
        </p:nvSpPr>
        <p:spPr/>
        <p:txBody>
          <a:bodyPr/>
          <a:lstStyle/>
          <a:p>
            <a:r>
              <a:rPr lang="en-US" dirty="0"/>
              <a:t>July 22, 2024</a:t>
            </a:r>
          </a:p>
        </p:txBody>
      </p:sp>
      <p:pic>
        <p:nvPicPr>
          <p:cNvPr id="6" name="Picture 5">
            <a:extLst>
              <a:ext uri="{FF2B5EF4-FFF2-40B4-BE49-F238E27FC236}">
                <a16:creationId xmlns:a16="http://schemas.microsoft.com/office/drawing/2014/main" id="{3CF23E41-5F5E-6C48-9305-532FAF53FBA8}"/>
              </a:ext>
            </a:extLst>
          </p:cNvPr>
          <p:cNvPicPr>
            <a:picLocks noChangeAspect="1"/>
          </p:cNvPicPr>
          <p:nvPr/>
        </p:nvPicPr>
        <p:blipFill>
          <a:blip r:embed="rId2"/>
          <a:stretch>
            <a:fillRect/>
          </a:stretch>
        </p:blipFill>
        <p:spPr>
          <a:xfrm>
            <a:off x="3492782" y="3754375"/>
            <a:ext cx="5206435" cy="1005927"/>
          </a:xfrm>
          <a:prstGeom prst="rect">
            <a:avLst/>
          </a:prstGeom>
        </p:spPr>
      </p:pic>
      <p:pic>
        <p:nvPicPr>
          <p:cNvPr id="1026" name="Picture 2">
            <a:extLst>
              <a:ext uri="{FF2B5EF4-FFF2-40B4-BE49-F238E27FC236}">
                <a16:creationId xmlns:a16="http://schemas.microsoft.com/office/drawing/2014/main" id="{819C5E65-7CA4-122A-35D1-F399A1406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217" y="149591"/>
            <a:ext cx="3095625" cy="232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0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73C1-44B9-5469-1AE7-B5F3ED162C08}"/>
              </a:ext>
            </a:extLst>
          </p:cNvPr>
          <p:cNvSpPr>
            <a:spLocks noGrp="1"/>
          </p:cNvSpPr>
          <p:nvPr>
            <p:ph type="title"/>
          </p:nvPr>
        </p:nvSpPr>
        <p:spPr>
          <a:xfrm>
            <a:off x="191355" y="-51516"/>
            <a:ext cx="11139254" cy="1325563"/>
          </a:xfrm>
        </p:spPr>
        <p:txBody>
          <a:bodyPr/>
          <a:lstStyle/>
          <a:p>
            <a:r>
              <a:rPr lang="en-US" dirty="0"/>
              <a:t>DSMB recommendations (accepted by NINDS)</a:t>
            </a:r>
          </a:p>
        </p:txBody>
      </p:sp>
      <p:sp>
        <p:nvSpPr>
          <p:cNvPr id="3" name="Content Placeholder 2">
            <a:extLst>
              <a:ext uri="{FF2B5EF4-FFF2-40B4-BE49-F238E27FC236}">
                <a16:creationId xmlns:a16="http://schemas.microsoft.com/office/drawing/2014/main" id="{AE4E2067-1BEA-11E0-32C4-46C82967C307}"/>
              </a:ext>
            </a:extLst>
          </p:cNvPr>
          <p:cNvSpPr>
            <a:spLocks noGrp="1"/>
          </p:cNvSpPr>
          <p:nvPr>
            <p:ph idx="1"/>
          </p:nvPr>
        </p:nvSpPr>
        <p:spPr/>
        <p:txBody>
          <a:bodyPr/>
          <a:lstStyle/>
          <a:p>
            <a:r>
              <a:rPr lang="en-US" dirty="0"/>
              <a:t>Prevention aim</a:t>
            </a:r>
          </a:p>
          <a:p>
            <a:pPr lvl="1"/>
            <a:r>
              <a:rPr lang="en-US" dirty="0"/>
              <a:t>Pause new enrollments</a:t>
            </a:r>
          </a:p>
          <a:p>
            <a:pPr lvl="1"/>
            <a:r>
              <a:rPr lang="en-US" dirty="0"/>
              <a:t>Continue with 3- and 6-month outcome assessments</a:t>
            </a:r>
          </a:p>
          <a:p>
            <a:pPr lvl="1"/>
            <a:r>
              <a:rPr lang="en-US" dirty="0"/>
              <a:t>Repeat interim analysis after participants enrolled before 6/28/24 have outcomes available</a:t>
            </a:r>
          </a:p>
          <a:p>
            <a:r>
              <a:rPr lang="en-US" dirty="0"/>
              <a:t>Continue enrollment in recovery aim</a:t>
            </a:r>
          </a:p>
          <a:p>
            <a:pPr lvl="1"/>
            <a:r>
              <a:rPr lang="en-US" dirty="0"/>
              <a:t>Continue with new enrollments</a:t>
            </a:r>
          </a:p>
          <a:p>
            <a:pPr lvl="1"/>
            <a:r>
              <a:rPr lang="en-US" dirty="0"/>
              <a:t>(Continue with 3- and 6-month outcome assessments)</a:t>
            </a:r>
          </a:p>
        </p:txBody>
      </p:sp>
    </p:spTree>
    <p:extLst>
      <p:ext uri="{BB962C8B-B14F-4D97-AF65-F5344CB8AC3E}">
        <p14:creationId xmlns:p14="http://schemas.microsoft.com/office/powerpoint/2010/main" val="141455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E9FA-A320-9072-ECB4-EF1670E14EC4}"/>
              </a:ext>
            </a:extLst>
          </p:cNvPr>
          <p:cNvSpPr>
            <a:spLocks noGrp="1"/>
          </p:cNvSpPr>
          <p:nvPr>
            <p:ph type="title"/>
          </p:nvPr>
        </p:nvSpPr>
        <p:spPr/>
        <p:txBody>
          <a:bodyPr/>
          <a:lstStyle/>
          <a:p>
            <a:r>
              <a:rPr lang="en-US" dirty="0"/>
              <a:t>Practical implications</a:t>
            </a:r>
          </a:p>
        </p:txBody>
      </p:sp>
      <p:sp>
        <p:nvSpPr>
          <p:cNvPr id="3" name="Content Placeholder 2">
            <a:extLst>
              <a:ext uri="{FF2B5EF4-FFF2-40B4-BE49-F238E27FC236}">
                <a16:creationId xmlns:a16="http://schemas.microsoft.com/office/drawing/2014/main" id="{B45C3DEB-92E8-CDCF-1669-7274116AEE9A}"/>
              </a:ext>
            </a:extLst>
          </p:cNvPr>
          <p:cNvSpPr>
            <a:spLocks noGrp="1"/>
          </p:cNvSpPr>
          <p:nvPr>
            <p:ph idx="1"/>
          </p:nvPr>
        </p:nvSpPr>
        <p:spPr/>
        <p:txBody>
          <a:bodyPr>
            <a:normAutofit fontScale="92500" lnSpcReduction="10000"/>
          </a:bodyPr>
          <a:lstStyle/>
          <a:p>
            <a:r>
              <a:rPr lang="en-US" dirty="0"/>
              <a:t>Change in inclusion criteria:</a:t>
            </a:r>
          </a:p>
          <a:p>
            <a:pPr lvl="1"/>
            <a:r>
              <a:rPr lang="en-US" dirty="0"/>
              <a:t>Age ≥18 </a:t>
            </a:r>
          </a:p>
          <a:p>
            <a:pPr lvl="1"/>
            <a:r>
              <a:rPr lang="en-US" dirty="0"/>
              <a:t>Ischemic stroke within prior 7 days [from last known well/stroke onset until </a:t>
            </a:r>
            <a:r>
              <a:rPr lang="en-US" u="sng" dirty="0"/>
              <a:t>consent</a:t>
            </a:r>
            <a:r>
              <a:rPr lang="en-US" dirty="0"/>
              <a:t>]</a:t>
            </a:r>
          </a:p>
          <a:p>
            <a:pPr lvl="1"/>
            <a:r>
              <a:rPr lang="en-US" dirty="0"/>
              <a:t>NIHSS ≥1 at time of enrollment</a:t>
            </a:r>
          </a:p>
          <a:p>
            <a:r>
              <a:rPr lang="en-US" dirty="0"/>
              <a:t>Exclusion criteria</a:t>
            </a:r>
          </a:p>
          <a:p>
            <a:pPr lvl="1"/>
            <a:r>
              <a:rPr lang="en-US" dirty="0"/>
              <a:t>Unchanged</a:t>
            </a:r>
          </a:p>
          <a:p>
            <a:pPr marL="225425" lvl="1" indent="-225425"/>
            <a:r>
              <a:rPr lang="en-US" sz="2800" dirty="0"/>
              <a:t>Training</a:t>
            </a:r>
          </a:p>
          <a:p>
            <a:pPr lvl="1"/>
            <a:r>
              <a:rPr lang="en-US" dirty="0"/>
              <a:t>ABCD2 no longer needed. There will be an option to waive the requirement in </a:t>
            </a:r>
            <a:r>
              <a:rPr lang="en-US" dirty="0" err="1"/>
              <a:t>WebDCU</a:t>
            </a:r>
            <a:r>
              <a:rPr lang="en-US" dirty="0"/>
              <a:t>. </a:t>
            </a:r>
          </a:p>
          <a:p>
            <a:r>
              <a:rPr lang="en-US" dirty="0"/>
              <a:t>Outcome assessments</a:t>
            </a:r>
          </a:p>
          <a:p>
            <a:pPr lvl="1"/>
            <a:r>
              <a:rPr lang="en-US" dirty="0"/>
              <a:t>Unchanged. Please continue to collect 3- and 6-month outcome assessments (entire visit blinded) on ALL Sleep SMART participants</a:t>
            </a:r>
          </a:p>
          <a:p>
            <a:pPr lvl="1"/>
            <a:endParaRPr lang="en-US" dirty="0"/>
          </a:p>
        </p:txBody>
      </p:sp>
    </p:spTree>
    <p:extLst>
      <p:ext uri="{BB962C8B-B14F-4D97-AF65-F5344CB8AC3E}">
        <p14:creationId xmlns:p14="http://schemas.microsoft.com/office/powerpoint/2010/main" val="108527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E9FA-A320-9072-ECB4-EF1670E14EC4}"/>
              </a:ext>
            </a:extLst>
          </p:cNvPr>
          <p:cNvSpPr>
            <a:spLocks noGrp="1"/>
          </p:cNvSpPr>
          <p:nvPr>
            <p:ph type="title"/>
          </p:nvPr>
        </p:nvSpPr>
        <p:spPr/>
        <p:txBody>
          <a:bodyPr/>
          <a:lstStyle/>
          <a:p>
            <a:r>
              <a:rPr lang="en-US" dirty="0"/>
              <a:t>Practical implications</a:t>
            </a:r>
          </a:p>
        </p:txBody>
      </p:sp>
      <p:sp>
        <p:nvSpPr>
          <p:cNvPr id="3" name="Content Placeholder 2">
            <a:extLst>
              <a:ext uri="{FF2B5EF4-FFF2-40B4-BE49-F238E27FC236}">
                <a16:creationId xmlns:a16="http://schemas.microsoft.com/office/drawing/2014/main" id="{B45C3DEB-92E8-CDCF-1669-7274116AEE9A}"/>
              </a:ext>
            </a:extLst>
          </p:cNvPr>
          <p:cNvSpPr>
            <a:spLocks noGrp="1"/>
          </p:cNvSpPr>
          <p:nvPr>
            <p:ph idx="1"/>
          </p:nvPr>
        </p:nvSpPr>
        <p:spPr/>
        <p:txBody>
          <a:bodyPr>
            <a:normAutofit/>
          </a:bodyPr>
          <a:lstStyle/>
          <a:p>
            <a:r>
              <a:rPr lang="en-US" dirty="0"/>
              <a:t>Targeted enrollment</a:t>
            </a:r>
          </a:p>
          <a:p>
            <a:pPr lvl="1"/>
            <a:r>
              <a:rPr lang="en-US" dirty="0"/>
              <a:t>Most (about 2/3) of randomized Sleep SMART participants have been eligible for the recovery aim, which has required the slightly more restrictive criteria now in place for all recruited subjects.</a:t>
            </a:r>
          </a:p>
          <a:p>
            <a:pPr lvl="1"/>
            <a:r>
              <a:rPr lang="en-US" dirty="0"/>
              <a:t>Currently, 1,014/1,362 (74%) randomized for the recovery aim </a:t>
            </a:r>
          </a:p>
          <a:p>
            <a:pPr lvl="2"/>
            <a:r>
              <a:rPr lang="en-US" dirty="0"/>
              <a:t>we need 348 more!</a:t>
            </a:r>
          </a:p>
          <a:p>
            <a:pPr lvl="1"/>
            <a:r>
              <a:rPr lang="en-US" dirty="0"/>
              <a:t>Please try to maintain or grow your previous recruitment volume for Sleep SMART.</a:t>
            </a:r>
          </a:p>
          <a:p>
            <a:pPr lvl="1"/>
            <a:endParaRPr lang="en-US" dirty="0"/>
          </a:p>
        </p:txBody>
      </p:sp>
    </p:spTree>
    <p:extLst>
      <p:ext uri="{BB962C8B-B14F-4D97-AF65-F5344CB8AC3E}">
        <p14:creationId xmlns:p14="http://schemas.microsoft.com/office/powerpoint/2010/main" val="9578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E367-DB82-707D-503C-B84929446E22}"/>
              </a:ext>
            </a:extLst>
          </p:cNvPr>
          <p:cNvSpPr>
            <a:spLocks noGrp="1"/>
          </p:cNvSpPr>
          <p:nvPr>
            <p:ph type="title"/>
          </p:nvPr>
        </p:nvSpPr>
        <p:spPr/>
        <p:txBody>
          <a:bodyPr/>
          <a:lstStyle/>
          <a:p>
            <a:r>
              <a:rPr lang="en-US" dirty="0"/>
              <a:t>CIRB</a:t>
            </a:r>
          </a:p>
        </p:txBody>
      </p:sp>
      <p:sp>
        <p:nvSpPr>
          <p:cNvPr id="3" name="Content Placeholder 2">
            <a:extLst>
              <a:ext uri="{FF2B5EF4-FFF2-40B4-BE49-F238E27FC236}">
                <a16:creationId xmlns:a16="http://schemas.microsoft.com/office/drawing/2014/main" id="{EBEA6BBB-BFE8-6E17-396B-F6A43F7A9D0D}"/>
              </a:ext>
            </a:extLst>
          </p:cNvPr>
          <p:cNvSpPr>
            <a:spLocks noGrp="1"/>
          </p:cNvSpPr>
          <p:nvPr>
            <p:ph idx="1"/>
          </p:nvPr>
        </p:nvSpPr>
        <p:spPr/>
        <p:txBody>
          <a:bodyPr/>
          <a:lstStyle/>
          <a:p>
            <a:r>
              <a:rPr lang="en-US" dirty="0"/>
              <a:t>Please continue to use your currently CIRB-approved consent forms</a:t>
            </a:r>
          </a:p>
          <a:p>
            <a:pPr lvl="1"/>
            <a:r>
              <a:rPr lang="en-US" dirty="0"/>
              <a:t>Consent includes TIA patient eligibility (no longer applicable), but that’s ok</a:t>
            </a:r>
          </a:p>
          <a:p>
            <a:r>
              <a:rPr lang="en-US" dirty="0"/>
              <a:t>We will submit a protocol and consent amendment when our continuing review is approved</a:t>
            </a:r>
          </a:p>
        </p:txBody>
      </p:sp>
    </p:spTree>
    <p:extLst>
      <p:ext uri="{BB962C8B-B14F-4D97-AF65-F5344CB8AC3E}">
        <p14:creationId xmlns:p14="http://schemas.microsoft.com/office/powerpoint/2010/main" val="306751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43CA-9938-6DE9-E68F-D1E1399DC920}"/>
              </a:ext>
            </a:extLst>
          </p:cNvPr>
          <p:cNvSpPr>
            <a:spLocks noGrp="1"/>
          </p:cNvSpPr>
          <p:nvPr>
            <p:ph type="title"/>
          </p:nvPr>
        </p:nvSpPr>
        <p:spPr/>
        <p:txBody>
          <a:bodyPr/>
          <a:lstStyle/>
          <a:p>
            <a:r>
              <a:rPr lang="en-US" dirty="0"/>
              <a:t>How to determine eligibility</a:t>
            </a:r>
          </a:p>
        </p:txBody>
      </p:sp>
      <p:sp>
        <p:nvSpPr>
          <p:cNvPr id="3" name="Content Placeholder 2">
            <a:extLst>
              <a:ext uri="{FF2B5EF4-FFF2-40B4-BE49-F238E27FC236}">
                <a16:creationId xmlns:a16="http://schemas.microsoft.com/office/drawing/2014/main" id="{015E7256-8E01-2927-3B9F-3A49C812CC41}"/>
              </a:ext>
            </a:extLst>
          </p:cNvPr>
          <p:cNvSpPr>
            <a:spLocks noGrp="1"/>
          </p:cNvSpPr>
          <p:nvPr>
            <p:ph idx="1"/>
          </p:nvPr>
        </p:nvSpPr>
        <p:spPr>
          <a:xfrm>
            <a:off x="422736" y="1253330"/>
            <a:ext cx="10515600" cy="4351339"/>
          </a:xfrm>
        </p:spPr>
        <p:txBody>
          <a:bodyPr>
            <a:normAutofit fontScale="55000" lnSpcReduction="20000"/>
          </a:bodyPr>
          <a:lstStyle/>
          <a:p>
            <a:pPr>
              <a:lnSpc>
                <a:spcPct val="120000"/>
              </a:lnSpc>
            </a:pPr>
            <a:r>
              <a:rPr lang="en-US" sz="3400" dirty="0"/>
              <a:t>Ischemic stroke within 7 days of consent</a:t>
            </a:r>
          </a:p>
          <a:p>
            <a:pPr lvl="1">
              <a:lnSpc>
                <a:spcPct val="120000"/>
              </a:lnSpc>
            </a:pPr>
            <a:r>
              <a:rPr lang="en-US" sz="3100" dirty="0"/>
              <a:t>Still using last known well to time stroke onset</a:t>
            </a:r>
          </a:p>
          <a:p>
            <a:pPr lvl="1">
              <a:lnSpc>
                <a:spcPct val="120000"/>
              </a:lnSpc>
            </a:pPr>
            <a:r>
              <a:rPr lang="en-US" sz="3100" dirty="0"/>
              <a:t>Still using same definition of ischemic stroke:</a:t>
            </a:r>
          </a:p>
          <a:p>
            <a:pPr marL="1257277" lvl="2" indent="-342900" fontAlgn="base">
              <a:lnSpc>
                <a:spcPct val="120000"/>
              </a:lnSpc>
              <a:spcBef>
                <a:spcPts val="0"/>
              </a:spcBef>
              <a:spcAft>
                <a:spcPts val="600"/>
              </a:spcAft>
              <a:buFont typeface="+mj-lt"/>
              <a:buAutoNum type="arabicPeriod"/>
            </a:pPr>
            <a:r>
              <a:rPr lang="en-US" sz="2900" dirty="0">
                <a:effectLst/>
                <a:ea typeface="Arial,Times New Roman"/>
                <a:cs typeface="Times New Roman" panose="02020603050405020304" pitchFamily="18" charset="0"/>
              </a:rPr>
              <a:t>Focal neurological symptoms ≥24 hours thought to be from cerebral ischemia, irrespective of presence of acute infarction</a:t>
            </a:r>
            <a:endParaRPr lang="en-US" sz="2900" dirty="0">
              <a:effectLst/>
              <a:ea typeface="Cambria" panose="02040503050406030204" pitchFamily="18" charset="0"/>
              <a:cs typeface="Times New Roman" panose="02020603050405020304" pitchFamily="18" charset="0"/>
            </a:endParaRPr>
          </a:p>
          <a:p>
            <a:pPr marL="1257277" lvl="2" indent="-342900" fontAlgn="base">
              <a:lnSpc>
                <a:spcPct val="110000"/>
              </a:lnSpc>
              <a:spcBef>
                <a:spcPts val="0"/>
              </a:spcBef>
              <a:spcAft>
                <a:spcPts val="600"/>
              </a:spcAft>
              <a:buFont typeface="+mj-lt"/>
              <a:buAutoNum type="arabicPeriod"/>
            </a:pPr>
            <a:r>
              <a:rPr lang="en-US" sz="2900" dirty="0">
                <a:effectLst/>
                <a:ea typeface="Arial,Times New Roman"/>
                <a:cs typeface="Times New Roman" panose="02020603050405020304" pitchFamily="18" charset="0"/>
              </a:rPr>
              <a:t>Focal neurological symptoms &lt;24 hours thought to be from cerebral ischemia, if in the setting of thrombolytic or endovascular treatment, irrespective of presence of acute infarction</a:t>
            </a:r>
            <a:endParaRPr lang="en-US" sz="2900" dirty="0">
              <a:effectLst/>
              <a:ea typeface="Cambria" panose="02040503050406030204" pitchFamily="18" charset="0"/>
              <a:cs typeface="Times New Roman" panose="02020603050405020304" pitchFamily="18" charset="0"/>
            </a:endParaRPr>
          </a:p>
          <a:p>
            <a:pPr marL="1257277" lvl="2" indent="-342900" fontAlgn="base">
              <a:lnSpc>
                <a:spcPct val="110000"/>
              </a:lnSpc>
              <a:spcBef>
                <a:spcPts val="0"/>
              </a:spcBef>
              <a:spcAft>
                <a:spcPts val="600"/>
              </a:spcAft>
              <a:buFont typeface="+mj-lt"/>
              <a:buAutoNum type="arabicPeriod"/>
            </a:pPr>
            <a:r>
              <a:rPr lang="en-US" sz="2900" dirty="0">
                <a:effectLst/>
                <a:ea typeface="Arial,Times New Roman"/>
                <a:cs typeface="Times New Roman" panose="02020603050405020304" pitchFamily="18" charset="0"/>
              </a:rPr>
              <a:t>Focal neuro symptoms &lt;24 hours thought to be from cerebral ischemia, with presence of plausibly associated brain infarction  </a:t>
            </a:r>
          </a:p>
          <a:p>
            <a:pPr marL="1257277" lvl="2" indent="-342900" fontAlgn="base">
              <a:lnSpc>
                <a:spcPts val="1500"/>
              </a:lnSpc>
              <a:spcBef>
                <a:spcPts val="0"/>
              </a:spcBef>
              <a:spcAft>
                <a:spcPts val="600"/>
              </a:spcAft>
              <a:buFont typeface="+mj-lt"/>
              <a:buAutoNum type="arabicPeriod"/>
            </a:pPr>
            <a:endParaRPr lang="en-US" dirty="0">
              <a:effectLst/>
              <a:ea typeface="Arial,Times New Roman"/>
              <a:cs typeface="Times New Roman" panose="02020603050405020304" pitchFamily="18" charset="0"/>
            </a:endParaRPr>
          </a:p>
          <a:p>
            <a:pPr fontAlgn="base">
              <a:lnSpc>
                <a:spcPts val="1500"/>
              </a:lnSpc>
              <a:spcBef>
                <a:spcPts val="0"/>
              </a:spcBef>
              <a:spcAft>
                <a:spcPts val="600"/>
              </a:spcAft>
            </a:pPr>
            <a:r>
              <a:rPr lang="en-US" sz="3400" dirty="0"/>
              <a:t>NIHSS </a:t>
            </a:r>
            <a:r>
              <a:rPr lang="en-US" sz="3400" dirty="0">
                <a:effectLst/>
                <a:ea typeface="Arial,Times New Roman"/>
                <a:cs typeface="Times New Roman" panose="02020603050405020304" pitchFamily="18" charset="0"/>
              </a:rPr>
              <a:t>≥1</a:t>
            </a:r>
            <a:endParaRPr lang="en-US" sz="3400" dirty="0"/>
          </a:p>
          <a:p>
            <a:pPr marL="800089" lvl="1" indent="-342900" fontAlgn="base">
              <a:lnSpc>
                <a:spcPct val="110000"/>
              </a:lnSpc>
              <a:spcBef>
                <a:spcPts val="0"/>
              </a:spcBef>
              <a:spcAft>
                <a:spcPts val="600"/>
              </a:spcAft>
              <a:buFont typeface="+mj-lt"/>
              <a:buAutoNum type="arabicPeriod"/>
            </a:pPr>
            <a:r>
              <a:rPr lang="en-US" sz="3100" dirty="0">
                <a:effectLst/>
                <a:ea typeface="Cambria" panose="02040503050406030204" pitchFamily="18" charset="0"/>
              </a:rPr>
              <a:t>Confirm prior to consent (e.g., based on medical record review, communication with the clinical team, </a:t>
            </a:r>
            <a:r>
              <a:rPr lang="en-US" sz="3100" dirty="0" err="1">
                <a:effectLst/>
                <a:ea typeface="Cambria" panose="02040503050406030204" pitchFamily="18" charset="0"/>
              </a:rPr>
              <a:t>etc</a:t>
            </a:r>
            <a:r>
              <a:rPr lang="en-US" sz="3100" dirty="0">
                <a:effectLst/>
                <a:ea typeface="Cambria" panose="02040503050406030204" pitchFamily="18" charset="0"/>
              </a:rPr>
              <a:t>)</a:t>
            </a:r>
          </a:p>
          <a:p>
            <a:pPr marL="800089" lvl="1" indent="-342900" fontAlgn="base">
              <a:lnSpc>
                <a:spcPct val="120000"/>
              </a:lnSpc>
              <a:spcBef>
                <a:spcPts val="0"/>
              </a:spcBef>
              <a:spcAft>
                <a:spcPts val="600"/>
              </a:spcAft>
              <a:buFont typeface="+mj-lt"/>
              <a:buAutoNum type="arabicPeriod"/>
            </a:pPr>
            <a:r>
              <a:rPr lang="en-US" sz="3100" dirty="0">
                <a:effectLst/>
                <a:ea typeface="Cambria" panose="02040503050406030204" pitchFamily="18" charset="0"/>
              </a:rPr>
              <a:t>Confirm on post-consent NIHSS performed by study team personnel and documented in the baseline CRF in </a:t>
            </a:r>
            <a:r>
              <a:rPr lang="en-US" sz="3100" dirty="0" err="1">
                <a:effectLst/>
                <a:ea typeface="Cambria" panose="02040503050406030204" pitchFamily="18" charset="0"/>
              </a:rPr>
              <a:t>WebDCU</a:t>
            </a:r>
            <a:r>
              <a:rPr lang="en-US" sz="3100" dirty="0">
                <a:effectLst/>
                <a:ea typeface="Cambria" panose="02040503050406030204" pitchFamily="18" charset="0"/>
              </a:rPr>
              <a:t>. Participants who have an NIHSS=0 on the baseline, post-consent NIHSS should be withdrawn and are ineligible for randomization.</a:t>
            </a:r>
            <a:endParaRPr lang="en-US" sz="3100" dirty="0">
              <a:ea typeface="Cambria" panose="02040503050406030204" pitchFamily="18" charset="0"/>
              <a:cs typeface="Times New Roman" panose="02020603050405020304" pitchFamily="18" charset="0"/>
            </a:endParaRPr>
          </a:p>
          <a:p>
            <a:pPr marL="1257277" lvl="2" indent="-342900" fontAlgn="base">
              <a:lnSpc>
                <a:spcPts val="1500"/>
              </a:lnSpc>
              <a:spcBef>
                <a:spcPts val="0"/>
              </a:spcBef>
              <a:spcAft>
                <a:spcPts val="600"/>
              </a:spcAft>
              <a:buFont typeface="+mj-lt"/>
              <a:buAutoNum type="arabicPeriod"/>
            </a:pPr>
            <a:endParaRPr lang="en-US" dirty="0">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3449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7AED-B9B4-59B2-B20B-06E593CFCFC7}"/>
              </a:ext>
            </a:extLst>
          </p:cNvPr>
          <p:cNvSpPr>
            <a:spLocks noGrp="1"/>
          </p:cNvSpPr>
          <p:nvPr>
            <p:ph type="title"/>
          </p:nvPr>
        </p:nvSpPr>
        <p:spPr/>
        <p:txBody>
          <a:bodyPr/>
          <a:lstStyle/>
          <a:p>
            <a:r>
              <a:rPr lang="en-US" dirty="0"/>
              <a:t>Performance of NIHSS by study team</a:t>
            </a:r>
          </a:p>
        </p:txBody>
      </p:sp>
      <p:sp>
        <p:nvSpPr>
          <p:cNvPr id="3" name="Content Placeholder 2">
            <a:extLst>
              <a:ext uri="{FF2B5EF4-FFF2-40B4-BE49-F238E27FC236}">
                <a16:creationId xmlns:a16="http://schemas.microsoft.com/office/drawing/2014/main" id="{CB8FAE44-0BF3-87F9-AF98-05AD6B141D40}"/>
              </a:ext>
            </a:extLst>
          </p:cNvPr>
          <p:cNvSpPr>
            <a:spLocks noGrp="1"/>
          </p:cNvSpPr>
          <p:nvPr>
            <p:ph idx="1"/>
          </p:nvPr>
        </p:nvSpPr>
        <p:spPr/>
        <p:txBody>
          <a:bodyPr/>
          <a:lstStyle/>
          <a:p>
            <a:r>
              <a:rPr lang="en-US" dirty="0"/>
              <a:t>The </a:t>
            </a:r>
            <a:r>
              <a:rPr lang="en-US" b="1" dirty="0"/>
              <a:t>post-consent NIHSS should be performed ASAP after consent </a:t>
            </a:r>
          </a:p>
          <a:p>
            <a:r>
              <a:rPr lang="en-US" dirty="0"/>
              <a:t>Withdraw participant if NIHSS=0 to avoid performance of T3 and/or run-in night on ineligible participants</a:t>
            </a:r>
          </a:p>
          <a:p>
            <a:r>
              <a:rPr lang="en-US" dirty="0" err="1"/>
              <a:t>WebDCU</a:t>
            </a:r>
            <a:r>
              <a:rPr lang="en-US" dirty="0"/>
              <a:t>:</a:t>
            </a:r>
          </a:p>
          <a:p>
            <a:pPr lvl="1"/>
            <a:r>
              <a:rPr lang="en-US" dirty="0"/>
              <a:t>Enrollment form asks you to confirm ischemic stroke in prior 7 days and NIHSS at least 1. Form will not save if document ineligibility.</a:t>
            </a:r>
          </a:p>
          <a:p>
            <a:pPr lvl="1"/>
            <a:r>
              <a:rPr lang="en-US" dirty="0"/>
              <a:t>Reminds on enrollment form that the post-consent NIHSS must also be at least 1</a:t>
            </a:r>
          </a:p>
          <a:p>
            <a:pPr lvl="1"/>
            <a:r>
              <a:rPr lang="en-US" dirty="0"/>
              <a:t>Will block randomization if post-stroke NIHSS documented as 0</a:t>
            </a:r>
          </a:p>
        </p:txBody>
      </p:sp>
    </p:spTree>
    <p:extLst>
      <p:ext uri="{BB962C8B-B14F-4D97-AF65-F5344CB8AC3E}">
        <p14:creationId xmlns:p14="http://schemas.microsoft.com/office/powerpoint/2010/main" val="56891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C7FE-6A2C-3F29-058B-36637C0CA5A5}"/>
              </a:ext>
            </a:extLst>
          </p:cNvPr>
          <p:cNvSpPr>
            <a:spLocks noGrp="1"/>
          </p:cNvSpPr>
          <p:nvPr>
            <p:ph type="title"/>
          </p:nvPr>
        </p:nvSpPr>
        <p:spPr/>
        <p:txBody>
          <a:bodyPr/>
          <a:lstStyle/>
          <a:p>
            <a:r>
              <a:rPr lang="en-US" dirty="0"/>
              <a:t>Have questions? The Sleep SMART GPT has answers!</a:t>
            </a:r>
          </a:p>
        </p:txBody>
      </p:sp>
      <p:sp>
        <p:nvSpPr>
          <p:cNvPr id="3" name="Content Placeholder 2">
            <a:extLst>
              <a:ext uri="{FF2B5EF4-FFF2-40B4-BE49-F238E27FC236}">
                <a16:creationId xmlns:a16="http://schemas.microsoft.com/office/drawing/2014/main" id="{DEEF61C8-8EF6-B39B-E37E-69DF54F86C6E}"/>
              </a:ext>
            </a:extLst>
          </p:cNvPr>
          <p:cNvSpPr>
            <a:spLocks noGrp="1"/>
          </p:cNvSpPr>
          <p:nvPr>
            <p:ph idx="1"/>
          </p:nvPr>
        </p:nvSpPr>
        <p:spPr/>
        <p:txBody>
          <a:bodyPr/>
          <a:lstStyle/>
          <a:p>
            <a:r>
              <a:rPr lang="en-US" dirty="0"/>
              <a:t>AI-driven assistant for your Sleep SMART needs</a:t>
            </a:r>
          </a:p>
          <a:p>
            <a:r>
              <a:rPr lang="en-US" dirty="0"/>
              <a:t>It’s trained on Sleep SMART material (</a:t>
            </a:r>
            <a:r>
              <a:rPr lang="en-US" dirty="0" err="1"/>
              <a:t>e.g</a:t>
            </a:r>
            <a:r>
              <a:rPr lang="en-US" dirty="0"/>
              <a:t>, MOP, Data Collection Guidelines)</a:t>
            </a:r>
          </a:p>
        </p:txBody>
      </p:sp>
    </p:spTree>
    <p:extLst>
      <p:ext uri="{BB962C8B-B14F-4D97-AF65-F5344CB8AC3E}">
        <p14:creationId xmlns:p14="http://schemas.microsoft.com/office/powerpoint/2010/main" val="88234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5CE954-B145-A78A-BDE1-09A033357EEE}"/>
              </a:ext>
            </a:extLst>
          </p:cNvPr>
          <p:cNvPicPr>
            <a:picLocks noChangeAspect="1"/>
          </p:cNvPicPr>
          <p:nvPr/>
        </p:nvPicPr>
        <p:blipFill rotWithShape="1">
          <a:blip r:embed="rId2"/>
          <a:srcRect l="58625" t="16007" r="8440" b="11715"/>
          <a:stretch/>
        </p:blipFill>
        <p:spPr>
          <a:xfrm>
            <a:off x="1591116" y="751437"/>
            <a:ext cx="9009768" cy="5561189"/>
          </a:xfrm>
          <a:prstGeom prst="rect">
            <a:avLst/>
          </a:prstGeom>
        </p:spPr>
      </p:pic>
      <p:sp>
        <p:nvSpPr>
          <p:cNvPr id="2" name="TextBox 1">
            <a:extLst>
              <a:ext uri="{FF2B5EF4-FFF2-40B4-BE49-F238E27FC236}">
                <a16:creationId xmlns:a16="http://schemas.microsoft.com/office/drawing/2014/main" id="{03C853FB-8A9B-68E8-79F0-8822CA9B9E1B}"/>
              </a:ext>
            </a:extLst>
          </p:cNvPr>
          <p:cNvSpPr txBox="1"/>
          <p:nvPr/>
        </p:nvSpPr>
        <p:spPr>
          <a:xfrm>
            <a:off x="2194561" y="5375081"/>
            <a:ext cx="2671052" cy="369332"/>
          </a:xfrm>
          <a:prstGeom prst="rect">
            <a:avLst/>
          </a:prstGeom>
          <a:noFill/>
          <a:ln w="38100">
            <a:solidFill>
              <a:srgbClr val="0070C0"/>
            </a:solidFill>
          </a:ln>
        </p:spPr>
        <p:txBody>
          <a:bodyPr wrap="none" rtlCol="0">
            <a:spAutoFit/>
          </a:bodyPr>
          <a:lstStyle/>
          <a:p>
            <a:r>
              <a:rPr lang="en-US" dirty="0"/>
              <a:t>Enter your question here!</a:t>
            </a:r>
          </a:p>
        </p:txBody>
      </p:sp>
    </p:spTree>
    <p:extLst>
      <p:ext uri="{BB962C8B-B14F-4D97-AF65-F5344CB8AC3E}">
        <p14:creationId xmlns:p14="http://schemas.microsoft.com/office/powerpoint/2010/main" val="294339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A36A-9E24-FE13-9676-C8FD7DD34D2F}"/>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0BC3D3DE-1456-E9A1-FF3B-E231A1168835}"/>
              </a:ext>
            </a:extLst>
          </p:cNvPr>
          <p:cNvSpPr>
            <a:spLocks noGrp="1"/>
          </p:cNvSpPr>
          <p:nvPr>
            <p:ph idx="1"/>
          </p:nvPr>
        </p:nvSpPr>
        <p:spPr/>
        <p:txBody>
          <a:bodyPr/>
          <a:lstStyle/>
          <a:p>
            <a:r>
              <a:rPr lang="en-US" dirty="0"/>
              <a:t>Available 24/7/365</a:t>
            </a:r>
          </a:p>
          <a:p>
            <a:r>
              <a:rPr lang="en-US" dirty="0"/>
              <a:t>Can double check you if you aren’t sure about something</a:t>
            </a:r>
          </a:p>
          <a:p>
            <a:r>
              <a:rPr lang="en-US" dirty="0"/>
              <a:t>Can provide info more quickly than your sorting through the MOP </a:t>
            </a:r>
            <a:r>
              <a:rPr lang="en-US" dirty="0" err="1"/>
              <a:t>etc</a:t>
            </a:r>
            <a:endParaRPr lang="en-US" dirty="0"/>
          </a:p>
          <a:p>
            <a:r>
              <a:rPr lang="en-US" dirty="0"/>
              <a:t>Anonymity</a:t>
            </a:r>
          </a:p>
          <a:p>
            <a:r>
              <a:rPr lang="en-US" dirty="0"/>
              <a:t>Can link you directly to a doc on our website if you really nail the name of it (e.g., “study brochure,” “mask selection procedure”)</a:t>
            </a:r>
          </a:p>
        </p:txBody>
      </p:sp>
    </p:spTree>
    <p:extLst>
      <p:ext uri="{BB962C8B-B14F-4D97-AF65-F5344CB8AC3E}">
        <p14:creationId xmlns:p14="http://schemas.microsoft.com/office/powerpoint/2010/main" val="123116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8B8C-10F2-8FC2-8111-979DFEFB4536}"/>
              </a:ext>
            </a:extLst>
          </p:cNvPr>
          <p:cNvSpPr>
            <a:spLocks noGrp="1"/>
          </p:cNvSpPr>
          <p:nvPr>
            <p:ph type="title"/>
          </p:nvPr>
        </p:nvSpPr>
        <p:spPr>
          <a:xfrm>
            <a:off x="838200" y="226583"/>
            <a:ext cx="10515600" cy="1325563"/>
          </a:xfrm>
        </p:spPr>
        <p:txBody>
          <a:bodyPr/>
          <a:lstStyle/>
          <a:p>
            <a:r>
              <a:rPr lang="en-US" dirty="0"/>
              <a:t>How to find it</a:t>
            </a:r>
          </a:p>
        </p:txBody>
      </p:sp>
      <p:sp>
        <p:nvSpPr>
          <p:cNvPr id="3" name="Content Placeholder 2">
            <a:extLst>
              <a:ext uri="{FF2B5EF4-FFF2-40B4-BE49-F238E27FC236}">
                <a16:creationId xmlns:a16="http://schemas.microsoft.com/office/drawing/2014/main" id="{2D6BFD34-C096-72DD-122A-EC0D244FA383}"/>
              </a:ext>
            </a:extLst>
          </p:cNvPr>
          <p:cNvSpPr>
            <a:spLocks noGrp="1"/>
          </p:cNvSpPr>
          <p:nvPr>
            <p:ph idx="1"/>
          </p:nvPr>
        </p:nvSpPr>
        <p:spPr>
          <a:xfrm>
            <a:off x="838200" y="1354572"/>
            <a:ext cx="10515600" cy="4351338"/>
          </a:xfrm>
        </p:spPr>
        <p:txBody>
          <a:bodyPr/>
          <a:lstStyle/>
          <a:p>
            <a:r>
              <a:rPr lang="en-US" dirty="0"/>
              <a:t>Bookmark it: </a:t>
            </a:r>
            <a:r>
              <a:rPr lang="en-US" dirty="0">
                <a:solidFill>
                  <a:srgbClr val="467886"/>
                </a:solidFill>
                <a:hlinkClick r:id="rId2">
                  <a:extLst>
                    <a:ext uri="{A12FA001-AC4F-418D-AE19-62706E023703}">
                      <ahyp:hlinkClr xmlns:ahyp="http://schemas.microsoft.com/office/drawing/2018/hyperlinkcolor" val="tx"/>
                    </a:ext>
                  </a:extLst>
                </a:hlinkClick>
              </a:rPr>
              <a:t>https://docsbot.ai/chat/n6lkSeOBfWo1Oc63RXmw/hxKF2vgUzUsoiHs91IyU</a:t>
            </a:r>
            <a:r>
              <a:rPr lang="en-US" dirty="0"/>
              <a:t> </a:t>
            </a:r>
          </a:p>
          <a:p>
            <a:r>
              <a:rPr lang="en-US" dirty="0"/>
              <a:t>I forgot to bookmark it! </a:t>
            </a:r>
          </a:p>
          <a:p>
            <a:pPr lvl="1"/>
            <a:r>
              <a:rPr lang="en-US" dirty="0"/>
              <a:t>Got to Sleep SMART </a:t>
            </a:r>
            <a:r>
              <a:rPr lang="en-US" dirty="0" err="1"/>
              <a:t>StrokeNet</a:t>
            </a:r>
            <a:r>
              <a:rPr lang="en-US" dirty="0"/>
              <a:t> </a:t>
            </a:r>
          </a:p>
          <a:p>
            <a:pPr marL="457200" lvl="1" indent="0">
              <a:buNone/>
            </a:pPr>
            <a:r>
              <a:rPr lang="en-US" dirty="0"/>
              <a:t>	website, research tab</a:t>
            </a:r>
          </a:p>
        </p:txBody>
      </p:sp>
      <p:pic>
        <p:nvPicPr>
          <p:cNvPr id="11" name="Picture 10">
            <a:extLst>
              <a:ext uri="{FF2B5EF4-FFF2-40B4-BE49-F238E27FC236}">
                <a16:creationId xmlns:a16="http://schemas.microsoft.com/office/drawing/2014/main" id="{54BB8D4F-121D-5B03-2DE7-7BE8182E7EDC}"/>
              </a:ext>
            </a:extLst>
          </p:cNvPr>
          <p:cNvPicPr>
            <a:picLocks noChangeAspect="1"/>
          </p:cNvPicPr>
          <p:nvPr/>
        </p:nvPicPr>
        <p:blipFill>
          <a:blip r:embed="rId3"/>
          <a:stretch>
            <a:fillRect/>
          </a:stretch>
        </p:blipFill>
        <p:spPr>
          <a:xfrm>
            <a:off x="6194534" y="3112654"/>
            <a:ext cx="5929924" cy="3569854"/>
          </a:xfrm>
          <a:prstGeom prst="rect">
            <a:avLst/>
          </a:prstGeom>
        </p:spPr>
      </p:pic>
      <p:sp>
        <p:nvSpPr>
          <p:cNvPr id="12" name="Rectangle 11">
            <a:extLst>
              <a:ext uri="{FF2B5EF4-FFF2-40B4-BE49-F238E27FC236}">
                <a16:creationId xmlns:a16="http://schemas.microsoft.com/office/drawing/2014/main" id="{C28B88E2-7AED-ED16-07D4-E962FCD2EFA6}"/>
              </a:ext>
            </a:extLst>
          </p:cNvPr>
          <p:cNvSpPr/>
          <p:nvPr/>
        </p:nvSpPr>
        <p:spPr>
          <a:xfrm>
            <a:off x="9291782" y="5705910"/>
            <a:ext cx="2832676" cy="71336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20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0C681E-4838-DEF1-C0F0-B97A29165242}"/>
              </a:ext>
            </a:extLst>
          </p:cNvPr>
          <p:cNvSpPr>
            <a:spLocks noGrp="1"/>
          </p:cNvSpPr>
          <p:nvPr>
            <p:ph type="title"/>
          </p:nvPr>
        </p:nvSpPr>
        <p:spPr/>
        <p:txBody>
          <a:bodyPr/>
          <a:lstStyle/>
          <a:p>
            <a:r>
              <a:rPr lang="en-US" dirty="0"/>
              <a:t>Agenda</a:t>
            </a:r>
          </a:p>
        </p:txBody>
      </p:sp>
      <p:sp>
        <p:nvSpPr>
          <p:cNvPr id="11" name="TextBox 10">
            <a:extLst>
              <a:ext uri="{FF2B5EF4-FFF2-40B4-BE49-F238E27FC236}">
                <a16:creationId xmlns:a16="http://schemas.microsoft.com/office/drawing/2014/main" id="{CF803F0A-4A4A-4D34-8E3B-958766DAEFE4}"/>
              </a:ext>
            </a:extLst>
          </p:cNvPr>
          <p:cNvSpPr txBox="1"/>
          <p:nvPr/>
        </p:nvSpPr>
        <p:spPr>
          <a:xfrm>
            <a:off x="576196" y="1766170"/>
            <a:ext cx="3970751"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Interim analysis</a:t>
            </a:r>
          </a:p>
          <a:p>
            <a:pPr marL="285750" indent="-285750">
              <a:buFont typeface="Arial" panose="020B0604020202020204" pitchFamily="34" charset="0"/>
              <a:buChar char="•"/>
            </a:pPr>
            <a:r>
              <a:rPr lang="en-US" sz="2800" dirty="0" err="1"/>
              <a:t>FusionHealth</a:t>
            </a:r>
            <a:endParaRPr lang="en-US" sz="2800" dirty="0"/>
          </a:p>
          <a:p>
            <a:pPr marL="285750" indent="-285750">
              <a:buFont typeface="Arial" panose="020B0604020202020204" pitchFamily="34" charset="0"/>
              <a:buChar char="•"/>
            </a:pPr>
            <a:r>
              <a:rPr lang="en-US" sz="2800"/>
              <a:t>NDMC</a:t>
            </a:r>
            <a:endParaRPr lang="en-US" sz="2800" dirty="0"/>
          </a:p>
          <a:p>
            <a:pPr marL="285750" indent="-285750">
              <a:buFont typeface="Arial" panose="020B0604020202020204" pitchFamily="34" charset="0"/>
              <a:buChar char="•"/>
            </a:pPr>
            <a:r>
              <a:rPr lang="en-US" sz="2800" dirty="0"/>
              <a:t>Future Investigator Meeting</a:t>
            </a:r>
          </a:p>
        </p:txBody>
      </p:sp>
      <p:pic>
        <p:nvPicPr>
          <p:cNvPr id="6" name="Content Placeholder 5">
            <a:extLst>
              <a:ext uri="{FF2B5EF4-FFF2-40B4-BE49-F238E27FC236}">
                <a16:creationId xmlns:a16="http://schemas.microsoft.com/office/drawing/2014/main" id="{D7A260AC-E742-1599-13F6-73C23E4EC739}"/>
              </a:ext>
            </a:extLst>
          </p:cNvPr>
          <p:cNvPicPr>
            <a:picLocks noGrp="1" noChangeAspect="1"/>
          </p:cNvPicPr>
          <p:nvPr>
            <p:ph idx="1"/>
          </p:nvPr>
        </p:nvPicPr>
        <p:blipFill>
          <a:blip r:embed="rId2"/>
          <a:stretch>
            <a:fillRect/>
          </a:stretch>
        </p:blipFill>
        <p:spPr>
          <a:xfrm>
            <a:off x="4705537" y="1396683"/>
            <a:ext cx="6522346" cy="4351337"/>
          </a:xfrm>
          <a:prstGeom prst="rect">
            <a:avLst/>
          </a:prstGeom>
        </p:spPr>
      </p:pic>
    </p:spTree>
    <p:extLst>
      <p:ext uri="{BB962C8B-B14F-4D97-AF65-F5344CB8AC3E}">
        <p14:creationId xmlns:p14="http://schemas.microsoft.com/office/powerpoint/2010/main" val="1448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8BCD-45A4-C666-082E-3FE799E7DC07}"/>
              </a:ext>
            </a:extLst>
          </p:cNvPr>
          <p:cNvSpPr>
            <a:spLocks noGrp="1"/>
          </p:cNvSpPr>
          <p:nvPr>
            <p:ph type="title"/>
          </p:nvPr>
        </p:nvSpPr>
        <p:spPr/>
        <p:txBody>
          <a:bodyPr>
            <a:normAutofit fontScale="90000"/>
          </a:bodyPr>
          <a:lstStyle/>
          <a:p>
            <a:r>
              <a:rPr lang="en-US" dirty="0"/>
              <a:t>Survey question: Have you asked a question of the GPT?</a:t>
            </a:r>
            <a:br>
              <a:rPr lang="en-US" dirty="0"/>
            </a:br>
            <a:endParaRPr lang="en-US" dirty="0"/>
          </a:p>
        </p:txBody>
      </p:sp>
      <p:sp>
        <p:nvSpPr>
          <p:cNvPr id="3" name="Content Placeholder 2">
            <a:extLst>
              <a:ext uri="{FF2B5EF4-FFF2-40B4-BE49-F238E27FC236}">
                <a16:creationId xmlns:a16="http://schemas.microsoft.com/office/drawing/2014/main" id="{5B511CE3-DDC5-F7ED-1FCB-0B9C83D8CDD6}"/>
              </a:ext>
            </a:extLst>
          </p:cNvPr>
          <p:cNvSpPr>
            <a:spLocks noGrp="1"/>
          </p:cNvSpPr>
          <p:nvPr>
            <p:ph idx="1"/>
          </p:nvPr>
        </p:nvSpPr>
        <p:spPr/>
        <p:txBody>
          <a:bodyPr/>
          <a:lstStyle/>
          <a:p>
            <a:r>
              <a:rPr lang="en-US" dirty="0"/>
              <a:t>Yes</a:t>
            </a:r>
          </a:p>
          <a:p>
            <a:r>
              <a:rPr lang="en-US" dirty="0"/>
              <a:t>No</a:t>
            </a:r>
          </a:p>
          <a:p>
            <a:r>
              <a:rPr lang="en-US" dirty="0"/>
              <a:t>Do not recall</a:t>
            </a:r>
          </a:p>
        </p:txBody>
      </p:sp>
    </p:spTree>
    <p:extLst>
      <p:ext uri="{BB962C8B-B14F-4D97-AF65-F5344CB8AC3E}">
        <p14:creationId xmlns:p14="http://schemas.microsoft.com/office/powerpoint/2010/main" val="11169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BB210-E70E-09C3-C854-4838BC49C60A}"/>
              </a:ext>
            </a:extLst>
          </p:cNvPr>
          <p:cNvSpPr>
            <a:spLocks noGrp="1"/>
          </p:cNvSpPr>
          <p:nvPr>
            <p:ph type="title"/>
          </p:nvPr>
        </p:nvSpPr>
        <p:spPr>
          <a:xfrm>
            <a:off x="836679" y="723898"/>
            <a:ext cx="6002110" cy="1495425"/>
          </a:xfrm>
        </p:spPr>
        <p:txBody>
          <a:bodyPr>
            <a:normAutofit/>
          </a:bodyPr>
          <a:lstStyle/>
          <a:p>
            <a:r>
              <a:rPr lang="en-US" sz="4000"/>
              <a:t>Check in calls</a:t>
            </a:r>
          </a:p>
        </p:txBody>
      </p:sp>
      <p:sp>
        <p:nvSpPr>
          <p:cNvPr id="3" name="Content Placeholder 2">
            <a:extLst>
              <a:ext uri="{FF2B5EF4-FFF2-40B4-BE49-F238E27FC236}">
                <a16:creationId xmlns:a16="http://schemas.microsoft.com/office/drawing/2014/main" id="{AABCABFD-86B0-3698-2D46-38484DBB85C5}"/>
              </a:ext>
            </a:extLst>
          </p:cNvPr>
          <p:cNvSpPr>
            <a:spLocks noGrp="1"/>
          </p:cNvSpPr>
          <p:nvPr>
            <p:ph idx="1"/>
          </p:nvPr>
        </p:nvSpPr>
        <p:spPr>
          <a:xfrm>
            <a:off x="836680" y="2405067"/>
            <a:ext cx="6002110" cy="3729034"/>
          </a:xfrm>
        </p:spPr>
        <p:txBody>
          <a:bodyPr>
            <a:normAutofit/>
          </a:bodyPr>
          <a:lstStyle/>
          <a:p>
            <a:pPr marL="0" indent="0">
              <a:buNone/>
            </a:pPr>
            <a:r>
              <a:rPr lang="en-US" sz="2000" dirty="0"/>
              <a:t>The prime team has been making check in calls for the last year. It has been a great way to touch base with teams. </a:t>
            </a:r>
          </a:p>
          <a:p>
            <a:pPr marL="0" indent="0">
              <a:buNone/>
            </a:pPr>
            <a:endParaRPr lang="en-US" sz="2000" dirty="0"/>
          </a:p>
          <a:p>
            <a:pPr marL="0" indent="0">
              <a:buNone/>
            </a:pPr>
            <a:r>
              <a:rPr lang="en-US" sz="2000" dirty="0"/>
              <a:t>These are not for-cause calls. Please reply when we email you for one </a:t>
            </a:r>
            <a:r>
              <a:rPr lang="en-US" sz="2000" dirty="0">
                <a:sym typeface="Wingdings" panose="05000000000000000000" pitchFamily="2" charset="2"/>
              </a:rPr>
              <a:t></a:t>
            </a:r>
            <a:endParaRPr lang="en-US" sz="2000" dirty="0"/>
          </a:p>
        </p:txBody>
      </p:sp>
      <p:pic>
        <p:nvPicPr>
          <p:cNvPr id="4" name="Picture 3">
            <a:extLst>
              <a:ext uri="{FF2B5EF4-FFF2-40B4-BE49-F238E27FC236}">
                <a16:creationId xmlns:a16="http://schemas.microsoft.com/office/drawing/2014/main" id="{BE4C98E8-8292-4144-7539-636983F2D474}"/>
              </a:ext>
            </a:extLst>
          </p:cNvPr>
          <p:cNvPicPr>
            <a:picLocks noChangeAspect="1"/>
          </p:cNvPicPr>
          <p:nvPr/>
        </p:nvPicPr>
        <p:blipFill rotWithShape="1">
          <a:blip r:embed="rId2"/>
          <a:srcRect l="13777" r="13424"/>
          <a:stretch/>
        </p:blipFill>
        <p:spPr>
          <a:xfrm>
            <a:off x="7199440" y="10"/>
            <a:ext cx="4992560" cy="6857990"/>
          </a:xfrm>
          <a:prstGeom prst="rect">
            <a:avLst/>
          </a:prstGeom>
          <a:effectLst/>
        </p:spPr>
      </p:pic>
    </p:spTree>
    <p:extLst>
      <p:ext uri="{BB962C8B-B14F-4D97-AF65-F5344CB8AC3E}">
        <p14:creationId xmlns:p14="http://schemas.microsoft.com/office/powerpoint/2010/main" val="380412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98FC-3D6E-F408-563D-4030271A18A6}"/>
              </a:ext>
            </a:extLst>
          </p:cNvPr>
          <p:cNvSpPr>
            <a:spLocks noGrp="1"/>
          </p:cNvSpPr>
          <p:nvPr>
            <p:ph type="title"/>
          </p:nvPr>
        </p:nvSpPr>
        <p:spPr/>
        <p:txBody>
          <a:bodyPr>
            <a:normAutofit fontScale="90000"/>
          </a:bodyPr>
          <a:lstStyle/>
          <a:p>
            <a:r>
              <a:rPr lang="en-US" dirty="0"/>
              <a:t>Survey question: When you configure the </a:t>
            </a:r>
            <a:r>
              <a:rPr lang="en-US" dirty="0" err="1"/>
              <a:t>Nox</a:t>
            </a:r>
            <a:r>
              <a:rPr lang="en-US" dirty="0"/>
              <a:t> T3 device, what type of computer do you use:</a:t>
            </a:r>
            <a:br>
              <a:rPr lang="en-US" dirty="0"/>
            </a:br>
            <a:endParaRPr lang="en-US" dirty="0"/>
          </a:p>
        </p:txBody>
      </p:sp>
      <p:sp>
        <p:nvSpPr>
          <p:cNvPr id="3" name="Content Placeholder 2">
            <a:extLst>
              <a:ext uri="{FF2B5EF4-FFF2-40B4-BE49-F238E27FC236}">
                <a16:creationId xmlns:a16="http://schemas.microsoft.com/office/drawing/2014/main" id="{0BEE0AB2-279F-7AB8-3859-24480E292CA1}"/>
              </a:ext>
            </a:extLst>
          </p:cNvPr>
          <p:cNvSpPr>
            <a:spLocks noGrp="1"/>
          </p:cNvSpPr>
          <p:nvPr>
            <p:ph idx="1"/>
          </p:nvPr>
        </p:nvSpPr>
        <p:spPr/>
        <p:txBody>
          <a:bodyPr/>
          <a:lstStyle/>
          <a:p>
            <a:r>
              <a:rPr lang="en-US" dirty="0"/>
              <a:t>Laptop</a:t>
            </a:r>
          </a:p>
          <a:p>
            <a:r>
              <a:rPr lang="en-US" dirty="0"/>
              <a:t>Desktop</a:t>
            </a:r>
          </a:p>
          <a:p>
            <a:r>
              <a:rPr lang="en-US" dirty="0"/>
              <a:t>It depends, sometimes a laptop and sometimes a desktop</a:t>
            </a:r>
          </a:p>
        </p:txBody>
      </p:sp>
    </p:spTree>
    <p:extLst>
      <p:ext uri="{BB962C8B-B14F-4D97-AF65-F5344CB8AC3E}">
        <p14:creationId xmlns:p14="http://schemas.microsoft.com/office/powerpoint/2010/main" val="239210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p:nvPr/>
        </p:nvSpPr>
        <p:spPr>
          <a:xfrm>
            <a:off x="410367" y="332667"/>
            <a:ext cx="9680000" cy="13728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100"/>
            </a:pPr>
            <a:r>
              <a:rPr lang="en" sz="4267" kern="0">
                <a:solidFill>
                  <a:srgbClr val="FFFFFF"/>
                </a:solidFill>
                <a:latin typeface="Nunito"/>
                <a:ea typeface="Nunito"/>
                <a:cs typeface="Nunito"/>
                <a:sym typeface="Nunito"/>
              </a:rPr>
              <a:t>Fusion Health Reminders</a:t>
            </a:r>
            <a:endParaRPr sz="4267" kern="0">
              <a:solidFill>
                <a:srgbClr val="FFFFFF"/>
              </a:solidFill>
              <a:latin typeface="Nunito"/>
              <a:ea typeface="Nunito"/>
              <a:cs typeface="Nunito"/>
              <a:sym typeface="Nunito"/>
            </a:endParaRPr>
          </a:p>
        </p:txBody>
      </p:sp>
      <p:sp>
        <p:nvSpPr>
          <p:cNvPr id="149" name="Google Shape;149;p29"/>
          <p:cNvSpPr/>
          <p:nvPr/>
        </p:nvSpPr>
        <p:spPr>
          <a:xfrm>
            <a:off x="9301300" y="448200"/>
            <a:ext cx="2384800" cy="2422800"/>
          </a:xfrm>
          <a:prstGeom prst="ellipse">
            <a:avLst/>
          </a:prstGeom>
          <a:solidFill>
            <a:srgbClr val="54B8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0;p29"/>
          <p:cNvSpPr txBox="1"/>
          <p:nvPr/>
        </p:nvSpPr>
        <p:spPr>
          <a:xfrm>
            <a:off x="9426100" y="1705300"/>
            <a:ext cx="2135200" cy="1046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a:solidFill>
                  <a:srgbClr val="FFFFFF"/>
                </a:solidFill>
                <a:latin typeface="Nunito"/>
                <a:ea typeface="Nunito"/>
                <a:cs typeface="Nunito"/>
                <a:sym typeface="Nunito"/>
              </a:rPr>
              <a:t>WE</a:t>
            </a:r>
            <a:br>
              <a:rPr lang="en" sz="1600" kern="0">
                <a:solidFill>
                  <a:srgbClr val="FFFFFF"/>
                </a:solidFill>
                <a:latin typeface="Nunito"/>
                <a:ea typeface="Nunito"/>
                <a:cs typeface="Nunito"/>
                <a:sym typeface="Nunito"/>
              </a:rPr>
            </a:br>
            <a:r>
              <a:rPr lang="en" sz="1600" kern="0">
                <a:solidFill>
                  <a:srgbClr val="FFFFFF"/>
                </a:solidFill>
                <a:latin typeface="Nunito"/>
                <a:ea typeface="Nunito"/>
                <a:cs typeface="Nunito"/>
                <a:sym typeface="Nunito"/>
              </a:rPr>
              <a:t>INNOVATE</a:t>
            </a:r>
            <a:endParaRPr sz="1600" kern="0">
              <a:solidFill>
                <a:srgbClr val="FFFFFF"/>
              </a:solidFill>
              <a:latin typeface="Nunito"/>
              <a:ea typeface="Nunito"/>
              <a:cs typeface="Nunito"/>
              <a:sym typeface="Nunito"/>
            </a:endParaRPr>
          </a:p>
        </p:txBody>
      </p:sp>
      <p:pic>
        <p:nvPicPr>
          <p:cNvPr id="151" name="Google Shape;151;p29"/>
          <p:cNvPicPr preferRelativeResize="0"/>
          <p:nvPr/>
        </p:nvPicPr>
        <p:blipFill>
          <a:blip r:embed="rId3">
            <a:alphaModFix/>
          </a:blip>
          <a:stretch>
            <a:fillRect/>
          </a:stretch>
        </p:blipFill>
        <p:spPr>
          <a:xfrm>
            <a:off x="10090311" y="816661"/>
            <a:ext cx="806767" cy="806800"/>
          </a:xfrm>
          <a:prstGeom prst="rect">
            <a:avLst/>
          </a:prstGeom>
          <a:noFill/>
          <a:ln>
            <a:noFill/>
          </a:ln>
        </p:spPr>
      </p:pic>
      <p:sp>
        <p:nvSpPr>
          <p:cNvPr id="152" name="Google Shape;152;p29"/>
          <p:cNvSpPr txBox="1"/>
          <p:nvPr/>
        </p:nvSpPr>
        <p:spPr>
          <a:xfrm>
            <a:off x="410367" y="5015633"/>
            <a:ext cx="5859600" cy="1174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600" kern="0">
              <a:solidFill>
                <a:srgbClr val="FFFFFF"/>
              </a:solidFill>
              <a:latin typeface="Nunito"/>
              <a:ea typeface="Nunito"/>
              <a:cs typeface="Nunito"/>
              <a:sym typeface="Nunito"/>
            </a:endParaRPr>
          </a:p>
        </p:txBody>
      </p:sp>
      <p:sp>
        <p:nvSpPr>
          <p:cNvPr id="153" name="Google Shape;153;p29"/>
          <p:cNvSpPr/>
          <p:nvPr/>
        </p:nvSpPr>
        <p:spPr>
          <a:xfrm>
            <a:off x="6462933" y="6047600"/>
            <a:ext cx="2259200" cy="7292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Preparedness Tests</a:t>
            </a:r>
            <a:endParaRPr/>
          </a:p>
        </p:txBody>
      </p:sp>
      <p:sp>
        <p:nvSpPr>
          <p:cNvPr id="159" name="Google Shape;159;p30"/>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p>
            <a:r>
              <a:rPr lang="en"/>
              <a:t>Device Compatibility Test</a:t>
            </a:r>
            <a:endParaRPr/>
          </a:p>
          <a:p>
            <a:r>
              <a:rPr lang="en"/>
              <a:t>Dummy Test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Device Compatibility Test</a:t>
            </a:r>
            <a:endParaRPr/>
          </a:p>
        </p:txBody>
      </p:sp>
      <p:sp>
        <p:nvSpPr>
          <p:cNvPr id="165" name="Google Shape;165;p31"/>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p>
            <a:pPr indent="-445758">
              <a:buSzPct val="100000"/>
            </a:pPr>
            <a:r>
              <a:rPr lang="en"/>
              <a:t>Login with your KOEO ID and Password </a:t>
            </a:r>
            <a:endParaRPr/>
          </a:p>
          <a:p>
            <a:pPr indent="-445758">
              <a:buSzPct val="100000"/>
            </a:pPr>
            <a:r>
              <a:rPr lang="en"/>
              <a:t>Kick off the Sleep Smart Process in KOEO </a:t>
            </a:r>
            <a:endParaRPr/>
          </a:p>
          <a:p>
            <a:pPr indent="-445758">
              <a:buSzPct val="100000"/>
            </a:pPr>
            <a:r>
              <a:rPr lang="en"/>
              <a:t>You MUST enter the word “Delete” as the Last Name and ID of the subject to be tested.  </a:t>
            </a:r>
            <a:endParaRPr/>
          </a:p>
          <a:p>
            <a:pPr indent="-445758">
              <a:buSzPct val="100000"/>
            </a:pPr>
            <a:r>
              <a:rPr lang="en"/>
              <a:t>Use SleepSMART for the first name, and use 01-01-1900 as the DOB.  </a:t>
            </a:r>
            <a:endParaRPr/>
          </a:p>
          <a:p>
            <a:pPr indent="-445758">
              <a:buSzPct val="100000"/>
            </a:pPr>
            <a:r>
              <a:rPr lang="en"/>
              <a:t>Turn the T3 on and assure the oximeter is paired</a:t>
            </a:r>
            <a:endParaRPr/>
          </a:p>
          <a:p>
            <a:pPr indent="-445758">
              <a:buSzPct val="100000"/>
            </a:pPr>
            <a:r>
              <a:rPr lang="en" sz="2400"/>
              <a:t>Looking at the T3, press the Right Arrow Button once. The screen should now read “Connecting to XXXXXX”. </a:t>
            </a:r>
            <a:endParaRPr sz="2400"/>
          </a:p>
          <a:p>
            <a:pPr indent="-445758">
              <a:buSzPct val="100000"/>
            </a:pPr>
            <a:r>
              <a:rPr lang="en" sz="2400"/>
              <a:t>The device should begin to pair the two devices, signaled by a rotating spiral. </a:t>
            </a:r>
            <a:endParaRPr sz="2400"/>
          </a:p>
          <a:p>
            <a:pPr indent="-445758">
              <a:buSzPct val="100000"/>
            </a:pPr>
            <a:r>
              <a:rPr lang="en" sz="2400"/>
              <a:t>Once the connection is successful, a check mark appears on the display. </a:t>
            </a:r>
            <a:endParaRPr sz="1600">
              <a:solidFill>
                <a:srgbClr val="000000"/>
              </a:solidFill>
              <a:latin typeface="Aptos"/>
              <a:ea typeface="Aptos"/>
              <a:cs typeface="Aptos"/>
              <a:sym typeface="Aptos"/>
            </a:endParaRPr>
          </a:p>
          <a:p>
            <a:pPr indent="0">
              <a:spcBef>
                <a:spcPts val="16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Device Compatibility Test</a:t>
            </a:r>
            <a:endParaRPr/>
          </a:p>
        </p:txBody>
      </p:sp>
      <p:sp>
        <p:nvSpPr>
          <p:cNvPr id="171" name="Google Shape;171;p32"/>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p>
            <a:r>
              <a:rPr lang="en"/>
              <a:t>Without attaching belts and cannula, start the recording, and allow the timer to start and run until the screen goes dark, approximately 10 seconds. </a:t>
            </a:r>
            <a:endParaRPr/>
          </a:p>
          <a:p>
            <a:r>
              <a:rPr lang="en"/>
              <a:t>Stop the recording. Upload the data using usual processes.</a:t>
            </a:r>
            <a:endParaRPr/>
          </a:p>
          <a:p>
            <a:r>
              <a:rPr lang="en"/>
              <a:t> FH members will automatically intercept all “Delete” data so they are not sent to MUSC for analysis</a:t>
            </a:r>
            <a:endParaRPr/>
          </a:p>
          <a:p>
            <a:r>
              <a:rPr lang="en"/>
              <a:t> If you are unable to upload the data, please contact your local IT group.</a:t>
            </a:r>
            <a:endParaRPr sz="1600">
              <a:solidFill>
                <a:srgbClr val="000000"/>
              </a:solidFill>
              <a:latin typeface="Aptos"/>
              <a:ea typeface="Aptos"/>
              <a:cs typeface="Aptos"/>
              <a:sym typeface="Aptos"/>
            </a:endParaRPr>
          </a:p>
          <a:p>
            <a:pPr marL="0" indent="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Dummy Test</a:t>
            </a:r>
            <a:endParaRPr/>
          </a:p>
        </p:txBody>
      </p:sp>
      <p:sp>
        <p:nvSpPr>
          <p:cNvPr id="177" name="Google Shape;177;p33"/>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p>
            <a:r>
              <a:rPr lang="en"/>
              <a:t>Login to app.noxhealth.com with your KOEO ID and Password. </a:t>
            </a:r>
            <a:endParaRPr/>
          </a:p>
          <a:p>
            <a:r>
              <a:rPr lang="en"/>
              <a:t>Kick off the Sleep Smart Process in KOEO. </a:t>
            </a:r>
            <a:endParaRPr/>
          </a:p>
          <a:p>
            <a:r>
              <a:rPr lang="en"/>
              <a:t>You MUST enter the word “Delete” as the Last Name and ID of the subject to be tested </a:t>
            </a:r>
            <a:endParaRPr/>
          </a:p>
          <a:p>
            <a:r>
              <a:rPr lang="en"/>
              <a:t>Use SleepSMART for the first name, and use 01-01-1900 as the DOB.  </a:t>
            </a:r>
            <a:endParaRPr/>
          </a:p>
          <a:p>
            <a:r>
              <a:rPr lang="en"/>
              <a:t>Complete the “T3 Setup Task”, making sure to configure the device. This step will require you to follow the prompts within KOEO and then log in to the KOEO Interactive Tool.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Dummy Test</a:t>
            </a:r>
            <a:endParaRPr/>
          </a:p>
        </p:txBody>
      </p:sp>
      <p:sp>
        <p:nvSpPr>
          <p:cNvPr id="183" name="Google Shape;183;p34"/>
          <p:cNvSpPr txBox="1">
            <a:spLocks noGrp="1"/>
          </p:cNvSpPr>
          <p:nvPr>
            <p:ph type="body" idx="1"/>
          </p:nvPr>
        </p:nvSpPr>
        <p:spPr>
          <a:xfrm>
            <a:off x="517200" y="1986433"/>
            <a:ext cx="11157600" cy="4488400"/>
          </a:xfrm>
          <a:prstGeom prst="rect">
            <a:avLst/>
          </a:prstGeom>
        </p:spPr>
        <p:txBody>
          <a:bodyPr spcFirstLastPara="1" wrap="square" lIns="121900" tIns="121900" rIns="121900" bIns="121900" anchor="t" anchorCtr="0">
            <a:noAutofit/>
          </a:bodyPr>
          <a:lstStyle/>
          <a:p>
            <a:pPr indent="-431789">
              <a:spcBef>
                <a:spcPts val="1600"/>
              </a:spcBef>
              <a:buSzPts val="1500"/>
              <a:buFont typeface="Arial"/>
              <a:buChar char="●"/>
            </a:pPr>
            <a:r>
              <a:rPr lang="en" sz="2000" b="1"/>
              <a:t>Login and Initial Setup</a:t>
            </a:r>
            <a:r>
              <a:rPr lang="en" sz="2000"/>
              <a:t>:</a:t>
            </a:r>
            <a:endParaRPr sz="2000"/>
          </a:p>
          <a:p>
            <a:pPr lvl="1" indent="-431789">
              <a:buSzPts val="1500"/>
            </a:pPr>
            <a:r>
              <a:rPr lang="en" sz="2000"/>
              <a:t>Login to app.noxhealth.com using your KOEO ID and Password.</a:t>
            </a:r>
            <a:endParaRPr sz="2000"/>
          </a:p>
          <a:p>
            <a:pPr lvl="1" indent="-431789">
              <a:buSzPts val="1500"/>
            </a:pPr>
            <a:r>
              <a:rPr lang="en" sz="2000"/>
              <a:t>Start the Sleep Smart Process in KOEO.</a:t>
            </a:r>
            <a:endParaRPr sz="2000"/>
          </a:p>
          <a:p>
            <a:pPr lvl="1" indent="-431789">
              <a:buSzPts val="1500"/>
            </a:pPr>
            <a:r>
              <a:rPr lang="en" sz="2000"/>
              <a:t>Enter “Delete” for the Last Name and ID of the subject.</a:t>
            </a:r>
            <a:endParaRPr sz="2000"/>
          </a:p>
          <a:p>
            <a:pPr lvl="1" indent="-431789">
              <a:buSzPts val="1500"/>
            </a:pPr>
            <a:r>
              <a:rPr lang="en" sz="2000"/>
              <a:t>Use "SleepSMART" for the First Name and "01-01-1900" as the DOB.</a:t>
            </a:r>
            <a:endParaRPr sz="2000"/>
          </a:p>
          <a:p>
            <a:pPr indent="-431789">
              <a:buSzPts val="1500"/>
              <a:buFont typeface="Arial"/>
              <a:buChar char="●"/>
            </a:pPr>
            <a:r>
              <a:rPr lang="en" sz="2000" b="1"/>
              <a:t>T3 Setup</a:t>
            </a:r>
            <a:r>
              <a:rPr lang="en" sz="2000"/>
              <a:t>:</a:t>
            </a:r>
            <a:endParaRPr sz="2000"/>
          </a:p>
          <a:p>
            <a:pPr lvl="1" indent="-431789">
              <a:buSzPts val="1500"/>
            </a:pPr>
            <a:r>
              <a:rPr lang="en" sz="2000"/>
              <a:t>Complete the “T3 Setup Task” by following KOEO prompts.</a:t>
            </a:r>
            <a:endParaRPr sz="2000"/>
          </a:p>
          <a:p>
            <a:pPr lvl="1" indent="-431789">
              <a:buSzPts val="1500"/>
            </a:pPr>
            <a:r>
              <a:rPr lang="en" sz="2000"/>
              <a:t>Log in to the KOEO Interactive Tool.</a:t>
            </a:r>
            <a:endParaRPr sz="2000"/>
          </a:p>
          <a:p>
            <a:pPr lvl="1" indent="-431789">
              <a:buSzPts val="1500"/>
            </a:pPr>
            <a:r>
              <a:rPr lang="en" sz="2000"/>
              <a:t>Turn on the T3 and pair the oximeter.</a:t>
            </a:r>
            <a:endParaRPr sz="2000"/>
          </a:p>
          <a:p>
            <a:pPr lvl="1" indent="-431789">
              <a:buSzPts val="1500"/>
            </a:pPr>
            <a:r>
              <a:rPr lang="en" sz="2000"/>
              <a:t>Press the Right Arrow Button on the T3 to start pairing.</a:t>
            </a:r>
            <a:endParaRPr sz="2000"/>
          </a:p>
          <a:p>
            <a:pPr lvl="1" indent="-431789">
              <a:buSzPts val="1500"/>
            </a:pPr>
            <a:r>
              <a:rPr lang="en" sz="2000"/>
              <a:t>Ensure a successful connection (check mark on display).</a:t>
            </a:r>
            <a:endParaRPr sz="2000"/>
          </a:p>
          <a:p>
            <a:pPr lvl="1" indent="-431789">
              <a:buSzPts val="1500"/>
            </a:pPr>
            <a:r>
              <a:rPr lang="en" sz="2000"/>
              <a:t>Verify belts are transmitting data by checking signal reads.</a:t>
            </a:r>
            <a:endParaRPr sz="24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Dummy Test</a:t>
            </a:r>
            <a:endParaRPr/>
          </a:p>
        </p:txBody>
      </p:sp>
      <p:sp>
        <p:nvSpPr>
          <p:cNvPr id="189" name="Google Shape;189;p35"/>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lnSpcReduction="10000"/>
          </a:bodyPr>
          <a:lstStyle/>
          <a:p>
            <a:pPr indent="-431789">
              <a:spcBef>
                <a:spcPts val="1600"/>
              </a:spcBef>
              <a:buSzPts val="1500"/>
              <a:buFont typeface="Arial"/>
              <a:buChar char="●"/>
            </a:pPr>
            <a:r>
              <a:rPr lang="en" sz="2000" b="1"/>
              <a:t>Data Collection</a:t>
            </a:r>
            <a:r>
              <a:rPr lang="en" sz="2000"/>
              <a:t>:</a:t>
            </a:r>
            <a:endParaRPr sz="2000"/>
          </a:p>
          <a:p>
            <a:pPr lvl="1" indent="-431789">
              <a:buSzPts val="1500"/>
            </a:pPr>
            <a:r>
              <a:rPr lang="en" sz="2000"/>
              <a:t>Set up the volunteer with the T3 device, including belts, cannula, and oximeter.</a:t>
            </a:r>
            <a:endParaRPr sz="2000"/>
          </a:p>
          <a:p>
            <a:pPr lvl="1" indent="-431789">
              <a:buSzPts val="1500"/>
            </a:pPr>
            <a:r>
              <a:rPr lang="en" sz="2000"/>
              <a:t>Record at least 2 hours of data (recommended overnight study for site coordinators).</a:t>
            </a:r>
            <a:endParaRPr sz="2000"/>
          </a:p>
          <a:p>
            <a:pPr lvl="1" indent="-431789">
              <a:buSzPts val="1500"/>
            </a:pPr>
            <a:r>
              <a:rPr lang="en" sz="2000"/>
              <a:t>Upload T3 data using the “Upload T3 Data Task”.</a:t>
            </a:r>
            <a:endParaRPr sz="2000"/>
          </a:p>
          <a:p>
            <a:pPr indent="-431789">
              <a:buSzPts val="1500"/>
              <a:buFont typeface="Arial"/>
              <a:buChar char="●"/>
            </a:pPr>
            <a:r>
              <a:rPr lang="en" sz="2000" b="1"/>
              <a:t>Troubleshooting and Support</a:t>
            </a:r>
            <a:r>
              <a:rPr lang="en" sz="2000"/>
              <a:t>:</a:t>
            </a:r>
            <a:endParaRPr sz="2000"/>
          </a:p>
          <a:p>
            <a:pPr lvl="1" indent="-431789">
              <a:buSzPts val="1500"/>
            </a:pPr>
            <a:r>
              <a:rPr lang="en" sz="2000"/>
              <a:t>If you receive a “Repeat T3 Setup” task, review the Invalid Study Questionnaire.</a:t>
            </a:r>
            <a:endParaRPr sz="2000"/>
          </a:p>
          <a:p>
            <a:pPr lvl="1" indent="-431789">
              <a:buSzPts val="1500"/>
            </a:pPr>
            <a:r>
              <a:rPr lang="en" sz="2000"/>
              <a:t>Ensure the only issue is short duration; otherwise, contact FH team:</a:t>
            </a:r>
            <a:endParaRPr sz="2000"/>
          </a:p>
          <a:p>
            <a:pPr lvl="2" indent="-431789">
              <a:buSzPts val="1500"/>
            </a:pPr>
            <a:r>
              <a:rPr lang="en" sz="2000"/>
              <a:t>Email: sleepsmarttechsupport@noxhealth.com</a:t>
            </a:r>
            <a:endParaRPr sz="2000"/>
          </a:p>
          <a:p>
            <a:pPr lvl="2" indent="-431789">
              <a:buSzPts val="1500"/>
            </a:pPr>
            <a:r>
              <a:rPr lang="en" sz="2000"/>
              <a:t>Phone: 404-480-5149</a:t>
            </a:r>
            <a:endParaRPr sz="2000"/>
          </a:p>
          <a:p>
            <a:pPr lvl="1" indent="-431789">
              <a:buSzPts val="1500"/>
            </a:pPr>
            <a:r>
              <a:rPr lang="en" sz="2000"/>
              <a:t>“Delete” data will be intercepted and not sent to MUSC for analysis.</a:t>
            </a:r>
            <a:endParaRPr sz="2000"/>
          </a:p>
          <a:p>
            <a:pPr lvl="1" indent="-431789">
              <a:buSzPts val="1500"/>
            </a:pPr>
            <a:r>
              <a:rPr lang="en" sz="2000"/>
              <a:t>For upload issues, contact your local IT group.</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FBD1-8775-3F68-0B07-73A994DD6A32}"/>
              </a:ext>
            </a:extLst>
          </p:cNvPr>
          <p:cNvSpPr>
            <a:spLocks noGrp="1"/>
          </p:cNvSpPr>
          <p:nvPr>
            <p:ph type="title"/>
          </p:nvPr>
        </p:nvSpPr>
        <p:spPr/>
        <p:txBody>
          <a:bodyPr/>
          <a:lstStyle/>
          <a:p>
            <a:r>
              <a:rPr lang="en-US" dirty="0"/>
              <a:t>Enrollment update</a:t>
            </a:r>
          </a:p>
        </p:txBody>
      </p:sp>
      <p:sp>
        <p:nvSpPr>
          <p:cNvPr id="3" name="Content Placeholder 2">
            <a:extLst>
              <a:ext uri="{FF2B5EF4-FFF2-40B4-BE49-F238E27FC236}">
                <a16:creationId xmlns:a16="http://schemas.microsoft.com/office/drawing/2014/main" id="{D8F415CF-4AD8-34D8-C670-80D3FEBD7CC1}"/>
              </a:ext>
            </a:extLst>
          </p:cNvPr>
          <p:cNvSpPr>
            <a:spLocks noGrp="1"/>
          </p:cNvSpPr>
          <p:nvPr>
            <p:ph idx="1"/>
          </p:nvPr>
        </p:nvSpPr>
        <p:spPr/>
        <p:txBody>
          <a:bodyPr/>
          <a:lstStyle/>
          <a:p>
            <a:pPr marL="0" indent="0">
              <a:buNone/>
            </a:pPr>
            <a:r>
              <a:rPr lang="en-US" dirty="0"/>
              <a:t>Enrolled: 4,884</a:t>
            </a:r>
          </a:p>
          <a:p>
            <a:pPr marL="0" indent="0">
              <a:buNone/>
            </a:pPr>
            <a:r>
              <a:rPr lang="en-US" dirty="0"/>
              <a:t>Randomized: 1,547 </a:t>
            </a:r>
          </a:p>
        </p:txBody>
      </p:sp>
    </p:spTree>
    <p:extLst>
      <p:ext uri="{BB962C8B-B14F-4D97-AF65-F5344CB8AC3E}">
        <p14:creationId xmlns:p14="http://schemas.microsoft.com/office/powerpoint/2010/main" val="408481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517200" y="1536600"/>
            <a:ext cx="11157600" cy="2051200"/>
          </a:xfrm>
          <a:prstGeom prst="rect">
            <a:avLst/>
          </a:prstGeom>
        </p:spPr>
        <p:txBody>
          <a:bodyPr spcFirstLastPara="1" wrap="square" lIns="121900" tIns="121900" rIns="121900" bIns="121900" anchor="ctr" anchorCtr="0">
            <a:noAutofit/>
          </a:bodyPr>
          <a:lstStyle/>
          <a:p>
            <a:pPr>
              <a:buSzPts val="990"/>
            </a:pPr>
            <a:r>
              <a:rPr lang="en" sz="10000"/>
              <a:t>Security Issues</a:t>
            </a:r>
            <a:endParaRPr sz="10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Can’t get to the KOEO platform</a:t>
            </a:r>
            <a:endParaRPr/>
          </a:p>
        </p:txBody>
      </p:sp>
      <p:sp>
        <p:nvSpPr>
          <p:cNvPr id="200" name="Google Shape;200;p37"/>
          <p:cNvSpPr txBox="1">
            <a:spLocks noGrp="1"/>
          </p:cNvSpPr>
          <p:nvPr>
            <p:ph type="body" idx="1"/>
          </p:nvPr>
        </p:nvSpPr>
        <p:spPr>
          <a:xfrm>
            <a:off x="517200" y="1986433"/>
            <a:ext cx="11157600" cy="4788800"/>
          </a:xfrm>
          <a:prstGeom prst="rect">
            <a:avLst/>
          </a:prstGeom>
        </p:spPr>
        <p:txBody>
          <a:bodyPr spcFirstLastPara="1" wrap="square" lIns="121900" tIns="121900" rIns="121900" bIns="121900" anchor="t" anchorCtr="0">
            <a:normAutofit/>
          </a:bodyPr>
          <a:lstStyle/>
          <a:p>
            <a:pPr indent="-465655">
              <a:buSzPts val="1900"/>
            </a:pPr>
            <a:r>
              <a:rPr lang="en" sz="2533"/>
              <a:t>Double check that you are visiting </a:t>
            </a:r>
            <a:r>
              <a:rPr lang="en" sz="2533" u="sng"/>
              <a:t>app.noxhealth.com</a:t>
            </a:r>
            <a:r>
              <a:rPr lang="en" sz="2533"/>
              <a:t> using Google Chrome and NOT any other variation. </a:t>
            </a:r>
            <a:endParaRPr sz="2533"/>
          </a:p>
          <a:p>
            <a:pPr indent="-465655">
              <a:buSzPts val="1900"/>
            </a:pPr>
            <a:r>
              <a:rPr lang="en" sz="2533"/>
              <a:t>If you still cannot gain access after verifying the address and browser:</a:t>
            </a:r>
            <a:endParaRPr sz="2533"/>
          </a:p>
          <a:p>
            <a:pPr marL="1828754" indent="0">
              <a:lnSpc>
                <a:spcPct val="100000"/>
              </a:lnSpc>
              <a:buNone/>
            </a:pPr>
            <a:r>
              <a:rPr lang="en" sz="2533"/>
              <a:t>1. Close all tabs and windows for your browser. </a:t>
            </a:r>
            <a:endParaRPr sz="2533"/>
          </a:p>
          <a:p>
            <a:pPr marL="1828754" indent="0">
              <a:lnSpc>
                <a:spcPct val="100000"/>
              </a:lnSpc>
              <a:buNone/>
            </a:pPr>
            <a:r>
              <a:rPr lang="en" sz="2533"/>
              <a:t>2. Clear Cookies. </a:t>
            </a:r>
            <a:endParaRPr sz="2533"/>
          </a:p>
          <a:p>
            <a:pPr marL="1828754" indent="0">
              <a:lnSpc>
                <a:spcPct val="100000"/>
              </a:lnSpc>
              <a:buNone/>
            </a:pPr>
            <a:r>
              <a:rPr lang="en" sz="2533"/>
              <a:t>3. Open a new browser tab. </a:t>
            </a:r>
            <a:endParaRPr sz="2533"/>
          </a:p>
          <a:p>
            <a:pPr marL="1828754" indent="0">
              <a:lnSpc>
                <a:spcPct val="100000"/>
              </a:lnSpc>
              <a:buNone/>
            </a:pPr>
            <a:r>
              <a:rPr lang="en" sz="2533"/>
              <a:t>4. Log in again.</a:t>
            </a:r>
            <a:endParaRPr sz="2533"/>
          </a:p>
          <a:p>
            <a:pPr indent="-465655">
              <a:buSzPts val="1900"/>
            </a:pPr>
            <a:r>
              <a:rPr lang="en" sz="2533"/>
              <a:t>If you still cannot gain access after following these steps, reach out to your </a:t>
            </a:r>
            <a:r>
              <a:rPr lang="en" sz="2533" b="1"/>
              <a:t>internal IT dept</a:t>
            </a:r>
            <a:r>
              <a:rPr lang="en" sz="2533"/>
              <a:t> as it is likely a firewall issue. Nox Health CANNOT fix firewall issues. </a:t>
            </a:r>
            <a:endParaRPr sz="2533"/>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EROFS Error</a:t>
            </a:r>
            <a:endParaRPr/>
          </a:p>
        </p:txBody>
      </p:sp>
      <p:sp>
        <p:nvSpPr>
          <p:cNvPr id="206" name="Google Shape;206;p38"/>
          <p:cNvSpPr txBox="1">
            <a:spLocks noGrp="1"/>
          </p:cNvSpPr>
          <p:nvPr>
            <p:ph type="body" idx="1"/>
          </p:nvPr>
        </p:nvSpPr>
        <p:spPr>
          <a:xfrm>
            <a:off x="517200" y="1740400"/>
            <a:ext cx="11157600" cy="5024400"/>
          </a:xfrm>
          <a:prstGeom prst="rect">
            <a:avLst/>
          </a:prstGeom>
        </p:spPr>
        <p:txBody>
          <a:bodyPr spcFirstLastPara="1" wrap="square" lIns="121900" tIns="121900" rIns="121900" bIns="121900" anchor="t" anchorCtr="0">
            <a:normAutofit/>
          </a:bodyPr>
          <a:lstStyle/>
          <a:p>
            <a:pPr marL="0" indent="0">
              <a:buNone/>
            </a:pPr>
            <a:r>
              <a:rPr lang="en"/>
              <a:t>If you are unable to upload or configure the T3, and see this error:</a:t>
            </a:r>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buNone/>
            </a:pPr>
            <a:endParaRPr/>
          </a:p>
          <a:p>
            <a:pPr marL="0" indent="0">
              <a:spcBef>
                <a:spcPts val="1600"/>
              </a:spcBef>
              <a:spcAft>
                <a:spcPts val="1600"/>
              </a:spcAft>
              <a:buNone/>
            </a:pPr>
            <a:br>
              <a:rPr lang="en"/>
            </a:br>
            <a:r>
              <a:rPr lang="en" sz="2533"/>
              <a:t>Reach out to your </a:t>
            </a:r>
            <a:r>
              <a:rPr lang="en" sz="2533" b="1"/>
              <a:t>internal IT dept</a:t>
            </a:r>
            <a:r>
              <a:rPr lang="en" sz="2533"/>
              <a:t> as it is a device specific permissions error. Nox Health CANNOT fix device specific permissions errors. You will need the permissions to read and write to USB devices. </a:t>
            </a:r>
            <a:endParaRPr/>
          </a:p>
        </p:txBody>
      </p:sp>
      <p:pic>
        <p:nvPicPr>
          <p:cNvPr id="207" name="Google Shape;207;p38"/>
          <p:cNvPicPr preferRelativeResize="0"/>
          <p:nvPr/>
        </p:nvPicPr>
        <p:blipFill rotWithShape="1">
          <a:blip r:embed="rId3">
            <a:alphaModFix/>
          </a:blip>
          <a:srcRect l="2053" r="1561" b="8692"/>
          <a:stretch/>
        </p:blipFill>
        <p:spPr>
          <a:xfrm>
            <a:off x="913963" y="2177116"/>
            <a:ext cx="9665432" cy="25037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rmAutofit/>
          </a:bodyPr>
          <a:lstStyle/>
          <a:p>
            <a:r>
              <a:rPr lang="en"/>
              <a:t>“Server not responding” error</a:t>
            </a:r>
            <a:endParaRPr/>
          </a:p>
        </p:txBody>
      </p:sp>
      <p:sp>
        <p:nvSpPr>
          <p:cNvPr id="213" name="Google Shape;213;p39"/>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p>
            <a:pPr marL="0" indent="0">
              <a:spcAft>
                <a:spcPts val="1600"/>
              </a:spcAft>
              <a:buNone/>
            </a:pPr>
            <a:r>
              <a:rPr lang="en" sz="2533"/>
              <a:t>Reach out to your </a:t>
            </a:r>
            <a:r>
              <a:rPr lang="en" sz="2533" b="1"/>
              <a:t>internal IT dept</a:t>
            </a:r>
            <a:r>
              <a:rPr lang="en" sz="2533"/>
              <a:t> as this error typically means that the internal security settings have been adjusted and you need to have the program whitelisted </a:t>
            </a:r>
            <a:endParaRPr/>
          </a:p>
        </p:txBody>
      </p:sp>
      <p:pic>
        <p:nvPicPr>
          <p:cNvPr id="214" name="Google Shape;214;p39"/>
          <p:cNvPicPr preferRelativeResize="0"/>
          <p:nvPr/>
        </p:nvPicPr>
        <p:blipFill rotWithShape="1">
          <a:blip r:embed="rId3">
            <a:alphaModFix/>
          </a:blip>
          <a:srcRect l="46576" t="25142" r="29132" b="62315"/>
          <a:stretch/>
        </p:blipFill>
        <p:spPr>
          <a:xfrm rot="10800000" flipH="1">
            <a:off x="5480643" y="3389598"/>
            <a:ext cx="855440" cy="114196"/>
          </a:xfrm>
          <a:prstGeom prst="rect">
            <a:avLst/>
          </a:prstGeom>
          <a:noFill/>
          <a:ln>
            <a:noFill/>
          </a:ln>
        </p:spPr>
      </p:pic>
      <p:pic>
        <p:nvPicPr>
          <p:cNvPr id="215" name="Google Shape;215;p39"/>
          <p:cNvPicPr preferRelativeResize="0"/>
          <p:nvPr/>
        </p:nvPicPr>
        <p:blipFill rotWithShape="1">
          <a:blip r:embed="rId3">
            <a:alphaModFix/>
          </a:blip>
          <a:srcRect l="46576" t="25142" r="29132" b="62315"/>
          <a:stretch/>
        </p:blipFill>
        <p:spPr>
          <a:xfrm rot="10800000" flipH="1">
            <a:off x="5480643" y="3779354"/>
            <a:ext cx="855440" cy="114196"/>
          </a:xfrm>
          <a:prstGeom prst="rect">
            <a:avLst/>
          </a:prstGeom>
          <a:noFill/>
          <a:ln>
            <a:noFill/>
          </a:ln>
        </p:spPr>
      </p:pic>
      <p:grpSp>
        <p:nvGrpSpPr>
          <p:cNvPr id="216" name="Google Shape;216;p39"/>
          <p:cNvGrpSpPr/>
          <p:nvPr/>
        </p:nvGrpSpPr>
        <p:grpSpPr>
          <a:xfrm>
            <a:off x="2207334" y="3443536"/>
            <a:ext cx="8129535" cy="3310833"/>
            <a:chOff x="1523425" y="2194176"/>
            <a:chExt cx="6097151" cy="2483125"/>
          </a:xfrm>
        </p:grpSpPr>
        <p:pic>
          <p:nvPicPr>
            <p:cNvPr id="217" name="Google Shape;217;p39"/>
            <p:cNvPicPr preferRelativeResize="0"/>
            <p:nvPr/>
          </p:nvPicPr>
          <p:blipFill rotWithShape="1">
            <a:blip r:embed="rId3">
              <a:alphaModFix/>
            </a:blip>
            <a:srcRect b="24437"/>
            <a:stretch/>
          </p:blipFill>
          <p:spPr>
            <a:xfrm>
              <a:off x="1523425" y="2194176"/>
              <a:ext cx="6097151" cy="2483125"/>
            </a:xfrm>
            <a:prstGeom prst="rect">
              <a:avLst/>
            </a:prstGeom>
            <a:noFill/>
            <a:ln>
              <a:noFill/>
            </a:ln>
          </p:spPr>
        </p:pic>
        <p:pic>
          <p:nvPicPr>
            <p:cNvPr id="218" name="Google Shape;218;p39"/>
            <p:cNvPicPr preferRelativeResize="0"/>
            <p:nvPr/>
          </p:nvPicPr>
          <p:blipFill rotWithShape="1">
            <a:blip r:embed="rId3">
              <a:alphaModFix/>
            </a:blip>
            <a:srcRect l="46576" t="25142" r="29132" b="62315"/>
            <a:stretch/>
          </p:blipFill>
          <p:spPr>
            <a:xfrm rot="10800000" flipH="1">
              <a:off x="3540300" y="3333177"/>
              <a:ext cx="641577" cy="107500"/>
            </a:xfrm>
            <a:prstGeom prst="rect">
              <a:avLst/>
            </a:prstGeom>
            <a:noFill/>
            <a:ln>
              <a:noFill/>
            </a:ln>
          </p:spPr>
        </p:pic>
        <p:pic>
          <p:nvPicPr>
            <p:cNvPr id="219" name="Google Shape;219;p39"/>
            <p:cNvPicPr preferRelativeResize="0"/>
            <p:nvPr/>
          </p:nvPicPr>
          <p:blipFill rotWithShape="1">
            <a:blip r:embed="rId3">
              <a:alphaModFix/>
            </a:blip>
            <a:srcRect l="46576" t="25142" r="29132" b="62315"/>
            <a:stretch/>
          </p:blipFill>
          <p:spPr>
            <a:xfrm rot="10800000" flipH="1">
              <a:off x="3540307" y="3631790"/>
              <a:ext cx="641580" cy="85647"/>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8A0601-C2C5-5179-37C1-0B8D3B8BDAA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D568392-1CF4-868D-F749-AE5FD2048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18B0A2DD-068C-D20F-5AED-4BF3C44FF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9B76D2E-A0CE-2FE5-F1B0-056AD59E8314}"/>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WebDCU form updates</a:t>
            </a:r>
          </a:p>
        </p:txBody>
      </p:sp>
      <p:sp>
        <p:nvSpPr>
          <p:cNvPr id="3" name="Content Placeholder 2">
            <a:extLst>
              <a:ext uri="{FF2B5EF4-FFF2-40B4-BE49-F238E27FC236}">
                <a16:creationId xmlns:a16="http://schemas.microsoft.com/office/drawing/2014/main" id="{2F43FF64-D49D-5AAA-0C9A-D457FD25FB94}"/>
              </a:ext>
            </a:extLst>
          </p:cNvPr>
          <p:cNvSpPr>
            <a:spLocks noGrp="1"/>
          </p:cNvSpPr>
          <p:nvPr>
            <p:ph idx="1"/>
          </p:nvPr>
        </p:nvSpPr>
        <p:spPr>
          <a:xfrm>
            <a:off x="4951048" y="804333"/>
            <a:ext cx="6306003" cy="5249334"/>
          </a:xfrm>
        </p:spPr>
        <p:txBody>
          <a:bodyPr anchor="ctr">
            <a:normAutofit/>
          </a:bodyPr>
          <a:lstStyle/>
          <a:p>
            <a:r>
              <a:rPr lang="en-US" dirty="0"/>
              <a:t>As of 6/28/2024, per DSMB recommendations, enrollment into Sleep SMART will continue only for patients who had an ischemic stroke within 7 days prior to enrollment and have a NIHSS ≥ 1.</a:t>
            </a:r>
          </a:p>
          <a:p>
            <a:endParaRPr lang="en-US" dirty="0"/>
          </a:p>
          <a:p>
            <a:r>
              <a:rPr lang="en-US" dirty="0"/>
              <a:t>- In response we have updated the Subject Enrollment and Screen Failure forms.</a:t>
            </a:r>
          </a:p>
          <a:p>
            <a:endParaRPr lang="en-US" dirty="0"/>
          </a:p>
          <a:p>
            <a:endParaRPr lang="en-US" dirty="0"/>
          </a:p>
        </p:txBody>
      </p:sp>
    </p:spTree>
    <p:extLst>
      <p:ext uri="{BB962C8B-B14F-4D97-AF65-F5344CB8AC3E}">
        <p14:creationId xmlns:p14="http://schemas.microsoft.com/office/powerpoint/2010/main" val="174629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D23E-19F7-6D77-0F16-CC443E4032F0}"/>
              </a:ext>
            </a:extLst>
          </p:cNvPr>
          <p:cNvSpPr>
            <a:spLocks noGrp="1"/>
          </p:cNvSpPr>
          <p:nvPr>
            <p:ph type="title"/>
          </p:nvPr>
        </p:nvSpPr>
        <p:spPr/>
        <p:txBody>
          <a:bodyPr/>
          <a:lstStyle/>
          <a:p>
            <a:r>
              <a:rPr lang="en-US" dirty="0"/>
              <a:t>Subject enrollment Updates</a:t>
            </a:r>
          </a:p>
        </p:txBody>
      </p:sp>
      <p:pic>
        <p:nvPicPr>
          <p:cNvPr id="5" name="Picture 4">
            <a:extLst>
              <a:ext uri="{FF2B5EF4-FFF2-40B4-BE49-F238E27FC236}">
                <a16:creationId xmlns:a16="http://schemas.microsoft.com/office/drawing/2014/main" id="{A5D705E8-BF2C-9907-8485-BC3D35C4F106}"/>
              </a:ext>
            </a:extLst>
          </p:cNvPr>
          <p:cNvPicPr>
            <a:picLocks noChangeAspect="1"/>
          </p:cNvPicPr>
          <p:nvPr/>
        </p:nvPicPr>
        <p:blipFill>
          <a:blip r:embed="rId2"/>
          <a:stretch>
            <a:fillRect/>
          </a:stretch>
        </p:blipFill>
        <p:spPr>
          <a:xfrm>
            <a:off x="916183" y="1594372"/>
            <a:ext cx="9935962" cy="4963218"/>
          </a:xfrm>
          <a:prstGeom prst="rect">
            <a:avLst/>
          </a:prstGeom>
        </p:spPr>
      </p:pic>
    </p:spTree>
    <p:extLst>
      <p:ext uri="{BB962C8B-B14F-4D97-AF65-F5344CB8AC3E}">
        <p14:creationId xmlns:p14="http://schemas.microsoft.com/office/powerpoint/2010/main" val="265825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135B-4DAC-B7A4-D817-7D386D4AA610}"/>
              </a:ext>
            </a:extLst>
          </p:cNvPr>
          <p:cNvSpPr>
            <a:spLocks noGrp="1"/>
          </p:cNvSpPr>
          <p:nvPr>
            <p:ph type="title"/>
          </p:nvPr>
        </p:nvSpPr>
        <p:spPr/>
        <p:txBody>
          <a:bodyPr/>
          <a:lstStyle/>
          <a:p>
            <a:r>
              <a:rPr lang="en-US" dirty="0"/>
              <a:t>Subject enrollment updates</a:t>
            </a:r>
          </a:p>
        </p:txBody>
      </p:sp>
      <p:sp>
        <p:nvSpPr>
          <p:cNvPr id="3" name="Content Placeholder 2">
            <a:extLst>
              <a:ext uri="{FF2B5EF4-FFF2-40B4-BE49-F238E27FC236}">
                <a16:creationId xmlns:a16="http://schemas.microsoft.com/office/drawing/2014/main" id="{4E519AC2-BD24-E45C-FD3B-9FFE92A01049}"/>
              </a:ext>
            </a:extLst>
          </p:cNvPr>
          <p:cNvSpPr>
            <a:spLocks noGrp="1"/>
          </p:cNvSpPr>
          <p:nvPr>
            <p:ph idx="1"/>
          </p:nvPr>
        </p:nvSpPr>
        <p:spPr/>
        <p:txBody>
          <a:bodyPr/>
          <a:lstStyle/>
          <a:p>
            <a:pPr>
              <a:buFont typeface="Wingdings" panose="05000000000000000000" pitchFamily="2" charset="2"/>
              <a:buChar char="q"/>
            </a:pPr>
            <a:r>
              <a:rPr lang="en-US" dirty="0"/>
              <a:t>The Subject Enrollment form has been updated to prevent a patient from being enrolled into the database and being assigned a subject ID if even any single question among Q40-Q42 is marked ‘No’</a:t>
            </a:r>
          </a:p>
          <a:p>
            <a:pPr marL="0" indent="0">
              <a:buNone/>
            </a:pPr>
            <a:endParaRPr lang="en-US" dirty="0"/>
          </a:p>
          <a:p>
            <a:pPr>
              <a:buFont typeface="Wingdings" panose="05000000000000000000" pitchFamily="2" charset="2"/>
              <a:buChar char="q"/>
            </a:pPr>
            <a:r>
              <a:rPr lang="en-US" dirty="0"/>
              <a:t>If such a subject has already signed a consent form:</a:t>
            </a:r>
          </a:p>
          <a:p>
            <a:pPr marL="0" indent="0">
              <a:buNone/>
            </a:pPr>
            <a:endParaRPr lang="en-US" dirty="0"/>
          </a:p>
          <a:p>
            <a:pPr lvl="1">
              <a:buFont typeface="Wingdings" panose="05000000000000000000" pitchFamily="2" charset="2"/>
              <a:buChar char="q"/>
            </a:pPr>
            <a:r>
              <a:rPr lang="en-US" dirty="0"/>
              <a:t>You will be instructed to enter the subject as a screen failure in WebDCU</a:t>
            </a:r>
          </a:p>
          <a:p>
            <a:pPr lvl="1">
              <a:buFont typeface="Wingdings" panose="05000000000000000000" pitchFamily="2" charset="2"/>
              <a:buChar char="q"/>
            </a:pPr>
            <a:r>
              <a:rPr lang="en-US" dirty="0"/>
              <a:t>You will need to submit an Unanticipated Event Report</a:t>
            </a:r>
          </a:p>
        </p:txBody>
      </p:sp>
    </p:spTree>
    <p:extLst>
      <p:ext uri="{BB962C8B-B14F-4D97-AF65-F5344CB8AC3E}">
        <p14:creationId xmlns:p14="http://schemas.microsoft.com/office/powerpoint/2010/main" val="248619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D23E-19F7-6D77-0F16-CC443E4032F0}"/>
              </a:ext>
            </a:extLst>
          </p:cNvPr>
          <p:cNvSpPr>
            <a:spLocks noGrp="1"/>
          </p:cNvSpPr>
          <p:nvPr>
            <p:ph type="title"/>
          </p:nvPr>
        </p:nvSpPr>
        <p:spPr/>
        <p:txBody>
          <a:bodyPr/>
          <a:lstStyle/>
          <a:p>
            <a:r>
              <a:rPr lang="en-US" dirty="0"/>
              <a:t>New screen failure definition</a:t>
            </a:r>
          </a:p>
        </p:txBody>
      </p:sp>
      <p:sp>
        <p:nvSpPr>
          <p:cNvPr id="4" name="Content Placeholder 3">
            <a:extLst>
              <a:ext uri="{FF2B5EF4-FFF2-40B4-BE49-F238E27FC236}">
                <a16:creationId xmlns:a16="http://schemas.microsoft.com/office/drawing/2014/main" id="{B62275D9-A4C5-08EA-AB99-63BEE1088C5C}"/>
              </a:ext>
            </a:extLst>
          </p:cNvPr>
          <p:cNvSpPr>
            <a:spLocks noGrp="1"/>
          </p:cNvSpPr>
          <p:nvPr>
            <p:ph idx="1"/>
          </p:nvPr>
        </p:nvSpPr>
        <p:spPr>
          <a:xfrm>
            <a:off x="1024127" y="2249424"/>
            <a:ext cx="10484382" cy="4023360"/>
          </a:xfrm>
        </p:spPr>
        <p:txBody>
          <a:bodyPr>
            <a:normAutofit fontScale="92500" lnSpcReduction="10000"/>
          </a:bodyPr>
          <a:lstStyle/>
          <a:p>
            <a:pPr>
              <a:buFont typeface="Wingdings" panose="05000000000000000000" pitchFamily="2" charset="2"/>
              <a:buChar char="q"/>
            </a:pPr>
            <a:r>
              <a:rPr lang="en-US" sz="2400" dirty="0"/>
              <a:t>Currently, screen failures are defined as patients or their LARs who were approached for consent but declined</a:t>
            </a:r>
          </a:p>
          <a:p>
            <a:pPr>
              <a:buFont typeface="Wingdings" panose="05000000000000000000" pitchFamily="2" charset="2"/>
              <a:buChar char="q"/>
            </a:pPr>
            <a:r>
              <a:rPr lang="en-US" sz="2400" dirty="0"/>
              <a:t>Screen failures will now also include patients </a:t>
            </a:r>
            <a:r>
              <a:rPr lang="en-US" sz="2400" b="1" dirty="0"/>
              <a:t>consented by mistake (after 06/28//2024) </a:t>
            </a:r>
            <a:r>
              <a:rPr lang="en-US" sz="2400" dirty="0"/>
              <a:t>for whom</a:t>
            </a:r>
          </a:p>
          <a:p>
            <a:pPr marL="0" indent="0">
              <a:buNone/>
            </a:pPr>
            <a:endParaRPr lang="en-US" sz="2400" dirty="0"/>
          </a:p>
          <a:p>
            <a:pPr lvl="1"/>
            <a:r>
              <a:rPr lang="en-US" sz="2200" dirty="0"/>
              <a:t>The enrolling event is NOT an ischemic stroke</a:t>
            </a:r>
          </a:p>
          <a:p>
            <a:pPr lvl="1"/>
            <a:r>
              <a:rPr lang="en-US" sz="2200" dirty="0"/>
              <a:t>NIHSS is 0 at time of enrollment</a:t>
            </a:r>
          </a:p>
          <a:p>
            <a:pPr lvl="1"/>
            <a:r>
              <a:rPr lang="en-US" sz="2200" dirty="0"/>
              <a:t>The enrolling ischemic stroke is not within 7 days of consent</a:t>
            </a:r>
          </a:p>
          <a:p>
            <a:pPr marL="128016" lvl="1" indent="0">
              <a:buNone/>
            </a:pPr>
            <a:endParaRPr lang="en-US" sz="2200" dirty="0"/>
          </a:p>
          <a:p>
            <a:pPr>
              <a:buFont typeface="Wingdings" panose="05000000000000000000" pitchFamily="2" charset="2"/>
              <a:buChar char="q"/>
            </a:pPr>
            <a:r>
              <a:rPr lang="en-US" sz="2400" dirty="0"/>
              <a:t>The screen failure form in WebDCU is being updated to allow for documentation of these cases. We will send out an email detailing the changes </a:t>
            </a:r>
            <a:r>
              <a:rPr lang="en-US" sz="2400"/>
              <a:t>once implemented.</a:t>
            </a:r>
            <a:endParaRPr lang="en-US" sz="2400" dirty="0"/>
          </a:p>
          <a:p>
            <a:pPr marL="0" indent="0">
              <a:lnSpc>
                <a:spcPct val="100000"/>
              </a:lnSpc>
              <a:buNone/>
            </a:pPr>
            <a:endParaRPr lang="en-US" sz="1200" dirty="0"/>
          </a:p>
          <a:p>
            <a:endParaRPr lang="en-US" sz="2800" dirty="0"/>
          </a:p>
        </p:txBody>
      </p:sp>
    </p:spTree>
    <p:extLst>
      <p:ext uri="{BB962C8B-B14F-4D97-AF65-F5344CB8AC3E}">
        <p14:creationId xmlns:p14="http://schemas.microsoft.com/office/powerpoint/2010/main" val="2012840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643468" y="643467"/>
            <a:ext cx="3415612" cy="5571066"/>
          </a:xfrm>
        </p:spPr>
        <p:txBody>
          <a:bodyPr>
            <a:normAutofit/>
          </a:bodyPr>
          <a:lstStyle/>
          <a:p>
            <a:r>
              <a:rPr lang="en-US" dirty="0">
                <a:solidFill>
                  <a:srgbClr val="FFFFFF"/>
                </a:solidFill>
              </a:rPr>
              <a:t>Consenting and Monitoring Updates</a:t>
            </a:r>
          </a:p>
        </p:txBody>
      </p:sp>
      <p:graphicFrame>
        <p:nvGraphicFramePr>
          <p:cNvPr id="5" name="Content Placeholder 2">
            <a:extLst>
              <a:ext uri="{FF2B5EF4-FFF2-40B4-BE49-F238E27FC236}">
                <a16:creationId xmlns:a16="http://schemas.microsoft.com/office/drawing/2014/main" id="{F6AFA655-BD2D-FAED-9F97-C42CA0C9C369}"/>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101B8603-257C-14EF-ADEA-13E6C8F0253D}"/>
              </a:ext>
            </a:extLst>
          </p:cNvPr>
          <p:cNvGrpSpPr/>
          <p:nvPr/>
        </p:nvGrpSpPr>
        <p:grpSpPr>
          <a:xfrm>
            <a:off x="5603875" y="5875338"/>
            <a:ext cx="5641974" cy="596160"/>
            <a:chOff x="0" y="2811085"/>
            <a:chExt cx="5641974" cy="596160"/>
          </a:xfrm>
        </p:grpSpPr>
        <p:sp>
          <p:nvSpPr>
            <p:cNvPr id="4" name="Rectangle 3">
              <a:extLst>
                <a:ext uri="{FF2B5EF4-FFF2-40B4-BE49-F238E27FC236}">
                  <a16:creationId xmlns:a16="http://schemas.microsoft.com/office/drawing/2014/main" id="{DDEDCEF7-2BA8-FC4C-079C-2BE9D7470EAD}"/>
                </a:ext>
              </a:extLst>
            </p:cNvPr>
            <p:cNvSpPr/>
            <p:nvPr/>
          </p:nvSpPr>
          <p:spPr>
            <a:xfrm>
              <a:off x="0" y="2811085"/>
              <a:ext cx="5641974" cy="596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3A7BA9B9-ED9F-8BEC-1F88-7509D55482F0}"/>
                </a:ext>
              </a:extLst>
            </p:cNvPr>
            <p:cNvSpPr txBox="1"/>
            <p:nvPr/>
          </p:nvSpPr>
          <p:spPr>
            <a:xfrm>
              <a:off x="0" y="2811085"/>
              <a:ext cx="5641974" cy="5961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9133" tIns="30480" rIns="170688" bIns="30480" numCol="1" spcCol="1270" anchor="t" anchorCtr="0">
              <a:noAutofit/>
            </a:bodyPr>
            <a:lstStyle/>
            <a:p>
              <a:pPr marL="171450" marR="0" lvl="1" indent="-171450" algn="l" defTabSz="844550" rtl="0" eaLnBrk="1" fontAlgn="auto" latinLnBrk="0" hangingPunct="1">
                <a:lnSpc>
                  <a:spcPct val="90000"/>
                </a:lnSpc>
                <a:spcBef>
                  <a:spcPct val="0"/>
                </a:spcBef>
                <a:spcAft>
                  <a:spcPct val="20000"/>
                </a:spcAft>
                <a:buClrTx/>
                <a:buSzTx/>
                <a:buFontTx/>
                <a:buChar char="•"/>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Q2-2024 </a:t>
              </a:r>
            </a:p>
            <a:p>
              <a:pPr marL="171450" marR="0" lvl="1" indent="-171450" algn="l" defTabSz="844550" rtl="0" eaLnBrk="1" fontAlgn="auto" latinLnBrk="0" hangingPunct="1">
                <a:lnSpc>
                  <a:spcPct val="90000"/>
                </a:lnSpc>
                <a:spcBef>
                  <a:spcPct val="0"/>
                </a:spcBef>
                <a:spcAft>
                  <a:spcPct val="20000"/>
                </a:spcAft>
                <a:buClrTx/>
                <a:buSzTx/>
                <a:buFontTx/>
                <a:buChar char="•"/>
                <a:tabLst/>
                <a:defRPr/>
              </a:pPr>
              <a:endParaRPr kumimoji="0" lang="en-US" sz="19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endParaRPr>
            </a:p>
          </p:txBody>
        </p:sp>
      </p:grpSp>
      <p:grpSp>
        <p:nvGrpSpPr>
          <p:cNvPr id="7" name="Group 6">
            <a:extLst>
              <a:ext uri="{FF2B5EF4-FFF2-40B4-BE49-F238E27FC236}">
                <a16:creationId xmlns:a16="http://schemas.microsoft.com/office/drawing/2014/main" id="{0016066B-395A-C763-75EF-29F02DC6257A}"/>
              </a:ext>
            </a:extLst>
          </p:cNvPr>
          <p:cNvGrpSpPr/>
          <p:nvPr/>
        </p:nvGrpSpPr>
        <p:grpSpPr>
          <a:xfrm>
            <a:off x="5603875" y="4970725"/>
            <a:ext cx="5641974" cy="596160"/>
            <a:chOff x="0" y="2811085"/>
            <a:chExt cx="5641974" cy="596160"/>
          </a:xfrm>
        </p:grpSpPr>
        <p:sp>
          <p:nvSpPr>
            <p:cNvPr id="8" name="Rectangle 7">
              <a:extLst>
                <a:ext uri="{FF2B5EF4-FFF2-40B4-BE49-F238E27FC236}">
                  <a16:creationId xmlns:a16="http://schemas.microsoft.com/office/drawing/2014/main" id="{C306F6FE-C303-85E2-56EB-6B50F0A17315}"/>
                </a:ext>
              </a:extLst>
            </p:cNvPr>
            <p:cNvSpPr/>
            <p:nvPr/>
          </p:nvSpPr>
          <p:spPr>
            <a:xfrm>
              <a:off x="0" y="2811085"/>
              <a:ext cx="5641974" cy="5961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4E1A3D48-B8FB-B159-C0E7-FCFB35D5895A}"/>
                </a:ext>
              </a:extLst>
            </p:cNvPr>
            <p:cNvSpPr txBox="1"/>
            <p:nvPr/>
          </p:nvSpPr>
          <p:spPr>
            <a:xfrm>
              <a:off x="0" y="2811085"/>
              <a:ext cx="5641974" cy="5961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9133" tIns="30480" rIns="170688" bIns="30480" numCol="1" spcCol="1270" anchor="t" anchorCtr="0">
              <a:noAutofit/>
            </a:bodyPr>
            <a:lstStyle/>
            <a:p>
              <a:pPr marL="171450" marR="0" lvl="1" indent="-171450" algn="l" defTabSz="844550" rtl="0" eaLnBrk="1" fontAlgn="auto" latinLnBrk="0" hangingPunct="1">
                <a:lnSpc>
                  <a:spcPct val="90000"/>
                </a:lnSpc>
                <a:spcBef>
                  <a:spcPct val="0"/>
                </a:spcBef>
                <a:spcAft>
                  <a:spcPct val="20000"/>
                </a:spcAft>
                <a:buClrTx/>
                <a:buSzTx/>
                <a:buFontTx/>
                <a:buChar char="•"/>
                <a:tabLst/>
                <a:defRPr/>
              </a:pPr>
              <a:r>
                <a:rPr kumimoji="0" lang="en-US" sz="1900" b="0" i="0" u="none" strike="noStrike" kern="1200" cap="none" spc="0" normalizeH="0" baseline="0" noProof="0" dirty="0">
                  <a:ln>
                    <a:noFill/>
                  </a:ln>
                  <a:solidFill>
                    <a:prstClr val="black">
                      <a:hueOff val="0"/>
                      <a:satOff val="0"/>
                      <a:lumOff val="0"/>
                      <a:alphaOff val="0"/>
                    </a:prstClr>
                  </a:solidFill>
                  <a:effectLst/>
                  <a:uLnTx/>
                  <a:uFillTx/>
                  <a:latin typeface="Tw Cen MT" panose="020B0602020104020603"/>
                  <a:ea typeface="+mn-ea"/>
                  <a:cs typeface="+mn-cs"/>
                </a:rPr>
                <a:t>Continuing </a:t>
              </a:r>
            </a:p>
          </p:txBody>
        </p:sp>
      </p:grpSp>
    </p:spTree>
    <p:extLst>
      <p:ext uri="{BB962C8B-B14F-4D97-AF65-F5344CB8AC3E}">
        <p14:creationId xmlns:p14="http://schemas.microsoft.com/office/powerpoint/2010/main" val="839441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ABB6-1DBD-DB4E-A140-BBCE60A9101C}"/>
              </a:ext>
            </a:extLst>
          </p:cNvPr>
          <p:cNvSpPr>
            <a:spLocks noGrp="1"/>
          </p:cNvSpPr>
          <p:nvPr>
            <p:ph type="title"/>
          </p:nvPr>
        </p:nvSpPr>
        <p:spPr/>
        <p:txBody>
          <a:bodyPr/>
          <a:lstStyle/>
          <a:p>
            <a:r>
              <a:rPr lang="en-US" dirty="0"/>
              <a:t>F245 informed </a:t>
            </a:r>
            <a:r>
              <a:rPr lang="en-US"/>
              <a:t>consent (</a:t>
            </a:r>
            <a:r>
              <a:rPr lang="en-US" dirty="0"/>
              <a:t>Update)</a:t>
            </a:r>
          </a:p>
        </p:txBody>
      </p:sp>
      <p:pic>
        <p:nvPicPr>
          <p:cNvPr id="8" name="Picture 7" descr="A screenshot of a computer&#10;&#10;Description automatically generated">
            <a:extLst>
              <a:ext uri="{FF2B5EF4-FFF2-40B4-BE49-F238E27FC236}">
                <a16:creationId xmlns:a16="http://schemas.microsoft.com/office/drawing/2014/main" id="{3A90F20A-656E-64B4-55E5-75347024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90" y="1968675"/>
            <a:ext cx="10215419" cy="2735923"/>
          </a:xfrm>
          <a:prstGeom prst="rect">
            <a:avLst/>
          </a:prstGeom>
        </p:spPr>
      </p:pic>
      <p:sp>
        <p:nvSpPr>
          <p:cNvPr id="17" name="Content Placeholder 2">
            <a:extLst>
              <a:ext uri="{FF2B5EF4-FFF2-40B4-BE49-F238E27FC236}">
                <a16:creationId xmlns:a16="http://schemas.microsoft.com/office/drawing/2014/main" id="{36D7B9E2-B0BF-9354-D85E-3A7717BF909E}"/>
              </a:ext>
            </a:extLst>
          </p:cNvPr>
          <p:cNvSpPr txBox="1">
            <a:spLocks/>
          </p:cNvSpPr>
          <p:nvPr/>
        </p:nvSpPr>
        <p:spPr>
          <a:xfrm>
            <a:off x="988290" y="4895273"/>
            <a:ext cx="10215419" cy="1564794"/>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200" b="1" i="0" u="none" strike="noStrike" kern="1200" cap="none" spc="0" normalizeH="0" baseline="0" noProof="0" dirty="0">
                <a:ln>
                  <a:noFill/>
                </a:ln>
                <a:solidFill>
                  <a:prstClr val="black"/>
                </a:solidFill>
                <a:effectLst/>
                <a:uLnTx/>
                <a:uFillTx/>
                <a:latin typeface="Tw Cen MT" panose="020B0602020104020603"/>
                <a:ea typeface="+mn-ea"/>
                <a:cs typeface="+mn-cs"/>
              </a:rPr>
              <a:t>NEW: </a:t>
            </a:r>
            <a:r>
              <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rPr>
              <a:t>Added Q30 ‘ICF checklist combined with signed informed consent form upload’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nvGrpSpPr>
          <p:cNvPr id="26" name="Group 25">
            <a:extLst>
              <a:ext uri="{FF2B5EF4-FFF2-40B4-BE49-F238E27FC236}">
                <a16:creationId xmlns:a16="http://schemas.microsoft.com/office/drawing/2014/main" id="{0FDE8BD7-E1A5-5BC2-2214-CDB3C471FBDE}"/>
              </a:ext>
            </a:extLst>
          </p:cNvPr>
          <p:cNvGrpSpPr/>
          <p:nvPr/>
        </p:nvGrpSpPr>
        <p:grpSpPr>
          <a:xfrm>
            <a:off x="5907851" y="3280177"/>
            <a:ext cx="561960" cy="358200"/>
            <a:chOff x="5907851" y="3280177"/>
            <a:chExt cx="561960" cy="35820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9B6898F4-362A-1569-CE8B-95F8629990E6}"/>
                    </a:ext>
                  </a:extLst>
                </p14:cNvPr>
                <p14:cNvContentPartPr/>
                <p14:nvPr/>
              </p14:nvContentPartPr>
              <p14:xfrm>
                <a:off x="5907851" y="3300697"/>
                <a:ext cx="546480" cy="90000"/>
              </p14:xfrm>
            </p:contentPart>
          </mc:Choice>
          <mc:Fallback xmlns="">
            <p:pic>
              <p:nvPicPr>
                <p:cNvPr id="20" name="Ink 19">
                  <a:extLst>
                    <a:ext uri="{FF2B5EF4-FFF2-40B4-BE49-F238E27FC236}">
                      <a16:creationId xmlns:a16="http://schemas.microsoft.com/office/drawing/2014/main" id="{9B6898F4-362A-1569-CE8B-95F8629990E6}"/>
                    </a:ext>
                  </a:extLst>
                </p:cNvPr>
                <p:cNvPicPr/>
                <p:nvPr/>
              </p:nvPicPr>
              <p:blipFill>
                <a:blip r:embed="rId4"/>
                <a:stretch>
                  <a:fillRect/>
                </a:stretch>
              </p:blipFill>
              <p:spPr>
                <a:xfrm>
                  <a:off x="5901731" y="3294577"/>
                  <a:ext cx="558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649D9C98-46DC-5B97-F914-9371FF6FE291}"/>
                    </a:ext>
                  </a:extLst>
                </p14:cNvPr>
                <p14:cNvContentPartPr/>
                <p14:nvPr/>
              </p14:nvContentPartPr>
              <p14:xfrm>
                <a:off x="5917571" y="3506617"/>
                <a:ext cx="552240" cy="131760"/>
              </p14:xfrm>
            </p:contentPart>
          </mc:Choice>
          <mc:Fallback xmlns="">
            <p:pic>
              <p:nvPicPr>
                <p:cNvPr id="21" name="Ink 20">
                  <a:extLst>
                    <a:ext uri="{FF2B5EF4-FFF2-40B4-BE49-F238E27FC236}">
                      <a16:creationId xmlns:a16="http://schemas.microsoft.com/office/drawing/2014/main" id="{649D9C98-46DC-5B97-F914-9371FF6FE291}"/>
                    </a:ext>
                  </a:extLst>
                </p:cNvPr>
                <p:cNvPicPr/>
                <p:nvPr/>
              </p:nvPicPr>
              <p:blipFill>
                <a:blip r:embed="rId6"/>
                <a:stretch>
                  <a:fillRect/>
                </a:stretch>
              </p:blipFill>
              <p:spPr>
                <a:xfrm>
                  <a:off x="5911451" y="3500497"/>
                  <a:ext cx="56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B2B27757-7074-B69B-A2A8-16D630F1C9E4}"/>
                    </a:ext>
                  </a:extLst>
                </p14:cNvPr>
                <p14:cNvContentPartPr/>
                <p14:nvPr/>
              </p14:nvContentPartPr>
              <p14:xfrm>
                <a:off x="6249851" y="3493657"/>
                <a:ext cx="91080" cy="57960"/>
              </p14:xfrm>
            </p:contentPart>
          </mc:Choice>
          <mc:Fallback xmlns="">
            <p:pic>
              <p:nvPicPr>
                <p:cNvPr id="22" name="Ink 21">
                  <a:extLst>
                    <a:ext uri="{FF2B5EF4-FFF2-40B4-BE49-F238E27FC236}">
                      <a16:creationId xmlns:a16="http://schemas.microsoft.com/office/drawing/2014/main" id="{B2B27757-7074-B69B-A2A8-16D630F1C9E4}"/>
                    </a:ext>
                  </a:extLst>
                </p:cNvPr>
                <p:cNvPicPr/>
                <p:nvPr/>
              </p:nvPicPr>
              <p:blipFill>
                <a:blip r:embed="rId8"/>
                <a:stretch>
                  <a:fillRect/>
                </a:stretch>
              </p:blipFill>
              <p:spPr>
                <a:xfrm>
                  <a:off x="6243731" y="3487537"/>
                  <a:ext cx="103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95048EC4-7BB6-33AA-03A4-D90AD9394D4A}"/>
                    </a:ext>
                  </a:extLst>
                </p14:cNvPr>
                <p14:cNvContentPartPr/>
                <p14:nvPr/>
              </p14:nvContentPartPr>
              <p14:xfrm>
                <a:off x="5989571" y="3464497"/>
                <a:ext cx="303120" cy="136800"/>
              </p14:xfrm>
            </p:contentPart>
          </mc:Choice>
          <mc:Fallback xmlns="">
            <p:pic>
              <p:nvPicPr>
                <p:cNvPr id="23" name="Ink 22">
                  <a:extLst>
                    <a:ext uri="{FF2B5EF4-FFF2-40B4-BE49-F238E27FC236}">
                      <a16:creationId xmlns:a16="http://schemas.microsoft.com/office/drawing/2014/main" id="{95048EC4-7BB6-33AA-03A4-D90AD9394D4A}"/>
                    </a:ext>
                  </a:extLst>
                </p:cNvPr>
                <p:cNvPicPr/>
                <p:nvPr/>
              </p:nvPicPr>
              <p:blipFill>
                <a:blip r:embed="rId10"/>
                <a:stretch>
                  <a:fillRect/>
                </a:stretch>
              </p:blipFill>
              <p:spPr>
                <a:xfrm>
                  <a:off x="5983451" y="3458377"/>
                  <a:ext cx="315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91D197FF-305E-A04C-5668-C2D6D59BE37A}"/>
                    </a:ext>
                  </a:extLst>
                </p14:cNvPr>
                <p14:cNvContentPartPr/>
                <p14:nvPr/>
              </p14:nvContentPartPr>
              <p14:xfrm>
                <a:off x="5986331" y="3280177"/>
                <a:ext cx="351360" cy="104040"/>
              </p14:xfrm>
            </p:contentPart>
          </mc:Choice>
          <mc:Fallback xmlns="">
            <p:pic>
              <p:nvPicPr>
                <p:cNvPr id="24" name="Ink 23">
                  <a:extLst>
                    <a:ext uri="{FF2B5EF4-FFF2-40B4-BE49-F238E27FC236}">
                      <a16:creationId xmlns:a16="http://schemas.microsoft.com/office/drawing/2014/main" id="{91D197FF-305E-A04C-5668-C2D6D59BE37A}"/>
                    </a:ext>
                  </a:extLst>
                </p:cNvPr>
                <p:cNvPicPr/>
                <p:nvPr/>
              </p:nvPicPr>
              <p:blipFill>
                <a:blip r:embed="rId12"/>
                <a:stretch>
                  <a:fillRect/>
                </a:stretch>
              </p:blipFill>
              <p:spPr>
                <a:xfrm>
                  <a:off x="5980211" y="3274057"/>
                  <a:ext cx="36360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1568306A-BEA9-A0E6-3387-B2D9CFF67AE5}"/>
                  </a:ext>
                </a:extLst>
              </p14:cNvPr>
              <p14:cNvContentPartPr/>
              <p14:nvPr/>
            </p14:nvContentPartPr>
            <p14:xfrm>
              <a:off x="1086731" y="4408057"/>
              <a:ext cx="138240" cy="360"/>
            </p14:xfrm>
          </p:contentPart>
        </mc:Choice>
        <mc:Fallback xmlns="">
          <p:pic>
            <p:nvPicPr>
              <p:cNvPr id="27" name="Ink 26">
                <a:extLst>
                  <a:ext uri="{FF2B5EF4-FFF2-40B4-BE49-F238E27FC236}">
                    <a16:creationId xmlns:a16="http://schemas.microsoft.com/office/drawing/2014/main" id="{1568306A-BEA9-A0E6-3387-B2D9CFF67AE5}"/>
                  </a:ext>
                </a:extLst>
              </p:cNvPr>
              <p:cNvPicPr/>
              <p:nvPr/>
            </p:nvPicPr>
            <p:blipFill>
              <a:blip r:embed="rId14"/>
              <a:stretch>
                <a:fillRect/>
              </a:stretch>
            </p:blipFill>
            <p:spPr>
              <a:xfrm>
                <a:off x="1032731" y="4300057"/>
                <a:ext cx="245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7F7BAF1A-56B5-D189-A81E-51BBB86E5505}"/>
                  </a:ext>
                </a:extLst>
              </p14:cNvPr>
              <p14:cNvContentPartPr/>
              <p14:nvPr/>
            </p14:nvContentPartPr>
            <p14:xfrm>
              <a:off x="3458771" y="4390777"/>
              <a:ext cx="2409840" cy="88560"/>
            </p14:xfrm>
          </p:contentPart>
        </mc:Choice>
        <mc:Fallback xmlns="">
          <p:pic>
            <p:nvPicPr>
              <p:cNvPr id="28" name="Ink 27">
                <a:extLst>
                  <a:ext uri="{FF2B5EF4-FFF2-40B4-BE49-F238E27FC236}">
                    <a16:creationId xmlns:a16="http://schemas.microsoft.com/office/drawing/2014/main" id="{7F7BAF1A-56B5-D189-A81E-51BBB86E5505}"/>
                  </a:ext>
                </a:extLst>
              </p:cNvPr>
              <p:cNvPicPr/>
              <p:nvPr/>
            </p:nvPicPr>
            <p:blipFill>
              <a:blip r:embed="rId16"/>
              <a:stretch>
                <a:fillRect/>
              </a:stretch>
            </p:blipFill>
            <p:spPr>
              <a:xfrm>
                <a:off x="3405131" y="4282777"/>
                <a:ext cx="2517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4B7CDCF1-E76F-E33B-DAFC-3455F6923EED}"/>
                  </a:ext>
                </a:extLst>
              </p14:cNvPr>
              <p14:cNvContentPartPr/>
              <p14:nvPr/>
            </p14:nvContentPartPr>
            <p14:xfrm>
              <a:off x="5917571" y="4424977"/>
              <a:ext cx="560160" cy="35280"/>
            </p14:xfrm>
          </p:contentPart>
        </mc:Choice>
        <mc:Fallback xmlns="">
          <p:pic>
            <p:nvPicPr>
              <p:cNvPr id="29" name="Ink 28">
                <a:extLst>
                  <a:ext uri="{FF2B5EF4-FFF2-40B4-BE49-F238E27FC236}">
                    <a16:creationId xmlns:a16="http://schemas.microsoft.com/office/drawing/2014/main" id="{4B7CDCF1-E76F-E33B-DAFC-3455F6923EED}"/>
                  </a:ext>
                </a:extLst>
              </p:cNvPr>
              <p:cNvPicPr/>
              <p:nvPr/>
            </p:nvPicPr>
            <p:blipFill>
              <a:blip r:embed="rId18"/>
              <a:stretch>
                <a:fillRect/>
              </a:stretch>
            </p:blipFill>
            <p:spPr>
              <a:xfrm>
                <a:off x="5863571" y="4317337"/>
                <a:ext cx="667800" cy="250920"/>
              </a:xfrm>
              <a:prstGeom prst="rect">
                <a:avLst/>
              </a:prstGeom>
            </p:spPr>
          </p:pic>
        </mc:Fallback>
      </mc:AlternateContent>
    </p:spTree>
    <p:extLst>
      <p:ext uri="{BB962C8B-B14F-4D97-AF65-F5344CB8AC3E}">
        <p14:creationId xmlns:p14="http://schemas.microsoft.com/office/powerpoint/2010/main" val="11830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6848-B407-AC20-0A4D-27D522AEF4FA}"/>
              </a:ext>
            </a:extLst>
          </p:cNvPr>
          <p:cNvSpPr>
            <a:spLocks noGrp="1"/>
          </p:cNvSpPr>
          <p:nvPr>
            <p:ph type="title"/>
          </p:nvPr>
        </p:nvSpPr>
        <p:spPr/>
        <p:txBody>
          <a:bodyPr/>
          <a:lstStyle/>
          <a:p>
            <a:r>
              <a:rPr lang="en-US" b="1" dirty="0"/>
              <a:t>Continuing Review progress</a:t>
            </a:r>
          </a:p>
        </p:txBody>
      </p:sp>
      <p:sp>
        <p:nvSpPr>
          <p:cNvPr id="3" name="Content Placeholder 2">
            <a:extLst>
              <a:ext uri="{FF2B5EF4-FFF2-40B4-BE49-F238E27FC236}">
                <a16:creationId xmlns:a16="http://schemas.microsoft.com/office/drawing/2014/main" id="{40717598-19F6-6F76-EF01-55F061A3A8FD}"/>
              </a:ext>
            </a:extLst>
          </p:cNvPr>
          <p:cNvSpPr>
            <a:spLocks noGrp="1"/>
          </p:cNvSpPr>
          <p:nvPr>
            <p:ph idx="1"/>
          </p:nvPr>
        </p:nvSpPr>
        <p:spPr/>
        <p:txBody>
          <a:bodyPr/>
          <a:lstStyle/>
          <a:p>
            <a:pPr marL="0" marR="0" indent="0">
              <a:spcBef>
                <a:spcPts val="0"/>
              </a:spcBef>
              <a:spcAft>
                <a:spcPts val="0"/>
              </a:spcAft>
              <a:buNone/>
            </a:pPr>
            <a:r>
              <a:rPr lang="en-US" dirty="0">
                <a:effectLst/>
                <a:ea typeface="Aptos" panose="020B0004020202020204" pitchFamily="34" charset="0"/>
                <a:cs typeface="Aptos" panose="020B0004020202020204" pitchFamily="34" charset="0"/>
              </a:rPr>
              <a:t>Continuing review is almost complete, we are just waiting </a:t>
            </a:r>
            <a:r>
              <a:rPr lang="en-US" dirty="0">
                <a:ea typeface="Aptos" panose="020B0004020202020204" pitchFamily="34" charset="0"/>
                <a:cs typeface="Aptos" panose="020B0004020202020204" pitchFamily="34" charset="0"/>
              </a:rPr>
              <a:t>for</a:t>
            </a:r>
            <a:r>
              <a:rPr lang="en-US" dirty="0">
                <a:effectLst/>
                <a:ea typeface="Aptos" panose="020B0004020202020204" pitchFamily="34" charset="0"/>
                <a:cs typeface="Aptos" panose="020B0004020202020204" pitchFamily="34" charset="0"/>
              </a:rPr>
              <a:t> a site to turn in their documents. We will have approval before the study expires on August 22</a:t>
            </a:r>
            <a:r>
              <a:rPr lang="en-US" baseline="30000" dirty="0">
                <a:effectLst/>
                <a:ea typeface="Aptos" panose="020B0004020202020204" pitchFamily="34" charset="0"/>
                <a:cs typeface="Aptos" panose="020B0004020202020204" pitchFamily="34" charset="0"/>
              </a:rPr>
              <a:t>nd</a:t>
            </a:r>
            <a:r>
              <a:rPr lang="en-US"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dirty="0">
                <a:effectLst/>
                <a:ea typeface="Aptos" panose="020B0004020202020204" pitchFamily="34" charset="0"/>
                <a:cs typeface="Aptos" panose="020B0004020202020204" pitchFamily="34" charset="0"/>
              </a:rPr>
              <a:t> </a:t>
            </a:r>
          </a:p>
          <a:p>
            <a:pPr marL="0" marR="0" indent="0">
              <a:spcBef>
                <a:spcPts val="0"/>
              </a:spcBef>
              <a:spcAft>
                <a:spcPts val="0"/>
              </a:spcAft>
              <a:buNone/>
            </a:pPr>
            <a:r>
              <a:rPr lang="en-US" dirty="0">
                <a:effectLst/>
                <a:ea typeface="Aptos" panose="020B0004020202020204" pitchFamily="34" charset="0"/>
                <a:cs typeface="Aptos" panose="020B0004020202020204" pitchFamily="34" charset="0"/>
              </a:rPr>
              <a:t>We appreciate your patience. </a:t>
            </a:r>
          </a:p>
          <a:p>
            <a:pPr marL="0" indent="0">
              <a:buNone/>
            </a:pPr>
            <a:endParaRPr lang="en-US" dirty="0"/>
          </a:p>
        </p:txBody>
      </p:sp>
    </p:spTree>
    <p:extLst>
      <p:ext uri="{BB962C8B-B14F-4D97-AF65-F5344CB8AC3E}">
        <p14:creationId xmlns:p14="http://schemas.microsoft.com/office/powerpoint/2010/main" val="1194802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643468" y="643467"/>
            <a:ext cx="3415612" cy="5571066"/>
          </a:xfrm>
        </p:spPr>
        <p:txBody>
          <a:bodyPr>
            <a:normAutofit/>
          </a:bodyPr>
          <a:lstStyle/>
          <a:p>
            <a:r>
              <a:rPr lang="en-US" dirty="0">
                <a:solidFill>
                  <a:srgbClr val="FFFFFF"/>
                </a:solidFill>
              </a:rPr>
              <a:t>NDMC Contact Information</a:t>
            </a:r>
          </a:p>
        </p:txBody>
      </p:sp>
      <p:sp>
        <p:nvSpPr>
          <p:cNvPr id="3" name="Content Placeholder 2"/>
          <p:cNvSpPr>
            <a:spLocks/>
          </p:cNvSpPr>
          <p:nvPr/>
        </p:nvSpPr>
        <p:spPr>
          <a:xfrm>
            <a:off x="5603875" y="2259685"/>
            <a:ext cx="2664202" cy="2383984"/>
          </a:xfrm>
          <a:prstGeom prst="rect">
            <a:avLst/>
          </a:prstGeom>
        </p:spPr>
        <p:txBody>
          <a:bodyPr>
            <a:normAutofit fontScale="85000" lnSpcReduction="20000"/>
          </a:bodyPr>
          <a:lstStyle/>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Faria Khattak - Data Manager</a:t>
            </a: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1CADE4">
                    <a:lumMod val="50000"/>
                  </a:srgbClr>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khattak@musc.edu</a:t>
            </a:r>
            <a:endParaRPr kumimoji="0" lang="en-US" sz="1400" b="0" i="0" u="none" strike="noStrike" kern="1200" cap="none" spc="0" normalizeH="0" baseline="0" noProof="0" dirty="0">
              <a:ln>
                <a:noFill/>
              </a:ln>
              <a:solidFill>
                <a:srgbClr val="1CADE4">
                  <a:lumMod val="50000"/>
                </a:srgbClr>
              </a:solidFill>
              <a:effectLst/>
              <a:uLnTx/>
              <a:uFillTx/>
              <a:latin typeface="Tw Cen MT" panose="020B0602020104020603"/>
              <a:ea typeface="+mn-ea"/>
              <a:cs typeface="+mn-cs"/>
            </a:endParaRPr>
          </a:p>
          <a:p>
            <a:pPr marL="0" marR="0" lvl="0" indent="0" algn="l" defTabSz="246888"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Emily Kaestner – Data Manager</a:t>
            </a: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sng" strike="noStrike" kern="1200" cap="none" spc="0" normalizeH="0" baseline="0" noProof="0" dirty="0">
                <a:ln>
                  <a:noFill/>
                </a:ln>
                <a:solidFill>
                  <a:srgbClr val="0053AF"/>
                </a:solidFill>
                <a:effectLst/>
                <a:uLnTx/>
                <a:uFillTx/>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kaestner@musc.edu</a:t>
            </a:r>
            <a:endParaRPr kumimoji="0" lang="en-US" sz="1400" b="0" i="0" u="sng" strike="noStrike" kern="1200" cap="none" spc="0" normalizeH="0" baseline="0" noProof="0" dirty="0">
              <a:ln>
                <a:noFill/>
              </a:ln>
              <a:solidFill>
                <a:srgbClr val="0053AF"/>
              </a:solidFill>
              <a:effectLst/>
              <a:uLnTx/>
              <a:uFillTx/>
              <a:latin typeface="Calibri" panose="020F0502020204030204" pitchFamily="34" charset="0"/>
              <a:ea typeface="+mn-ea"/>
              <a:cs typeface="+mn-cs"/>
            </a:endParaRPr>
          </a:p>
          <a:p>
            <a:pPr marL="0" marR="0" lvl="0" indent="0" algn="l" defTabSz="246888" rtl="0" eaLnBrk="1" fontAlgn="auto" latinLnBrk="0" hangingPunct="1">
              <a:lnSpc>
                <a:spcPct val="90000"/>
              </a:lnSpc>
              <a:spcBef>
                <a:spcPts val="0"/>
              </a:spcBef>
              <a:spcAft>
                <a:spcPts val="600"/>
              </a:spcAft>
              <a:buClrTx/>
              <a:buSzTx/>
              <a:buFontTx/>
              <a:buNone/>
              <a:tabLst/>
              <a:defRPr/>
            </a:pPr>
            <a:endParaRPr kumimoji="0" lang="en-US" sz="1400" b="0" i="0" u="sng" strike="noStrike" kern="1200" cap="none" spc="0" normalizeH="0" baseline="0" noProof="0" dirty="0">
              <a:ln>
                <a:noFill/>
              </a:ln>
              <a:solidFill>
                <a:srgbClr val="0053AF"/>
              </a:solidFill>
              <a:effectLst/>
              <a:uLnTx/>
              <a:uFillTx/>
              <a:latin typeface="Calibri" panose="020F0502020204030204" pitchFamily="34" charset="0"/>
              <a:ea typeface="+mn-ea"/>
              <a:cs typeface="+mn-cs"/>
            </a:endParaRP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Mariana Gould – Data Manager</a:t>
            </a: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sng" strike="noStrike" kern="1200" cap="none" spc="0" normalizeH="0" baseline="0" noProof="0" dirty="0">
                <a:ln>
                  <a:noFill/>
                </a:ln>
                <a:solidFill>
                  <a:srgbClr val="0053AF"/>
                </a:solidFill>
                <a:effectLst/>
                <a:uLnTx/>
                <a:uFillTx/>
                <a:latin typeface="Calibri" panose="020F0502020204030204" pitchFamily="34" charset="0"/>
                <a:ea typeface="+mn-ea"/>
                <a:cs typeface="+mn-cs"/>
              </a:rPr>
              <a:t>gouldma@musc.edu</a:t>
            </a:r>
          </a:p>
          <a:p>
            <a:pPr marL="0" marR="0" lvl="0" indent="0" algn="l" defTabSz="246888"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246888"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When to contact: User accounts, data entry, CRFs, or any other </a:t>
            </a:r>
            <a:r>
              <a:rPr kumimoji="0" lang="en-US" sz="1400" b="0" i="0" u="none" strike="noStrike" kern="1200" cap="none" spc="0" normalizeH="0" baseline="0" noProof="0" dirty="0" err="1">
                <a:ln>
                  <a:noFill/>
                </a:ln>
                <a:solidFill>
                  <a:prstClr val="black"/>
                </a:solidFill>
                <a:effectLst/>
                <a:uLnTx/>
                <a:uFillTx/>
                <a:latin typeface="Tw Cen MT" panose="020B0602020104020603"/>
                <a:ea typeface="+mn-ea"/>
                <a:cs typeface="+mn-cs"/>
              </a:rPr>
              <a:t>WebDCU</a:t>
            </a:r>
            <a:r>
              <a:rPr kumimoji="0" lang="en-US" sz="1400" b="0" i="0" u="none" strike="noStrike" kern="1200" cap="none" spc="0" normalizeH="0" baseline="0" noProof="0" dirty="0">
                <a:ln>
                  <a:noFill/>
                </a:ln>
                <a:solidFill>
                  <a:prstClr val="black"/>
                </a:solidFill>
                <a:effectLst/>
                <a:uLnTx/>
                <a:uFillTx/>
                <a:latin typeface="Tw Cen MT" panose="020B0602020104020603"/>
                <a:ea typeface="+mn-ea"/>
                <a:cs typeface="+mn-cs"/>
              </a:rPr>
              <a:t>-related questions </a:t>
            </a:r>
          </a:p>
        </p:txBody>
      </p:sp>
      <p:sp>
        <p:nvSpPr>
          <p:cNvPr id="5" name="TextBox 4">
            <a:extLst>
              <a:ext uri="{FF2B5EF4-FFF2-40B4-BE49-F238E27FC236}">
                <a16:creationId xmlns:a16="http://schemas.microsoft.com/office/drawing/2014/main" id="{0B4C6044-01AF-88EA-7517-816099470CD1}"/>
              </a:ext>
            </a:extLst>
          </p:cNvPr>
          <p:cNvSpPr txBox="1"/>
          <p:nvPr/>
        </p:nvSpPr>
        <p:spPr>
          <a:xfrm>
            <a:off x="8725635" y="2185757"/>
            <a:ext cx="2520215" cy="1841530"/>
          </a:xfrm>
          <a:prstGeom prst="rect">
            <a:avLst/>
          </a:prstGeom>
          <a:noFill/>
        </p:spPr>
        <p:txBody>
          <a:bodyPr wrap="square">
            <a:spAutoFit/>
          </a:bodyPr>
          <a:lstStyle/>
          <a:p>
            <a:pPr marL="0" marR="0" lvl="0" indent="0" algn="l" defTabSz="246888" rtl="0" eaLnBrk="1" fontAlgn="auto" latinLnBrk="0" hangingPunct="1">
              <a:lnSpc>
                <a:spcPct val="100000"/>
              </a:lnSpc>
              <a:spcBef>
                <a:spcPts val="0"/>
              </a:spcBef>
              <a:spcAft>
                <a:spcPts val="600"/>
              </a:spcAft>
              <a:buClrTx/>
              <a:buSzTx/>
              <a:buFontTx/>
              <a:buNone/>
              <a:tabLst/>
              <a:defRPr/>
            </a:pPr>
            <a:r>
              <a:rPr kumimoji="0" lang="en-US" sz="1296" b="0" i="0" u="none" strike="noStrike" kern="1200" cap="none" spc="0" normalizeH="0" baseline="0" noProof="0" dirty="0">
                <a:ln>
                  <a:noFill/>
                </a:ln>
                <a:solidFill>
                  <a:prstClr val="black"/>
                </a:solidFill>
                <a:effectLst/>
                <a:uLnTx/>
                <a:uFillTx/>
                <a:latin typeface="Tw Cen MT" panose="020B0602020104020603"/>
                <a:ea typeface="+mn-ea"/>
                <a:cs typeface="+mn-cs"/>
              </a:rPr>
              <a:t>Katherine Trosclair – Site Monitoring Manager</a:t>
            </a:r>
          </a:p>
          <a:p>
            <a:pPr marL="0" marR="0" lvl="0" indent="0" algn="l" defTabSz="246888" rtl="0" eaLnBrk="1" fontAlgn="auto" latinLnBrk="0" hangingPunct="1">
              <a:lnSpc>
                <a:spcPct val="100000"/>
              </a:lnSpc>
              <a:spcBef>
                <a:spcPts val="0"/>
              </a:spcBef>
              <a:spcAft>
                <a:spcPts val="600"/>
              </a:spcAft>
              <a:buClrTx/>
              <a:buSzTx/>
              <a:buFontTx/>
              <a:buNone/>
              <a:tabLst/>
              <a:defRPr/>
            </a:pPr>
            <a:r>
              <a:rPr kumimoji="0" lang="en-US" sz="1296" b="0" i="0" u="sng" strike="noStrike" kern="1200" cap="none" spc="0" normalizeH="0" baseline="0" noProof="0" dirty="0">
                <a:ln>
                  <a:noFill/>
                </a:ln>
                <a:solidFill>
                  <a:srgbClr val="1CADE4">
                    <a:lumMod val="50000"/>
                  </a:srgbClr>
                </a:solidFill>
                <a:effectLst/>
                <a:uLnTx/>
                <a:uFillTx/>
                <a:latin typeface="Tw Cen MT" panose="020B0602020104020603"/>
                <a:ea typeface="+mn-ea"/>
                <a:cs typeface="+mn-cs"/>
                <a:hlinkClick r:id="rId5">
                  <a:extLst>
                    <a:ext uri="{A12FA001-AC4F-418D-AE19-62706E023703}">
                      <ahyp:hlinkClr xmlns:ahyp="http://schemas.microsoft.com/office/drawing/2018/hyperlinkcolor" val="tx"/>
                    </a:ext>
                  </a:extLst>
                </a:hlinkClick>
              </a:rPr>
              <a:t>trosclak@musc.edu</a:t>
            </a:r>
            <a:endParaRPr kumimoji="0" lang="en-US" sz="1296" b="0" i="0" u="none" strike="noStrike" kern="1200" cap="none" spc="0" normalizeH="0" baseline="0" noProof="0" dirty="0">
              <a:ln>
                <a:noFill/>
              </a:ln>
              <a:solidFill>
                <a:srgbClr val="1CADE4">
                  <a:lumMod val="50000"/>
                </a:srgbClr>
              </a:solidFill>
              <a:effectLst/>
              <a:uLnTx/>
              <a:uFillTx/>
              <a:latin typeface="Tw Cen MT" panose="020B0602020104020603"/>
              <a:ea typeface="+mn-ea"/>
              <a:cs typeface="+mn-cs"/>
            </a:endParaRPr>
          </a:p>
          <a:p>
            <a:pPr marL="0" marR="0" lvl="0" indent="0" algn="l" defTabSz="246888" rtl="0" eaLnBrk="1" fontAlgn="auto" latinLnBrk="0" hangingPunct="1">
              <a:lnSpc>
                <a:spcPct val="100000"/>
              </a:lnSpc>
              <a:spcBef>
                <a:spcPts val="0"/>
              </a:spcBef>
              <a:spcAft>
                <a:spcPts val="600"/>
              </a:spcAft>
              <a:buClrTx/>
              <a:buSzTx/>
              <a:buFontTx/>
              <a:buNone/>
              <a:tabLst/>
              <a:defRPr/>
            </a:pPr>
            <a:r>
              <a:rPr kumimoji="0" lang="en-US" sz="1296" b="0" i="0" u="none" strike="noStrike" kern="1200" cap="none" spc="0" normalizeH="0" baseline="0" noProof="0" dirty="0">
                <a:ln>
                  <a:noFill/>
                </a:ln>
                <a:solidFill>
                  <a:prstClr val="black"/>
                </a:solidFill>
                <a:effectLst/>
                <a:uLnTx/>
                <a:uFillTx/>
                <a:latin typeface="Tw Cen MT" panose="020B0602020104020603"/>
                <a:ea typeface="+mn-ea"/>
                <a:cs typeface="+mn-cs"/>
              </a:rPr>
              <a:t>When to contact: If you have </a:t>
            </a:r>
            <a:r>
              <a:rPr kumimoji="0" lang="en-US" sz="1296" b="0" i="0" u="none" strike="noStrike" kern="1200" cap="none" spc="0" normalizeH="0" baseline="0" noProof="0" dirty="0" err="1">
                <a:ln>
                  <a:noFill/>
                </a:ln>
                <a:solidFill>
                  <a:prstClr val="black"/>
                </a:solidFill>
                <a:effectLst/>
                <a:uLnTx/>
                <a:uFillTx/>
                <a:latin typeface="Tw Cen MT" panose="020B0602020104020603"/>
                <a:ea typeface="+mn-ea"/>
                <a:cs typeface="+mn-cs"/>
              </a:rPr>
              <a:t>WebDCU</a:t>
            </a:r>
            <a:r>
              <a:rPr kumimoji="0" lang="en-US" sz="1296" b="0" i="0" u="none" strike="noStrike" kern="1200" cap="none" spc="0" normalizeH="0" baseline="0" noProof="0" dirty="0">
                <a:ln>
                  <a:noFill/>
                </a:ln>
                <a:solidFill>
                  <a:prstClr val="black"/>
                </a:solidFill>
                <a:effectLst/>
                <a:uLnTx/>
                <a:uFillTx/>
                <a:latin typeface="Tw Cen MT" panose="020B0602020104020603"/>
                <a:ea typeface="+mn-ea"/>
                <a:cs typeface="+mn-cs"/>
              </a:rPr>
              <a:t>-related DOA/regulatory database questions, Informed Consent, Remote or Site Monitoring questions</a:t>
            </a:r>
            <a:endPar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86541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81F1-E2F5-203D-F35F-83F85E6B8ACC}"/>
              </a:ext>
            </a:extLst>
          </p:cNvPr>
          <p:cNvSpPr>
            <a:spLocks noGrp="1"/>
          </p:cNvSpPr>
          <p:nvPr>
            <p:ph type="title"/>
          </p:nvPr>
        </p:nvSpPr>
        <p:spPr/>
        <p:txBody>
          <a:bodyPr/>
          <a:lstStyle/>
          <a:p>
            <a:r>
              <a:rPr lang="en-US" dirty="0"/>
              <a:t>We’re planning an in-person investigator and coordinator meeting!</a:t>
            </a:r>
          </a:p>
        </p:txBody>
      </p:sp>
      <p:sp>
        <p:nvSpPr>
          <p:cNvPr id="3" name="Content Placeholder 2">
            <a:extLst>
              <a:ext uri="{FF2B5EF4-FFF2-40B4-BE49-F238E27FC236}">
                <a16:creationId xmlns:a16="http://schemas.microsoft.com/office/drawing/2014/main" id="{C9DEAA8B-769E-3A16-3F9F-30FA10BC4452}"/>
              </a:ext>
            </a:extLst>
          </p:cNvPr>
          <p:cNvSpPr>
            <a:spLocks noGrp="1"/>
          </p:cNvSpPr>
          <p:nvPr>
            <p:ph idx="1"/>
          </p:nvPr>
        </p:nvSpPr>
        <p:spPr/>
        <p:txBody>
          <a:bodyPr/>
          <a:lstStyle/>
          <a:p>
            <a:r>
              <a:rPr lang="en-US" dirty="0"/>
              <a:t>Save the date: Oct 24/25</a:t>
            </a:r>
          </a:p>
          <a:p>
            <a:r>
              <a:rPr lang="en-US" dirty="0"/>
              <a:t>Suggestions for topics you’d like us to cover?</a:t>
            </a:r>
          </a:p>
        </p:txBody>
      </p:sp>
    </p:spTree>
    <p:extLst>
      <p:ext uri="{BB962C8B-B14F-4D97-AF65-F5344CB8AC3E}">
        <p14:creationId xmlns:p14="http://schemas.microsoft.com/office/powerpoint/2010/main" val="29640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7255E-D437-3A44-FD14-CE063A9C880A}"/>
              </a:ext>
            </a:extLst>
          </p:cNvPr>
          <p:cNvPicPr>
            <a:picLocks noChangeAspect="1"/>
          </p:cNvPicPr>
          <p:nvPr/>
        </p:nvPicPr>
        <p:blipFill>
          <a:blip r:embed="rId2"/>
          <a:stretch>
            <a:fillRect/>
          </a:stretch>
        </p:blipFill>
        <p:spPr>
          <a:xfrm>
            <a:off x="456413" y="794970"/>
            <a:ext cx="11279174" cy="5268060"/>
          </a:xfrm>
          <a:prstGeom prst="rect">
            <a:avLst/>
          </a:prstGeom>
          <a:ln w="15875">
            <a:solidFill>
              <a:schemeClr val="accent1"/>
            </a:solidFill>
          </a:ln>
        </p:spPr>
      </p:pic>
    </p:spTree>
    <p:extLst>
      <p:ext uri="{BB962C8B-B14F-4D97-AF65-F5344CB8AC3E}">
        <p14:creationId xmlns:p14="http://schemas.microsoft.com/office/powerpoint/2010/main" val="68835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and Primary Endpoints</a:t>
            </a:r>
          </a:p>
        </p:txBody>
      </p:sp>
      <p:sp>
        <p:nvSpPr>
          <p:cNvPr id="3" name="Content Placeholder 2"/>
          <p:cNvSpPr>
            <a:spLocks noGrp="1"/>
          </p:cNvSpPr>
          <p:nvPr>
            <p:ph idx="1"/>
          </p:nvPr>
        </p:nvSpPr>
        <p:spPr/>
        <p:txBody>
          <a:bodyPr>
            <a:normAutofit lnSpcReduction="10000"/>
          </a:bodyPr>
          <a:lstStyle/>
          <a:p>
            <a:pPr marL="0" indent="0">
              <a:buNone/>
            </a:pPr>
            <a:r>
              <a:rPr lang="en-US" b="1" dirty="0"/>
              <a:t>Objectives</a:t>
            </a:r>
            <a:r>
              <a:rPr lang="en-US" dirty="0"/>
              <a:t>: Determine whether treatment of obstructive sleep apnea (OSA) with positive airway pressure started shortly after acute ischemic stroke or high risk TIA (1) reduces recurrent stroke, acute coronary syndrome, and all-cause mortality 6 months after the event (</a:t>
            </a:r>
            <a:r>
              <a:rPr lang="en-US" u="sng" dirty="0"/>
              <a:t>prevention aim</a:t>
            </a:r>
            <a:r>
              <a:rPr lang="en-US" dirty="0"/>
              <a:t>), and (2) improves stroke outcomes at 3 months in patients who experienced an ischemic stroke (</a:t>
            </a:r>
            <a:r>
              <a:rPr lang="en-US" u="sng" dirty="0"/>
              <a:t>recovery aim</a:t>
            </a:r>
            <a:r>
              <a:rPr lang="en-US" dirty="0"/>
              <a:t>). </a:t>
            </a:r>
          </a:p>
          <a:p>
            <a:pPr marL="0" indent="0">
              <a:buNone/>
            </a:pPr>
            <a:r>
              <a:rPr lang="en-US" b="1" dirty="0"/>
              <a:t>Primary Endpoints</a:t>
            </a:r>
            <a:r>
              <a:rPr lang="en-US" dirty="0"/>
              <a:t>: (1) Prevention endpoint: the composite outcome of recurrent stroke, acute coronary syndrome, or all-cause mortality at 6 months, (2) Recovery endpoint: functional outcome at 3 months.</a:t>
            </a:r>
          </a:p>
          <a:p>
            <a:pPr marL="0" indent="0">
              <a:buNone/>
            </a:pPr>
            <a:r>
              <a:rPr lang="en-US" b="1" dirty="0"/>
              <a:t>Secondary Endpoints</a:t>
            </a:r>
            <a:r>
              <a:rPr lang="en-US" dirty="0"/>
              <a:t>: neurological, cognitive, and quality of life outcomes at 3 months. </a:t>
            </a:r>
          </a:p>
          <a:p>
            <a:pPr marL="0" indent="0">
              <a:buNone/>
            </a:pPr>
            <a:endParaRPr lang="en-US" dirty="0"/>
          </a:p>
        </p:txBody>
      </p:sp>
    </p:spTree>
    <p:extLst>
      <p:ext uri="{BB962C8B-B14F-4D97-AF65-F5344CB8AC3E}">
        <p14:creationId xmlns:p14="http://schemas.microsoft.com/office/powerpoint/2010/main" val="284460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time of analysis</a:t>
            </a:r>
          </a:p>
        </p:txBody>
      </p:sp>
      <p:sp>
        <p:nvSpPr>
          <p:cNvPr id="3" name="Content Placeholder 2"/>
          <p:cNvSpPr>
            <a:spLocks noGrp="1"/>
          </p:cNvSpPr>
          <p:nvPr>
            <p:ph idx="1"/>
          </p:nvPr>
        </p:nvSpPr>
        <p:spPr/>
        <p:txBody>
          <a:bodyPr/>
          <a:lstStyle/>
          <a:p>
            <a:r>
              <a:rPr lang="en-US" dirty="0"/>
              <a:t>Prevention (n=3,062)</a:t>
            </a:r>
          </a:p>
          <a:p>
            <a:pPr lvl="1"/>
            <a:r>
              <a:rPr lang="en-US" dirty="0"/>
              <a:t>All subjects: ischemic stroke or high-risk TIA within prior 14 days</a:t>
            </a:r>
          </a:p>
          <a:p>
            <a:endParaRPr lang="en-US" dirty="0"/>
          </a:p>
          <a:p>
            <a:r>
              <a:rPr lang="en-US" dirty="0"/>
              <a:t>Recovery (n=1,362)</a:t>
            </a:r>
          </a:p>
          <a:p>
            <a:pPr lvl="1"/>
            <a:r>
              <a:rPr lang="en-US" dirty="0"/>
              <a:t>Ischemic stroke within prior 7 days</a:t>
            </a:r>
          </a:p>
          <a:p>
            <a:pPr lvl="1"/>
            <a:r>
              <a:rPr lang="en-US" dirty="0"/>
              <a:t>NIHSS ≥1 at time of enrollment</a:t>
            </a:r>
          </a:p>
        </p:txBody>
      </p:sp>
    </p:spTree>
    <p:extLst>
      <p:ext uri="{BB962C8B-B14F-4D97-AF65-F5344CB8AC3E}">
        <p14:creationId xmlns:p14="http://schemas.microsoft.com/office/powerpoint/2010/main" val="145990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6B740-3EA1-05D5-9AB2-3E9950923E43}"/>
              </a:ext>
            </a:extLst>
          </p:cNvPr>
          <p:cNvSpPr>
            <a:spLocks noGrp="1"/>
          </p:cNvSpPr>
          <p:nvPr>
            <p:ph type="title"/>
          </p:nvPr>
        </p:nvSpPr>
        <p:spPr/>
        <p:txBody>
          <a:bodyPr/>
          <a:lstStyle/>
          <a:p>
            <a:r>
              <a:rPr lang="en-US" dirty="0"/>
              <a:t>Prespecified interim analysis plan</a:t>
            </a:r>
          </a:p>
        </p:txBody>
      </p:sp>
      <p:sp>
        <p:nvSpPr>
          <p:cNvPr id="5" name="Content Placeholder 4">
            <a:extLst>
              <a:ext uri="{FF2B5EF4-FFF2-40B4-BE49-F238E27FC236}">
                <a16:creationId xmlns:a16="http://schemas.microsoft.com/office/drawing/2014/main" id="{BF3C912E-CE34-B88E-A950-2A5CA0E3639C}"/>
              </a:ext>
            </a:extLst>
          </p:cNvPr>
          <p:cNvSpPr>
            <a:spLocks noGrp="1"/>
          </p:cNvSpPr>
          <p:nvPr>
            <p:ph idx="1"/>
          </p:nvPr>
        </p:nvSpPr>
        <p:spPr/>
        <p:txBody>
          <a:bodyPr/>
          <a:lstStyle/>
          <a:p>
            <a:r>
              <a:rPr lang="en-US" dirty="0"/>
              <a:t>After outcomes available for the first 40% of randomized subjects</a:t>
            </a:r>
          </a:p>
          <a:p>
            <a:r>
              <a:rPr lang="en-US" dirty="0"/>
              <a:t>Prevention aim</a:t>
            </a:r>
          </a:p>
          <a:p>
            <a:pPr lvl="1"/>
            <a:r>
              <a:rPr lang="en-US" dirty="0"/>
              <a:t>Sample size re-estimation</a:t>
            </a:r>
          </a:p>
          <a:p>
            <a:pPr lvl="1"/>
            <a:r>
              <a:rPr lang="en-US" dirty="0"/>
              <a:t>Futility analysis</a:t>
            </a:r>
          </a:p>
          <a:p>
            <a:pPr lvl="1"/>
            <a:r>
              <a:rPr lang="en-US" dirty="0"/>
              <a:t>Assessment for overwhelming efficacy</a:t>
            </a:r>
          </a:p>
          <a:p>
            <a:r>
              <a:rPr lang="en-US" dirty="0"/>
              <a:t>Recovery aim</a:t>
            </a:r>
          </a:p>
          <a:p>
            <a:pPr lvl="1"/>
            <a:r>
              <a:rPr lang="en-US" dirty="0"/>
              <a:t>Assessment for overwhelming efficacy</a:t>
            </a:r>
          </a:p>
          <a:p>
            <a:endParaRPr lang="en-US" dirty="0"/>
          </a:p>
        </p:txBody>
      </p:sp>
    </p:spTree>
    <p:extLst>
      <p:ext uri="{BB962C8B-B14F-4D97-AF65-F5344CB8AC3E}">
        <p14:creationId xmlns:p14="http://schemas.microsoft.com/office/powerpoint/2010/main" val="248362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6B740-3EA1-05D5-9AB2-3E9950923E43}"/>
              </a:ext>
            </a:extLst>
          </p:cNvPr>
          <p:cNvSpPr>
            <a:spLocks noGrp="1"/>
          </p:cNvSpPr>
          <p:nvPr>
            <p:ph type="title"/>
          </p:nvPr>
        </p:nvSpPr>
        <p:spPr/>
        <p:txBody>
          <a:bodyPr/>
          <a:lstStyle/>
          <a:p>
            <a:r>
              <a:rPr lang="en-US" dirty="0"/>
              <a:t>Prespecified interim analysis results</a:t>
            </a:r>
          </a:p>
        </p:txBody>
      </p:sp>
      <p:sp>
        <p:nvSpPr>
          <p:cNvPr id="2" name="TextBox 1">
            <a:extLst>
              <a:ext uri="{FF2B5EF4-FFF2-40B4-BE49-F238E27FC236}">
                <a16:creationId xmlns:a16="http://schemas.microsoft.com/office/drawing/2014/main" id="{D7E0E97E-94B2-53DF-7C21-D71DD906B142}"/>
              </a:ext>
            </a:extLst>
          </p:cNvPr>
          <p:cNvSpPr txBox="1"/>
          <p:nvPr/>
        </p:nvSpPr>
        <p:spPr>
          <a:xfrm>
            <a:off x="2035534" y="1685677"/>
            <a:ext cx="7227736" cy="413136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983299465"/>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2527</Words>
  <Application>Microsoft Office PowerPoint</Application>
  <PresentationFormat>Widescreen</PresentationFormat>
  <Paragraphs>243</Paragraphs>
  <Slides>41</Slides>
  <Notes>15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41</vt:i4>
      </vt:variant>
    </vt:vector>
  </HeadingPairs>
  <TitlesOfParts>
    <vt:vector size="60" baseType="lpstr">
      <vt:lpstr>Aptos</vt:lpstr>
      <vt:lpstr>Aptos Display</vt:lpstr>
      <vt:lpstr>Arial</vt:lpstr>
      <vt:lpstr>Arial,Times New Roman</vt:lpstr>
      <vt:lpstr>Calibri</vt:lpstr>
      <vt:lpstr>Calibri Light</vt:lpstr>
      <vt:lpstr>Cambria</vt:lpstr>
      <vt:lpstr>Nunito</vt:lpstr>
      <vt:lpstr>Roboto</vt:lpstr>
      <vt:lpstr>Roboto Slab</vt:lpstr>
      <vt:lpstr>Tw Cen MT</vt:lpstr>
      <vt:lpstr>Tw Cen MT Condensed</vt:lpstr>
      <vt:lpstr>Wingdings</vt:lpstr>
      <vt:lpstr>Wingdings 3</vt:lpstr>
      <vt:lpstr>Office Theme</vt:lpstr>
      <vt:lpstr>1_Office Theme</vt:lpstr>
      <vt:lpstr>Simple Light</vt:lpstr>
      <vt:lpstr>Marina</vt:lpstr>
      <vt:lpstr>Integral</vt:lpstr>
      <vt:lpstr>July 22, 2024</vt:lpstr>
      <vt:lpstr>Agenda</vt:lpstr>
      <vt:lpstr>Enrollment update</vt:lpstr>
      <vt:lpstr>Continuing Review progress</vt:lpstr>
      <vt:lpstr>PowerPoint Presentation</vt:lpstr>
      <vt:lpstr>Objectives and Primary Endpoints</vt:lpstr>
      <vt:lpstr>…at the time of analysis</vt:lpstr>
      <vt:lpstr>Prespecified interim analysis plan</vt:lpstr>
      <vt:lpstr>Prespecified interim analysis results</vt:lpstr>
      <vt:lpstr>DSMB recommendations (accepted by NINDS)</vt:lpstr>
      <vt:lpstr>Practical implications</vt:lpstr>
      <vt:lpstr>Practical implications</vt:lpstr>
      <vt:lpstr>CIRB</vt:lpstr>
      <vt:lpstr>How to determine eligibility</vt:lpstr>
      <vt:lpstr>Performance of NIHSS by study team</vt:lpstr>
      <vt:lpstr>Have questions? The Sleep SMART GPT has answers!</vt:lpstr>
      <vt:lpstr>PowerPoint Presentation</vt:lpstr>
      <vt:lpstr>Benefits</vt:lpstr>
      <vt:lpstr>How to find it</vt:lpstr>
      <vt:lpstr>Survey question: Have you asked a question of the GPT? </vt:lpstr>
      <vt:lpstr>Check in calls</vt:lpstr>
      <vt:lpstr>Survey question: When you configure the Nox T3 device, what type of computer do you use: </vt:lpstr>
      <vt:lpstr>PowerPoint Presentation</vt:lpstr>
      <vt:lpstr>Preparedness Tests</vt:lpstr>
      <vt:lpstr>Device Compatibility Test</vt:lpstr>
      <vt:lpstr>Device Compatibility Test</vt:lpstr>
      <vt:lpstr>Dummy Test</vt:lpstr>
      <vt:lpstr>Dummy Test</vt:lpstr>
      <vt:lpstr>Dummy Test</vt:lpstr>
      <vt:lpstr>Security Issues</vt:lpstr>
      <vt:lpstr>Can’t get to the KOEO platform</vt:lpstr>
      <vt:lpstr>EROFS Error</vt:lpstr>
      <vt:lpstr>“Server not responding” error</vt:lpstr>
      <vt:lpstr>WebDCU form updates</vt:lpstr>
      <vt:lpstr>Subject enrollment Updates</vt:lpstr>
      <vt:lpstr>Subject enrollment updates</vt:lpstr>
      <vt:lpstr>New screen failure definition</vt:lpstr>
      <vt:lpstr>Consenting and Monitoring Updates</vt:lpstr>
      <vt:lpstr>F245 informed consent (Update)</vt:lpstr>
      <vt:lpstr>NDMC Contact Information</vt:lpstr>
      <vt:lpstr>We’re planning an in-person investigator and coordinator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Brown</dc:creator>
  <cp:lastModifiedBy>Novitski, Kayla</cp:lastModifiedBy>
  <cp:revision>31</cp:revision>
  <dcterms:created xsi:type="dcterms:W3CDTF">2024-05-30T21:16:56Z</dcterms:created>
  <dcterms:modified xsi:type="dcterms:W3CDTF">2024-07-22T17:51:17Z</dcterms:modified>
</cp:coreProperties>
</file>