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64" r:id="rId2"/>
    <p:sldId id="268" r:id="rId3"/>
    <p:sldId id="272" r:id="rId4"/>
    <p:sldId id="273"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269" r:id="rId23"/>
    <p:sldId id="271" r:id="rId24"/>
    <p:sldId id="265" r:id="rId25"/>
    <p:sldId id="26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27" r:id="rId39"/>
    <p:sldId id="294" r:id="rId40"/>
    <p:sldId id="295" r:id="rId41"/>
    <p:sldId id="296" r:id="rId42"/>
    <p:sldId id="297" r:id="rId43"/>
    <p:sldId id="298" r:id="rId44"/>
    <p:sldId id="299" r:id="rId45"/>
    <p:sldId id="300" r:id="rId46"/>
    <p:sldId id="301" r:id="rId47"/>
    <p:sldId id="302" r:id="rId48"/>
    <p:sldId id="303" r:id="rId49"/>
    <p:sldId id="274" r:id="rId50"/>
    <p:sldId id="275" r:id="rId51"/>
    <p:sldId id="287" r:id="rId52"/>
    <p:sldId id="288" r:id="rId53"/>
    <p:sldId id="281" r:id="rId54"/>
    <p:sldId id="282" r:id="rId55"/>
    <p:sldId id="278" r:id="rId56"/>
    <p:sldId id="279" r:id="rId57"/>
    <p:sldId id="280" r:id="rId58"/>
    <p:sldId id="283" r:id="rId59"/>
    <p:sldId id="284" r:id="rId60"/>
    <p:sldId id="291" r:id="rId61"/>
    <p:sldId id="292" r:id="rId62"/>
    <p:sldId id="293" r:id="rId63"/>
    <p:sldId id="289" r:id="rId64"/>
    <p:sldId id="290" r:id="rId65"/>
    <p:sldId id="308" r:id="rId66"/>
    <p:sldId id="309" r:id="rId67"/>
    <p:sldId id="306" r:id="rId68"/>
    <p:sldId id="276" r:id="rId69"/>
    <p:sldId id="277" r:id="rId70"/>
    <p:sldId id="307" r:id="rId71"/>
    <p:sldId id="285" r:id="rId72"/>
    <p:sldId id="286" r:id="rId73"/>
    <p:sldId id="266"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 Steven L" initials="WSL" lastIdx="9" clrIdx="0">
    <p:extLst>
      <p:ext uri="{19B8F6BF-5375-455C-9EA6-DF929625EA0E}">
        <p15:presenceInfo xmlns:p15="http://schemas.microsoft.com/office/powerpoint/2012/main" userId="S-1-5-21-4279633407-28481931-2677731258-315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094"/>
    <a:srgbClr val="3333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12" autoAdjust="0"/>
    <p:restoredTop sz="94660"/>
  </p:normalViewPr>
  <p:slideViewPr>
    <p:cSldViewPr snapToGrid="0">
      <p:cViewPr varScale="1">
        <p:scale>
          <a:sx n="86" d="100"/>
          <a:sy n="86" d="100"/>
        </p:scale>
        <p:origin x="365" y="5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nifile002\users\rsm2\MyDocs\Word%20Documents\GRANTS\CREST-H\Site%20Recruitment%20and%20Training\Copy%20of%20CREST-H%20Enrollment%200401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CREST-H Cummulative Enrollment 2018-20</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009237167054254E-2"/>
          <c:y val="0.17909225632510223"/>
          <c:w val="0.88764939755256678"/>
          <c:h val="0.76901046851902133"/>
        </c:manualLayout>
      </c:layout>
      <c:lineChart>
        <c:grouping val="standard"/>
        <c:varyColors val="0"/>
        <c:ser>
          <c:idx val="0"/>
          <c:order val="0"/>
          <c:spPr>
            <a:ln w="28575" cap="rnd">
              <a:solidFill>
                <a:srgbClr val="FF0000"/>
              </a:solidFill>
              <a:round/>
            </a:ln>
            <a:effectLst/>
          </c:spPr>
          <c:marker>
            <c:symbol val="none"/>
          </c:marker>
          <c:cat>
            <c:strRef>
              <c:f>Sheet1!$M$10:$AN$10</c:f>
              <c:strCache>
                <c:ptCount val="28"/>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June</c:v>
                </c:pt>
                <c:pt idx="18">
                  <c:v>July</c:v>
                </c:pt>
                <c:pt idx="19">
                  <c:v>Aug</c:v>
                </c:pt>
                <c:pt idx="20">
                  <c:v>Sep</c:v>
                </c:pt>
                <c:pt idx="21">
                  <c:v>Oct</c:v>
                </c:pt>
                <c:pt idx="22">
                  <c:v>Nov</c:v>
                </c:pt>
                <c:pt idx="23">
                  <c:v>Dec</c:v>
                </c:pt>
                <c:pt idx="24">
                  <c:v>Jan</c:v>
                </c:pt>
                <c:pt idx="25">
                  <c:v>Feb</c:v>
                </c:pt>
                <c:pt idx="26">
                  <c:v>Mar</c:v>
                </c:pt>
                <c:pt idx="27">
                  <c:v>Apr</c:v>
                </c:pt>
              </c:strCache>
            </c:strRef>
          </c:cat>
          <c:val>
            <c:numRef>
              <c:f>Sheet1!$M$17:$AN$17</c:f>
              <c:numCache>
                <c:formatCode>General</c:formatCode>
                <c:ptCount val="28"/>
                <c:pt idx="0">
                  <c:v>1</c:v>
                </c:pt>
                <c:pt idx="1">
                  <c:v>1</c:v>
                </c:pt>
                <c:pt idx="2">
                  <c:v>1</c:v>
                </c:pt>
                <c:pt idx="3">
                  <c:v>2</c:v>
                </c:pt>
                <c:pt idx="4">
                  <c:v>2</c:v>
                </c:pt>
                <c:pt idx="5">
                  <c:v>4</c:v>
                </c:pt>
                <c:pt idx="6">
                  <c:v>8</c:v>
                </c:pt>
                <c:pt idx="7">
                  <c:v>12</c:v>
                </c:pt>
                <c:pt idx="8">
                  <c:v>18</c:v>
                </c:pt>
                <c:pt idx="9">
                  <c:v>28</c:v>
                </c:pt>
                <c:pt idx="10">
                  <c:v>34</c:v>
                </c:pt>
                <c:pt idx="11">
                  <c:v>34</c:v>
                </c:pt>
                <c:pt idx="12">
                  <c:v>45</c:v>
                </c:pt>
                <c:pt idx="13">
                  <c:v>53</c:v>
                </c:pt>
                <c:pt idx="14">
                  <c:v>55</c:v>
                </c:pt>
                <c:pt idx="15">
                  <c:v>63</c:v>
                </c:pt>
                <c:pt idx="16">
                  <c:v>72</c:v>
                </c:pt>
                <c:pt idx="17">
                  <c:v>82</c:v>
                </c:pt>
                <c:pt idx="18">
                  <c:v>96</c:v>
                </c:pt>
                <c:pt idx="19">
                  <c:v>104</c:v>
                </c:pt>
                <c:pt idx="20">
                  <c:v>111</c:v>
                </c:pt>
                <c:pt idx="21">
                  <c:v>116</c:v>
                </c:pt>
                <c:pt idx="22">
                  <c:v>118</c:v>
                </c:pt>
                <c:pt idx="23">
                  <c:v>126</c:v>
                </c:pt>
                <c:pt idx="24">
                  <c:v>133</c:v>
                </c:pt>
                <c:pt idx="25">
                  <c:v>138</c:v>
                </c:pt>
                <c:pt idx="26">
                  <c:v>139</c:v>
                </c:pt>
                <c:pt idx="27">
                  <c:v>139</c:v>
                </c:pt>
              </c:numCache>
            </c:numRef>
          </c:val>
          <c:smooth val="0"/>
          <c:extLst>
            <c:ext xmlns:c16="http://schemas.microsoft.com/office/drawing/2014/chart" uri="{C3380CC4-5D6E-409C-BE32-E72D297353CC}">
              <c16:uniqueId val="{00000000-E135-494D-835E-C3C35098A58A}"/>
            </c:ext>
          </c:extLst>
        </c:ser>
        <c:dLbls>
          <c:showLegendKey val="0"/>
          <c:showVal val="0"/>
          <c:showCatName val="0"/>
          <c:showSerName val="0"/>
          <c:showPercent val="0"/>
          <c:showBubbleSize val="0"/>
        </c:dLbls>
        <c:smooth val="0"/>
        <c:axId val="390419024"/>
        <c:axId val="390420592"/>
      </c:lineChart>
      <c:catAx>
        <c:axId val="39041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0420592"/>
        <c:crosses val="autoZero"/>
        <c:auto val="1"/>
        <c:lblAlgn val="ctr"/>
        <c:lblOffset val="100"/>
        <c:noMultiLvlLbl val="0"/>
      </c:catAx>
      <c:valAx>
        <c:axId val="390420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0419024"/>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6A387EC-97C7-4C7A-93AA-4548B8018D37}" type="datetimeFigureOut">
              <a:rPr lang="en-US" smtClean="0"/>
              <a:t>4/8/2020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47E377F-75AE-44A7-A75C-F43B7D4CE40B}" type="slidenum">
              <a:rPr lang="en-US" smtClean="0"/>
              <a:t>‹#›</a:t>
            </a:fld>
            <a:endParaRPr lang="en-US"/>
          </a:p>
        </p:txBody>
      </p:sp>
    </p:spTree>
    <p:extLst>
      <p:ext uri="{BB962C8B-B14F-4D97-AF65-F5344CB8AC3E}">
        <p14:creationId xmlns:p14="http://schemas.microsoft.com/office/powerpoint/2010/main" val="46707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Abby / </a:t>
            </a:r>
            <a:r>
              <a:rPr lang="en-US" dirty="0" err="1"/>
              <a:t>Dr</a:t>
            </a:r>
            <a:r>
              <a:rPr lang="en-US" dirty="0"/>
              <a:t> </a:t>
            </a:r>
            <a:r>
              <a:rPr lang="en-US" dirty="0" err="1"/>
              <a:t>stribe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E377F-75AE-44A7-A75C-F43B7D4CE4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581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2320E-AAE6-4995-A3E9-A8FBCD3AAB1F}" type="slidenum">
              <a:rPr lang="en-US" smtClean="0"/>
              <a:t>60</a:t>
            </a:fld>
            <a:endParaRPr lang="en-US"/>
          </a:p>
        </p:txBody>
      </p:sp>
    </p:spTree>
    <p:extLst>
      <p:ext uri="{BB962C8B-B14F-4D97-AF65-F5344CB8AC3E}">
        <p14:creationId xmlns:p14="http://schemas.microsoft.com/office/powerpoint/2010/main" val="4017031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dirty="0">
              <a:solidFill>
                <a:schemeClr val="tx1"/>
              </a:solidFill>
              <a:effectLst/>
              <a:latin typeface="Arial" charset="0"/>
              <a:ea typeface="MS PGothic" pitchFamily="34" charset="-128"/>
              <a:cs typeface="MS PGothic" charset="0"/>
            </a:endParaRPr>
          </a:p>
        </p:txBody>
      </p:sp>
    </p:spTree>
    <p:extLst>
      <p:ext uri="{BB962C8B-B14F-4D97-AF65-F5344CB8AC3E}">
        <p14:creationId xmlns:p14="http://schemas.microsoft.com/office/powerpoint/2010/main" val="3883481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S PGothic" pitchFamily="34" charset="-128"/>
                <a:cs typeface="MS PGothic" charset="0"/>
              </a:rPr>
              <a:t>1.	Score of 3 to 7 on the Glasgow Coma Scale (indicating deep coma).</a:t>
            </a:r>
          </a:p>
          <a:p>
            <a:r>
              <a:rPr lang="en-US" sz="1200" kern="1200" dirty="0">
                <a:solidFill>
                  <a:schemeClr val="tx1"/>
                </a:solidFill>
                <a:effectLst/>
                <a:latin typeface="Arial" charset="0"/>
                <a:ea typeface="MS PGothic" pitchFamily="34" charset="-128"/>
                <a:cs typeface="MS PGothic" charset="0"/>
              </a:rPr>
              <a:t>2.	Secondary ICH related known causes (e.g. trauma, aneurysm, AVM, current oral anticoagulant use, coagulopathy, etc.)</a:t>
            </a:r>
          </a:p>
          <a:p>
            <a:r>
              <a:rPr lang="en-US" sz="1200" kern="1200" dirty="0">
                <a:solidFill>
                  <a:schemeClr val="tx1"/>
                </a:solidFill>
                <a:effectLst/>
                <a:latin typeface="Arial" charset="0"/>
                <a:ea typeface="MS PGothic" pitchFamily="34" charset="-128"/>
                <a:cs typeface="MS PGothic" charset="0"/>
              </a:rPr>
              <a:t>3.	Known or suspected pregnancy.</a:t>
            </a:r>
          </a:p>
          <a:p>
            <a:r>
              <a:rPr lang="en-US" sz="1200" kern="1200" dirty="0">
                <a:solidFill>
                  <a:schemeClr val="tx1"/>
                </a:solidFill>
                <a:effectLst/>
                <a:latin typeface="Arial" charset="0"/>
                <a:ea typeface="MS PGothic" pitchFamily="34" charset="-128"/>
                <a:cs typeface="MS PGothic" charset="0"/>
              </a:rPr>
              <a:t>4.	ICH volume &lt; 2 cc and ≥ 60 cc</a:t>
            </a:r>
          </a:p>
          <a:p>
            <a:r>
              <a:rPr lang="en-US" sz="1200" kern="1200" dirty="0">
                <a:solidFill>
                  <a:schemeClr val="tx1"/>
                </a:solidFill>
                <a:effectLst/>
                <a:latin typeface="Arial" charset="0"/>
                <a:ea typeface="MS PGothic" pitchFamily="34" charset="-128"/>
                <a:cs typeface="MS PGothic" charset="0"/>
              </a:rPr>
              <a:t>5.	IVH score &gt; 7</a:t>
            </a:r>
          </a:p>
          <a:p>
            <a:r>
              <a:rPr lang="en-US" sz="1200" kern="1200" dirty="0">
                <a:solidFill>
                  <a:schemeClr val="tx1"/>
                </a:solidFill>
                <a:effectLst/>
                <a:latin typeface="Arial" charset="0"/>
                <a:ea typeface="MS PGothic" pitchFamily="34" charset="-128"/>
                <a:cs typeface="MS PGothic" charset="0"/>
              </a:rPr>
              <a:t>6.	Pre-existing disability (</a:t>
            </a:r>
            <a:r>
              <a:rPr lang="en-US" sz="1200" kern="1200" dirty="0" err="1">
                <a:solidFill>
                  <a:schemeClr val="tx1"/>
                </a:solidFill>
                <a:effectLst/>
                <a:latin typeface="Arial" charset="0"/>
                <a:ea typeface="MS PGothic" pitchFamily="34" charset="-128"/>
                <a:cs typeface="MS PGothic" charset="0"/>
              </a:rPr>
              <a:t>mRS</a:t>
            </a:r>
            <a:r>
              <a:rPr lang="en-US" sz="1200" kern="1200" dirty="0">
                <a:solidFill>
                  <a:schemeClr val="tx1"/>
                </a:solidFill>
                <a:effectLst/>
                <a:latin typeface="Arial" charset="0"/>
                <a:ea typeface="MS PGothic" pitchFamily="34" charset="-128"/>
                <a:cs typeface="MS PGothic" charset="0"/>
              </a:rPr>
              <a:t> &gt; 2)</a:t>
            </a:r>
          </a:p>
          <a:p>
            <a:r>
              <a:rPr lang="en-US" sz="1200" kern="1200" dirty="0">
                <a:solidFill>
                  <a:schemeClr val="tx1"/>
                </a:solidFill>
                <a:effectLst/>
                <a:latin typeface="Arial" charset="0"/>
                <a:ea typeface="MS PGothic" pitchFamily="34" charset="-128"/>
                <a:cs typeface="MS PGothic" charset="0"/>
              </a:rPr>
              <a:t>7.	Symptomatic thrombotic or </a:t>
            </a:r>
            <a:r>
              <a:rPr lang="en-US" sz="1200" kern="1200" dirty="0" err="1">
                <a:solidFill>
                  <a:schemeClr val="tx1"/>
                </a:solidFill>
                <a:effectLst/>
                <a:latin typeface="Arial" charset="0"/>
                <a:ea typeface="MS PGothic" pitchFamily="34" charset="-128"/>
                <a:cs typeface="MS PGothic" charset="0"/>
              </a:rPr>
              <a:t>vaso</a:t>
            </a:r>
            <a:r>
              <a:rPr lang="en-US" sz="1200" kern="1200" dirty="0">
                <a:solidFill>
                  <a:schemeClr val="tx1"/>
                </a:solidFill>
                <a:effectLst/>
                <a:latin typeface="Arial" charset="0"/>
                <a:ea typeface="MS PGothic" pitchFamily="34" charset="-128"/>
                <a:cs typeface="MS PGothic" charset="0"/>
              </a:rPr>
              <a:t>-occlusive disease in past 90 days (e.g. cerebral infarction, myocardial infarction, pulmonary embolus, deep vein thrombosis, or unstable angina). </a:t>
            </a:r>
          </a:p>
          <a:p>
            <a:r>
              <a:rPr lang="en-US" sz="1200" kern="1200" dirty="0">
                <a:solidFill>
                  <a:schemeClr val="tx1"/>
                </a:solidFill>
                <a:effectLst/>
                <a:latin typeface="Arial" charset="0"/>
                <a:ea typeface="MS PGothic" pitchFamily="34" charset="-128"/>
                <a:cs typeface="MS PGothic" charset="0"/>
              </a:rPr>
              <a:t>8.	Clinical or EKG evidence of ST elevation consistent with acute myocardial ischemia </a:t>
            </a:r>
          </a:p>
          <a:p>
            <a:r>
              <a:rPr lang="en-US" sz="1200" kern="1200" dirty="0">
                <a:solidFill>
                  <a:schemeClr val="tx1"/>
                </a:solidFill>
                <a:effectLst/>
                <a:latin typeface="Arial" charset="0"/>
                <a:ea typeface="MS PGothic" pitchFamily="34" charset="-128"/>
                <a:cs typeface="MS PGothic" charset="0"/>
              </a:rPr>
              <a:t>9.	Brainstem location of hemorrhage (patients with cerebellar hemorrhage may be enrolled)</a:t>
            </a:r>
          </a:p>
          <a:p>
            <a:r>
              <a:rPr lang="en-US" sz="1200" kern="1200" dirty="0">
                <a:solidFill>
                  <a:schemeClr val="tx1"/>
                </a:solidFill>
                <a:effectLst/>
                <a:latin typeface="Arial" charset="0"/>
                <a:ea typeface="MS PGothic" pitchFamily="34" charset="-128"/>
                <a:cs typeface="MS PGothic" charset="0"/>
              </a:rPr>
              <a:t>10. 	Refusal to participate in study by patient, legal representative, or family member.</a:t>
            </a:r>
          </a:p>
          <a:p>
            <a:r>
              <a:rPr lang="en-US" sz="1200" kern="1200" dirty="0">
                <a:solidFill>
                  <a:schemeClr val="tx1"/>
                </a:solidFill>
                <a:effectLst/>
                <a:latin typeface="Arial" charset="0"/>
                <a:ea typeface="MS PGothic" pitchFamily="34" charset="-128"/>
                <a:cs typeface="MS PGothic" charset="0"/>
              </a:rPr>
              <a:t>11.	Known or suspected thrombocytopenia (unless current platelet count documented above 50,000 / </a:t>
            </a:r>
            <a:r>
              <a:rPr lang="en-US" sz="1200" kern="1200" dirty="0" err="1">
                <a:solidFill>
                  <a:schemeClr val="tx1"/>
                </a:solidFill>
                <a:effectLst/>
                <a:latin typeface="Arial" charset="0"/>
                <a:ea typeface="MS PGothic" pitchFamily="34" charset="-128"/>
                <a:cs typeface="MS PGothic" charset="0"/>
              </a:rPr>
              <a:t>μl</a:t>
            </a:r>
            <a:r>
              <a:rPr lang="en-US" sz="1200" kern="1200" dirty="0">
                <a:solidFill>
                  <a:schemeClr val="tx1"/>
                </a:solidFill>
                <a:effectLst/>
                <a:latin typeface="Arial" charset="0"/>
                <a:ea typeface="MS PGothic" pitchFamily="34" charset="-128"/>
                <a:cs typeface="MS PGothic" charset="0"/>
              </a:rPr>
              <a:t>)</a:t>
            </a:r>
          </a:p>
          <a:p>
            <a:r>
              <a:rPr lang="en-US" sz="1200" kern="1200" dirty="0">
                <a:solidFill>
                  <a:schemeClr val="tx1"/>
                </a:solidFill>
                <a:effectLst/>
                <a:latin typeface="Arial" charset="0"/>
                <a:ea typeface="MS PGothic" pitchFamily="34" charset="-128"/>
                <a:cs typeface="MS PGothic" charset="0"/>
              </a:rPr>
              <a:t>12.	Unfractionated heparin use with abnormal PTT</a:t>
            </a:r>
          </a:p>
          <a:p>
            <a:r>
              <a:rPr lang="en-US" sz="1200" kern="1200" dirty="0">
                <a:solidFill>
                  <a:schemeClr val="tx1"/>
                </a:solidFill>
                <a:effectLst/>
                <a:latin typeface="Arial" charset="0"/>
                <a:ea typeface="MS PGothic" pitchFamily="34" charset="-128"/>
                <a:cs typeface="MS PGothic" charset="0"/>
              </a:rPr>
              <a:t>13.	Low-molecular weight heparin use within the previous 24 hours.</a:t>
            </a:r>
          </a:p>
          <a:p>
            <a:r>
              <a:rPr lang="en-US" sz="1200" kern="1200" dirty="0">
                <a:solidFill>
                  <a:schemeClr val="tx1"/>
                </a:solidFill>
                <a:effectLst/>
                <a:latin typeface="Arial" charset="0"/>
                <a:ea typeface="MS PGothic" pitchFamily="34" charset="-128"/>
                <a:cs typeface="MS PGothic" charset="0"/>
              </a:rPr>
              <a:t>14. 	Recent (within 90 days) carotid endarterectomy or coronary or cerebrovascular angioplasty or stenting</a:t>
            </a:r>
          </a:p>
          <a:p>
            <a:r>
              <a:rPr lang="en-US" sz="1200" kern="1200" dirty="0">
                <a:solidFill>
                  <a:schemeClr val="tx1"/>
                </a:solidFill>
                <a:effectLst/>
                <a:latin typeface="Arial" charset="0"/>
                <a:ea typeface="MS PGothic" pitchFamily="34" charset="-128"/>
                <a:cs typeface="MS PGothic" charset="0"/>
              </a:rPr>
              <a:t>15.	Advanced or terminal illness or any other condition the investigator feels would pose a significant hazard to the patient if </a:t>
            </a:r>
            <a:r>
              <a:rPr lang="en-US" sz="1200" kern="1200" dirty="0" err="1">
                <a:solidFill>
                  <a:schemeClr val="tx1"/>
                </a:solidFill>
                <a:effectLst/>
                <a:latin typeface="Arial" charset="0"/>
                <a:ea typeface="MS PGothic" pitchFamily="34" charset="-128"/>
                <a:cs typeface="MS PGothic" charset="0"/>
              </a:rPr>
              <a:t>rFVIIa</a:t>
            </a:r>
            <a:r>
              <a:rPr lang="en-US" sz="1200" kern="1200" dirty="0">
                <a:solidFill>
                  <a:schemeClr val="tx1"/>
                </a:solidFill>
                <a:effectLst/>
                <a:latin typeface="Arial" charset="0"/>
                <a:ea typeface="MS PGothic" pitchFamily="34" charset="-128"/>
                <a:cs typeface="MS PGothic" charset="0"/>
              </a:rPr>
              <a:t> were administered.</a:t>
            </a:r>
          </a:p>
          <a:p>
            <a:r>
              <a:rPr lang="en-US" sz="1200" kern="1200" dirty="0">
                <a:solidFill>
                  <a:schemeClr val="tx1"/>
                </a:solidFill>
                <a:effectLst/>
                <a:latin typeface="Arial" charset="0"/>
                <a:ea typeface="MS PGothic" pitchFamily="34" charset="-128"/>
                <a:cs typeface="MS PGothic" charset="0"/>
              </a:rPr>
              <a:t>16.	Recent (within 30 days) participation in any investigational drug or device trial or earlier participation in any investigational drug or device trial for which the duration of effect is expected to persist until to the time of FASTEST enrollment.</a:t>
            </a:r>
          </a:p>
          <a:p>
            <a:r>
              <a:rPr lang="en-US" sz="1200" kern="1200" dirty="0">
                <a:solidFill>
                  <a:schemeClr val="tx1"/>
                </a:solidFill>
                <a:effectLst/>
                <a:latin typeface="Arial" charset="0"/>
                <a:ea typeface="MS PGothic" pitchFamily="34" charset="-128"/>
                <a:cs typeface="MS PGothic" charset="0"/>
              </a:rPr>
              <a:t>17.	Planned withdrawal of care or comfort care measures</a:t>
            </a:r>
          </a:p>
          <a:p>
            <a:r>
              <a:rPr lang="en-US" sz="1200" kern="1200" dirty="0">
                <a:solidFill>
                  <a:schemeClr val="tx1"/>
                </a:solidFill>
                <a:effectLst/>
                <a:latin typeface="Arial" charset="0"/>
                <a:ea typeface="MS PGothic" pitchFamily="34" charset="-128"/>
                <a:cs typeface="MS PGothic" charset="0"/>
              </a:rPr>
              <a:t>18.	Patient known or suspected of not being able to comply with trial protocol (e.g., due to alcoholism, drug dependency or psychological disorder).</a:t>
            </a:r>
          </a:p>
          <a:p>
            <a:r>
              <a:rPr lang="en-US" sz="1200" kern="1200" dirty="0">
                <a:solidFill>
                  <a:schemeClr val="tx1"/>
                </a:solidFill>
                <a:effectLst/>
                <a:latin typeface="Arial" charset="0"/>
                <a:ea typeface="MS PGothic" pitchFamily="34" charset="-128"/>
                <a:cs typeface="MS PGothic" charset="0"/>
              </a:rPr>
              <a:t>19. 	</a:t>
            </a:r>
            <a:r>
              <a:rPr lang="en-GB" sz="1200" kern="1200" dirty="0">
                <a:solidFill>
                  <a:schemeClr val="tx1"/>
                </a:solidFill>
                <a:effectLst/>
                <a:latin typeface="Arial" charset="0"/>
                <a:ea typeface="MS PGothic" pitchFamily="34" charset="-128"/>
                <a:cs typeface="MS PGothic" charset="0"/>
              </a:rPr>
              <a:t>Known or suspected allergy to trial medication(s), excipients, or related products</a:t>
            </a:r>
            <a:endParaRPr lang="en-US" sz="1200" kern="1200" dirty="0">
              <a:solidFill>
                <a:schemeClr val="tx1"/>
              </a:solidFill>
              <a:effectLst/>
              <a:latin typeface="Arial" charset="0"/>
              <a:ea typeface="MS PGothic" pitchFamily="34" charset="-128"/>
              <a:cs typeface="MS PGothic" charset="0"/>
            </a:endParaRPr>
          </a:p>
          <a:p>
            <a:r>
              <a:rPr lang="en-GB" sz="1200" kern="1200" dirty="0">
                <a:solidFill>
                  <a:schemeClr val="tx1"/>
                </a:solidFill>
                <a:effectLst/>
                <a:latin typeface="Arial" charset="0"/>
                <a:ea typeface="MS PGothic" pitchFamily="34" charset="-128"/>
                <a:cs typeface="MS PGothic" charset="0"/>
              </a:rPr>
              <a:t>20. 	Contraindications to study medication.  </a:t>
            </a:r>
            <a:endParaRPr lang="en-US" sz="1200" kern="1200" dirty="0">
              <a:solidFill>
                <a:schemeClr val="tx1"/>
              </a:solidFill>
              <a:effectLst/>
              <a:latin typeface="Arial" charset="0"/>
              <a:ea typeface="MS PGothic" pitchFamily="34" charset="-128"/>
              <a:cs typeface="MS PGothic" charset="0"/>
            </a:endParaRPr>
          </a:p>
          <a:p>
            <a:r>
              <a:rPr lang="en-US" sz="1200" kern="1200" dirty="0">
                <a:solidFill>
                  <a:schemeClr val="tx1"/>
                </a:solidFill>
                <a:effectLst/>
                <a:latin typeface="Arial" charset="0"/>
                <a:ea typeface="MS PGothic" pitchFamily="34" charset="-128"/>
                <a:cs typeface="MS PGothic" charset="0"/>
              </a:rPr>
              <a:t>21. 	</a:t>
            </a:r>
            <a:r>
              <a:rPr lang="en-GB" sz="1200" kern="1200" dirty="0">
                <a:solidFill>
                  <a:schemeClr val="tx1"/>
                </a:solidFill>
                <a:effectLst/>
                <a:latin typeface="Arial" charset="0"/>
                <a:ea typeface="MS PGothic" pitchFamily="34" charset="-128"/>
                <a:cs typeface="MS PGothic" charset="0"/>
              </a:rPr>
              <a:t>Previous participation in this trial. (Clarify screened or randomised)</a:t>
            </a:r>
            <a:endParaRPr lang="en-US" sz="1200" kern="1200" dirty="0">
              <a:solidFill>
                <a:schemeClr val="tx1"/>
              </a:solidFill>
              <a:effectLst/>
              <a:latin typeface="Arial" charset="0"/>
              <a:ea typeface="MS PGothic" pitchFamily="34" charset="-128"/>
              <a:cs typeface="MS PGothic" charset="0"/>
            </a:endParaRPr>
          </a:p>
          <a:p>
            <a:endParaRPr lang="en-US" dirty="0"/>
          </a:p>
        </p:txBody>
      </p:sp>
      <p:sp>
        <p:nvSpPr>
          <p:cNvPr id="4" name="Slide Number Placeholder 3"/>
          <p:cNvSpPr>
            <a:spLocks noGrp="1"/>
          </p:cNvSpPr>
          <p:nvPr>
            <p:ph type="sldNum" sz="quarter" idx="10"/>
          </p:nvPr>
        </p:nvSpPr>
        <p:spPr/>
        <p:txBody>
          <a:bodyPr/>
          <a:lstStyle/>
          <a:p>
            <a:pPr>
              <a:defRPr/>
            </a:pPr>
            <a:fld id="{AE00BE3E-9949-4E8F-8DED-47E9CBE60B6D}" type="slidenum">
              <a:rPr lang="en-US" smtClean="0"/>
              <a:pPr>
                <a:defRPr/>
              </a:pPr>
              <a:t>72</a:t>
            </a:fld>
            <a:endParaRPr lang="en-US"/>
          </a:p>
        </p:txBody>
      </p:sp>
    </p:spTree>
    <p:extLst>
      <p:ext uri="{BB962C8B-B14F-4D97-AF65-F5344CB8AC3E}">
        <p14:creationId xmlns:p14="http://schemas.microsoft.com/office/powerpoint/2010/main" val="97156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d5aedc8be_0_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7d5aedc8be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1294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7d5aedc8be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7d5aedc8be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2" name="Google Shape;172;g7d5aedc8be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622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d5aedc8be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7d5aedc8be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4" name="Google Shape;184;g7d5aedc8be_0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742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d5aedc8be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7d5aedc8be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3" name="Google Shape;193;g7d5aedc8be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37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d5aedc8be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7d5aedc8be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2" name="Google Shape;202;g7d5aedc8be_0_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65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7d5aedc8be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7d5aedc8be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9" name="Google Shape;209;g7d5aedc8be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7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46DD5-06BD-40D5-A613-6A5D7D20171A}" type="slidenum">
              <a:rPr lang="en-US" smtClean="0"/>
              <a:t>56</a:t>
            </a:fld>
            <a:endParaRPr lang="en-US"/>
          </a:p>
        </p:txBody>
      </p:sp>
    </p:spTree>
    <p:extLst>
      <p:ext uri="{BB962C8B-B14F-4D97-AF65-F5344CB8AC3E}">
        <p14:creationId xmlns:p14="http://schemas.microsoft.com/office/powerpoint/2010/main" val="1156708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922293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Relationship Id="rId1" Type="http://schemas.openxmlformats.org/officeDocument/2006/relationships/slideMaster" Target="../slideMasters/slideMaster1.xml"/><Relationship Id="rId6" Type="http://schemas.openxmlformats.org/officeDocument/2006/relationships/image" Target="../media/image5.tif"/><Relationship Id="rId5" Type="http://schemas.openxmlformats.org/officeDocument/2006/relationships/image" Target="../media/image4.tiff"/><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10058400" cy="6806436"/>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222620-6C75-41C4-BA2C-9167EF6E0246}" type="datetimeFigureOut">
              <a:rPr lang="en-US" smtClean="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750" y="5740937"/>
            <a:ext cx="1591853" cy="98053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99238" y="5738237"/>
            <a:ext cx="2254562" cy="98053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13729" y="5763236"/>
            <a:ext cx="1311923" cy="10432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865" y="106603"/>
            <a:ext cx="3651504" cy="774192"/>
          </a:xfrm>
          <a:prstGeom prst="rect">
            <a:avLst/>
          </a:prstGeom>
        </p:spPr>
      </p:pic>
    </p:spTree>
    <p:extLst>
      <p:ext uri="{BB962C8B-B14F-4D97-AF65-F5344CB8AC3E}">
        <p14:creationId xmlns:p14="http://schemas.microsoft.com/office/powerpoint/2010/main" val="679100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673173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2972680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09695"/>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 name="Picture 1"/>
          <p:cNvPicPr>
            <a:picLocks noChangeAspect="1"/>
          </p:cNvPicPr>
          <p:nvPr userDrawn="1"/>
        </p:nvPicPr>
        <p:blipFill>
          <a:blip r:embed="rId2"/>
          <a:stretch>
            <a:fillRect/>
          </a:stretch>
        </p:blipFill>
        <p:spPr>
          <a:xfrm>
            <a:off x="7160333" y="5728112"/>
            <a:ext cx="5031668" cy="1129889"/>
          </a:xfrm>
          <a:prstGeom prst="rect">
            <a:avLst/>
          </a:prstGeom>
        </p:spPr>
      </p:pic>
    </p:spTree>
    <p:extLst>
      <p:ext uri="{BB962C8B-B14F-4D97-AF65-F5344CB8AC3E}">
        <p14:creationId xmlns:p14="http://schemas.microsoft.com/office/powerpoint/2010/main" val="1350255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10058400" cy="6806436"/>
          </a:xfrm>
          <a:prstGeom prst="rect">
            <a:avLst/>
          </a:prstGeom>
        </p:spPr>
      </p:pic>
      <p:sp>
        <p:nvSpPr>
          <p:cNvPr id="2" name="Title 1"/>
          <p:cNvSpPr>
            <a:spLocks noGrp="1"/>
          </p:cNvSpPr>
          <p:nvPr>
            <p:ph type="title"/>
          </p:nvPr>
        </p:nvSpPr>
        <p:spPr>
          <a:xfrm>
            <a:off x="191354" y="-51517"/>
            <a:ext cx="10515600" cy="1325563"/>
          </a:xfrm>
        </p:spPr>
        <p:txBody>
          <a:bodyPr/>
          <a:lstStyle>
            <a:lvl1pPr>
              <a:defRPr>
                <a:solidFill>
                  <a:srgbClr val="336094"/>
                </a:solidFill>
                <a:latin typeface="+mn-lt"/>
              </a:defRPr>
            </a:lvl1pPr>
          </a:lstStyle>
          <a:p>
            <a:r>
              <a:rPr lang="en-US" dirty="0"/>
              <a:t>Click to edit Master title style</a:t>
            </a:r>
          </a:p>
        </p:txBody>
      </p:sp>
      <p:sp>
        <p:nvSpPr>
          <p:cNvPr id="3" name="Content Placeholder 2"/>
          <p:cNvSpPr>
            <a:spLocks noGrp="1"/>
          </p:cNvSpPr>
          <p:nvPr>
            <p:ph idx="1"/>
          </p:nvPr>
        </p:nvSpPr>
        <p:spPr>
          <a:xfrm>
            <a:off x="628476" y="14657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22620-6C75-41C4-BA2C-9167EF6E0246}" type="datetimeFigureOut">
              <a:rPr lang="en-US" smtClean="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cxnSp>
        <p:nvCxnSpPr>
          <p:cNvPr id="12" name="Straight Connector 11"/>
          <p:cNvCxnSpPr/>
          <p:nvPr userDrawn="1"/>
        </p:nvCxnSpPr>
        <p:spPr>
          <a:xfrm>
            <a:off x="335560" y="965200"/>
            <a:ext cx="11843740" cy="0"/>
          </a:xfrm>
          <a:prstGeom prst="line">
            <a:avLst/>
          </a:prstGeom>
          <a:ln w="19050">
            <a:solidFill>
              <a:srgbClr val="336094"/>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497" y="6266582"/>
            <a:ext cx="2249144" cy="476864"/>
          </a:xfrm>
          <a:prstGeom prst="rect">
            <a:avLst/>
          </a:prstGeom>
        </p:spPr>
      </p:pic>
    </p:spTree>
    <p:extLst>
      <p:ext uri="{BB962C8B-B14F-4D97-AF65-F5344CB8AC3E}">
        <p14:creationId xmlns:p14="http://schemas.microsoft.com/office/powerpoint/2010/main" val="784476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222620-6C75-41C4-BA2C-9167EF6E0246}" type="datetimeFigureOut">
              <a:rPr lang="en-US" smtClean="0"/>
              <a:t>4/8/2020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200373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222620-6C75-41C4-BA2C-9167EF6E0246}" type="datetimeFigureOut">
              <a:rPr lang="en-US" smtClean="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2904201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222620-6C75-41C4-BA2C-9167EF6E0246}" type="datetimeFigureOut">
              <a:rPr lang="en-US" smtClean="0"/>
              <a:t>4/8/2020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9389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222620-6C75-41C4-BA2C-9167EF6E0246}" type="datetimeFigureOut">
              <a:rPr lang="en-US" smtClean="0"/>
              <a:t>4/8/2020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2533730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22620-6C75-41C4-BA2C-9167EF6E0246}" type="datetimeFigureOut">
              <a:rPr lang="en-US" smtClean="0"/>
              <a:t>4/8/2020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2260454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222620-6C75-41C4-BA2C-9167EF6E0246}" type="datetimeFigureOut">
              <a:rPr lang="en-US" smtClean="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1265299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222620-6C75-41C4-BA2C-9167EF6E0246}" type="datetimeFigureOut">
              <a:rPr lang="en-US" smtClean="0"/>
              <a:t>4/8/2020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1036314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22620-6C75-41C4-BA2C-9167EF6E0246}" type="datetimeFigureOut">
              <a:rPr lang="en-US" smtClean="0"/>
              <a:t>4/8/2020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21765-5593-4422-9F5A-70A2CAFFC534}" type="slidenum">
              <a:rPr lang="en-US" smtClean="0"/>
              <a:t>‹#›</a:t>
            </a:fld>
            <a:endParaRPr lang="en-US" dirty="0"/>
          </a:p>
        </p:txBody>
      </p:sp>
    </p:spTree>
    <p:extLst>
      <p:ext uri="{BB962C8B-B14F-4D97-AF65-F5344CB8AC3E}">
        <p14:creationId xmlns:p14="http://schemas.microsoft.com/office/powerpoint/2010/main" val="1220182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7.png"/><Relationship Id="rId5" Type="http://schemas.openxmlformats.org/officeDocument/2006/relationships/tags" Target="../tags/tag5.xml"/><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papers.ssrn.com/sol3/papers.cfm?abstract_id=3550025"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redcap.research.cchmc.org/surveys/?s=4YKLJC7AYY"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bioethics.nih.gov/courses/ethical-regulatory-aspects.shtml" TargetMode="External"/><Relationship Id="rId2" Type="http://schemas.openxmlformats.org/officeDocument/2006/relationships/hyperlink" Target="https://ocr.od.nih.gov/courses/ippcr.html" TargetMode="External"/><Relationship Id="rId1" Type="http://schemas.openxmlformats.org/officeDocument/2006/relationships/slideLayout" Target="../slideLayouts/slideLayout2.xml"/><Relationship Id="rId5" Type="http://schemas.openxmlformats.org/officeDocument/2006/relationships/hyperlink" Target="https://ocr.od.nih.gov/courses/principles-clinical-pharmacology.html" TargetMode="External"/><Relationship Id="rId4" Type="http://schemas.openxmlformats.org/officeDocument/2006/relationships/hyperlink" Target="https://videocast.nih.gov/PastEvents?c=22"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ocr.od.nih.gov/courses/ippcr.html" TargetMode="External"/><Relationship Id="rId7" Type="http://schemas.openxmlformats.org/officeDocument/2006/relationships/image" Target="../media/image50.png"/><Relationship Id="rId2" Type="http://schemas.openxmlformats.org/officeDocument/2006/relationships/hyperlink" Target="https://www.nihstrokenet.org/education" TargetMode="External"/><Relationship Id="rId1" Type="http://schemas.openxmlformats.org/officeDocument/2006/relationships/slideLayout" Target="../slideLayouts/slideLayout2.xml"/><Relationship Id="rId6" Type="http://schemas.openxmlformats.org/officeDocument/2006/relationships/hyperlink" Target="https://ocr.od.nih.gov/courses/principles-clinical-pharmacology.html" TargetMode="External"/><Relationship Id="rId5" Type="http://schemas.openxmlformats.org/officeDocument/2006/relationships/hyperlink" Target="https://videocast.nih.gov/PastEvents?c=2" TargetMode="External"/><Relationship Id="rId4" Type="http://schemas.openxmlformats.org/officeDocument/2006/relationships/hyperlink" Target="https://bioethics.nih.gov/courses/ethical-regulatory-aspects.s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mailto:MOST@uc.edu"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hyperlink" Target="http://www.nihstrokenet.org/sleep-smart-trial/research-tea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tiff"/><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2.tif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0650" y="2866038"/>
            <a:ext cx="9144000" cy="2387600"/>
          </a:xfrm>
        </p:spPr>
        <p:txBody>
          <a:bodyPr>
            <a:normAutofit fontScale="90000"/>
          </a:bodyPr>
          <a:lstStyle/>
          <a:p>
            <a:r>
              <a:rPr lang="en-US" b="0" dirty="0">
                <a:latin typeface="Arial" panose="020B0604020202020204" pitchFamily="34" charset="0"/>
                <a:cs typeface="Arial" panose="020B0604020202020204" pitchFamily="34" charset="0"/>
              </a:rPr>
              <a:t>NIH StrokeNet</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in the Time of COVID-19</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April 8</a:t>
            </a:r>
            <a:r>
              <a:rPr lang="en-US" b="0" baseline="30000" dirty="0">
                <a:latin typeface="Arial" panose="020B0604020202020204" pitchFamily="34" charset="0"/>
                <a:cs typeface="Arial" panose="020B0604020202020204" pitchFamily="34" charset="0"/>
              </a:rPr>
              <a:t>th</a:t>
            </a:r>
            <a:r>
              <a:rPr lang="en-US" b="0" dirty="0">
                <a:latin typeface="Arial" panose="020B0604020202020204" pitchFamily="34" charset="0"/>
                <a:cs typeface="Arial" panose="020B0604020202020204" pitchFamily="34" charset="0"/>
              </a:rPr>
              <a:t> Webinar</a:t>
            </a:r>
            <a:br>
              <a:rPr lang="en-US" b="0" dirty="0">
                <a:latin typeface="Arial" panose="020B0604020202020204" pitchFamily="34" charset="0"/>
                <a:cs typeface="Arial" panose="020B0604020202020204" pitchFamily="34" charset="0"/>
              </a:rPr>
            </a:br>
            <a:endParaRPr lang="en-US" b="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1506" y="104503"/>
            <a:ext cx="3314700" cy="1381125"/>
          </a:xfrm>
          <a:prstGeom prst="rect">
            <a:avLst/>
          </a:prstGeom>
        </p:spPr>
      </p:pic>
    </p:spTree>
    <p:extLst>
      <p:ext uri="{BB962C8B-B14F-4D97-AF65-F5344CB8AC3E}">
        <p14:creationId xmlns:p14="http://schemas.microsoft.com/office/powerpoint/2010/main" val="4097525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333374"/>
            <a:ext cx="4295775" cy="523220"/>
          </a:xfrm>
          <a:prstGeom prst="rect">
            <a:avLst/>
          </a:prstGeom>
          <a:noFill/>
        </p:spPr>
        <p:txBody>
          <a:bodyPr wrap="square" rtlCol="0">
            <a:spAutoFit/>
          </a:bodyPr>
          <a:lstStyle/>
          <a:p>
            <a:pPr algn="ctr"/>
            <a:r>
              <a:rPr lang="en-US" sz="2800" b="1" dirty="0" smtClean="0"/>
              <a:t>COVID-19 and CVD/stroke</a:t>
            </a:r>
            <a:endParaRPr lang="en-US" sz="2800" b="1" dirty="0"/>
          </a:p>
        </p:txBody>
      </p:sp>
      <p:sp>
        <p:nvSpPr>
          <p:cNvPr id="3" name="TextBox 2"/>
          <p:cNvSpPr txBox="1"/>
          <p:nvPr/>
        </p:nvSpPr>
        <p:spPr>
          <a:xfrm>
            <a:off x="1595437" y="966459"/>
            <a:ext cx="8877300" cy="369332"/>
          </a:xfrm>
          <a:prstGeom prst="rect">
            <a:avLst/>
          </a:prstGeom>
          <a:noFill/>
        </p:spPr>
        <p:txBody>
          <a:bodyPr wrap="square" rtlCol="0">
            <a:spAutoFit/>
          </a:bodyPr>
          <a:lstStyle/>
          <a:p>
            <a:r>
              <a:rPr lang="en-US" dirty="0"/>
              <a:t> </a:t>
            </a:r>
          </a:p>
        </p:txBody>
      </p:sp>
      <p:sp>
        <p:nvSpPr>
          <p:cNvPr id="4" name="TextBox 3"/>
          <p:cNvSpPr txBox="1"/>
          <p:nvPr/>
        </p:nvSpPr>
        <p:spPr>
          <a:xfrm>
            <a:off x="828674" y="1151125"/>
            <a:ext cx="10887075" cy="5370701"/>
          </a:xfrm>
          <a:prstGeom prst="rect">
            <a:avLst/>
          </a:prstGeom>
          <a:noFill/>
        </p:spPr>
        <p:txBody>
          <a:bodyPr wrap="square" rtlCol="0">
            <a:spAutoFit/>
          </a:bodyPr>
          <a:lstStyle/>
          <a:p>
            <a:pPr lvl="0">
              <a:spcAft>
                <a:spcPts val="600"/>
              </a:spcAft>
            </a:pPr>
            <a:r>
              <a:rPr lang="en-US" sz="2400" b="1" dirty="0" smtClean="0"/>
              <a:t>Potential mechanisms </a:t>
            </a:r>
          </a:p>
          <a:p>
            <a:pPr lvl="0">
              <a:spcAft>
                <a:spcPts val="600"/>
              </a:spcAft>
            </a:pPr>
            <a:r>
              <a:rPr lang="en-US" sz="2400" dirty="0"/>
              <a:t>	</a:t>
            </a:r>
            <a:r>
              <a:rPr lang="en-US" sz="2400" dirty="0" smtClean="0"/>
              <a:t>Increased number of risk factors or comorbid conditions with age</a:t>
            </a:r>
          </a:p>
          <a:p>
            <a:pPr lvl="0">
              <a:spcAft>
                <a:spcPts val="600"/>
              </a:spcAft>
            </a:pPr>
            <a:r>
              <a:rPr lang="en-US" sz="2400" dirty="0" smtClean="0"/>
              <a:t>	Impaired immunity making patients more susceptible to virus </a:t>
            </a:r>
          </a:p>
          <a:p>
            <a:pPr lvl="0">
              <a:spcAft>
                <a:spcPts val="600"/>
              </a:spcAft>
            </a:pPr>
            <a:r>
              <a:rPr lang="en-US" sz="2400" dirty="0"/>
              <a:t>	</a:t>
            </a:r>
            <a:r>
              <a:rPr lang="en-US" sz="2400" dirty="0" smtClean="0"/>
              <a:t>Other susceptibility to coronavirus with cardiovascular disease and risk factors</a:t>
            </a:r>
          </a:p>
          <a:p>
            <a:pPr lvl="0">
              <a:spcAft>
                <a:spcPts val="600"/>
              </a:spcAft>
            </a:pPr>
            <a:r>
              <a:rPr lang="en-US" sz="2400" dirty="0" smtClean="0"/>
              <a:t>	Decreased “physiological reserve”: Worse outcomes due to underlying 			cardiovascular disease </a:t>
            </a:r>
          </a:p>
          <a:p>
            <a:pPr lvl="0">
              <a:spcAft>
                <a:spcPts val="600"/>
              </a:spcAft>
            </a:pPr>
            <a:r>
              <a:rPr lang="en-US" sz="2400" dirty="0"/>
              <a:t>	</a:t>
            </a:r>
            <a:r>
              <a:rPr lang="en-US" sz="2400" dirty="0" smtClean="0"/>
              <a:t>Increased ACE2 or TMPPRSS2</a:t>
            </a:r>
          </a:p>
          <a:p>
            <a:pPr lvl="0">
              <a:spcAft>
                <a:spcPts val="600"/>
              </a:spcAft>
            </a:pPr>
            <a:r>
              <a:rPr lang="en-US" sz="2400" dirty="0" smtClean="0"/>
              <a:t>	Others</a:t>
            </a:r>
          </a:p>
          <a:p>
            <a:pPr lvl="0">
              <a:spcAft>
                <a:spcPts val="600"/>
              </a:spcAft>
            </a:pPr>
            <a:endParaRPr lang="en-US" sz="2400" dirty="0" smtClean="0"/>
          </a:p>
          <a:p>
            <a:pPr lvl="0">
              <a:spcAft>
                <a:spcPts val="600"/>
              </a:spcAft>
            </a:pPr>
            <a:r>
              <a:rPr lang="en-US" dirty="0"/>
              <a:t>	</a:t>
            </a:r>
            <a:endParaRPr lang="en-US" dirty="0" smtClean="0"/>
          </a:p>
          <a:p>
            <a:pPr lvl="0">
              <a:spcAft>
                <a:spcPts val="600"/>
              </a:spcAft>
            </a:pPr>
            <a:endParaRPr lang="en-US" dirty="0"/>
          </a:p>
          <a:p>
            <a:pPr lvl="0">
              <a:spcAft>
                <a:spcPts val="600"/>
              </a:spcAft>
            </a:pPr>
            <a:r>
              <a:rPr lang="en-US" dirty="0" smtClean="0"/>
              <a:t>.</a:t>
            </a:r>
          </a:p>
          <a:p>
            <a:pPr lvl="0"/>
            <a:endParaRPr lang="en-US" dirty="0" smtClean="0"/>
          </a:p>
        </p:txBody>
      </p:sp>
    </p:spTree>
    <p:extLst>
      <p:ext uri="{BB962C8B-B14F-4D97-AF65-F5344CB8AC3E}">
        <p14:creationId xmlns:p14="http://schemas.microsoft.com/office/powerpoint/2010/main" val="26033445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762" y="169511"/>
            <a:ext cx="10534649" cy="523220"/>
          </a:xfrm>
          <a:prstGeom prst="rect">
            <a:avLst/>
          </a:prstGeom>
          <a:noFill/>
        </p:spPr>
        <p:txBody>
          <a:bodyPr wrap="square" rtlCol="0">
            <a:spAutoFit/>
          </a:bodyPr>
          <a:lstStyle/>
          <a:p>
            <a:pPr algn="ctr"/>
            <a:r>
              <a:rPr lang="en-US" sz="2800" b="1" dirty="0" smtClean="0"/>
              <a:t>COVID-19 may have direct adverse effects on cardiovascular system</a:t>
            </a:r>
            <a:endParaRPr lang="en-US" sz="2800" b="1" dirty="0"/>
          </a:p>
        </p:txBody>
      </p:sp>
      <p:sp>
        <p:nvSpPr>
          <p:cNvPr id="3" name="TextBox 2"/>
          <p:cNvSpPr txBox="1"/>
          <p:nvPr/>
        </p:nvSpPr>
        <p:spPr>
          <a:xfrm>
            <a:off x="1595437" y="966459"/>
            <a:ext cx="8877300" cy="369332"/>
          </a:xfrm>
          <a:prstGeom prst="rect">
            <a:avLst/>
          </a:prstGeom>
          <a:noFill/>
        </p:spPr>
        <p:txBody>
          <a:bodyPr wrap="square" rtlCol="0">
            <a:spAutoFit/>
          </a:bodyPr>
          <a:lstStyle/>
          <a:p>
            <a:r>
              <a:rPr lang="en-US" dirty="0"/>
              <a:t> </a:t>
            </a:r>
          </a:p>
        </p:txBody>
      </p:sp>
      <p:sp>
        <p:nvSpPr>
          <p:cNvPr id="4" name="TextBox 3"/>
          <p:cNvSpPr txBox="1"/>
          <p:nvPr/>
        </p:nvSpPr>
        <p:spPr>
          <a:xfrm>
            <a:off x="828675" y="1151125"/>
            <a:ext cx="8048325" cy="4662815"/>
          </a:xfrm>
          <a:prstGeom prst="rect">
            <a:avLst/>
          </a:prstGeom>
          <a:noFill/>
        </p:spPr>
        <p:txBody>
          <a:bodyPr wrap="square" rtlCol="0">
            <a:spAutoFit/>
          </a:bodyPr>
          <a:lstStyle/>
          <a:p>
            <a:pPr marL="285750" lvl="0" indent="-285750">
              <a:spcAft>
                <a:spcPts val="600"/>
              </a:spcAft>
              <a:buFont typeface="Arial" panose="020B0604020202020204" pitchFamily="34" charset="0"/>
              <a:buChar char="•"/>
            </a:pPr>
            <a:r>
              <a:rPr lang="en-US" dirty="0"/>
              <a:t>The risk of cardiac </a:t>
            </a:r>
            <a:r>
              <a:rPr lang="en-US" dirty="0" smtClean="0"/>
              <a:t>injury and arrest appear </a:t>
            </a:r>
            <a:r>
              <a:rPr lang="en-US" dirty="0"/>
              <a:t>to be higher than would be expected from pneumonia alone.</a:t>
            </a:r>
          </a:p>
          <a:p>
            <a:pPr marL="285750" lvl="0" indent="-285750">
              <a:spcAft>
                <a:spcPts val="600"/>
              </a:spcAft>
              <a:buFont typeface="Arial" panose="020B0604020202020204" pitchFamily="34" charset="0"/>
              <a:buChar char="•"/>
            </a:pPr>
            <a:r>
              <a:rPr lang="en-US" dirty="0" smtClean="0"/>
              <a:t>The </a:t>
            </a:r>
            <a:r>
              <a:rPr lang="en-US" dirty="0"/>
              <a:t>mortality rate is higher among the elderly and those with cardiovascular </a:t>
            </a:r>
            <a:r>
              <a:rPr lang="en-US" dirty="0" smtClean="0"/>
              <a:t>disease, including stroke.</a:t>
            </a:r>
          </a:p>
          <a:p>
            <a:pPr marL="285750" lvl="0" indent="-285750">
              <a:spcAft>
                <a:spcPts val="600"/>
              </a:spcAft>
              <a:buFont typeface="Arial" panose="020B0604020202020204" pitchFamily="34" charset="0"/>
              <a:buChar char="•"/>
            </a:pPr>
            <a:r>
              <a:rPr lang="en-US" dirty="0" smtClean="0"/>
              <a:t>This also appears to be the case for patients with hypertension in several studies.</a:t>
            </a:r>
          </a:p>
          <a:p>
            <a:pPr marL="285750" indent="-285750">
              <a:spcAft>
                <a:spcPts val="600"/>
              </a:spcAft>
              <a:buFont typeface="Arial" panose="020B0604020202020204" pitchFamily="34" charset="0"/>
              <a:buChar char="•"/>
            </a:pPr>
            <a:r>
              <a:rPr lang="en-US" dirty="0" smtClean="0"/>
              <a:t>The ACE2 receptor</a:t>
            </a:r>
            <a:r>
              <a:rPr lang="en-US" dirty="0"/>
              <a:t> </a:t>
            </a:r>
            <a:r>
              <a:rPr lang="en-US" dirty="0" smtClean="0"/>
              <a:t>is also found in heart, vascular endothelia, and even neurons.</a:t>
            </a:r>
          </a:p>
          <a:p>
            <a:pPr marL="285750" indent="-285750">
              <a:spcAft>
                <a:spcPts val="600"/>
              </a:spcAft>
              <a:buFont typeface="Arial" panose="020B0604020202020204" pitchFamily="34" charset="0"/>
              <a:buChar char="•"/>
            </a:pPr>
            <a:r>
              <a:rPr lang="en-US" dirty="0" smtClean="0"/>
              <a:t>This tropism could explain cardiac and cerebrovascular effects. </a:t>
            </a:r>
          </a:p>
          <a:p>
            <a:pPr marL="285750" indent="-285750">
              <a:spcAft>
                <a:spcPts val="600"/>
              </a:spcAft>
              <a:buFont typeface="Arial" panose="020B0604020202020204" pitchFamily="34" charset="0"/>
              <a:buChar char="•"/>
            </a:pPr>
            <a:r>
              <a:rPr lang="en-US" dirty="0" smtClean="0"/>
              <a:t>There is some evidence that ACEI and ARBs commonly used to treat hypertension can lead to an upregulation of ACE2 receptors, potentially facilitating infection. </a:t>
            </a:r>
          </a:p>
          <a:p>
            <a:pPr marL="285750" indent="-285750">
              <a:spcAft>
                <a:spcPts val="600"/>
              </a:spcAft>
              <a:buFont typeface="Arial" panose="020B0604020202020204" pitchFamily="34" charset="0"/>
              <a:buChar char="•"/>
            </a:pPr>
            <a:r>
              <a:rPr lang="en-US" dirty="0" smtClean="0"/>
              <a:t>However, there is also evidence that these drugs may be of benefit in reducing lung injury inflammation in viral pneumonias.</a:t>
            </a:r>
          </a:p>
          <a:p>
            <a:pPr marL="285750" indent="-285750">
              <a:spcAft>
                <a:spcPts val="600"/>
              </a:spcAft>
              <a:buFont typeface="Arial" panose="020B0604020202020204" pitchFamily="34" charset="0"/>
              <a:buChar char="•"/>
            </a:pPr>
            <a:r>
              <a:rPr lang="en-US" dirty="0" smtClean="0"/>
              <a:t>At present recommend against changing ACEI/ARBs (Do not stop them.)</a:t>
            </a:r>
          </a:p>
          <a:p>
            <a:pPr lvl="1" algn="r">
              <a:spcAft>
                <a:spcPts val="600"/>
              </a:spcAft>
            </a:pPr>
            <a:r>
              <a:rPr lang="en-US" dirty="0" smtClean="0"/>
              <a:t>AHA/ACC/HFSA statement March 17, 2020.</a:t>
            </a:r>
          </a:p>
          <a:p>
            <a:pPr lvl="0"/>
            <a:endParaRPr lang="en-US" dirty="0" smtClean="0"/>
          </a:p>
        </p:txBody>
      </p:sp>
      <p:pic>
        <p:nvPicPr>
          <p:cNvPr id="5" name="Picture 4"/>
          <p:cNvPicPr>
            <a:picLocks noChangeAspect="1"/>
          </p:cNvPicPr>
          <p:nvPr/>
        </p:nvPicPr>
        <p:blipFill>
          <a:blip r:embed="rId2"/>
          <a:stretch>
            <a:fillRect/>
          </a:stretch>
        </p:blipFill>
        <p:spPr>
          <a:xfrm>
            <a:off x="8877000" y="1147981"/>
            <a:ext cx="3175921" cy="2374575"/>
          </a:xfrm>
          <a:prstGeom prst="rect">
            <a:avLst/>
          </a:prstGeom>
        </p:spPr>
      </p:pic>
      <p:sp>
        <p:nvSpPr>
          <p:cNvPr id="6" name="TextBox 5"/>
          <p:cNvSpPr txBox="1"/>
          <p:nvPr/>
        </p:nvSpPr>
        <p:spPr>
          <a:xfrm>
            <a:off x="9048750" y="3614889"/>
            <a:ext cx="3004171" cy="307777"/>
          </a:xfrm>
          <a:prstGeom prst="rect">
            <a:avLst/>
          </a:prstGeom>
          <a:noFill/>
        </p:spPr>
        <p:txBody>
          <a:bodyPr wrap="square" rtlCol="0">
            <a:spAutoFit/>
          </a:bodyPr>
          <a:lstStyle/>
          <a:p>
            <a:r>
              <a:rPr lang="en-US" sz="1400" dirty="0" smtClean="0"/>
              <a:t>Fang L et al. Lancet </a:t>
            </a:r>
            <a:r>
              <a:rPr lang="en-US" sz="1400" dirty="0" err="1"/>
              <a:t>R</a:t>
            </a:r>
            <a:r>
              <a:rPr lang="en-US" sz="1400" dirty="0" err="1" smtClean="0"/>
              <a:t>esp</a:t>
            </a:r>
            <a:r>
              <a:rPr lang="en-US" sz="1400" dirty="0" smtClean="0"/>
              <a:t> Med 2020.</a:t>
            </a:r>
            <a:endParaRPr lang="en-US" sz="1400" dirty="0"/>
          </a:p>
        </p:txBody>
      </p:sp>
    </p:spTree>
    <p:extLst>
      <p:ext uri="{BB962C8B-B14F-4D97-AF65-F5344CB8AC3E}">
        <p14:creationId xmlns:p14="http://schemas.microsoft.com/office/powerpoint/2010/main" val="2504419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C287DE3D-A243-4483-A1CA-D72B2B0025E1}"/>
              </a:ext>
            </a:extLst>
          </p:cNvPr>
          <p:cNvSpPr/>
          <p:nvPr>
            <p:custDataLst>
              <p:tags r:id="rId1"/>
            </p:custDataLst>
          </p:nvPr>
        </p:nvSpPr>
        <p:spPr>
          <a:xfrm>
            <a:off x="1524000" y="687388"/>
            <a:ext cx="9144000" cy="914400"/>
          </a:xfrm>
          <a:prstGeom prst="rect">
            <a:avLst/>
          </a:prstGeom>
          <a:solidFill>
            <a:srgbClr val="EEEEEE"/>
          </a:solidFill>
          <a:ln w="25400" cap="flat" cmpd="sng" algn="ctr">
            <a:noFill/>
            <a:prstDash val="solid"/>
            <a:round/>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kumimoji="0" lang="en-US" sz="1800" b="0" i="0" u="none" strike="noStrike" kern="1200" cap="none" spc="0" normalizeH="0" baseline="0" noProof="0">
              <a:ln w="9525" cap="flat" cmpd="sng" algn="ctr">
                <a:noFill/>
                <a:prstDash val="solid"/>
                <a:round/>
                <a:headEnd type="none" w="med" len="med"/>
                <a:tailEnd type="none" w="med" len="med"/>
              </a:ln>
              <a:solidFill>
                <a:prstClr val="white"/>
              </a:solidFill>
              <a:effectLst/>
              <a:uLnTx/>
              <a:uFillTx/>
              <a:latin typeface="Arial"/>
              <a:cs typeface="Arial"/>
              <a:sym typeface="Wingdings" charset="2"/>
            </a:endParaRPr>
          </a:p>
        </p:txBody>
      </p:sp>
      <p:sp>
        <p:nvSpPr>
          <p:cNvPr id="14339" name="Date Placeholder 3">
            <a:extLst>
              <a:ext uri="{FF2B5EF4-FFF2-40B4-BE49-F238E27FC236}">
                <a16:creationId xmlns:a16="http://schemas.microsoft.com/office/drawing/2014/main" id="{5FB03F46-0204-314F-8507-DFC7C5487149}"/>
              </a:ext>
            </a:extLst>
          </p:cNvPr>
          <p:cNvSpPr>
            <a:spLocks noGrp="1" noChangeArrowheads="1"/>
          </p:cNvSpPr>
          <p:nvPr>
            <p:ph type="dt" sz="quarter" idx="11"/>
            <p:custDataLst>
              <p:tags r:id="rId2"/>
            </p:custDataLst>
          </p:nvPr>
        </p:nvSpPr>
        <p:spPr bwMode="auto">
          <a:xfrm>
            <a:off x="1524000" y="6223000"/>
            <a:ext cx="2540000" cy="63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254000" tIns="63500" rIns="127000" bIns="63500" rtlCol="0"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Pct val="100000"/>
              <a:buFontTx/>
              <a:buNone/>
              <a:tabLst/>
              <a:defRPr/>
            </a:pPr>
            <a:r>
              <a:rPr kumimoji="0" lang="en-US" altLang="en-US" sz="1100" b="0" i="0" u="none" strike="noStrike" kern="1200" cap="none" spc="0" normalizeH="0" baseline="0" noProof="0">
                <a:ln>
                  <a:noFill/>
                </a:ln>
                <a:solidFill>
                  <a:srgbClr val="999999"/>
                </a:solidFill>
                <a:effectLst/>
                <a:uLnTx/>
                <a:uFillTx/>
                <a:latin typeface="Helvetica" pitchFamily="2" charset="0"/>
                <a:ea typeface="ＭＳ Ｐゴシック" panose="020B0600070205080204" pitchFamily="34" charset="-128"/>
                <a:cs typeface="+mn-cs"/>
              </a:rPr>
              <a:t>Date of download:  3/5/2020</a:t>
            </a:r>
          </a:p>
        </p:txBody>
      </p:sp>
      <p:sp>
        <p:nvSpPr>
          <p:cNvPr id="14340" name="Footer Placeholder 4">
            <a:extLst>
              <a:ext uri="{FF2B5EF4-FFF2-40B4-BE49-F238E27FC236}">
                <a16:creationId xmlns:a16="http://schemas.microsoft.com/office/drawing/2014/main" id="{522881E2-299F-C44D-A74E-4F263DC0B87E}"/>
              </a:ext>
            </a:extLst>
          </p:cNvPr>
          <p:cNvSpPr>
            <a:spLocks noGrp="1" noChangeArrowheads="1"/>
          </p:cNvSpPr>
          <p:nvPr>
            <p:ph type="ftr" sz="quarter" idx="12"/>
            <p:custDataLst>
              <p:tags r:id="rId3"/>
            </p:custDataLst>
          </p:nvPr>
        </p:nvSpPr>
        <p:spPr bwMode="auto">
          <a:xfrm>
            <a:off x="4495800" y="6223000"/>
            <a:ext cx="3200400" cy="63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a:ln>
                  <a:noFill/>
                </a:ln>
                <a:solidFill>
                  <a:srgbClr val="999999"/>
                </a:solidFill>
                <a:effectLst/>
                <a:uLnTx/>
                <a:uFillTx/>
                <a:latin typeface="Helvetica" pitchFamily="2" charset="0"/>
                <a:ea typeface="ＭＳ Ｐゴシック" panose="020B0600070205080204" pitchFamily="34" charset="-128"/>
                <a:cs typeface="+mn-cs"/>
              </a:rPr>
              <a:t>Copyright 2020 American Medical Association. All Rights Reserved.</a:t>
            </a:r>
          </a:p>
        </p:txBody>
      </p:sp>
      <p:sp>
        <p:nvSpPr>
          <p:cNvPr id="16389" name="Text Placeholder 2">
            <a:extLst>
              <a:ext uri="{FF2B5EF4-FFF2-40B4-BE49-F238E27FC236}">
                <a16:creationId xmlns:a16="http://schemas.microsoft.com/office/drawing/2014/main" id="{5B41E5AE-BCF1-4EA8-A84C-DFECAA44D3CB}"/>
              </a:ext>
            </a:extLst>
          </p:cNvPr>
          <p:cNvSpPr txBox="1"/>
          <p:nvPr>
            <p:custDataLst>
              <p:tags r:id="rId4"/>
            </p:custDataLst>
          </p:nvPr>
        </p:nvSpPr>
        <p:spPr bwMode="auto">
          <a:xfrm>
            <a:off x="152400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From: </a:t>
            </a:r>
            <a:r>
              <a:rPr kumimoji="0" lang="en-US" altLang="en-US" sz="13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Clinical Characteristics of 138 Hospitalized Patients With 2019 Novel Coronavirus–Infected Pneumonia in Wuhan, China</a:t>
            </a:r>
          </a:p>
        </p:txBody>
      </p:sp>
      <p:cxnSp>
        <p:nvCxnSpPr>
          <p:cNvPr id="14342" name="Straight Connector 8">
            <a:extLst>
              <a:ext uri="{FF2B5EF4-FFF2-40B4-BE49-F238E27FC236}">
                <a16:creationId xmlns:a16="http://schemas.microsoft.com/office/drawing/2014/main" id="{BD904257-A28E-5543-B216-B94511691B0C}"/>
              </a:ext>
            </a:extLst>
          </p:cNvPr>
          <p:cNvCxnSpPr>
            <a:cxnSpLocks noChangeShapeType="1"/>
          </p:cNvCxnSpPr>
          <p:nvPr>
            <p:custDataLst>
              <p:tags r:id="rId5"/>
            </p:custDataLst>
          </p:nvPr>
        </p:nvCxnSpPr>
        <p:spPr bwMode="auto">
          <a:xfrm flipV="1">
            <a:off x="1524000" y="6215064"/>
            <a:ext cx="9144000" cy="7937"/>
          </a:xfrm>
          <a:prstGeom prst="line">
            <a:avLst/>
          </a:prstGeom>
          <a:noFill/>
          <a:ln w="12700" algn="ctr">
            <a:solidFill>
              <a:srgbClr val="999999"/>
            </a:solidFill>
            <a:round/>
            <a:headEnd/>
            <a:tailEnd/>
          </a:ln>
          <a:extLst>
            <a:ext uri="{909E8E84-426E-40DD-AFC4-6F175D3DCCD1}">
              <a14:hiddenFill xmlns:a14="http://schemas.microsoft.com/office/drawing/2010/main">
                <a:noFill/>
              </a14:hiddenFill>
            </a:ext>
          </a:extLst>
        </p:spPr>
      </p:cxnSp>
      <p:sp>
        <p:nvSpPr>
          <p:cNvPr id="16391" name="Text Placeholder 2">
            <a:extLst>
              <a:ext uri="{FF2B5EF4-FFF2-40B4-BE49-F238E27FC236}">
                <a16:creationId xmlns:a16="http://schemas.microsoft.com/office/drawing/2014/main" id="{3A05D262-6DDC-4025-90FD-F1CEC9D03A0A}"/>
              </a:ext>
            </a:extLst>
          </p:cNvPr>
          <p:cNvSpPr txBox="1"/>
          <p:nvPr>
            <p:custDataLst>
              <p:tags r:id="rId6"/>
            </p:custDataLst>
          </p:nvPr>
        </p:nvSpPr>
        <p:spPr bwMode="auto">
          <a:xfrm>
            <a:off x="152400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marL="0" marR="0" lvl="0" indent="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kumimoji="0" lang="en-US" sz="12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Helvetica" charset="0"/>
                <a:ea typeface="Arial"/>
                <a:cs typeface="Helvetica"/>
                <a:sym typeface="Wingdings"/>
              </a:rPr>
              <a:t>JAMA. Published online  February 07, 2020. doi:10.1001/jama.2020.1585</a:t>
            </a:r>
          </a:p>
        </p:txBody>
      </p:sp>
      <p:cxnSp>
        <p:nvCxnSpPr>
          <p:cNvPr id="14346" name="Straight Connector 5">
            <a:extLst>
              <a:ext uri="{FF2B5EF4-FFF2-40B4-BE49-F238E27FC236}">
                <a16:creationId xmlns:a16="http://schemas.microsoft.com/office/drawing/2014/main" id="{02E2FE20-A4F0-B741-AB84-2E324A3C9086}"/>
              </a:ext>
            </a:extLst>
          </p:cNvPr>
          <p:cNvCxnSpPr>
            <a:cxnSpLocks noChangeShapeType="1"/>
          </p:cNvCxnSpPr>
          <p:nvPr>
            <p:custDataLst>
              <p:tags r:id="rId7"/>
            </p:custDataLst>
          </p:nvPr>
        </p:nvCxnSpPr>
        <p:spPr bwMode="auto">
          <a:xfrm>
            <a:off x="1524000" y="666750"/>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4347" name="Picture 18">
            <a:extLst>
              <a:ext uri="{FF2B5EF4-FFF2-40B4-BE49-F238E27FC236}">
                <a16:creationId xmlns:a16="http://schemas.microsoft.com/office/drawing/2014/main" id="{2ABEC6AE-8F73-2E4D-9990-116886DC3F0B}"/>
              </a:ext>
            </a:extLst>
          </p:cNvPr>
          <p:cNvPicPr>
            <a:picLocks noChangeAspect="1" noChangeArrowheads="1"/>
          </p:cNvPicPr>
          <p:nvPr>
            <p:custDataLst>
              <p:tags r:id="rId8"/>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778000" y="101600"/>
            <a:ext cx="2286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6798D732-FB54-1C49-A72E-1377A7D37D1F}"/>
              </a:ext>
            </a:extLst>
          </p:cNvPr>
          <p:cNvPicPr>
            <a:picLocks noChangeAspect="1" noChangeArrowheads="1"/>
          </p:cNvPicPr>
          <p:nvPr>
            <p:custDataLst>
              <p:tags r:id="rId9"/>
            </p:custDataLst>
          </p:nvPr>
        </p:nvPicPr>
        <p:blipFill rotWithShape="1">
          <a:blip r:embed="rId12">
            <a:extLst>
              <a:ext uri="{28A0092B-C50C-407E-A947-70E740481C1C}">
                <a14:useLocalDpi xmlns:a14="http://schemas.microsoft.com/office/drawing/2010/main" val="0"/>
              </a:ext>
            </a:extLst>
          </a:blip>
          <a:srcRect r="25195"/>
          <a:stretch/>
        </p:blipFill>
        <p:spPr bwMode="auto">
          <a:xfrm>
            <a:off x="2480759" y="1734368"/>
            <a:ext cx="7230482" cy="434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 name="Rectangle 1"/>
          <p:cNvSpPr/>
          <p:nvPr/>
        </p:nvSpPr>
        <p:spPr>
          <a:xfrm>
            <a:off x="2076450" y="3048000"/>
            <a:ext cx="77343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2875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95437" y="966459"/>
            <a:ext cx="8877300" cy="369332"/>
          </a:xfrm>
          <a:prstGeom prst="rect">
            <a:avLst/>
          </a:prstGeom>
          <a:noFill/>
        </p:spPr>
        <p:txBody>
          <a:bodyPr wrap="square" rtlCol="0">
            <a:spAutoFit/>
          </a:bodyPr>
          <a:lstStyle/>
          <a:p>
            <a:r>
              <a:rPr lang="en-US" dirty="0"/>
              <a:t> </a:t>
            </a:r>
          </a:p>
        </p:txBody>
      </p:sp>
      <p:pic>
        <p:nvPicPr>
          <p:cNvPr id="5" name="Picture 4"/>
          <p:cNvPicPr>
            <a:picLocks noChangeAspect="1"/>
          </p:cNvPicPr>
          <p:nvPr/>
        </p:nvPicPr>
        <p:blipFill rotWithShape="1">
          <a:blip r:embed="rId2"/>
          <a:srcRect l="29329" t="15482" r="28333" b="6908"/>
          <a:stretch/>
        </p:blipFill>
        <p:spPr>
          <a:xfrm>
            <a:off x="1853855" y="855789"/>
            <a:ext cx="4180232" cy="4310488"/>
          </a:xfrm>
          <a:prstGeom prst="rect">
            <a:avLst/>
          </a:prstGeom>
        </p:spPr>
      </p:pic>
      <p:pic>
        <p:nvPicPr>
          <p:cNvPr id="6" name="Picture 5"/>
          <p:cNvPicPr>
            <a:picLocks noChangeAspect="1"/>
          </p:cNvPicPr>
          <p:nvPr/>
        </p:nvPicPr>
        <p:blipFill rotWithShape="1">
          <a:blip r:embed="rId3"/>
          <a:srcRect l="30584" t="7778" r="30167" b="11037"/>
          <a:stretch/>
        </p:blipFill>
        <p:spPr>
          <a:xfrm>
            <a:off x="6857047" y="493165"/>
            <a:ext cx="4328160" cy="5035736"/>
          </a:xfrm>
          <a:prstGeom prst="rect">
            <a:avLst/>
          </a:prstGeom>
        </p:spPr>
      </p:pic>
    </p:spTree>
    <p:extLst>
      <p:ext uri="{BB962C8B-B14F-4D97-AF65-F5344CB8AC3E}">
        <p14:creationId xmlns:p14="http://schemas.microsoft.com/office/powerpoint/2010/main" val="3905728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3650" y="273962"/>
            <a:ext cx="6762750" cy="523220"/>
          </a:xfrm>
          <a:prstGeom prst="rect">
            <a:avLst/>
          </a:prstGeom>
          <a:noFill/>
        </p:spPr>
        <p:txBody>
          <a:bodyPr wrap="square" rtlCol="0">
            <a:spAutoFit/>
          </a:bodyPr>
          <a:lstStyle/>
          <a:p>
            <a:pPr algn="ctr"/>
            <a:r>
              <a:rPr lang="en-US" sz="2800" b="1" dirty="0" smtClean="0"/>
              <a:t>Clinical neurological findings in COVID-19 </a:t>
            </a:r>
            <a:endParaRPr lang="en-US" sz="2800" b="1" dirty="0"/>
          </a:p>
        </p:txBody>
      </p:sp>
      <p:sp>
        <p:nvSpPr>
          <p:cNvPr id="3" name="TextBox 2"/>
          <p:cNvSpPr txBox="1"/>
          <p:nvPr/>
        </p:nvSpPr>
        <p:spPr>
          <a:xfrm>
            <a:off x="1519237" y="654277"/>
            <a:ext cx="8877300" cy="369332"/>
          </a:xfrm>
          <a:prstGeom prst="rect">
            <a:avLst/>
          </a:prstGeom>
          <a:noFill/>
        </p:spPr>
        <p:txBody>
          <a:bodyPr wrap="square" rtlCol="0">
            <a:spAutoFit/>
          </a:bodyPr>
          <a:lstStyle/>
          <a:p>
            <a:r>
              <a:rPr lang="en-US" dirty="0"/>
              <a:t> </a:t>
            </a:r>
          </a:p>
        </p:txBody>
      </p:sp>
      <p:sp>
        <p:nvSpPr>
          <p:cNvPr id="8" name="TextBox 7"/>
          <p:cNvSpPr txBox="1"/>
          <p:nvPr/>
        </p:nvSpPr>
        <p:spPr>
          <a:xfrm>
            <a:off x="638176" y="819893"/>
            <a:ext cx="10791824" cy="572464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Early </a:t>
            </a:r>
            <a:r>
              <a:rPr lang="en-US" sz="2400" dirty="0"/>
              <a:t>neurological symptoms of headache, confusion, dizziness, anosmia, and </a:t>
            </a:r>
            <a:r>
              <a:rPr lang="en-US" sz="2400" dirty="0" err="1"/>
              <a:t>ageusia</a:t>
            </a:r>
            <a:r>
              <a:rPr lang="en-US" sz="2400" dirty="0"/>
              <a:t> have been </a:t>
            </a:r>
            <a:r>
              <a:rPr lang="en-US" sz="2400" dirty="0" smtClean="0"/>
              <a:t>reported.</a:t>
            </a:r>
          </a:p>
          <a:p>
            <a:pPr algn="r"/>
            <a:r>
              <a:rPr lang="en-US" dirty="0" smtClean="0"/>
              <a:t>Report </a:t>
            </a:r>
            <a:r>
              <a:rPr lang="en-US" dirty="0"/>
              <a:t>of the WHO-China Joint Mission on Coronavirus Disease 2019 (COVID-19). February 28, 2020</a:t>
            </a:r>
            <a:r>
              <a:rPr lang="en-US" dirty="0" smtClean="0"/>
              <a:t>.</a:t>
            </a:r>
          </a:p>
          <a:p>
            <a:endParaRPr lang="en-US" dirty="0" smtClean="0"/>
          </a:p>
          <a:p>
            <a:pPr marL="285750" indent="-285750">
              <a:buFont typeface="Arial" panose="020B0604020202020204" pitchFamily="34" charset="0"/>
              <a:buChar char="•"/>
            </a:pPr>
            <a:r>
              <a:rPr lang="en-US" sz="2400" dirty="0"/>
              <a:t>More severe neurological complications may include ischemic stroke, </a:t>
            </a:r>
            <a:r>
              <a:rPr lang="en-US" sz="2400" dirty="0" smtClean="0"/>
              <a:t>ICH, myelitis.</a:t>
            </a:r>
          </a:p>
          <a:p>
            <a:pPr marL="285750" indent="-285750">
              <a:buFont typeface="Arial" panose="020B0604020202020204" pitchFamily="34" charset="0"/>
              <a:buChar char="•"/>
            </a:pPr>
            <a:r>
              <a:rPr lang="en-US" sz="2400" dirty="0" smtClean="0"/>
              <a:t>In China</a:t>
            </a:r>
            <a:r>
              <a:rPr lang="en-US" sz="2400" dirty="0"/>
              <a:t>, neurological manifestations occurred in 36% of patients, including stroke in 6% and encephalopathy in 15</a:t>
            </a:r>
            <a:r>
              <a:rPr lang="en-US" sz="2400" dirty="0" smtClean="0"/>
              <a:t>%. </a:t>
            </a:r>
          </a:p>
          <a:p>
            <a:pPr algn="r"/>
            <a:r>
              <a:rPr lang="en-US" dirty="0"/>
              <a:t>Li Y, et.al. </a:t>
            </a:r>
            <a:r>
              <a:rPr lang="en-US" dirty="0" smtClean="0"/>
              <a:t>Lancet. </a:t>
            </a:r>
            <a:r>
              <a:rPr lang="en-US" dirty="0"/>
              <a:t>Mar 13 </a:t>
            </a:r>
            <a:r>
              <a:rPr lang="en-US" dirty="0" smtClean="0"/>
              <a:t>2020: </a:t>
            </a:r>
            <a:r>
              <a:rPr lang="en-US" u="sng" dirty="0">
                <a:hlinkClick r:id="rId2"/>
              </a:rPr>
              <a:t>https://papers.ssrn.com/sol3/papers.cfm?abstract_id=3550025</a:t>
            </a:r>
            <a:r>
              <a:rPr lang="en-US" dirty="0" smtClean="0"/>
              <a:t>.</a:t>
            </a:r>
            <a:endParaRPr lang="en-US" dirty="0"/>
          </a:p>
          <a:p>
            <a:pPr algn="r"/>
            <a:r>
              <a:rPr lang="en-US" dirty="0" smtClean="0"/>
              <a:t>Mao </a:t>
            </a:r>
            <a:r>
              <a:rPr lang="en-US" dirty="0"/>
              <a:t>L et al., </a:t>
            </a:r>
            <a:r>
              <a:rPr lang="en-US" dirty="0" err="1" smtClean="0"/>
              <a:t>MedRxiv</a:t>
            </a:r>
            <a:r>
              <a:rPr lang="en-US" dirty="0"/>
              <a:t>, </a:t>
            </a:r>
            <a:r>
              <a:rPr lang="en-US" dirty="0" smtClean="0"/>
              <a:t>2020.</a:t>
            </a:r>
          </a:p>
          <a:p>
            <a:pPr algn="r"/>
            <a:endParaRPr lang="en-US" dirty="0" smtClean="0"/>
          </a:p>
          <a:p>
            <a:pPr marL="342900" indent="-342900">
              <a:buFont typeface="Arial" panose="020B0604020202020204" pitchFamily="34" charset="0"/>
              <a:buChar char="•"/>
            </a:pPr>
            <a:r>
              <a:rPr lang="en-US" sz="2400" dirty="0" smtClean="0"/>
              <a:t>The </a:t>
            </a:r>
            <a:r>
              <a:rPr lang="en-US" sz="2400" dirty="0"/>
              <a:t>SARS coronavirus, to which the current pandemic virus SARS-CoV-2 is closely related, has been reported in brains from both patients and experimental animals, and the brainstem was heavily </a:t>
            </a:r>
            <a:r>
              <a:rPr lang="en-US" sz="2400" dirty="0" smtClean="0"/>
              <a:t>affected. </a:t>
            </a:r>
            <a:endParaRPr lang="en-US" sz="2400" dirty="0"/>
          </a:p>
          <a:p>
            <a:pPr algn="r"/>
            <a:r>
              <a:rPr lang="en-US" sz="2400" dirty="0" smtClean="0"/>
              <a:t>Ding </a:t>
            </a:r>
            <a:r>
              <a:rPr lang="en-US" sz="2400" dirty="0"/>
              <a:t>Y et al., J </a:t>
            </a:r>
            <a:r>
              <a:rPr lang="en-US" sz="2400" dirty="0" err="1"/>
              <a:t>Pathol</a:t>
            </a:r>
            <a:r>
              <a:rPr lang="en-US" sz="2400" dirty="0"/>
              <a:t>, 2004, </a:t>
            </a:r>
            <a:r>
              <a:rPr lang="en-US" sz="2400" dirty="0" smtClean="0"/>
              <a:t>203:622-630</a:t>
            </a:r>
          </a:p>
          <a:p>
            <a:pPr algn="r"/>
            <a:r>
              <a:rPr lang="en-US" sz="2400" dirty="0" smtClean="0"/>
              <a:t> </a:t>
            </a:r>
            <a:r>
              <a:rPr lang="en-US" sz="2400" dirty="0" err="1"/>
              <a:t>Netland</a:t>
            </a:r>
            <a:r>
              <a:rPr lang="en-US" sz="2400" dirty="0"/>
              <a:t> J et al., J </a:t>
            </a:r>
            <a:r>
              <a:rPr lang="en-US" sz="2400" dirty="0" err="1"/>
              <a:t>Virol</a:t>
            </a:r>
            <a:r>
              <a:rPr lang="en-US" sz="2400" dirty="0"/>
              <a:t>, 2008, </a:t>
            </a:r>
            <a:r>
              <a:rPr lang="en-US" sz="2400" dirty="0" smtClean="0"/>
              <a:t>82:7264-7275</a:t>
            </a:r>
          </a:p>
          <a:p>
            <a:endParaRPr lang="en-US" dirty="0"/>
          </a:p>
          <a:p>
            <a:pPr algn="r"/>
            <a:endParaRPr lang="en-US" dirty="0"/>
          </a:p>
        </p:txBody>
      </p:sp>
    </p:spTree>
    <p:extLst>
      <p:ext uri="{BB962C8B-B14F-4D97-AF65-F5344CB8AC3E}">
        <p14:creationId xmlns:p14="http://schemas.microsoft.com/office/powerpoint/2010/main" val="41825343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3650" y="273962"/>
            <a:ext cx="6762750" cy="523220"/>
          </a:xfrm>
          <a:prstGeom prst="rect">
            <a:avLst/>
          </a:prstGeom>
          <a:noFill/>
        </p:spPr>
        <p:txBody>
          <a:bodyPr wrap="square" rtlCol="0">
            <a:spAutoFit/>
          </a:bodyPr>
          <a:lstStyle/>
          <a:p>
            <a:pPr algn="ctr"/>
            <a:r>
              <a:rPr lang="en-US" sz="2800" b="1" dirty="0" smtClean="0"/>
              <a:t>Clinical neurological findings in COVID-19 </a:t>
            </a:r>
            <a:endParaRPr lang="en-US" sz="2800" b="1" dirty="0"/>
          </a:p>
        </p:txBody>
      </p:sp>
      <p:sp>
        <p:nvSpPr>
          <p:cNvPr id="3" name="TextBox 2"/>
          <p:cNvSpPr txBox="1"/>
          <p:nvPr/>
        </p:nvSpPr>
        <p:spPr>
          <a:xfrm>
            <a:off x="1519237" y="654277"/>
            <a:ext cx="8877300" cy="369332"/>
          </a:xfrm>
          <a:prstGeom prst="rect">
            <a:avLst/>
          </a:prstGeom>
          <a:noFill/>
        </p:spPr>
        <p:txBody>
          <a:bodyPr wrap="square" rtlCol="0">
            <a:spAutoFit/>
          </a:bodyPr>
          <a:lstStyle/>
          <a:p>
            <a:r>
              <a:rPr lang="en-US" dirty="0"/>
              <a:t> </a:t>
            </a:r>
          </a:p>
        </p:txBody>
      </p:sp>
      <p:sp>
        <p:nvSpPr>
          <p:cNvPr id="8" name="TextBox 7"/>
          <p:cNvSpPr txBox="1"/>
          <p:nvPr/>
        </p:nvSpPr>
        <p:spPr>
          <a:xfrm>
            <a:off x="638176" y="819893"/>
            <a:ext cx="10791824"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Chinese </a:t>
            </a:r>
            <a:r>
              <a:rPr lang="en-US" sz="2400" dirty="0"/>
              <a:t>autopsy reports of </a:t>
            </a:r>
            <a:r>
              <a:rPr lang="en-US" sz="2400" dirty="0" err="1"/>
              <a:t>endovasculitis</a:t>
            </a:r>
            <a:r>
              <a:rPr lang="en-US" sz="2400" dirty="0"/>
              <a:t>, endothelial damage, cerebral edema, hyperemia, and neurodegeneration in SARS-CoV-2</a:t>
            </a:r>
            <a:r>
              <a:rPr lang="en-US" sz="2400" dirty="0" smtClean="0"/>
              <a:t> </a:t>
            </a:r>
          </a:p>
          <a:p>
            <a:pPr algn="r"/>
            <a:r>
              <a:rPr lang="en-US" dirty="0"/>
              <a:t>Diagnosis and Treatment Protocol for Novel Coronavirus Pneumonia (Version 7). </a:t>
            </a:r>
            <a:r>
              <a:rPr lang="en-US" i="1" dirty="0" smtClean="0"/>
              <a:t>March </a:t>
            </a:r>
            <a:r>
              <a:rPr lang="en-US" i="1" dirty="0"/>
              <a:t>3, 2020</a:t>
            </a:r>
            <a:r>
              <a:rPr lang="en-US" i="1" dirty="0" smtClean="0"/>
              <a:t>.</a:t>
            </a:r>
            <a:r>
              <a:rPr lang="en-US" dirty="0"/>
              <a:t>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sz="2400" dirty="0" smtClean="0"/>
              <a:t>Other </a:t>
            </a:r>
            <a:r>
              <a:rPr lang="en-US" sz="2400" dirty="0"/>
              <a:t>neurological complications of critical illness, such as critical illness myopathy, increased thrombotic risk, and cerebral </a:t>
            </a:r>
            <a:r>
              <a:rPr lang="en-US" sz="2400" dirty="0" err="1"/>
              <a:t>hypoperfusion</a:t>
            </a:r>
            <a:r>
              <a:rPr lang="en-US" sz="2400" dirty="0"/>
              <a:t>, may result from the extended intensive care stays. </a:t>
            </a:r>
          </a:p>
          <a:p>
            <a:endParaRPr lang="en-US" dirty="0"/>
          </a:p>
          <a:p>
            <a:pPr algn="r"/>
            <a:endParaRPr lang="en-US" dirty="0"/>
          </a:p>
        </p:txBody>
      </p:sp>
    </p:spTree>
    <p:extLst>
      <p:ext uri="{BB962C8B-B14F-4D97-AF65-F5344CB8AC3E}">
        <p14:creationId xmlns:p14="http://schemas.microsoft.com/office/powerpoint/2010/main" val="11209571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3650" y="273962"/>
            <a:ext cx="6762750" cy="523220"/>
          </a:xfrm>
          <a:prstGeom prst="rect">
            <a:avLst/>
          </a:prstGeom>
          <a:noFill/>
        </p:spPr>
        <p:txBody>
          <a:bodyPr wrap="square" rtlCol="0">
            <a:spAutoFit/>
          </a:bodyPr>
          <a:lstStyle/>
          <a:p>
            <a:pPr algn="ctr"/>
            <a:r>
              <a:rPr lang="en-US" sz="2800" b="1" dirty="0" smtClean="0"/>
              <a:t>Stroke in COVID-19 </a:t>
            </a:r>
            <a:endParaRPr lang="en-US" sz="2800" b="1" dirty="0"/>
          </a:p>
        </p:txBody>
      </p:sp>
      <p:sp>
        <p:nvSpPr>
          <p:cNvPr id="3" name="TextBox 2"/>
          <p:cNvSpPr txBox="1"/>
          <p:nvPr/>
        </p:nvSpPr>
        <p:spPr>
          <a:xfrm>
            <a:off x="1519237" y="654277"/>
            <a:ext cx="8877300" cy="369332"/>
          </a:xfrm>
          <a:prstGeom prst="rect">
            <a:avLst/>
          </a:prstGeom>
          <a:noFill/>
        </p:spPr>
        <p:txBody>
          <a:bodyPr wrap="square" rtlCol="0">
            <a:spAutoFit/>
          </a:bodyPr>
          <a:lstStyle/>
          <a:p>
            <a:r>
              <a:rPr lang="en-US" dirty="0"/>
              <a:t> </a:t>
            </a:r>
          </a:p>
        </p:txBody>
      </p:sp>
      <p:pic>
        <p:nvPicPr>
          <p:cNvPr id="12" name="Picture 11"/>
          <p:cNvPicPr>
            <a:picLocks noChangeAspect="1"/>
          </p:cNvPicPr>
          <p:nvPr/>
        </p:nvPicPr>
        <p:blipFill>
          <a:blip r:embed="rId2"/>
          <a:stretch>
            <a:fillRect/>
          </a:stretch>
        </p:blipFill>
        <p:spPr>
          <a:xfrm>
            <a:off x="981855" y="838943"/>
            <a:ext cx="9952063" cy="4588925"/>
          </a:xfrm>
          <a:prstGeom prst="rect">
            <a:avLst/>
          </a:prstGeom>
        </p:spPr>
      </p:pic>
      <p:sp>
        <p:nvSpPr>
          <p:cNvPr id="14" name="Rectangle 13"/>
          <p:cNvSpPr/>
          <p:nvPr/>
        </p:nvSpPr>
        <p:spPr>
          <a:xfrm>
            <a:off x="8437739" y="5482390"/>
            <a:ext cx="3088923" cy="369332"/>
          </a:xfrm>
          <a:prstGeom prst="rect">
            <a:avLst/>
          </a:prstGeom>
        </p:spPr>
        <p:txBody>
          <a:bodyPr wrap="none">
            <a:spAutoFit/>
          </a:bodyPr>
          <a:lstStyle/>
          <a:p>
            <a:pPr algn="r"/>
            <a:r>
              <a:rPr lang="en-US" dirty="0"/>
              <a:t>Li Y, et.al. Lancet. Mar 13 2020.</a:t>
            </a:r>
          </a:p>
        </p:txBody>
      </p:sp>
    </p:spTree>
    <p:extLst>
      <p:ext uri="{BB962C8B-B14F-4D97-AF65-F5344CB8AC3E}">
        <p14:creationId xmlns:p14="http://schemas.microsoft.com/office/powerpoint/2010/main" val="25317715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87587" y="723899"/>
            <a:ext cx="3175688" cy="3384821"/>
          </a:xfrm>
          <a:prstGeom prst="rect">
            <a:avLst/>
          </a:prstGeom>
        </p:spPr>
      </p:pic>
      <p:sp>
        <p:nvSpPr>
          <p:cNvPr id="3" name="TextBox 2"/>
          <p:cNvSpPr txBox="1"/>
          <p:nvPr/>
        </p:nvSpPr>
        <p:spPr>
          <a:xfrm>
            <a:off x="7286625" y="4156075"/>
            <a:ext cx="4657725" cy="1477328"/>
          </a:xfrm>
          <a:prstGeom prst="rect">
            <a:avLst/>
          </a:prstGeom>
          <a:noFill/>
        </p:spPr>
        <p:txBody>
          <a:bodyPr wrap="square" rtlCol="0">
            <a:spAutoFit/>
          </a:bodyPr>
          <a:lstStyle/>
          <a:p>
            <a:r>
              <a:rPr lang="en-US" dirty="0" smtClean="0"/>
              <a:t>26 year old with seizures; nasal swab negative; CSF positive for SARS-CoV-2</a:t>
            </a:r>
          </a:p>
          <a:p>
            <a:r>
              <a:rPr lang="en-US" dirty="0" smtClean="0"/>
              <a:t>Diagnosed with meningitis/encephalitis</a:t>
            </a:r>
          </a:p>
          <a:p>
            <a:endParaRPr lang="en-US" dirty="0"/>
          </a:p>
          <a:p>
            <a:pPr algn="r"/>
            <a:r>
              <a:rPr lang="en-US" i="1" dirty="0" err="1" smtClean="0"/>
              <a:t>Moriguchi</a:t>
            </a:r>
            <a:r>
              <a:rPr lang="en-US" i="1" dirty="0" smtClean="0"/>
              <a:t> T et al. </a:t>
            </a:r>
            <a:r>
              <a:rPr lang="en-US" i="1" dirty="0" err="1" smtClean="0"/>
              <a:t>Int</a:t>
            </a:r>
            <a:r>
              <a:rPr lang="en-US" i="1" dirty="0" smtClean="0"/>
              <a:t> J Infect Dis.</a:t>
            </a:r>
            <a:r>
              <a:rPr lang="fr-FR" i="1" dirty="0"/>
              <a:t> </a:t>
            </a:r>
            <a:r>
              <a:rPr lang="fr-FR" i="1" dirty="0" smtClean="0"/>
              <a:t>2020.</a:t>
            </a:r>
            <a:r>
              <a:rPr lang="fr-FR" i="1" dirty="0"/>
              <a:t> </a:t>
            </a:r>
            <a:endParaRPr lang="en-US" i="1"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175" y="923925"/>
            <a:ext cx="2700171" cy="320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923925"/>
            <a:ext cx="2797502" cy="320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549601" y="4203700"/>
            <a:ext cx="6108373" cy="1477328"/>
          </a:xfrm>
          <a:prstGeom prst="rect">
            <a:avLst/>
          </a:prstGeom>
          <a:noFill/>
        </p:spPr>
        <p:txBody>
          <a:bodyPr wrap="square" rtlCol="0">
            <a:spAutoFit/>
          </a:bodyPr>
          <a:lstStyle/>
          <a:p>
            <a:r>
              <a:rPr lang="en-US" dirty="0" smtClean="0"/>
              <a:t>58 year old woman (airline worker) with </a:t>
            </a:r>
            <a:r>
              <a:rPr lang="en-US" dirty="0"/>
              <a:t>3-day history of cough, fever, and altered mental status. </a:t>
            </a:r>
            <a:endParaRPr lang="en-US" dirty="0" smtClean="0"/>
          </a:p>
          <a:p>
            <a:r>
              <a:rPr lang="en-US" dirty="0" smtClean="0"/>
              <a:t>Nasal swab PCR </a:t>
            </a:r>
            <a:r>
              <a:rPr lang="en-US" dirty="0"/>
              <a:t>positive for </a:t>
            </a:r>
            <a:r>
              <a:rPr lang="en-US" dirty="0" smtClean="0"/>
              <a:t>SARS-CoV-2</a:t>
            </a:r>
          </a:p>
          <a:p>
            <a:r>
              <a:rPr lang="en-US" dirty="0" smtClean="0"/>
              <a:t>Diagnosed with acute hemorrhagic necrotizing encephalopathy</a:t>
            </a:r>
            <a:endParaRPr lang="en-US" dirty="0"/>
          </a:p>
          <a:p>
            <a:pPr algn="r"/>
            <a:r>
              <a:rPr lang="en-US" i="1" dirty="0" err="1" smtClean="0"/>
              <a:t>Poyiadji</a:t>
            </a:r>
            <a:r>
              <a:rPr lang="en-US" i="1" dirty="0" smtClean="0"/>
              <a:t> N et al. Radiology 2020. </a:t>
            </a:r>
            <a:endParaRPr lang="en-US" i="1" dirty="0"/>
          </a:p>
        </p:txBody>
      </p:sp>
      <p:sp>
        <p:nvSpPr>
          <p:cNvPr id="7" name="TextBox 6"/>
          <p:cNvSpPr txBox="1"/>
          <p:nvPr/>
        </p:nvSpPr>
        <p:spPr>
          <a:xfrm>
            <a:off x="4441972" y="186034"/>
            <a:ext cx="3962400" cy="461665"/>
          </a:xfrm>
          <a:prstGeom prst="rect">
            <a:avLst/>
          </a:prstGeom>
          <a:noFill/>
        </p:spPr>
        <p:txBody>
          <a:bodyPr wrap="square" rtlCol="0">
            <a:spAutoFit/>
          </a:bodyPr>
          <a:lstStyle/>
          <a:p>
            <a:r>
              <a:rPr lang="en-US" sz="2400" b="1" dirty="0" smtClean="0"/>
              <a:t>Encephalitis in COVID 19</a:t>
            </a:r>
            <a:endParaRPr lang="en-US" sz="2400" b="1" dirty="0"/>
          </a:p>
        </p:txBody>
      </p:sp>
    </p:spTree>
    <p:extLst>
      <p:ext uri="{BB962C8B-B14F-4D97-AF65-F5344CB8AC3E}">
        <p14:creationId xmlns:p14="http://schemas.microsoft.com/office/powerpoint/2010/main" val="20285280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2482" y="493410"/>
            <a:ext cx="7616536" cy="523220"/>
          </a:xfrm>
          <a:prstGeom prst="rect">
            <a:avLst/>
          </a:prstGeom>
          <a:noFill/>
        </p:spPr>
        <p:txBody>
          <a:bodyPr wrap="square" rtlCol="0">
            <a:spAutoFit/>
          </a:bodyPr>
          <a:lstStyle/>
          <a:p>
            <a:pPr algn="ctr"/>
            <a:r>
              <a:rPr lang="en-US" sz="2800" b="1" dirty="0" smtClean="0"/>
              <a:t>COVID-19 recommendations to patients</a:t>
            </a:r>
            <a:endParaRPr lang="en-US" sz="2800" b="1" dirty="0"/>
          </a:p>
        </p:txBody>
      </p:sp>
      <p:sp>
        <p:nvSpPr>
          <p:cNvPr id="3" name="TextBox 2"/>
          <p:cNvSpPr txBox="1"/>
          <p:nvPr/>
        </p:nvSpPr>
        <p:spPr>
          <a:xfrm>
            <a:off x="1595437" y="966459"/>
            <a:ext cx="8877300" cy="369332"/>
          </a:xfrm>
          <a:prstGeom prst="rect">
            <a:avLst/>
          </a:prstGeom>
          <a:noFill/>
        </p:spPr>
        <p:txBody>
          <a:bodyPr wrap="square" rtlCol="0">
            <a:spAutoFit/>
          </a:bodyPr>
          <a:lstStyle/>
          <a:p>
            <a:r>
              <a:rPr lang="en-US" dirty="0"/>
              <a:t> </a:t>
            </a:r>
          </a:p>
        </p:txBody>
      </p:sp>
      <p:sp>
        <p:nvSpPr>
          <p:cNvPr id="5" name="TextBox 4"/>
          <p:cNvSpPr txBox="1"/>
          <p:nvPr/>
        </p:nvSpPr>
        <p:spPr>
          <a:xfrm>
            <a:off x="1595437" y="1168444"/>
            <a:ext cx="9367838" cy="4247317"/>
          </a:xfrm>
          <a:prstGeom prst="rect">
            <a:avLst/>
          </a:prstGeom>
          <a:noFill/>
        </p:spPr>
        <p:txBody>
          <a:bodyPr wrap="square" rtlCol="0">
            <a:spAutoFit/>
          </a:bodyPr>
          <a:lstStyle/>
          <a:p>
            <a:pPr marL="285750" lvl="0" indent="-285750">
              <a:buFont typeface="Arial" panose="020B0604020202020204" pitchFamily="34" charset="0"/>
              <a:buChar char="•"/>
            </a:pPr>
            <a:r>
              <a:rPr lang="en-US" dirty="0" smtClean="0"/>
              <a:t>Stay at home unless getting essentials.</a:t>
            </a:r>
          </a:p>
          <a:p>
            <a:pPr marL="285750" lvl="0" indent="-285750">
              <a:buFont typeface="Arial" panose="020B0604020202020204" pitchFamily="34" charset="0"/>
              <a:buChar char="•"/>
            </a:pPr>
            <a:r>
              <a:rPr lang="en-US" dirty="0" smtClean="0"/>
              <a:t>Avoid </a:t>
            </a:r>
            <a:r>
              <a:rPr lang="en-US" b="1" dirty="0" smtClean="0"/>
              <a:t>ANY</a:t>
            </a:r>
            <a:r>
              <a:rPr lang="en-US" dirty="0" smtClean="0"/>
              <a:t> </a:t>
            </a:r>
            <a:r>
              <a:rPr lang="en-US" dirty="0"/>
              <a:t>gatherings of more than </a:t>
            </a:r>
            <a:r>
              <a:rPr lang="en-US" dirty="0" smtClean="0"/>
              <a:t>1-2 </a:t>
            </a:r>
            <a:r>
              <a:rPr lang="en-US" dirty="0"/>
              <a:t>people</a:t>
            </a:r>
            <a:r>
              <a:rPr lang="en-US" dirty="0" smtClean="0"/>
              <a:t>.</a:t>
            </a:r>
          </a:p>
          <a:p>
            <a:pPr marL="742950" lvl="1" indent="-285750">
              <a:buFont typeface="Arial" panose="020B0604020202020204" pitchFamily="34" charset="0"/>
              <a:buChar char="•"/>
            </a:pPr>
            <a:r>
              <a:rPr lang="en-US" dirty="0" smtClean="0"/>
              <a:t>“Physical distancing, social solidarity”</a:t>
            </a:r>
            <a:endParaRPr lang="en-US" dirty="0"/>
          </a:p>
          <a:p>
            <a:pPr marL="285750" lvl="0" indent="-285750">
              <a:buFont typeface="Arial" panose="020B0604020202020204" pitchFamily="34" charset="0"/>
              <a:buChar char="•"/>
            </a:pPr>
            <a:r>
              <a:rPr lang="en-US" dirty="0" smtClean="0"/>
              <a:t>Wash hands and items purchased before preparing.</a:t>
            </a:r>
          </a:p>
          <a:p>
            <a:pPr marL="285750" lvl="0" indent="-285750">
              <a:buFont typeface="Arial" panose="020B0604020202020204" pitchFamily="34" charset="0"/>
              <a:buChar char="•"/>
            </a:pPr>
            <a:r>
              <a:rPr lang="en-US" dirty="0" smtClean="0"/>
              <a:t>Do </a:t>
            </a:r>
            <a:r>
              <a:rPr lang="en-US" dirty="0"/>
              <a:t>not touch face. Touching the face allows virus to enter through mouth, nose and eyes</a:t>
            </a:r>
            <a:r>
              <a:rPr lang="en-US" dirty="0" smtClean="0"/>
              <a:t>.</a:t>
            </a:r>
          </a:p>
          <a:p>
            <a:pPr marL="285750" lvl="0" indent="-285750">
              <a:buFont typeface="Arial" panose="020B0604020202020204" pitchFamily="34" charset="0"/>
              <a:buChar char="•"/>
            </a:pPr>
            <a:r>
              <a:rPr lang="en-US" dirty="0" smtClean="0"/>
              <a:t>Do </a:t>
            </a:r>
            <a:r>
              <a:rPr lang="en-US" dirty="0"/>
              <a:t>not wear a mask unless sick, as this may increase face-touching.</a:t>
            </a:r>
          </a:p>
          <a:p>
            <a:pPr marL="285750" lvl="0" indent="-285750">
              <a:buFont typeface="Arial" panose="020B0604020202020204" pitchFamily="34" charset="0"/>
              <a:buChar char="•"/>
            </a:pPr>
            <a:r>
              <a:rPr lang="en-US" dirty="0"/>
              <a:t>Wash hands frequently with soap and water, and do so for at least 20 seconds; use hand sanitizer as alternative. </a:t>
            </a:r>
          </a:p>
          <a:p>
            <a:pPr marL="285750" lvl="0" indent="-285750">
              <a:buFont typeface="Arial" panose="020B0604020202020204" pitchFamily="34" charset="0"/>
              <a:buChar char="•"/>
            </a:pPr>
            <a:r>
              <a:rPr lang="en-US" b="1" dirty="0" smtClean="0"/>
              <a:t>Keep </a:t>
            </a:r>
            <a:r>
              <a:rPr lang="en-US" b="1" dirty="0"/>
              <a:t>extra refills of medications on hand in case of a prolonged period of unavailability of their pharmacy.</a:t>
            </a:r>
          </a:p>
          <a:p>
            <a:pPr marL="285750" lvl="0" indent="-285750">
              <a:buFont typeface="Arial" panose="020B0604020202020204" pitchFamily="34" charset="0"/>
              <a:buChar char="•"/>
            </a:pPr>
            <a:r>
              <a:rPr lang="en-US" dirty="0"/>
              <a:t>If sick, stay at home, unless worsening symptoms </a:t>
            </a:r>
            <a:r>
              <a:rPr lang="en-US" dirty="0" smtClean="0"/>
              <a:t>(dyspnea) require </a:t>
            </a:r>
            <a:r>
              <a:rPr lang="en-US" dirty="0"/>
              <a:t>hospital management. </a:t>
            </a:r>
          </a:p>
          <a:p>
            <a:pPr marL="285750" lvl="0" indent="-285750">
              <a:buFont typeface="Arial" panose="020B0604020202020204" pitchFamily="34" charset="0"/>
              <a:buChar char="•"/>
            </a:pPr>
            <a:r>
              <a:rPr lang="en-US" dirty="0"/>
              <a:t>Call ahead to the hospital if going and wear a mask when going to the hospital.</a:t>
            </a:r>
          </a:p>
          <a:p>
            <a:pPr marL="285750" lvl="0" indent="-285750">
              <a:buFont typeface="Arial" panose="020B0604020202020204" pitchFamily="34" charset="0"/>
              <a:buChar char="•"/>
            </a:pPr>
            <a:r>
              <a:rPr lang="en-US" dirty="0" smtClean="0"/>
              <a:t>Follow </a:t>
            </a:r>
            <a:r>
              <a:rPr lang="en-US" dirty="0"/>
              <a:t>the news, read WHO and CDC materials on </a:t>
            </a:r>
            <a:r>
              <a:rPr lang="en-US" dirty="0" smtClean="0"/>
              <a:t>line, </a:t>
            </a:r>
            <a:r>
              <a:rPr lang="en-US" dirty="0"/>
              <a:t>and check with your local health authorities. </a:t>
            </a:r>
          </a:p>
          <a:p>
            <a:pPr marL="285750" indent="-285750">
              <a:buFont typeface="Arial" panose="020B0604020202020204" pitchFamily="34" charset="0"/>
              <a:buChar char="•"/>
            </a:pPr>
            <a:r>
              <a:rPr lang="en-US" b="1" dirty="0" smtClean="0"/>
              <a:t>Opportunity for coordinators to stay in touch with trial patients. </a:t>
            </a:r>
            <a:endParaRPr lang="en-US" b="1" dirty="0"/>
          </a:p>
        </p:txBody>
      </p:sp>
    </p:spTree>
    <p:extLst>
      <p:ext uri="{BB962C8B-B14F-4D97-AF65-F5344CB8AC3E}">
        <p14:creationId xmlns:p14="http://schemas.microsoft.com/office/powerpoint/2010/main" val="37512831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333374"/>
            <a:ext cx="4295775" cy="523220"/>
          </a:xfrm>
          <a:prstGeom prst="rect">
            <a:avLst/>
          </a:prstGeom>
          <a:noFill/>
        </p:spPr>
        <p:txBody>
          <a:bodyPr wrap="square" rtlCol="0">
            <a:spAutoFit/>
          </a:bodyPr>
          <a:lstStyle/>
          <a:p>
            <a:pPr algn="ctr"/>
            <a:r>
              <a:rPr lang="en-US" sz="2800" b="1" dirty="0" smtClean="0"/>
              <a:t>COVID-19 and stroke</a:t>
            </a:r>
            <a:endParaRPr lang="en-US" sz="2800" b="1" dirty="0"/>
          </a:p>
        </p:txBody>
      </p:sp>
      <p:sp>
        <p:nvSpPr>
          <p:cNvPr id="3" name="TextBox 2"/>
          <p:cNvSpPr txBox="1"/>
          <p:nvPr/>
        </p:nvSpPr>
        <p:spPr>
          <a:xfrm>
            <a:off x="1595437" y="966459"/>
            <a:ext cx="8877300" cy="369332"/>
          </a:xfrm>
          <a:prstGeom prst="rect">
            <a:avLst/>
          </a:prstGeom>
          <a:noFill/>
        </p:spPr>
        <p:txBody>
          <a:bodyPr wrap="square" rtlCol="0">
            <a:spAutoFit/>
          </a:bodyPr>
          <a:lstStyle/>
          <a:p>
            <a:r>
              <a:rPr lang="en-US" dirty="0"/>
              <a:t> </a:t>
            </a:r>
          </a:p>
        </p:txBody>
      </p:sp>
      <p:sp>
        <p:nvSpPr>
          <p:cNvPr id="4" name="TextBox 3"/>
          <p:cNvSpPr txBox="1"/>
          <p:nvPr/>
        </p:nvSpPr>
        <p:spPr>
          <a:xfrm>
            <a:off x="1314450" y="1287510"/>
            <a:ext cx="9886950" cy="5186035"/>
          </a:xfrm>
          <a:prstGeom prst="rect">
            <a:avLst/>
          </a:prstGeom>
          <a:noFill/>
        </p:spPr>
        <p:txBody>
          <a:bodyPr wrap="square" rtlCol="0">
            <a:spAutoFit/>
          </a:bodyPr>
          <a:lstStyle/>
          <a:p>
            <a:pPr lvl="0"/>
            <a:r>
              <a:rPr lang="en-US" b="1" dirty="0" smtClean="0"/>
              <a:t>Health system stresses and stroke patients, including </a:t>
            </a:r>
            <a:r>
              <a:rPr lang="en-US" b="1" dirty="0" err="1" smtClean="0"/>
              <a:t>StrokeNet</a:t>
            </a:r>
            <a:r>
              <a:rPr lang="en-US" b="1" dirty="0" smtClean="0"/>
              <a:t> trial patients</a:t>
            </a:r>
          </a:p>
          <a:p>
            <a:pPr lvl="0"/>
            <a:endParaRPr lang="en-US" b="1" dirty="0" smtClean="0"/>
          </a:p>
          <a:p>
            <a:pPr marL="285750" lvl="0" indent="-285750">
              <a:spcAft>
                <a:spcPts val="600"/>
              </a:spcAft>
              <a:buFont typeface="Arial" panose="020B0604020202020204" pitchFamily="34" charset="0"/>
              <a:buChar char="•"/>
            </a:pPr>
            <a:r>
              <a:rPr lang="en-US" dirty="0" smtClean="0"/>
              <a:t>Stroke </a:t>
            </a:r>
            <a:r>
              <a:rPr lang="en-US" dirty="0"/>
              <a:t>patients, including those in ARCADIA, may face exacerbation of their illness as the focus of health care systems shifts to caring for patients with </a:t>
            </a:r>
            <a:r>
              <a:rPr lang="en-US" dirty="0" smtClean="0"/>
              <a:t>COVID-19</a:t>
            </a:r>
            <a:r>
              <a:rPr lang="en-US" dirty="0"/>
              <a:t>. </a:t>
            </a:r>
            <a:endParaRPr lang="en-US" dirty="0" smtClean="0"/>
          </a:p>
          <a:p>
            <a:pPr marL="285750" lvl="0" indent="-285750">
              <a:spcAft>
                <a:spcPts val="600"/>
              </a:spcAft>
              <a:buFont typeface="Arial" panose="020B0604020202020204" pitchFamily="34" charset="0"/>
              <a:buChar char="•"/>
            </a:pPr>
            <a:r>
              <a:rPr lang="en-US" dirty="0" smtClean="0"/>
              <a:t>Reports </a:t>
            </a:r>
            <a:r>
              <a:rPr lang="en-US" dirty="0"/>
              <a:t>from China and Italy indicate that patients with chronic conditions have had difficulty accessing care. </a:t>
            </a:r>
            <a:endParaRPr lang="en-US" dirty="0" smtClean="0"/>
          </a:p>
          <a:p>
            <a:pPr marL="285750" lvl="0" indent="-285750">
              <a:spcAft>
                <a:spcPts val="600"/>
              </a:spcAft>
              <a:buFont typeface="Arial" panose="020B0604020202020204" pitchFamily="34" charset="0"/>
              <a:buChar char="•"/>
            </a:pPr>
            <a:r>
              <a:rPr lang="en-US" dirty="0" smtClean="0"/>
              <a:t>Physicians </a:t>
            </a:r>
            <a:r>
              <a:rPr lang="en-US" dirty="0"/>
              <a:t>may be overwhelmed caring for patients with COVID-19, or they may themselves be quarantined due to exposure, making care harder to obtain. </a:t>
            </a:r>
            <a:endParaRPr lang="en-US" dirty="0" smtClean="0"/>
          </a:p>
          <a:p>
            <a:pPr marL="285750" lvl="0" indent="-285750">
              <a:spcAft>
                <a:spcPts val="600"/>
              </a:spcAft>
              <a:buFont typeface="Arial" panose="020B0604020202020204" pitchFamily="34" charset="0"/>
              <a:buChar char="•"/>
            </a:pPr>
            <a:r>
              <a:rPr lang="en-US" dirty="0" smtClean="0"/>
              <a:t>Supply </a:t>
            </a:r>
            <a:r>
              <a:rPr lang="en-US" dirty="0"/>
              <a:t>chains for production of medications may be disrupted, leading to shortages of cardiovascular drugs, like statins and blood pressure medications. The FDA has been working to ensure the availability of drugs, but these systems may become challenged</a:t>
            </a:r>
            <a:r>
              <a:rPr lang="en-US" dirty="0" smtClean="0"/>
              <a:t>.</a:t>
            </a:r>
          </a:p>
          <a:p>
            <a:pPr marL="285750" lvl="0" indent="-285750">
              <a:spcAft>
                <a:spcPts val="600"/>
              </a:spcAft>
              <a:buFont typeface="Arial" panose="020B0604020202020204" pitchFamily="34" charset="0"/>
              <a:buChar char="•"/>
            </a:pPr>
            <a:r>
              <a:rPr lang="en-US" dirty="0" smtClean="0"/>
              <a:t>Consider discussing with patients having extra supply of drugs available. </a:t>
            </a:r>
          </a:p>
          <a:p>
            <a:pPr marL="285750" lvl="0" indent="-285750">
              <a:buFont typeface="Arial" panose="020B0604020202020204" pitchFamily="34" charset="0"/>
              <a:buChar char="•"/>
            </a:pPr>
            <a:endParaRPr lang="en-US" dirty="0"/>
          </a:p>
          <a:p>
            <a:r>
              <a:rPr lang="en-US" dirty="0"/>
              <a:t> </a:t>
            </a:r>
          </a:p>
          <a:p>
            <a:pPr marL="285750" indent="-285750">
              <a:buFont typeface="Arial" panose="020B0604020202020204" pitchFamily="34" charset="0"/>
              <a:buChar char="•"/>
            </a:pPr>
            <a:endParaRPr lang="en-US" b="1" dirty="0"/>
          </a:p>
          <a:p>
            <a:pPr marL="285750" lvl="0" indent="-285750">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904503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for StrokeNet during pandemic</a:t>
            </a:r>
          </a:p>
        </p:txBody>
      </p:sp>
      <p:sp>
        <p:nvSpPr>
          <p:cNvPr id="3" name="Content Placeholder 2"/>
          <p:cNvSpPr>
            <a:spLocks noGrp="1"/>
          </p:cNvSpPr>
          <p:nvPr>
            <p:ph idx="1"/>
          </p:nvPr>
        </p:nvSpPr>
        <p:spPr/>
        <p:txBody>
          <a:bodyPr/>
          <a:lstStyle/>
          <a:p>
            <a:r>
              <a:rPr lang="en-US" dirty="0"/>
              <a:t>Remaining productive and documenting tasks while enrollment is suspended.  And doing this remotely from home.</a:t>
            </a:r>
          </a:p>
          <a:p>
            <a:r>
              <a:rPr lang="en-US" dirty="0"/>
              <a:t>Financial stressors – no new monies at sites for recruitment/consent.</a:t>
            </a:r>
          </a:p>
          <a:p>
            <a:r>
              <a:rPr lang="en-US" dirty="0"/>
              <a:t>Suspension of enrollment means trials are extended by similar time period (at least).  Infrastructure costs accrue.</a:t>
            </a:r>
          </a:p>
          <a:p>
            <a:r>
              <a:rPr lang="en-US" dirty="0"/>
              <a:t>Keeping research teams intact.</a:t>
            </a:r>
          </a:p>
          <a:p>
            <a:r>
              <a:rPr lang="en-US" dirty="0"/>
              <a:t>Improving and adapting processes to new reality.</a:t>
            </a:r>
          </a:p>
          <a:p>
            <a:r>
              <a:rPr lang="en-US" dirty="0"/>
              <a:t>Quick restart of trials when enrollment is reopened.</a:t>
            </a:r>
          </a:p>
        </p:txBody>
      </p:sp>
    </p:spTree>
    <p:extLst>
      <p:ext uri="{BB962C8B-B14F-4D97-AF65-F5344CB8AC3E}">
        <p14:creationId xmlns:p14="http://schemas.microsoft.com/office/powerpoint/2010/main" val="251304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333374"/>
            <a:ext cx="4295775" cy="523220"/>
          </a:xfrm>
          <a:prstGeom prst="rect">
            <a:avLst/>
          </a:prstGeom>
          <a:noFill/>
        </p:spPr>
        <p:txBody>
          <a:bodyPr wrap="square" rtlCol="0">
            <a:spAutoFit/>
          </a:bodyPr>
          <a:lstStyle/>
          <a:p>
            <a:pPr algn="ctr"/>
            <a:r>
              <a:rPr lang="en-US" sz="2800" b="1" dirty="0" smtClean="0"/>
              <a:t>COVID-19 and stroke</a:t>
            </a:r>
            <a:endParaRPr lang="en-US" sz="2800" b="1" dirty="0"/>
          </a:p>
        </p:txBody>
      </p:sp>
      <p:sp>
        <p:nvSpPr>
          <p:cNvPr id="3" name="TextBox 2"/>
          <p:cNvSpPr txBox="1"/>
          <p:nvPr/>
        </p:nvSpPr>
        <p:spPr>
          <a:xfrm>
            <a:off x="1595437" y="966459"/>
            <a:ext cx="8877300" cy="369332"/>
          </a:xfrm>
          <a:prstGeom prst="rect">
            <a:avLst/>
          </a:prstGeom>
          <a:noFill/>
        </p:spPr>
        <p:txBody>
          <a:bodyPr wrap="square" rtlCol="0">
            <a:spAutoFit/>
          </a:bodyPr>
          <a:lstStyle/>
          <a:p>
            <a:r>
              <a:rPr lang="en-US" dirty="0"/>
              <a:t> </a:t>
            </a:r>
          </a:p>
        </p:txBody>
      </p:sp>
      <p:sp>
        <p:nvSpPr>
          <p:cNvPr id="4" name="TextBox 3"/>
          <p:cNvSpPr txBox="1"/>
          <p:nvPr/>
        </p:nvSpPr>
        <p:spPr>
          <a:xfrm>
            <a:off x="1314450" y="1140944"/>
            <a:ext cx="9886950" cy="4462760"/>
          </a:xfrm>
          <a:prstGeom prst="rect">
            <a:avLst/>
          </a:prstGeom>
          <a:noFill/>
        </p:spPr>
        <p:txBody>
          <a:bodyPr wrap="square" rtlCol="0">
            <a:spAutoFit/>
          </a:bodyPr>
          <a:lstStyle/>
          <a:p>
            <a:pPr lvl="0"/>
            <a:r>
              <a:rPr lang="en-US" b="1" dirty="0" smtClean="0"/>
              <a:t>AHA/ASA Statement: </a:t>
            </a:r>
            <a:r>
              <a:rPr lang="en-US" b="1" dirty="0" err="1" smtClean="0"/>
              <a:t>Lyden</a:t>
            </a:r>
            <a:r>
              <a:rPr lang="en-US" b="1" dirty="0" smtClean="0"/>
              <a:t> P et al. Temporary </a:t>
            </a:r>
            <a:r>
              <a:rPr lang="en-US" b="1" dirty="0"/>
              <a:t>Emergency Guidance to US Stroke Centers During the COVID19 </a:t>
            </a:r>
            <a:r>
              <a:rPr lang="en-US" b="1" dirty="0" smtClean="0"/>
              <a:t>Pandemic; Stroke, April 1, 2020. </a:t>
            </a:r>
          </a:p>
          <a:p>
            <a:pPr lvl="0"/>
            <a:endParaRPr lang="en-US" b="1" dirty="0" smtClean="0"/>
          </a:p>
          <a:p>
            <a:r>
              <a:rPr lang="en-US" dirty="0" smtClean="0"/>
              <a:t>Guidance:</a:t>
            </a:r>
            <a:endParaRPr lang="en-US" dirty="0"/>
          </a:p>
          <a:p>
            <a:pPr lvl="1">
              <a:spcBef>
                <a:spcPts val="1200"/>
              </a:spcBef>
            </a:pPr>
            <a:r>
              <a:rPr lang="en-US" u="sng" dirty="0"/>
              <a:t>Guideline </a:t>
            </a:r>
            <a:r>
              <a:rPr lang="en-US" u="sng" dirty="0" smtClean="0"/>
              <a:t>Adherence</a:t>
            </a:r>
            <a:r>
              <a:rPr lang="en-US" dirty="0"/>
              <a:t>:</a:t>
            </a:r>
            <a:r>
              <a:rPr lang="en-US" dirty="0" smtClean="0"/>
              <a:t> </a:t>
            </a:r>
            <a:r>
              <a:rPr lang="en-US" dirty="0"/>
              <a:t>Continue treating stroke patients as appropriate. Full adherence to guidelines may be challenging, but needed treatment should be offered to the extent possible</a:t>
            </a:r>
            <a:r>
              <a:rPr lang="en-US" sz="1100" dirty="0"/>
              <a:t> </a:t>
            </a:r>
            <a:r>
              <a:rPr lang="en-US" dirty="0"/>
              <a:t>. </a:t>
            </a:r>
          </a:p>
          <a:p>
            <a:pPr lvl="1">
              <a:spcBef>
                <a:spcPts val="1200"/>
              </a:spcBef>
            </a:pPr>
            <a:r>
              <a:rPr lang="en-US" u="sng" dirty="0" smtClean="0"/>
              <a:t>PPE:</a:t>
            </a:r>
            <a:r>
              <a:rPr lang="en-US" dirty="0" smtClean="0"/>
              <a:t> </a:t>
            </a:r>
            <a:r>
              <a:rPr lang="en-US" dirty="0"/>
              <a:t>Seek ways to minimize the use of scarce PPE in your medical center. </a:t>
            </a:r>
          </a:p>
          <a:p>
            <a:pPr lvl="1">
              <a:spcBef>
                <a:spcPts val="1200"/>
              </a:spcBef>
            </a:pPr>
            <a:r>
              <a:rPr lang="en-US" u="sng" dirty="0"/>
              <a:t>Telemedicine</a:t>
            </a:r>
            <a:r>
              <a:rPr lang="en-US" dirty="0"/>
              <a:t>. </a:t>
            </a:r>
            <a:r>
              <a:rPr lang="en-US" dirty="0" smtClean="0"/>
              <a:t> </a:t>
            </a:r>
            <a:endParaRPr lang="en-US" dirty="0"/>
          </a:p>
          <a:p>
            <a:pPr lvl="1">
              <a:spcBef>
                <a:spcPts val="1200"/>
              </a:spcBef>
            </a:pPr>
            <a:r>
              <a:rPr lang="en-US" u="sng" dirty="0"/>
              <a:t>Health and Safety</a:t>
            </a:r>
            <a:r>
              <a:rPr lang="en-US" dirty="0"/>
              <a:t>. Take care of yourselves, your families, and your teammates. </a:t>
            </a:r>
            <a:endParaRPr lang="en-US" dirty="0" smtClean="0"/>
          </a:p>
          <a:p>
            <a:pPr lvl="1">
              <a:spcBef>
                <a:spcPts val="1200"/>
              </a:spcBef>
            </a:pPr>
            <a:r>
              <a:rPr lang="en-US" u="sng" dirty="0" smtClean="0"/>
              <a:t>Teamwork</a:t>
            </a:r>
            <a:r>
              <a:rPr lang="en-US" dirty="0"/>
              <a:t>.  </a:t>
            </a:r>
          </a:p>
          <a:p>
            <a:pPr marL="285750" indent="-285750">
              <a:buFont typeface="Arial" panose="020B0604020202020204" pitchFamily="34" charset="0"/>
              <a:buChar char="•"/>
            </a:pPr>
            <a:endParaRPr lang="en-US" b="1" dirty="0"/>
          </a:p>
          <a:p>
            <a:pPr marL="285750" lvl="0" indent="-285750">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2081641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3650" y="273962"/>
            <a:ext cx="6762750" cy="523220"/>
          </a:xfrm>
          <a:prstGeom prst="rect">
            <a:avLst/>
          </a:prstGeom>
          <a:noFill/>
        </p:spPr>
        <p:txBody>
          <a:bodyPr wrap="square" rtlCol="0">
            <a:spAutoFit/>
          </a:bodyPr>
          <a:lstStyle/>
          <a:p>
            <a:pPr algn="ctr"/>
            <a:r>
              <a:rPr lang="en-US" sz="2800" b="1" dirty="0" smtClean="0"/>
              <a:t>Silver linings of COVID-19 </a:t>
            </a:r>
            <a:endParaRPr lang="en-US" sz="2800" b="1" dirty="0"/>
          </a:p>
        </p:txBody>
      </p:sp>
      <p:sp>
        <p:nvSpPr>
          <p:cNvPr id="3" name="TextBox 2"/>
          <p:cNvSpPr txBox="1"/>
          <p:nvPr/>
        </p:nvSpPr>
        <p:spPr>
          <a:xfrm>
            <a:off x="1519237" y="654277"/>
            <a:ext cx="8877300" cy="369332"/>
          </a:xfrm>
          <a:prstGeom prst="rect">
            <a:avLst/>
          </a:prstGeom>
          <a:noFill/>
        </p:spPr>
        <p:txBody>
          <a:bodyPr wrap="square" rtlCol="0">
            <a:spAutoFit/>
          </a:bodyPr>
          <a:lstStyle/>
          <a:p>
            <a:r>
              <a:rPr lang="en-US" dirty="0"/>
              <a:t> </a:t>
            </a:r>
          </a:p>
        </p:txBody>
      </p:sp>
      <p:sp>
        <p:nvSpPr>
          <p:cNvPr id="8" name="TextBox 7"/>
          <p:cNvSpPr txBox="1"/>
          <p:nvPr/>
        </p:nvSpPr>
        <p:spPr>
          <a:xfrm>
            <a:off x="638176" y="819893"/>
            <a:ext cx="10791824" cy="5078313"/>
          </a:xfrm>
          <a:prstGeom prst="rect">
            <a:avLst/>
          </a:prstGeom>
          <a:noFill/>
        </p:spPr>
        <p:txBody>
          <a:bodyPr wrap="square" rtlCol="0">
            <a:spAutoFit/>
          </a:bodyPr>
          <a:lstStyle/>
          <a:p>
            <a:pPr marL="285750" indent="-285750">
              <a:buFont typeface="Arial" panose="020B0604020202020204" pitchFamily="34" charset="0"/>
              <a:buChar char="•"/>
            </a:pPr>
            <a:r>
              <a:rPr lang="en-US" sz="2400" dirty="0"/>
              <a:t>Outpouring of altruism</a:t>
            </a:r>
          </a:p>
          <a:p>
            <a:pPr marL="285750" indent="-285750">
              <a:buFont typeface="Arial" panose="020B0604020202020204" pitchFamily="34" charset="0"/>
              <a:buChar char="•"/>
            </a:pPr>
            <a:r>
              <a:rPr lang="en-US" sz="2400" dirty="0" smtClean="0"/>
              <a:t>Outpouring of scientific productivity</a:t>
            </a:r>
          </a:p>
          <a:p>
            <a:pPr marL="742950" lvl="1" indent="-285750">
              <a:buFont typeface="Arial" panose="020B0604020202020204" pitchFamily="34" charset="0"/>
              <a:buChar char="•"/>
            </a:pPr>
            <a:r>
              <a:rPr lang="en-US" sz="2400" dirty="0" smtClean="0"/>
              <a:t>Basic </a:t>
            </a:r>
          </a:p>
          <a:p>
            <a:pPr marL="742950" lvl="1" indent="-285750">
              <a:buFont typeface="Arial" panose="020B0604020202020204" pitchFamily="34" charset="0"/>
              <a:buChar char="•"/>
            </a:pPr>
            <a:r>
              <a:rPr lang="en-US" sz="2400" dirty="0" smtClean="0"/>
              <a:t>Clinical </a:t>
            </a:r>
          </a:p>
          <a:p>
            <a:pPr marL="742950" lvl="1" indent="-285750">
              <a:buFont typeface="Arial" panose="020B0604020202020204" pitchFamily="34" charset="0"/>
              <a:buChar char="•"/>
            </a:pPr>
            <a:r>
              <a:rPr lang="en-US" sz="2400" dirty="0" smtClean="0"/>
              <a:t>Population</a:t>
            </a:r>
          </a:p>
          <a:p>
            <a:pPr marL="285750" indent="-285750">
              <a:buFont typeface="Arial" panose="020B0604020202020204" pitchFamily="34" charset="0"/>
              <a:buChar char="•"/>
            </a:pPr>
            <a:r>
              <a:rPr lang="en-US" sz="2400" dirty="0" smtClean="0"/>
              <a:t>AHA grants for COVID related research</a:t>
            </a:r>
          </a:p>
          <a:p>
            <a:pPr marL="285750" indent="-285750">
              <a:buFont typeface="Arial" panose="020B0604020202020204" pitchFamily="34" charset="0"/>
              <a:buChar char="•"/>
            </a:pPr>
            <a:r>
              <a:rPr lang="en-US" sz="2400" dirty="0" smtClean="0"/>
              <a:t>Get with the Guidelines COVID-19 registry</a:t>
            </a:r>
          </a:p>
          <a:p>
            <a:pPr marL="285750" indent="-285750">
              <a:buFont typeface="Arial" panose="020B0604020202020204" pitchFamily="34" charset="0"/>
              <a:buChar char="•"/>
            </a:pPr>
            <a:r>
              <a:rPr lang="en-US" sz="2400" dirty="0" smtClean="0"/>
              <a:t>Changes to healthcare system/reduce disparities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Epidemiologists are finally rock stars!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Keep safe!</a:t>
            </a:r>
          </a:p>
          <a:p>
            <a:endParaRPr lang="en-US" dirty="0"/>
          </a:p>
          <a:p>
            <a:pPr algn="r"/>
            <a:endParaRPr lang="en-US" dirty="0"/>
          </a:p>
        </p:txBody>
      </p:sp>
      <p:pic>
        <p:nvPicPr>
          <p:cNvPr id="5" name="Picture 4"/>
          <p:cNvPicPr/>
          <p:nvPr/>
        </p:nvPicPr>
        <p:blipFill rotWithShape="1">
          <a:blip r:embed="rId2"/>
          <a:srcRect l="8718" t="19373" r="36282" b="4958"/>
          <a:stretch/>
        </p:blipFill>
        <p:spPr bwMode="auto">
          <a:xfrm>
            <a:off x="7086600" y="1177496"/>
            <a:ext cx="4629150" cy="34523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218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Coordinators/PIs Can Do Now</a:t>
            </a:r>
          </a:p>
        </p:txBody>
      </p:sp>
      <p:sp>
        <p:nvSpPr>
          <p:cNvPr id="3" name="Content Placeholder 2"/>
          <p:cNvSpPr>
            <a:spLocks noGrp="1"/>
          </p:cNvSpPr>
          <p:nvPr>
            <p:ph idx="1"/>
          </p:nvPr>
        </p:nvSpPr>
        <p:spPr/>
        <p:txBody>
          <a:bodyPr>
            <a:normAutofit fontScale="92500" lnSpcReduction="20000"/>
          </a:bodyPr>
          <a:lstStyle/>
          <a:p>
            <a:r>
              <a:rPr lang="en-US" b="1" dirty="0"/>
              <a:t>Check in </a:t>
            </a:r>
            <a:r>
              <a:rPr lang="en-US" dirty="0"/>
              <a:t>regularly with your teams.</a:t>
            </a:r>
          </a:p>
          <a:p>
            <a:r>
              <a:rPr lang="en-US" b="1" dirty="0"/>
              <a:t>Screen</a:t>
            </a:r>
            <a:r>
              <a:rPr lang="en-US" dirty="0"/>
              <a:t> for studies with longer enrollment windows.</a:t>
            </a:r>
          </a:p>
          <a:p>
            <a:r>
              <a:rPr lang="en-US" b="1" dirty="0"/>
              <a:t>Maintain</a:t>
            </a:r>
            <a:r>
              <a:rPr lang="en-US" dirty="0"/>
              <a:t> activities in enrolled patients</a:t>
            </a:r>
          </a:p>
          <a:p>
            <a:pPr lvl="1"/>
            <a:r>
              <a:rPr lang="en-US" dirty="0"/>
              <a:t>Study follow ups via phone and HIPAA-compliant video visits</a:t>
            </a:r>
          </a:p>
          <a:p>
            <a:pPr lvl="1"/>
            <a:r>
              <a:rPr lang="en-US" dirty="0"/>
              <a:t>Maintain drug delivery and accountability</a:t>
            </a:r>
          </a:p>
          <a:p>
            <a:r>
              <a:rPr lang="en-US" b="1" dirty="0"/>
              <a:t>Catch up </a:t>
            </a:r>
          </a:p>
          <a:p>
            <a:pPr lvl="1"/>
            <a:r>
              <a:rPr lang="en-US" dirty="0"/>
              <a:t>Complete all outstanding data queries.</a:t>
            </a:r>
          </a:p>
          <a:p>
            <a:pPr lvl="1"/>
            <a:r>
              <a:rPr lang="en-US" dirty="0"/>
              <a:t>Complete and upload all outstanding regulatory documents.  </a:t>
            </a:r>
          </a:p>
          <a:p>
            <a:pPr lvl="1"/>
            <a:r>
              <a:rPr lang="en-US" dirty="0"/>
              <a:t>Complete contracts/regulatory documents (CTA and IRB packets)  </a:t>
            </a:r>
          </a:p>
          <a:p>
            <a:pPr lvl="1"/>
            <a:r>
              <a:rPr lang="en-US" dirty="0"/>
              <a:t>If signatures required, use set up electronic signatures</a:t>
            </a:r>
          </a:p>
          <a:p>
            <a:r>
              <a:rPr lang="en-US" b="1" dirty="0"/>
              <a:t>Set up </a:t>
            </a:r>
            <a:r>
              <a:rPr lang="en-US" dirty="0"/>
              <a:t>educational activities locally (education core).</a:t>
            </a:r>
          </a:p>
          <a:p>
            <a:r>
              <a:rPr lang="en-US" b="1" dirty="0"/>
              <a:t>Document</a:t>
            </a:r>
            <a:r>
              <a:rPr lang="en-US" dirty="0"/>
              <a:t> your activities</a:t>
            </a:r>
          </a:p>
          <a:p>
            <a:endParaRPr lang="en-US" dirty="0"/>
          </a:p>
        </p:txBody>
      </p:sp>
      <p:sp>
        <p:nvSpPr>
          <p:cNvPr id="4" name="TextBox 3">
            <a:extLst>
              <a:ext uri="{FF2B5EF4-FFF2-40B4-BE49-F238E27FC236}">
                <a16:creationId xmlns:a16="http://schemas.microsoft.com/office/drawing/2014/main" id="{71B68847-75DC-3240-8301-F945795D87EC}"/>
              </a:ext>
            </a:extLst>
          </p:cNvPr>
          <p:cNvSpPr txBox="1"/>
          <p:nvPr/>
        </p:nvSpPr>
        <p:spPr>
          <a:xfrm rot="20045502">
            <a:off x="6922378" y="4641246"/>
            <a:ext cx="5245247" cy="461665"/>
          </a:xfrm>
          <a:prstGeom prst="rect">
            <a:avLst/>
          </a:prstGeom>
          <a:noFill/>
        </p:spPr>
        <p:txBody>
          <a:bodyPr wrap="square" rtlCol="0">
            <a:spAutoFit/>
          </a:bodyPr>
          <a:lstStyle/>
          <a:p>
            <a:r>
              <a:rPr lang="en-US" sz="2400" b="1" i="1" dirty="0"/>
              <a:t>NCC personnel are available to help.</a:t>
            </a:r>
          </a:p>
        </p:txBody>
      </p:sp>
      <p:pic>
        <p:nvPicPr>
          <p:cNvPr id="1026" name="Picture 2" descr="Why Do We Help Less When There is a Crowd? | Psychology Today">
            <a:extLst>
              <a:ext uri="{FF2B5EF4-FFF2-40B4-BE49-F238E27FC236}">
                <a16:creationId xmlns:a16="http://schemas.microsoft.com/office/drawing/2014/main" id="{7A8CD7C7-C116-5943-AAAA-B4E7A6CA23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6770" y="5225352"/>
            <a:ext cx="1410184" cy="118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496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NIH </a:t>
            </a:r>
            <a:r>
              <a:rPr lang="en-US" dirty="0" err="1"/>
              <a:t>StrokeNet</a:t>
            </a:r>
            <a:r>
              <a:rPr lang="en-US" dirty="0"/>
              <a:t> Is Doing to Adapt</a:t>
            </a:r>
          </a:p>
        </p:txBody>
      </p:sp>
      <p:sp>
        <p:nvSpPr>
          <p:cNvPr id="3" name="Content Placeholder 2"/>
          <p:cNvSpPr>
            <a:spLocks noGrp="1"/>
          </p:cNvSpPr>
          <p:nvPr>
            <p:ph idx="1"/>
          </p:nvPr>
        </p:nvSpPr>
        <p:spPr/>
        <p:txBody>
          <a:bodyPr>
            <a:normAutofit/>
          </a:bodyPr>
          <a:lstStyle/>
          <a:p>
            <a:r>
              <a:rPr lang="en-US" b="1" dirty="0"/>
              <a:t>NCC</a:t>
            </a:r>
            <a:r>
              <a:rPr lang="en-US" dirty="0"/>
              <a:t> is actively working on a centralized </a:t>
            </a:r>
            <a:r>
              <a:rPr lang="en-US" dirty="0" err="1"/>
              <a:t>eConsent</a:t>
            </a:r>
            <a:r>
              <a:rPr lang="en-US" dirty="0"/>
              <a:t> process*</a:t>
            </a:r>
          </a:p>
          <a:p>
            <a:pPr lvl="1"/>
            <a:endParaRPr lang="en-US" dirty="0"/>
          </a:p>
          <a:p>
            <a:r>
              <a:rPr lang="en-US" b="1" dirty="0"/>
              <a:t>NDMC</a:t>
            </a:r>
            <a:r>
              <a:rPr lang="en-US" dirty="0"/>
              <a:t> has set up site updates re: COVID on </a:t>
            </a:r>
            <a:r>
              <a:rPr lang="en-US" dirty="0" err="1"/>
              <a:t>WebDCU</a:t>
            </a:r>
            <a:r>
              <a:rPr lang="en-US" dirty="0"/>
              <a:t>*</a:t>
            </a:r>
          </a:p>
          <a:p>
            <a:pPr lvl="1"/>
            <a:endParaRPr lang="en-US" dirty="0"/>
          </a:p>
          <a:p>
            <a:r>
              <a:rPr lang="en-US" b="1" dirty="0"/>
              <a:t>Trial PIs</a:t>
            </a:r>
            <a:r>
              <a:rPr lang="en-US" dirty="0"/>
              <a:t> are reconsidering trial consent, enrollment, intervention, and follow-up in new post-pandemic environment*</a:t>
            </a:r>
          </a:p>
          <a:p>
            <a:pPr lvl="1"/>
            <a:r>
              <a:rPr lang="en-US" dirty="0"/>
              <a:t>Meeting of Trial PIs with </a:t>
            </a:r>
            <a:r>
              <a:rPr lang="en-US" dirty="0" err="1"/>
              <a:t>StrokeNet</a:t>
            </a:r>
            <a:r>
              <a:rPr lang="en-US" dirty="0"/>
              <a:t> leadership every two weeks to consider when to reopen and  talk through ideas</a:t>
            </a:r>
          </a:p>
          <a:p>
            <a:pPr lvl="1"/>
            <a:endParaRPr lang="en-US" dirty="0"/>
          </a:p>
          <a:p>
            <a:pPr lvl="1"/>
            <a:endParaRPr lang="en-US" dirty="0"/>
          </a:p>
          <a:p>
            <a:pPr marL="457200" lvl="1" indent="0">
              <a:buNone/>
            </a:pPr>
            <a:endParaRPr lang="en-US" dirty="0"/>
          </a:p>
        </p:txBody>
      </p:sp>
      <p:sp>
        <p:nvSpPr>
          <p:cNvPr id="4" name="TextBox 3">
            <a:extLst>
              <a:ext uri="{FF2B5EF4-FFF2-40B4-BE49-F238E27FC236}">
                <a16:creationId xmlns:a16="http://schemas.microsoft.com/office/drawing/2014/main" id="{AD0943D8-5799-DF4A-86A9-A9487464CF38}"/>
              </a:ext>
            </a:extLst>
          </p:cNvPr>
          <p:cNvSpPr txBox="1"/>
          <p:nvPr/>
        </p:nvSpPr>
        <p:spPr>
          <a:xfrm>
            <a:off x="6332167" y="5586205"/>
            <a:ext cx="4374787" cy="461665"/>
          </a:xfrm>
          <a:prstGeom prst="rect">
            <a:avLst/>
          </a:prstGeom>
          <a:noFill/>
        </p:spPr>
        <p:txBody>
          <a:bodyPr wrap="none" rtlCol="0">
            <a:spAutoFit/>
          </a:bodyPr>
          <a:lstStyle/>
          <a:p>
            <a:r>
              <a:rPr lang="en-US" sz="2400" i="1" dirty="0">
                <a:solidFill>
                  <a:srgbClr val="C00000"/>
                </a:solidFill>
              </a:rPr>
              <a:t>* More discussion later in agenda</a:t>
            </a:r>
          </a:p>
        </p:txBody>
      </p:sp>
    </p:spTree>
    <p:extLst>
      <p:ext uri="{BB962C8B-B14F-4D97-AF65-F5344CB8AC3E}">
        <p14:creationId xmlns:p14="http://schemas.microsoft.com/office/powerpoint/2010/main" val="392218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steps to restart trial recruitment</a:t>
            </a:r>
          </a:p>
        </p:txBody>
      </p:sp>
      <p:sp>
        <p:nvSpPr>
          <p:cNvPr id="3" name="Content Placeholder 2"/>
          <p:cNvSpPr>
            <a:spLocks noGrp="1"/>
          </p:cNvSpPr>
          <p:nvPr>
            <p:ph idx="1"/>
          </p:nvPr>
        </p:nvSpPr>
        <p:spPr/>
        <p:txBody>
          <a:bodyPr>
            <a:normAutofit fontScale="92500"/>
          </a:bodyPr>
          <a:lstStyle/>
          <a:p>
            <a:r>
              <a:rPr lang="en-US" dirty="0"/>
              <a:t>Written plan agreed to by PI(s), including any changes in protocol/informed consent to minimize person-to-person contact during time of increased risk of infection.</a:t>
            </a:r>
          </a:p>
          <a:p>
            <a:r>
              <a:rPr lang="en-US" dirty="0"/>
              <a:t>Discussion and agreement with NINDS and NIH StrokeNet leadership</a:t>
            </a:r>
          </a:p>
          <a:p>
            <a:r>
              <a:rPr lang="en-US" dirty="0"/>
              <a:t>Submission to CIRB by project manager on behalf of PIs regarding approval for restarting subject recruitment.  </a:t>
            </a:r>
          </a:p>
          <a:p>
            <a:pPr lvl="1"/>
            <a:r>
              <a:rPr lang="en-US" dirty="0"/>
              <a:t>Request submitted into RAP system.</a:t>
            </a:r>
          </a:p>
          <a:p>
            <a:r>
              <a:rPr lang="en-US" dirty="0"/>
              <a:t>After CIRB approval, notify DSMB and change clinicaltrials.gov to open to enrollment.</a:t>
            </a:r>
          </a:p>
          <a:p>
            <a:r>
              <a:rPr lang="en-US" dirty="0"/>
              <a:t>Communication to participating sites that the study is open to enrollment.</a:t>
            </a:r>
          </a:p>
        </p:txBody>
      </p:sp>
    </p:spTree>
    <p:extLst>
      <p:ext uri="{BB962C8B-B14F-4D97-AF65-F5344CB8AC3E}">
        <p14:creationId xmlns:p14="http://schemas.microsoft.com/office/powerpoint/2010/main" val="4116684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steps to restart trial recruitment</a:t>
            </a:r>
          </a:p>
        </p:txBody>
      </p:sp>
      <p:sp>
        <p:nvSpPr>
          <p:cNvPr id="3" name="Content Placeholder 2"/>
          <p:cNvSpPr>
            <a:spLocks noGrp="1"/>
          </p:cNvSpPr>
          <p:nvPr>
            <p:ph idx="1"/>
          </p:nvPr>
        </p:nvSpPr>
        <p:spPr/>
        <p:txBody>
          <a:bodyPr>
            <a:normAutofit/>
          </a:bodyPr>
          <a:lstStyle/>
          <a:p>
            <a:r>
              <a:rPr lang="en-US" dirty="0"/>
              <a:t>Each site will need to follow local institutional guidelines regarding restarting enrollment in clinical trial. </a:t>
            </a:r>
          </a:p>
          <a:p>
            <a:r>
              <a:rPr lang="en-US" dirty="0"/>
              <a:t>When local site is approved to begin enrollment, they should notify PIs and project manager.</a:t>
            </a:r>
          </a:p>
          <a:p>
            <a:r>
              <a:rPr lang="en-US" dirty="0" err="1"/>
              <a:t>WebDCU</a:t>
            </a:r>
            <a:r>
              <a:rPr lang="en-US" dirty="0"/>
              <a:t> will officially list site as open for enrollment.</a:t>
            </a:r>
          </a:p>
        </p:txBody>
      </p:sp>
    </p:spTree>
    <p:extLst>
      <p:ext uri="{BB962C8B-B14F-4D97-AF65-F5344CB8AC3E}">
        <p14:creationId xmlns:p14="http://schemas.microsoft.com/office/powerpoint/2010/main" val="3296046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9FE1-4CAE-1D48-A727-E7F53CE2C518}"/>
              </a:ext>
            </a:extLst>
          </p:cNvPr>
          <p:cNvSpPr>
            <a:spLocks noGrp="1"/>
          </p:cNvSpPr>
          <p:nvPr>
            <p:ph type="title"/>
          </p:nvPr>
        </p:nvSpPr>
        <p:spPr/>
        <p:txBody>
          <a:bodyPr/>
          <a:lstStyle/>
          <a:p>
            <a:r>
              <a:rPr lang="en-US" dirty="0"/>
              <a:t>E-Consent Considerations	</a:t>
            </a:r>
          </a:p>
        </p:txBody>
      </p:sp>
      <p:pic>
        <p:nvPicPr>
          <p:cNvPr id="4" name="Google Shape;76;p17" descr="https://usafamilymedicine.files.wordpress.com/2013/10/competition-cartoon1.jpg">
            <a:extLst>
              <a:ext uri="{FF2B5EF4-FFF2-40B4-BE49-F238E27FC236}">
                <a16:creationId xmlns:a16="http://schemas.microsoft.com/office/drawing/2014/main" id="{1486A85D-3EB9-284D-A9F9-86CA80095250}"/>
              </a:ext>
            </a:extLst>
          </p:cNvPr>
          <p:cNvPicPr preferRelativeResize="0"/>
          <p:nvPr/>
        </p:nvPicPr>
        <p:blipFill rotWithShape="1">
          <a:blip r:embed="rId3">
            <a:alphaModFix/>
          </a:blip>
          <a:srcRect t="15683" b="5743"/>
          <a:stretch/>
        </p:blipFill>
        <p:spPr>
          <a:xfrm>
            <a:off x="442771" y="1097172"/>
            <a:ext cx="5794743" cy="4487200"/>
          </a:xfrm>
          <a:prstGeom prst="rect">
            <a:avLst/>
          </a:prstGeom>
          <a:solidFill>
            <a:schemeClr val="bg1"/>
          </a:solidFill>
          <a:ln w="41275">
            <a:solidFill>
              <a:srgbClr val="FF0000"/>
            </a:solidFill>
          </a:ln>
        </p:spPr>
      </p:pic>
      <p:sp>
        <p:nvSpPr>
          <p:cNvPr id="5" name="TextBox 4">
            <a:extLst>
              <a:ext uri="{FF2B5EF4-FFF2-40B4-BE49-F238E27FC236}">
                <a16:creationId xmlns:a16="http://schemas.microsoft.com/office/drawing/2014/main" id="{D6F890D1-0527-FF4E-B0CB-87E2E986C0D3}"/>
              </a:ext>
            </a:extLst>
          </p:cNvPr>
          <p:cNvSpPr txBox="1"/>
          <p:nvPr/>
        </p:nvSpPr>
        <p:spPr>
          <a:xfrm>
            <a:off x="1670710" y="5653838"/>
            <a:ext cx="3338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rPr>
              <a:t>Humor stolen from Rob </a:t>
            </a:r>
            <a:r>
              <a:rPr kumimoji="0" lang="en-US" sz="1800" b="0" i="1" u="none" strike="noStrike" kern="1200" cap="none" spc="0" normalizeH="0" baseline="0" noProof="0" dirty="0" err="1">
                <a:ln>
                  <a:noFill/>
                </a:ln>
                <a:solidFill>
                  <a:srgbClr val="FF0000"/>
                </a:solidFill>
                <a:effectLst/>
                <a:uLnTx/>
                <a:uFillTx/>
                <a:latin typeface="Calibri" panose="020F0502020204030204"/>
                <a:ea typeface="+mn-ea"/>
                <a:cs typeface="+mn-cs"/>
              </a:rPr>
              <a:t>Silbergleit</a:t>
            </a:r>
            <a:endPar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1F67123-47B2-5943-A2AC-EC3E1B57822C}"/>
              </a:ext>
            </a:extLst>
          </p:cNvPr>
          <p:cNvPicPr>
            <a:picLocks noChangeAspect="1"/>
          </p:cNvPicPr>
          <p:nvPr/>
        </p:nvPicPr>
        <p:blipFill>
          <a:blip r:embed="rId4"/>
          <a:stretch>
            <a:fillRect/>
          </a:stretch>
        </p:blipFill>
        <p:spPr>
          <a:xfrm>
            <a:off x="7958097" y="1832781"/>
            <a:ext cx="2846155" cy="1751389"/>
          </a:xfrm>
          <a:prstGeom prst="rect">
            <a:avLst/>
          </a:prstGeom>
        </p:spPr>
      </p:pic>
      <p:pic>
        <p:nvPicPr>
          <p:cNvPr id="2050" name="Picture 2" descr="Shannon Iris Deeds - Clinical Research Project Manager ...">
            <a:extLst>
              <a:ext uri="{FF2B5EF4-FFF2-40B4-BE49-F238E27FC236}">
                <a16:creationId xmlns:a16="http://schemas.microsoft.com/office/drawing/2014/main" id="{153388EB-28E8-1348-8D18-2FC7240223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6090" y="3584170"/>
            <a:ext cx="1170171" cy="11701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314EC60-218B-8C48-9085-82B7C9172A23}"/>
              </a:ext>
            </a:extLst>
          </p:cNvPr>
          <p:cNvSpPr txBox="1"/>
          <p:nvPr/>
        </p:nvSpPr>
        <p:spPr>
          <a:xfrm>
            <a:off x="9102903" y="4754341"/>
            <a:ext cx="75533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Iris Deeds</a:t>
            </a:r>
          </a:p>
        </p:txBody>
      </p:sp>
    </p:spTree>
    <p:extLst>
      <p:ext uri="{BB962C8B-B14F-4D97-AF65-F5344CB8AC3E}">
        <p14:creationId xmlns:p14="http://schemas.microsoft.com/office/powerpoint/2010/main" val="1926665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4043-465F-384F-B198-EB85EB5DF8A9}"/>
              </a:ext>
            </a:extLst>
          </p:cNvPr>
          <p:cNvSpPr>
            <a:spLocks noGrp="1"/>
          </p:cNvSpPr>
          <p:nvPr>
            <p:ph type="title"/>
          </p:nvPr>
        </p:nvSpPr>
        <p:spPr/>
        <p:txBody>
          <a:bodyPr/>
          <a:lstStyle/>
          <a:p>
            <a:r>
              <a:rPr lang="en-US" dirty="0"/>
              <a:t>What is e-Consent?</a:t>
            </a:r>
          </a:p>
        </p:txBody>
      </p:sp>
      <p:sp>
        <p:nvSpPr>
          <p:cNvPr id="3" name="Content Placeholder 2">
            <a:extLst>
              <a:ext uri="{FF2B5EF4-FFF2-40B4-BE49-F238E27FC236}">
                <a16:creationId xmlns:a16="http://schemas.microsoft.com/office/drawing/2014/main" id="{806BED13-C7EB-DE44-B45E-2D46FC401B31}"/>
              </a:ext>
            </a:extLst>
          </p:cNvPr>
          <p:cNvSpPr>
            <a:spLocks noGrp="1"/>
          </p:cNvSpPr>
          <p:nvPr>
            <p:ph idx="1"/>
          </p:nvPr>
        </p:nvSpPr>
        <p:spPr>
          <a:xfrm>
            <a:off x="628475" y="1465700"/>
            <a:ext cx="7554630" cy="4351338"/>
          </a:xfrm>
        </p:spPr>
        <p:txBody>
          <a:bodyPr>
            <a:normAutofit lnSpcReduction="10000"/>
          </a:bodyPr>
          <a:lstStyle/>
          <a:p>
            <a:r>
              <a:rPr lang="en-US" sz="2400" dirty="0"/>
              <a:t>“…use of electronic systems and processes…including text, graphics, audio, video, passive and interactive Web sites…to convey information related to the study and to obtain and document informed consent.”</a:t>
            </a:r>
          </a:p>
          <a:p>
            <a:r>
              <a:rPr lang="en-US" b="1" dirty="0"/>
              <a:t>Key components for our purposes</a:t>
            </a:r>
          </a:p>
          <a:p>
            <a:pPr lvl="1"/>
            <a:r>
              <a:rPr lang="en-US" b="1" dirty="0"/>
              <a:t>Sending a secured link to by text or email</a:t>
            </a:r>
          </a:p>
          <a:p>
            <a:pPr lvl="1"/>
            <a:r>
              <a:rPr lang="en-US" b="1" dirty="0"/>
              <a:t>In-person as well</a:t>
            </a:r>
          </a:p>
          <a:p>
            <a:pPr lvl="1"/>
            <a:r>
              <a:rPr lang="en-US" b="1" dirty="0" err="1"/>
              <a:t>REDCap</a:t>
            </a:r>
            <a:r>
              <a:rPr lang="en-US" b="1" dirty="0"/>
              <a:t>-based website</a:t>
            </a:r>
          </a:p>
          <a:p>
            <a:pPr lvl="1"/>
            <a:r>
              <a:rPr lang="en-US" b="1" dirty="0"/>
              <a:t>Fillable and signature-capable </a:t>
            </a:r>
          </a:p>
          <a:p>
            <a:pPr lvl="1"/>
            <a:r>
              <a:rPr lang="en-US" b="1" dirty="0"/>
              <a:t>User-friendly </a:t>
            </a:r>
          </a:p>
          <a:p>
            <a:pPr lvl="1"/>
            <a:r>
              <a:rPr lang="en-US" b="1" dirty="0"/>
              <a:t>Compliant</a:t>
            </a:r>
          </a:p>
          <a:p>
            <a:pPr lvl="1"/>
            <a:r>
              <a:rPr lang="en-US" b="1" dirty="0"/>
              <a:t>Immediate dissemination</a:t>
            </a:r>
          </a:p>
          <a:p>
            <a:endParaRPr lang="en-US" dirty="0"/>
          </a:p>
        </p:txBody>
      </p:sp>
      <p:pic>
        <p:nvPicPr>
          <p:cNvPr id="5" name="Picture 4">
            <a:extLst>
              <a:ext uri="{FF2B5EF4-FFF2-40B4-BE49-F238E27FC236}">
                <a16:creationId xmlns:a16="http://schemas.microsoft.com/office/drawing/2014/main" id="{A181C522-EEFC-CA42-9C70-39F534ED7609}"/>
              </a:ext>
            </a:extLst>
          </p:cNvPr>
          <p:cNvPicPr>
            <a:picLocks noChangeAspect="1"/>
          </p:cNvPicPr>
          <p:nvPr/>
        </p:nvPicPr>
        <p:blipFill>
          <a:blip r:embed="rId2"/>
          <a:stretch>
            <a:fillRect/>
          </a:stretch>
        </p:blipFill>
        <p:spPr>
          <a:xfrm>
            <a:off x="8726837" y="1468885"/>
            <a:ext cx="3200400" cy="4546600"/>
          </a:xfrm>
          <a:prstGeom prst="rect">
            <a:avLst/>
          </a:prstGeom>
        </p:spPr>
      </p:pic>
    </p:spTree>
    <p:extLst>
      <p:ext uri="{BB962C8B-B14F-4D97-AF65-F5344CB8AC3E}">
        <p14:creationId xmlns:p14="http://schemas.microsoft.com/office/powerpoint/2010/main" val="1909898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4F62-805D-884E-BD66-D9BC22DEB246}"/>
              </a:ext>
            </a:extLst>
          </p:cNvPr>
          <p:cNvSpPr>
            <a:spLocks noGrp="1"/>
          </p:cNvSpPr>
          <p:nvPr>
            <p:ph type="title"/>
          </p:nvPr>
        </p:nvSpPr>
        <p:spPr/>
        <p:txBody>
          <a:bodyPr/>
          <a:lstStyle/>
          <a:p>
            <a:r>
              <a:rPr lang="en-US" dirty="0"/>
              <a:t>Advantages of </a:t>
            </a:r>
            <a:r>
              <a:rPr lang="en-US" dirty="0" err="1"/>
              <a:t>eConsent</a:t>
            </a:r>
            <a:r>
              <a:rPr lang="en-US" dirty="0"/>
              <a:t>	</a:t>
            </a:r>
          </a:p>
        </p:txBody>
      </p:sp>
      <p:sp>
        <p:nvSpPr>
          <p:cNvPr id="3" name="Content Placeholder 2">
            <a:extLst>
              <a:ext uri="{FF2B5EF4-FFF2-40B4-BE49-F238E27FC236}">
                <a16:creationId xmlns:a16="http://schemas.microsoft.com/office/drawing/2014/main" id="{CDB04765-BD8C-CA4C-A0B9-06339971B887}"/>
              </a:ext>
            </a:extLst>
          </p:cNvPr>
          <p:cNvSpPr>
            <a:spLocks noGrp="1"/>
          </p:cNvSpPr>
          <p:nvPr>
            <p:ph idx="1"/>
          </p:nvPr>
        </p:nvSpPr>
        <p:spPr/>
        <p:txBody>
          <a:bodyPr>
            <a:normAutofit lnSpcReduction="10000"/>
          </a:bodyPr>
          <a:lstStyle/>
          <a:p>
            <a:r>
              <a:rPr lang="en-US" dirty="0"/>
              <a:t>Off site LAR </a:t>
            </a:r>
          </a:p>
          <a:p>
            <a:pPr lvl="1"/>
            <a:r>
              <a:rPr lang="en-US" dirty="0"/>
              <a:t>Increase rate of recruitment and speed of individual enrollment</a:t>
            </a:r>
          </a:p>
          <a:p>
            <a:r>
              <a:rPr lang="en-US" dirty="0"/>
              <a:t>User friendly even in-person</a:t>
            </a:r>
          </a:p>
          <a:p>
            <a:pPr lvl="1"/>
            <a:r>
              <a:rPr lang="en-US" dirty="0"/>
              <a:t>Adjustable text</a:t>
            </a:r>
          </a:p>
          <a:p>
            <a:pPr lvl="1"/>
            <a:r>
              <a:rPr lang="en-US" dirty="0"/>
              <a:t>Error reduction (ex: time/date)</a:t>
            </a:r>
          </a:p>
          <a:p>
            <a:r>
              <a:rPr lang="en-US" dirty="0"/>
              <a:t>Compliance and remote monitoring</a:t>
            </a:r>
          </a:p>
          <a:p>
            <a:pPr lvl="1"/>
            <a:r>
              <a:rPr lang="en-US" dirty="0"/>
              <a:t>Correct version, no paper, real-time updates</a:t>
            </a:r>
          </a:p>
          <a:p>
            <a:r>
              <a:rPr lang="en-US" dirty="0"/>
              <a:t>Immediate dissemination</a:t>
            </a:r>
          </a:p>
          <a:p>
            <a:pPr lvl="1"/>
            <a:r>
              <a:rPr lang="en-US" dirty="0"/>
              <a:t>To LAR/participant, local coordinator, and centrally</a:t>
            </a:r>
          </a:p>
          <a:p>
            <a:r>
              <a:rPr lang="en-US" dirty="0"/>
              <a:t>Others…</a:t>
            </a:r>
          </a:p>
        </p:txBody>
      </p:sp>
      <p:pic>
        <p:nvPicPr>
          <p:cNvPr id="3076" name="Picture 4" descr="How to Write 'Advantages &amp; Disadvantages' Question in IELTS ...">
            <a:extLst>
              <a:ext uri="{FF2B5EF4-FFF2-40B4-BE49-F238E27FC236}">
                <a16:creationId xmlns:a16="http://schemas.microsoft.com/office/drawing/2014/main" id="{A535CA78-55D6-8F44-8414-72CA297DF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0230" y="2580919"/>
            <a:ext cx="3476053" cy="192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212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2" name="Title 1">
            <a:extLst>
              <a:ext uri="{FF2B5EF4-FFF2-40B4-BE49-F238E27FC236}">
                <a16:creationId xmlns:a16="http://schemas.microsoft.com/office/drawing/2014/main" id="{28D4B09E-6990-BF4F-99C5-7BBFF9145CCE}"/>
              </a:ext>
            </a:extLst>
          </p:cNvPr>
          <p:cNvSpPr>
            <a:spLocks noGrp="1"/>
          </p:cNvSpPr>
          <p:nvPr>
            <p:ph type="title"/>
          </p:nvPr>
        </p:nvSpPr>
        <p:spPr/>
        <p:txBody>
          <a:bodyPr/>
          <a:lstStyle/>
          <a:p>
            <a:r>
              <a:rPr lang="en-US" sz="2400" dirty="0"/>
              <a:t>Example: </a:t>
            </a:r>
            <a:r>
              <a:rPr lang="en-US" dirty="0"/>
              <a:t/>
            </a:r>
            <a:br>
              <a:rPr lang="en-US" dirty="0"/>
            </a:br>
            <a:r>
              <a:rPr lang="en-US" dirty="0"/>
              <a:t>ICECAP Trial</a:t>
            </a:r>
          </a:p>
        </p:txBody>
      </p:sp>
      <p:pic>
        <p:nvPicPr>
          <p:cNvPr id="3" name="Picture 2">
            <a:extLst>
              <a:ext uri="{FF2B5EF4-FFF2-40B4-BE49-F238E27FC236}">
                <a16:creationId xmlns:a16="http://schemas.microsoft.com/office/drawing/2014/main" id="{F9A8DD60-2C33-0545-A612-CF664B0B65DB}"/>
              </a:ext>
            </a:extLst>
          </p:cNvPr>
          <p:cNvPicPr>
            <a:picLocks noChangeAspect="1"/>
          </p:cNvPicPr>
          <p:nvPr/>
        </p:nvPicPr>
        <p:blipFill>
          <a:blip r:embed="rId3"/>
          <a:stretch>
            <a:fillRect/>
          </a:stretch>
        </p:blipFill>
        <p:spPr>
          <a:xfrm>
            <a:off x="4391679" y="-51517"/>
            <a:ext cx="7800321" cy="6858000"/>
          </a:xfrm>
          <a:prstGeom prst="rect">
            <a:avLst/>
          </a:prstGeom>
        </p:spPr>
      </p:pic>
      <p:sp>
        <p:nvSpPr>
          <p:cNvPr id="8" name="TextBox 7">
            <a:extLst>
              <a:ext uri="{FF2B5EF4-FFF2-40B4-BE49-F238E27FC236}">
                <a16:creationId xmlns:a16="http://schemas.microsoft.com/office/drawing/2014/main" id="{E3CD9DCE-1227-9742-A2E1-DBD56A3892C7}"/>
              </a:ext>
            </a:extLst>
          </p:cNvPr>
          <p:cNvSpPr txBox="1"/>
          <p:nvPr/>
        </p:nvSpPr>
        <p:spPr>
          <a:xfrm>
            <a:off x="383721" y="1355271"/>
            <a:ext cx="268015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Slides courtesy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SIREN 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Robert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Silbergleit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Deneil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Harney, MPH MSW </a:t>
            </a:r>
          </a:p>
        </p:txBody>
      </p:sp>
    </p:spTree>
    <p:extLst>
      <p:ext uri="{BB962C8B-B14F-4D97-AF65-F5344CB8AC3E}">
        <p14:creationId xmlns:p14="http://schemas.microsoft.com/office/powerpoint/2010/main" val="8231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797A65C-B83B-46C2-A427-377B16844507}"/>
              </a:ext>
            </a:extLst>
          </p:cNvPr>
          <p:cNvPicPr>
            <a:picLocks noChangeAspect="1"/>
          </p:cNvPicPr>
          <p:nvPr/>
        </p:nvPicPr>
        <p:blipFill>
          <a:blip r:embed="rId2"/>
          <a:stretch>
            <a:fillRect/>
          </a:stretch>
        </p:blipFill>
        <p:spPr>
          <a:xfrm>
            <a:off x="1998710" y="0"/>
            <a:ext cx="8590913" cy="6644751"/>
          </a:xfrm>
          <a:prstGeom prst="rect">
            <a:avLst/>
          </a:prstGeom>
        </p:spPr>
      </p:pic>
    </p:spTree>
    <p:extLst>
      <p:ext uri="{BB962C8B-B14F-4D97-AF65-F5344CB8AC3E}">
        <p14:creationId xmlns:p14="http://schemas.microsoft.com/office/powerpoint/2010/main" val="682959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7"/>
          <p:cNvPicPr preferRelativeResize="0"/>
          <p:nvPr/>
        </p:nvPicPr>
        <p:blipFill rotWithShape="1">
          <a:blip r:embed="rId3">
            <a:alphaModFix/>
          </a:blip>
          <a:srcRect/>
          <a:stretch/>
        </p:blipFill>
        <p:spPr>
          <a:xfrm>
            <a:off x="152400" y="152400"/>
            <a:ext cx="5029763" cy="6553200"/>
          </a:xfrm>
          <a:prstGeom prst="rect">
            <a:avLst/>
          </a:prstGeom>
          <a:noFill/>
          <a:ln>
            <a:noFill/>
          </a:ln>
        </p:spPr>
      </p:pic>
      <p:pic>
        <p:nvPicPr>
          <p:cNvPr id="175" name="Google Shape;175;p27"/>
          <p:cNvPicPr preferRelativeResize="0"/>
          <p:nvPr/>
        </p:nvPicPr>
        <p:blipFill rotWithShape="1">
          <a:blip r:embed="rId4">
            <a:alphaModFix/>
          </a:blip>
          <a:srcRect/>
          <a:stretch/>
        </p:blipFill>
        <p:spPr>
          <a:xfrm>
            <a:off x="3113675" y="2182600"/>
            <a:ext cx="3426500" cy="2492803"/>
          </a:xfrm>
          <a:prstGeom prst="rect">
            <a:avLst/>
          </a:prstGeom>
          <a:noFill/>
          <a:ln>
            <a:noFill/>
          </a:ln>
        </p:spPr>
      </p:pic>
      <p:pic>
        <p:nvPicPr>
          <p:cNvPr id="176" name="Google Shape;176;p27"/>
          <p:cNvPicPr preferRelativeResize="0"/>
          <p:nvPr/>
        </p:nvPicPr>
        <p:blipFill rotWithShape="1">
          <a:blip r:embed="rId5">
            <a:alphaModFix/>
          </a:blip>
          <a:srcRect/>
          <a:stretch/>
        </p:blipFill>
        <p:spPr>
          <a:xfrm>
            <a:off x="6692576" y="152400"/>
            <a:ext cx="5005137" cy="6553200"/>
          </a:xfrm>
          <a:prstGeom prst="rect">
            <a:avLst/>
          </a:prstGeom>
          <a:noFill/>
          <a:ln>
            <a:noFill/>
          </a:ln>
        </p:spPr>
      </p:pic>
      <p:pic>
        <p:nvPicPr>
          <p:cNvPr id="177" name="Google Shape;177;p27"/>
          <p:cNvPicPr preferRelativeResize="0"/>
          <p:nvPr/>
        </p:nvPicPr>
        <p:blipFill rotWithShape="1">
          <a:blip r:embed="rId4">
            <a:alphaModFix/>
          </a:blip>
          <a:srcRect l="18668" r="25902"/>
          <a:stretch/>
        </p:blipFill>
        <p:spPr>
          <a:xfrm>
            <a:off x="10292751" y="3545000"/>
            <a:ext cx="1899247" cy="2492803"/>
          </a:xfrm>
          <a:prstGeom prst="rect">
            <a:avLst/>
          </a:prstGeom>
          <a:noFill/>
          <a:ln>
            <a:noFill/>
          </a:ln>
        </p:spPr>
      </p:pic>
      <p:grpSp>
        <p:nvGrpSpPr>
          <p:cNvPr id="178" name="Google Shape;178;p27"/>
          <p:cNvGrpSpPr/>
          <p:nvPr/>
        </p:nvGrpSpPr>
        <p:grpSpPr>
          <a:xfrm>
            <a:off x="1154975" y="1630751"/>
            <a:ext cx="2415600" cy="620899"/>
            <a:chOff x="4877625" y="1787351"/>
            <a:chExt cx="2415600" cy="620899"/>
          </a:xfrm>
        </p:grpSpPr>
        <p:sp>
          <p:nvSpPr>
            <p:cNvPr id="179" name="Google Shape;179;p27"/>
            <p:cNvSpPr/>
            <p:nvPr/>
          </p:nvSpPr>
          <p:spPr>
            <a:xfrm>
              <a:off x="4877625" y="1915800"/>
              <a:ext cx="2415600" cy="478800"/>
            </a:xfrm>
            <a:prstGeom prst="rect">
              <a:avLst/>
            </a:prstGeom>
            <a:solidFill>
              <a:srgbClr val="FFFFFF"/>
            </a:soli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0" name="Google Shape;180;p27" descr="https://lh5.googleusercontent.com/hTPVpD4xyDEyVzVuVRbhyWxmzRBpp9D3vlKIVGffGaJacYIYVH_9T47j7B9VhLgcK7BbyrS1FvMV0e2flny8UHc1K6f_JadEhWQb6AgXvfMh0nVJ7MUgFyr0N_FaGYKfb_YC3KXo"/>
            <p:cNvPicPr preferRelativeResize="0"/>
            <p:nvPr/>
          </p:nvPicPr>
          <p:blipFill rotWithShape="1">
            <a:blip r:embed="rId6">
              <a:alphaModFix/>
            </a:blip>
            <a:srcRect/>
            <a:stretch/>
          </p:blipFill>
          <p:spPr>
            <a:xfrm>
              <a:off x="4945550" y="1787351"/>
              <a:ext cx="608725" cy="620899"/>
            </a:xfrm>
            <a:prstGeom prst="rect">
              <a:avLst/>
            </a:prstGeom>
            <a:noFill/>
            <a:ln>
              <a:noFill/>
            </a:ln>
          </p:spPr>
        </p:pic>
      </p:grpSp>
    </p:spTree>
    <p:extLst>
      <p:ext uri="{BB962C8B-B14F-4D97-AF65-F5344CB8AC3E}">
        <p14:creationId xmlns:p14="http://schemas.microsoft.com/office/powerpoint/2010/main" val="1469780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8"/>
          <p:cNvPicPr preferRelativeResize="0"/>
          <p:nvPr/>
        </p:nvPicPr>
        <p:blipFill rotWithShape="1">
          <a:blip r:embed="rId3">
            <a:alphaModFix/>
          </a:blip>
          <a:srcRect/>
          <a:stretch/>
        </p:blipFill>
        <p:spPr>
          <a:xfrm>
            <a:off x="152401" y="152400"/>
            <a:ext cx="4938644" cy="6553200"/>
          </a:xfrm>
          <a:prstGeom prst="rect">
            <a:avLst/>
          </a:prstGeom>
          <a:noFill/>
          <a:ln>
            <a:noFill/>
          </a:ln>
        </p:spPr>
      </p:pic>
      <p:pic>
        <p:nvPicPr>
          <p:cNvPr id="187" name="Google Shape;187;p28"/>
          <p:cNvPicPr preferRelativeResize="0"/>
          <p:nvPr/>
        </p:nvPicPr>
        <p:blipFill rotWithShape="1">
          <a:blip r:embed="rId4">
            <a:alphaModFix/>
          </a:blip>
          <a:srcRect l="18668" r="25902"/>
          <a:stretch/>
        </p:blipFill>
        <p:spPr>
          <a:xfrm>
            <a:off x="3369651" y="1523225"/>
            <a:ext cx="1899247" cy="2492803"/>
          </a:xfrm>
          <a:prstGeom prst="rect">
            <a:avLst/>
          </a:prstGeom>
          <a:noFill/>
          <a:ln>
            <a:noFill/>
          </a:ln>
        </p:spPr>
      </p:pic>
      <p:pic>
        <p:nvPicPr>
          <p:cNvPr id="188" name="Google Shape;188;p28"/>
          <p:cNvPicPr preferRelativeResize="0"/>
          <p:nvPr/>
        </p:nvPicPr>
        <p:blipFill rotWithShape="1">
          <a:blip r:embed="rId5">
            <a:alphaModFix/>
          </a:blip>
          <a:srcRect/>
          <a:stretch/>
        </p:blipFill>
        <p:spPr>
          <a:xfrm>
            <a:off x="6930600" y="152400"/>
            <a:ext cx="4956603" cy="6553200"/>
          </a:xfrm>
          <a:prstGeom prst="rect">
            <a:avLst/>
          </a:prstGeom>
          <a:noFill/>
          <a:ln>
            <a:noFill/>
          </a:ln>
        </p:spPr>
      </p:pic>
      <p:pic>
        <p:nvPicPr>
          <p:cNvPr id="189" name="Google Shape;189;p28"/>
          <p:cNvPicPr preferRelativeResize="0"/>
          <p:nvPr/>
        </p:nvPicPr>
        <p:blipFill rotWithShape="1">
          <a:blip r:embed="rId4">
            <a:alphaModFix/>
          </a:blip>
          <a:srcRect l="18668" r="25902"/>
          <a:stretch/>
        </p:blipFill>
        <p:spPr>
          <a:xfrm>
            <a:off x="10324126" y="3391100"/>
            <a:ext cx="1899247" cy="2492803"/>
          </a:xfrm>
          <a:prstGeom prst="rect">
            <a:avLst/>
          </a:prstGeom>
          <a:noFill/>
          <a:ln>
            <a:noFill/>
          </a:ln>
        </p:spPr>
      </p:pic>
    </p:spTree>
    <p:extLst>
      <p:ext uri="{BB962C8B-B14F-4D97-AF65-F5344CB8AC3E}">
        <p14:creationId xmlns:p14="http://schemas.microsoft.com/office/powerpoint/2010/main" val="967005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9"/>
          <p:cNvPicPr preferRelativeResize="0"/>
          <p:nvPr/>
        </p:nvPicPr>
        <p:blipFill rotWithShape="1">
          <a:blip r:embed="rId3">
            <a:alphaModFix/>
          </a:blip>
          <a:srcRect/>
          <a:stretch/>
        </p:blipFill>
        <p:spPr>
          <a:xfrm>
            <a:off x="152400" y="152400"/>
            <a:ext cx="4908997" cy="6553197"/>
          </a:xfrm>
          <a:prstGeom prst="rect">
            <a:avLst/>
          </a:prstGeom>
          <a:noFill/>
          <a:ln>
            <a:noFill/>
          </a:ln>
        </p:spPr>
      </p:pic>
      <p:pic>
        <p:nvPicPr>
          <p:cNvPr id="196" name="Google Shape;196;p29"/>
          <p:cNvPicPr preferRelativeResize="0"/>
          <p:nvPr/>
        </p:nvPicPr>
        <p:blipFill rotWithShape="1">
          <a:blip r:embed="rId3">
            <a:alphaModFix/>
          </a:blip>
          <a:srcRect/>
          <a:stretch/>
        </p:blipFill>
        <p:spPr>
          <a:xfrm>
            <a:off x="7113050" y="152400"/>
            <a:ext cx="4908997" cy="6553197"/>
          </a:xfrm>
          <a:prstGeom prst="rect">
            <a:avLst/>
          </a:prstGeom>
          <a:noFill/>
          <a:ln>
            <a:noFill/>
          </a:ln>
        </p:spPr>
      </p:pic>
      <p:pic>
        <p:nvPicPr>
          <p:cNvPr id="197" name="Google Shape;197;p29"/>
          <p:cNvPicPr preferRelativeResize="0"/>
          <p:nvPr/>
        </p:nvPicPr>
        <p:blipFill rotWithShape="1">
          <a:blip r:embed="rId4">
            <a:alphaModFix/>
          </a:blip>
          <a:srcRect t="23301"/>
          <a:stretch/>
        </p:blipFill>
        <p:spPr>
          <a:xfrm>
            <a:off x="8883600" y="2971426"/>
            <a:ext cx="817600" cy="355525"/>
          </a:xfrm>
          <a:prstGeom prst="rect">
            <a:avLst/>
          </a:prstGeom>
          <a:noFill/>
          <a:ln>
            <a:noFill/>
          </a:ln>
        </p:spPr>
      </p:pic>
      <p:pic>
        <p:nvPicPr>
          <p:cNvPr id="198" name="Google Shape;198;p29"/>
          <p:cNvPicPr preferRelativeResize="0"/>
          <p:nvPr/>
        </p:nvPicPr>
        <p:blipFill rotWithShape="1">
          <a:blip r:embed="rId5">
            <a:alphaModFix/>
          </a:blip>
          <a:srcRect l="18668" r="25902"/>
          <a:stretch/>
        </p:blipFill>
        <p:spPr>
          <a:xfrm>
            <a:off x="9068551" y="2895225"/>
            <a:ext cx="1899247" cy="2492803"/>
          </a:xfrm>
          <a:prstGeom prst="rect">
            <a:avLst/>
          </a:prstGeom>
          <a:noFill/>
          <a:ln>
            <a:noFill/>
          </a:ln>
        </p:spPr>
      </p:pic>
    </p:spTree>
    <p:extLst>
      <p:ext uri="{BB962C8B-B14F-4D97-AF65-F5344CB8AC3E}">
        <p14:creationId xmlns:p14="http://schemas.microsoft.com/office/powerpoint/2010/main" val="1795639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0"/>
          <p:cNvPicPr preferRelativeResize="0"/>
          <p:nvPr/>
        </p:nvPicPr>
        <p:blipFill rotWithShape="1">
          <a:blip r:embed="rId3">
            <a:alphaModFix/>
          </a:blip>
          <a:srcRect/>
          <a:stretch/>
        </p:blipFill>
        <p:spPr>
          <a:xfrm>
            <a:off x="152401" y="152400"/>
            <a:ext cx="4885540" cy="6553200"/>
          </a:xfrm>
          <a:prstGeom prst="rect">
            <a:avLst/>
          </a:prstGeom>
          <a:noFill/>
          <a:ln>
            <a:noFill/>
          </a:ln>
        </p:spPr>
      </p:pic>
      <p:pic>
        <p:nvPicPr>
          <p:cNvPr id="205" name="Google Shape;205;p30"/>
          <p:cNvPicPr preferRelativeResize="0"/>
          <p:nvPr/>
        </p:nvPicPr>
        <p:blipFill rotWithShape="1">
          <a:blip r:embed="rId4">
            <a:alphaModFix/>
          </a:blip>
          <a:srcRect/>
          <a:stretch/>
        </p:blipFill>
        <p:spPr>
          <a:xfrm>
            <a:off x="7095339" y="152401"/>
            <a:ext cx="4914900" cy="6553201"/>
          </a:xfrm>
          <a:prstGeom prst="rect">
            <a:avLst/>
          </a:prstGeom>
          <a:noFill/>
          <a:ln>
            <a:noFill/>
          </a:ln>
        </p:spPr>
      </p:pic>
    </p:spTree>
    <p:extLst>
      <p:ext uri="{BB962C8B-B14F-4D97-AF65-F5344CB8AC3E}">
        <p14:creationId xmlns:p14="http://schemas.microsoft.com/office/powerpoint/2010/main" val="3638936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1"/>
          <p:cNvPicPr preferRelativeResize="0"/>
          <p:nvPr/>
        </p:nvPicPr>
        <p:blipFill rotWithShape="1">
          <a:blip r:embed="rId3">
            <a:alphaModFix/>
          </a:blip>
          <a:srcRect/>
          <a:stretch/>
        </p:blipFill>
        <p:spPr>
          <a:xfrm>
            <a:off x="474026" y="642938"/>
            <a:ext cx="2857500" cy="5572125"/>
          </a:xfrm>
          <a:prstGeom prst="rect">
            <a:avLst/>
          </a:prstGeom>
          <a:noFill/>
          <a:ln>
            <a:noFill/>
          </a:ln>
        </p:spPr>
      </p:pic>
      <p:pic>
        <p:nvPicPr>
          <p:cNvPr id="212" name="Google Shape;212;p31"/>
          <p:cNvPicPr preferRelativeResize="0"/>
          <p:nvPr/>
        </p:nvPicPr>
        <p:blipFill rotWithShape="1">
          <a:blip r:embed="rId4">
            <a:alphaModFix/>
          </a:blip>
          <a:srcRect/>
          <a:stretch/>
        </p:blipFill>
        <p:spPr>
          <a:xfrm>
            <a:off x="3254175" y="633414"/>
            <a:ext cx="2933700" cy="5591175"/>
          </a:xfrm>
          <a:prstGeom prst="rect">
            <a:avLst/>
          </a:prstGeom>
          <a:noFill/>
          <a:ln>
            <a:noFill/>
          </a:ln>
        </p:spPr>
      </p:pic>
      <p:pic>
        <p:nvPicPr>
          <p:cNvPr id="213" name="Google Shape;213;p31"/>
          <p:cNvPicPr preferRelativeResize="0"/>
          <p:nvPr/>
        </p:nvPicPr>
        <p:blipFill rotWithShape="1">
          <a:blip r:embed="rId5">
            <a:alphaModFix/>
          </a:blip>
          <a:srcRect/>
          <a:stretch/>
        </p:blipFill>
        <p:spPr>
          <a:xfrm>
            <a:off x="6324951" y="1825787"/>
            <a:ext cx="5699324" cy="3206436"/>
          </a:xfrm>
          <a:prstGeom prst="rect">
            <a:avLst/>
          </a:prstGeom>
          <a:noFill/>
          <a:ln>
            <a:noFill/>
          </a:ln>
        </p:spPr>
      </p:pic>
      <p:sp>
        <p:nvSpPr>
          <p:cNvPr id="214" name="Google Shape;214;p31"/>
          <p:cNvSpPr/>
          <p:nvPr/>
        </p:nvSpPr>
        <p:spPr>
          <a:xfrm>
            <a:off x="1058600" y="1580951"/>
            <a:ext cx="1399600" cy="620800"/>
          </a:xfrm>
          <a:prstGeom prst="rect">
            <a:avLst/>
          </a:prstGeom>
          <a:solidFill>
            <a:srgbClr val="FFFFFF"/>
          </a:soli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5" name="Google Shape;215;p31" descr="https://lh5.googleusercontent.com/hTPVpD4xyDEyVzVuVRbhyWxmzRBpp9D3vlKIVGffGaJacYIYVH_9T47j7B9VhLgcK7BbyrS1FvMV0e2flny8UHc1K6f_JadEhWQb6AgXvfMh0nVJ7MUgFyr0N_FaGYKfb_YC3KXo"/>
          <p:cNvPicPr preferRelativeResize="0"/>
          <p:nvPr/>
        </p:nvPicPr>
        <p:blipFill rotWithShape="1">
          <a:blip r:embed="rId6">
            <a:alphaModFix/>
          </a:blip>
          <a:srcRect/>
          <a:stretch/>
        </p:blipFill>
        <p:spPr>
          <a:xfrm>
            <a:off x="1126526" y="1594602"/>
            <a:ext cx="608725" cy="620897"/>
          </a:xfrm>
          <a:prstGeom prst="rect">
            <a:avLst/>
          </a:prstGeom>
          <a:noFill/>
          <a:ln>
            <a:noFill/>
          </a:ln>
        </p:spPr>
      </p:pic>
    </p:spTree>
    <p:extLst>
      <p:ext uri="{BB962C8B-B14F-4D97-AF65-F5344CB8AC3E}">
        <p14:creationId xmlns:p14="http://schemas.microsoft.com/office/powerpoint/2010/main" val="792216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95643-89F0-0A4C-A5B4-9FBEFE08D1B7}"/>
              </a:ext>
            </a:extLst>
          </p:cNvPr>
          <p:cNvSpPr>
            <a:spLocks noGrp="1"/>
          </p:cNvSpPr>
          <p:nvPr>
            <p:ph type="title"/>
          </p:nvPr>
        </p:nvSpPr>
        <p:spPr/>
        <p:txBody>
          <a:bodyPr/>
          <a:lstStyle/>
          <a:p>
            <a:r>
              <a:rPr lang="en-US" sz="2400" dirty="0"/>
              <a:t>Example: </a:t>
            </a:r>
            <a:r>
              <a:rPr lang="en-US" dirty="0"/>
              <a:t/>
            </a:r>
            <a:br>
              <a:rPr lang="en-US" dirty="0"/>
            </a:br>
            <a:r>
              <a:rPr lang="en-US" dirty="0"/>
              <a:t>MOST Trial at UC (Iris Deeds, CCRP)</a:t>
            </a:r>
          </a:p>
        </p:txBody>
      </p:sp>
      <p:sp>
        <p:nvSpPr>
          <p:cNvPr id="4" name="Rectangle 3">
            <a:extLst>
              <a:ext uri="{FF2B5EF4-FFF2-40B4-BE49-F238E27FC236}">
                <a16:creationId xmlns:a16="http://schemas.microsoft.com/office/drawing/2014/main" id="{B436CF9A-B6AB-444E-8E3F-89D9DD3B00D5}"/>
              </a:ext>
            </a:extLst>
          </p:cNvPr>
          <p:cNvSpPr/>
          <p:nvPr/>
        </p:nvSpPr>
        <p:spPr>
          <a:xfrm>
            <a:off x="8308565" y="611264"/>
            <a:ext cx="388343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https://redcap.research.cchmc.org/surveys/?s=4YKLJC7AYY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FDD71C9-F379-4B40-AA4E-EAC552D23398}"/>
              </a:ext>
            </a:extLst>
          </p:cNvPr>
          <p:cNvPicPr>
            <a:picLocks noChangeAspect="1"/>
          </p:cNvPicPr>
          <p:nvPr/>
        </p:nvPicPr>
        <p:blipFill>
          <a:blip r:embed="rId3"/>
          <a:stretch>
            <a:fillRect/>
          </a:stretch>
        </p:blipFill>
        <p:spPr>
          <a:xfrm>
            <a:off x="191354" y="1106278"/>
            <a:ext cx="4208538" cy="5583954"/>
          </a:xfrm>
          <a:prstGeom prst="rect">
            <a:avLst/>
          </a:prstGeom>
        </p:spPr>
      </p:pic>
      <p:pic>
        <p:nvPicPr>
          <p:cNvPr id="7" name="Picture 6">
            <a:extLst>
              <a:ext uri="{FF2B5EF4-FFF2-40B4-BE49-F238E27FC236}">
                <a16:creationId xmlns:a16="http://schemas.microsoft.com/office/drawing/2014/main" id="{69CB9FE6-6476-C94D-AAC7-B6B331E7389A}"/>
              </a:ext>
            </a:extLst>
          </p:cNvPr>
          <p:cNvPicPr>
            <a:picLocks noChangeAspect="1"/>
          </p:cNvPicPr>
          <p:nvPr/>
        </p:nvPicPr>
        <p:blipFill>
          <a:blip r:embed="rId4"/>
          <a:stretch>
            <a:fillRect/>
          </a:stretch>
        </p:blipFill>
        <p:spPr>
          <a:xfrm>
            <a:off x="4526336" y="1106278"/>
            <a:ext cx="4051300" cy="5664200"/>
          </a:xfrm>
          <a:prstGeom prst="rect">
            <a:avLst/>
          </a:prstGeom>
        </p:spPr>
      </p:pic>
      <p:pic>
        <p:nvPicPr>
          <p:cNvPr id="8" name="Picture 7">
            <a:extLst>
              <a:ext uri="{FF2B5EF4-FFF2-40B4-BE49-F238E27FC236}">
                <a16:creationId xmlns:a16="http://schemas.microsoft.com/office/drawing/2014/main" id="{5096BC82-C08F-E240-8282-895F634922EE}"/>
              </a:ext>
            </a:extLst>
          </p:cNvPr>
          <p:cNvPicPr>
            <a:picLocks noChangeAspect="1"/>
          </p:cNvPicPr>
          <p:nvPr/>
        </p:nvPicPr>
        <p:blipFill>
          <a:blip r:embed="rId5"/>
          <a:stretch>
            <a:fillRect/>
          </a:stretch>
        </p:blipFill>
        <p:spPr>
          <a:xfrm>
            <a:off x="8704080" y="1373381"/>
            <a:ext cx="3377085" cy="5049748"/>
          </a:xfrm>
          <a:prstGeom prst="rect">
            <a:avLst/>
          </a:prstGeom>
        </p:spPr>
      </p:pic>
    </p:spTree>
    <p:extLst>
      <p:ext uri="{BB962C8B-B14F-4D97-AF65-F5344CB8AC3E}">
        <p14:creationId xmlns:p14="http://schemas.microsoft.com/office/powerpoint/2010/main" val="432247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A469-EC84-8945-8590-83445FE5D921}"/>
              </a:ext>
            </a:extLst>
          </p:cNvPr>
          <p:cNvSpPr>
            <a:spLocks noGrp="1"/>
          </p:cNvSpPr>
          <p:nvPr>
            <p:ph type="title"/>
          </p:nvPr>
        </p:nvSpPr>
        <p:spPr/>
        <p:txBody>
          <a:bodyPr/>
          <a:lstStyle/>
          <a:p>
            <a:r>
              <a:rPr lang="en-US" dirty="0"/>
              <a:t>Two Potential Approaches to our Roll-Out</a:t>
            </a:r>
          </a:p>
        </p:txBody>
      </p:sp>
      <p:sp>
        <p:nvSpPr>
          <p:cNvPr id="5" name="Text Placeholder 4">
            <a:extLst>
              <a:ext uri="{FF2B5EF4-FFF2-40B4-BE49-F238E27FC236}">
                <a16:creationId xmlns:a16="http://schemas.microsoft.com/office/drawing/2014/main" id="{CCEEEB26-9657-184E-8976-8844841938BB}"/>
              </a:ext>
            </a:extLst>
          </p:cNvPr>
          <p:cNvSpPr>
            <a:spLocks noGrp="1"/>
          </p:cNvSpPr>
          <p:nvPr>
            <p:ph type="body" idx="1"/>
          </p:nvPr>
        </p:nvSpPr>
        <p:spPr>
          <a:xfrm>
            <a:off x="635681" y="1509061"/>
            <a:ext cx="5157787" cy="823912"/>
          </a:xfrm>
        </p:spPr>
        <p:txBody>
          <a:bodyPr/>
          <a:lstStyle/>
          <a:p>
            <a:r>
              <a:rPr lang="en-US" dirty="0"/>
              <a:t>LOCAL	</a:t>
            </a:r>
          </a:p>
        </p:txBody>
      </p:sp>
      <p:sp>
        <p:nvSpPr>
          <p:cNvPr id="6" name="Content Placeholder 5">
            <a:extLst>
              <a:ext uri="{FF2B5EF4-FFF2-40B4-BE49-F238E27FC236}">
                <a16:creationId xmlns:a16="http://schemas.microsoft.com/office/drawing/2014/main" id="{FE5CD193-A121-114A-91ED-217D793E267E}"/>
              </a:ext>
            </a:extLst>
          </p:cNvPr>
          <p:cNvSpPr>
            <a:spLocks noGrp="1"/>
          </p:cNvSpPr>
          <p:nvPr>
            <p:ph sz="half" idx="2"/>
          </p:nvPr>
        </p:nvSpPr>
        <p:spPr>
          <a:xfrm>
            <a:off x="635681" y="2332973"/>
            <a:ext cx="5332412" cy="3684588"/>
          </a:xfrm>
        </p:spPr>
        <p:txBody>
          <a:bodyPr>
            <a:normAutofit fontScale="70000" lnSpcReduction="20000"/>
          </a:bodyPr>
          <a:lstStyle/>
          <a:p>
            <a:r>
              <a:rPr lang="en-US" dirty="0"/>
              <a:t>Local ICF build in each site</a:t>
            </a:r>
          </a:p>
          <a:p>
            <a:r>
              <a:rPr lang="en-US" dirty="0"/>
              <a:t>Not all SN sites have </a:t>
            </a:r>
            <a:r>
              <a:rPr lang="en-US" dirty="0" err="1"/>
              <a:t>REDCap</a:t>
            </a:r>
            <a:endParaRPr lang="en-US" dirty="0"/>
          </a:p>
          <a:p>
            <a:r>
              <a:rPr lang="en-US" dirty="0" err="1"/>
              <a:t>cIRB</a:t>
            </a:r>
            <a:r>
              <a:rPr lang="en-US" dirty="0"/>
              <a:t> approved process</a:t>
            </a:r>
          </a:p>
          <a:p>
            <a:r>
              <a:rPr lang="en-US" dirty="0" err="1"/>
              <a:t>StrokeNet</a:t>
            </a:r>
            <a:r>
              <a:rPr lang="en-US" dirty="0"/>
              <a:t> SOP to develop for local process</a:t>
            </a:r>
          </a:p>
          <a:p>
            <a:r>
              <a:rPr lang="en-US" dirty="0"/>
              <a:t>Train lead site coordinator in </a:t>
            </a:r>
            <a:r>
              <a:rPr lang="en-US" dirty="0" err="1"/>
              <a:t>REDCap</a:t>
            </a:r>
            <a:endParaRPr lang="en-US" dirty="0"/>
          </a:p>
          <a:p>
            <a:r>
              <a:rPr lang="en-US" dirty="0"/>
              <a:t>Challenge of streamlining central language and site specific language components</a:t>
            </a:r>
          </a:p>
          <a:p>
            <a:r>
              <a:rPr lang="en-US" b="1" dirty="0"/>
              <a:t>Some sites may be able to move faster locally</a:t>
            </a:r>
          </a:p>
          <a:p>
            <a:r>
              <a:rPr lang="en-US" b="1" dirty="0"/>
              <a:t>Some already have local </a:t>
            </a:r>
            <a:r>
              <a:rPr lang="en-US" b="1" dirty="0" err="1"/>
              <a:t>eConsent</a:t>
            </a:r>
            <a:r>
              <a:rPr lang="en-US" b="1" dirty="0"/>
              <a:t> process in place</a:t>
            </a:r>
          </a:p>
          <a:p>
            <a:r>
              <a:rPr lang="en-US" dirty="0"/>
              <a:t>Added work for local IRBs who are new at this</a:t>
            </a:r>
          </a:p>
        </p:txBody>
      </p:sp>
      <p:sp>
        <p:nvSpPr>
          <p:cNvPr id="7" name="Text Placeholder 6">
            <a:extLst>
              <a:ext uri="{FF2B5EF4-FFF2-40B4-BE49-F238E27FC236}">
                <a16:creationId xmlns:a16="http://schemas.microsoft.com/office/drawing/2014/main" id="{323734BF-7B0C-4443-9127-F27003B84A07}"/>
              </a:ext>
            </a:extLst>
          </p:cNvPr>
          <p:cNvSpPr>
            <a:spLocks noGrp="1"/>
          </p:cNvSpPr>
          <p:nvPr>
            <p:ph type="body" sz="quarter" idx="3"/>
          </p:nvPr>
        </p:nvSpPr>
        <p:spPr>
          <a:xfrm>
            <a:off x="6172200" y="1499536"/>
            <a:ext cx="5183188" cy="823912"/>
          </a:xfrm>
        </p:spPr>
        <p:txBody>
          <a:bodyPr/>
          <a:lstStyle/>
          <a:p>
            <a:r>
              <a:rPr lang="en-US" dirty="0"/>
              <a:t>CENTRAL</a:t>
            </a:r>
          </a:p>
        </p:txBody>
      </p:sp>
      <p:sp>
        <p:nvSpPr>
          <p:cNvPr id="8" name="Content Placeholder 7">
            <a:extLst>
              <a:ext uri="{FF2B5EF4-FFF2-40B4-BE49-F238E27FC236}">
                <a16:creationId xmlns:a16="http://schemas.microsoft.com/office/drawing/2014/main" id="{9D9F4CC0-5BBC-A54E-AAEF-6904AC5B3B74}"/>
              </a:ext>
            </a:extLst>
          </p:cNvPr>
          <p:cNvSpPr>
            <a:spLocks noGrp="1"/>
          </p:cNvSpPr>
          <p:nvPr>
            <p:ph sz="quarter" idx="4"/>
          </p:nvPr>
        </p:nvSpPr>
        <p:spPr>
          <a:xfrm>
            <a:off x="6172199" y="2323448"/>
            <a:ext cx="5633357" cy="3684588"/>
          </a:xfrm>
        </p:spPr>
        <p:txBody>
          <a:bodyPr>
            <a:normAutofit fontScale="70000" lnSpcReduction="20000"/>
          </a:bodyPr>
          <a:lstStyle/>
          <a:p>
            <a:r>
              <a:rPr lang="en-US" b="1" dirty="0"/>
              <a:t>Central ICF build once</a:t>
            </a:r>
          </a:p>
          <a:p>
            <a:r>
              <a:rPr lang="en-US" b="1" dirty="0"/>
              <a:t>Leverage </a:t>
            </a:r>
            <a:r>
              <a:rPr lang="en-US" b="1" dirty="0" err="1"/>
              <a:t>REDCap</a:t>
            </a:r>
            <a:r>
              <a:rPr lang="en-US" b="1" dirty="0"/>
              <a:t> centrally for all</a:t>
            </a:r>
          </a:p>
          <a:p>
            <a:r>
              <a:rPr lang="en-US" dirty="0" err="1"/>
              <a:t>cIRB</a:t>
            </a:r>
            <a:r>
              <a:rPr lang="en-US" dirty="0"/>
              <a:t> approved process</a:t>
            </a:r>
          </a:p>
          <a:p>
            <a:r>
              <a:rPr lang="en-US" dirty="0" err="1"/>
              <a:t>StrokeNet</a:t>
            </a:r>
            <a:r>
              <a:rPr lang="en-US" dirty="0"/>
              <a:t> SOP developed for central process</a:t>
            </a:r>
          </a:p>
          <a:p>
            <a:r>
              <a:rPr lang="en-US" b="1" dirty="0"/>
              <a:t>Train NCC PMs in </a:t>
            </a:r>
            <a:r>
              <a:rPr lang="en-US" b="1" dirty="0" err="1"/>
              <a:t>REDCap</a:t>
            </a:r>
            <a:endParaRPr lang="en-US" b="1" dirty="0"/>
          </a:p>
          <a:p>
            <a:r>
              <a:rPr lang="en-US" dirty="0"/>
              <a:t>Challenge of streamlining central language and site specific language components</a:t>
            </a:r>
          </a:p>
          <a:p>
            <a:r>
              <a:rPr lang="en-US" dirty="0"/>
              <a:t>NCC has to revise/update processes centrally </a:t>
            </a:r>
          </a:p>
          <a:p>
            <a:r>
              <a:rPr lang="en-US" dirty="0"/>
              <a:t>Even those with local process would need to transition to central process</a:t>
            </a:r>
          </a:p>
          <a:p>
            <a:r>
              <a:rPr lang="en-US" dirty="0"/>
              <a:t>Added work for local IRBs who are new at this</a:t>
            </a:r>
          </a:p>
          <a:p>
            <a:endParaRPr lang="en-US" dirty="0"/>
          </a:p>
        </p:txBody>
      </p:sp>
      <p:pic>
        <p:nvPicPr>
          <p:cNvPr id="1026" name="Picture 2" descr="50 Questions That Make You Think - Thought-Provoking Questions">
            <a:extLst>
              <a:ext uri="{FF2B5EF4-FFF2-40B4-BE49-F238E27FC236}">
                <a16:creationId xmlns:a16="http://schemas.microsoft.com/office/drawing/2014/main" id="{FEECE054-F504-4640-B165-06BBB77C5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278" y="5875754"/>
            <a:ext cx="2769629" cy="95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897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EC16D2-E764-D749-AF8D-29627E027B9D}"/>
              </a:ext>
            </a:extLst>
          </p:cNvPr>
          <p:cNvSpPr>
            <a:spLocks noGrp="1"/>
          </p:cNvSpPr>
          <p:nvPr>
            <p:ph type="title"/>
          </p:nvPr>
        </p:nvSpPr>
        <p:spPr/>
        <p:txBody>
          <a:bodyPr/>
          <a:lstStyle/>
          <a:p>
            <a:r>
              <a:rPr lang="en-US" dirty="0"/>
              <a:t>Next Steps	</a:t>
            </a:r>
          </a:p>
        </p:txBody>
      </p:sp>
      <p:sp>
        <p:nvSpPr>
          <p:cNvPr id="8" name="Content Placeholder 7">
            <a:extLst>
              <a:ext uri="{FF2B5EF4-FFF2-40B4-BE49-F238E27FC236}">
                <a16:creationId xmlns:a16="http://schemas.microsoft.com/office/drawing/2014/main" id="{91CDCA86-B97E-3448-A3A3-B996BCFD7AA8}"/>
              </a:ext>
            </a:extLst>
          </p:cNvPr>
          <p:cNvSpPr>
            <a:spLocks noGrp="1"/>
          </p:cNvSpPr>
          <p:nvPr>
            <p:ph idx="1"/>
          </p:nvPr>
        </p:nvSpPr>
        <p:spPr>
          <a:xfrm>
            <a:off x="628476" y="1465700"/>
            <a:ext cx="6873537" cy="4351338"/>
          </a:xfrm>
        </p:spPr>
        <p:txBody>
          <a:bodyPr>
            <a:normAutofit lnSpcReduction="10000"/>
          </a:bodyPr>
          <a:lstStyle/>
          <a:p>
            <a:r>
              <a:rPr lang="en-US" dirty="0"/>
              <a:t>Discuss further </a:t>
            </a:r>
            <a:r>
              <a:rPr lang="en-US" dirty="0" smtClean="0"/>
              <a:t>with </a:t>
            </a:r>
            <a:r>
              <a:rPr lang="en-US" dirty="0" err="1" smtClean="0"/>
              <a:t>cIRB</a:t>
            </a:r>
            <a:r>
              <a:rPr lang="en-US" dirty="0" smtClean="0"/>
              <a:t> </a:t>
            </a:r>
          </a:p>
          <a:p>
            <a:r>
              <a:rPr lang="en-US" dirty="0" smtClean="0"/>
              <a:t>Engage </a:t>
            </a:r>
            <a:r>
              <a:rPr lang="en-US" dirty="0"/>
              <a:t>leadership of local </a:t>
            </a:r>
            <a:r>
              <a:rPr lang="en-US" dirty="0" err="1" smtClean="0"/>
              <a:t>REDCap</a:t>
            </a:r>
            <a:endParaRPr lang="en-US" dirty="0" smtClean="0"/>
          </a:p>
          <a:p>
            <a:r>
              <a:rPr lang="en-US" dirty="0" smtClean="0"/>
              <a:t>Continue </a:t>
            </a:r>
            <a:r>
              <a:rPr lang="en-US" smtClean="0"/>
              <a:t>discussions with SIREN</a:t>
            </a:r>
            <a:endParaRPr lang="en-US" dirty="0"/>
          </a:p>
          <a:p>
            <a:r>
              <a:rPr lang="en-US" dirty="0"/>
              <a:t>Develop </a:t>
            </a:r>
            <a:r>
              <a:rPr lang="en-US" dirty="0" err="1"/>
              <a:t>StrokeNet</a:t>
            </a:r>
            <a:r>
              <a:rPr lang="en-US" dirty="0"/>
              <a:t> Working Group</a:t>
            </a:r>
          </a:p>
          <a:p>
            <a:r>
              <a:rPr lang="en-US" dirty="0"/>
              <a:t>Reorganize effort within NCC team</a:t>
            </a:r>
          </a:p>
          <a:p>
            <a:r>
              <a:rPr lang="en-US" dirty="0"/>
              <a:t>Review with NINDS</a:t>
            </a:r>
          </a:p>
          <a:p>
            <a:r>
              <a:rPr lang="en-US" dirty="0" err="1"/>
              <a:t>cIRB</a:t>
            </a:r>
            <a:r>
              <a:rPr lang="en-US" dirty="0"/>
              <a:t> webinar to local IRBs priming them for e-Consent approval</a:t>
            </a:r>
          </a:p>
          <a:p>
            <a:r>
              <a:rPr lang="en-US" dirty="0"/>
              <a:t>Engage local coordinators to lead the change</a:t>
            </a:r>
          </a:p>
        </p:txBody>
      </p:sp>
      <p:pic>
        <p:nvPicPr>
          <p:cNvPr id="1026" name="Picture 2" descr="10 Team Characteristics for Effective Teamwork - Mike Schoultz ...">
            <a:extLst>
              <a:ext uri="{FF2B5EF4-FFF2-40B4-BE49-F238E27FC236}">
                <a16:creationId xmlns:a16="http://schemas.microsoft.com/office/drawing/2014/main" id="{0495B9C0-7E0F-1946-93C1-B80EB53AE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7865" y="2460727"/>
            <a:ext cx="3506118" cy="2101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646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21277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70479-EE3A-462F-B827-9246CB797D2D}"/>
              </a:ext>
            </a:extLst>
          </p:cNvPr>
          <p:cNvSpPr>
            <a:spLocks noGrp="1"/>
          </p:cNvSpPr>
          <p:nvPr>
            <p:ph type="ctrTitle"/>
          </p:nvPr>
        </p:nvSpPr>
        <p:spPr>
          <a:xfrm>
            <a:off x="1523999" y="1862319"/>
            <a:ext cx="9144000" cy="2387600"/>
          </a:xfrm>
        </p:spPr>
        <p:txBody>
          <a:bodyPr/>
          <a:lstStyle/>
          <a:p>
            <a:r>
              <a:rPr lang="en-US" dirty="0"/>
              <a:t>Training Core Update</a:t>
            </a:r>
          </a:p>
        </p:txBody>
      </p:sp>
      <p:sp>
        <p:nvSpPr>
          <p:cNvPr id="3" name="Subtitle 2">
            <a:extLst>
              <a:ext uri="{FF2B5EF4-FFF2-40B4-BE49-F238E27FC236}">
                <a16:creationId xmlns:a16="http://schemas.microsoft.com/office/drawing/2014/main" id="{95B4C386-EC3A-47CF-87B3-213259BD1BC2}"/>
              </a:ext>
            </a:extLst>
          </p:cNvPr>
          <p:cNvSpPr>
            <a:spLocks noGrp="1"/>
          </p:cNvSpPr>
          <p:nvPr>
            <p:ph type="subTitle" idx="1"/>
          </p:nvPr>
        </p:nvSpPr>
        <p:spPr>
          <a:xfrm>
            <a:off x="1524000" y="4637087"/>
            <a:ext cx="9144000" cy="1655762"/>
          </a:xfrm>
        </p:spPr>
        <p:txBody>
          <a:bodyPr/>
          <a:lstStyle/>
          <a:p>
            <a:r>
              <a:rPr lang="en-US" dirty="0"/>
              <a:t>April 8, 2020</a:t>
            </a:r>
          </a:p>
        </p:txBody>
      </p:sp>
      <p:pic>
        <p:nvPicPr>
          <p:cNvPr id="1026" name="Picture 2" descr="Biweekly Update 18-January 2019">
            <a:extLst>
              <a:ext uri="{FF2B5EF4-FFF2-40B4-BE49-F238E27FC236}">
                <a16:creationId xmlns:a16="http://schemas.microsoft.com/office/drawing/2014/main" id="{78E5358A-240E-4C9F-9E86-E5E89DA9F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12" y="1862319"/>
            <a:ext cx="4752975"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563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0EFD-ADA4-4AA0-B7EA-9F41106DE5C2}"/>
              </a:ext>
            </a:extLst>
          </p:cNvPr>
          <p:cNvSpPr>
            <a:spLocks noGrp="1"/>
          </p:cNvSpPr>
          <p:nvPr>
            <p:ph type="title"/>
          </p:nvPr>
        </p:nvSpPr>
        <p:spPr>
          <a:xfrm>
            <a:off x="1850767" y="690134"/>
            <a:ext cx="10160000" cy="990600"/>
          </a:xfrm>
        </p:spPr>
        <p:txBody>
          <a:bodyPr>
            <a:normAutofit fontScale="90000"/>
          </a:bodyPr>
          <a:lstStyle/>
          <a:p>
            <a:r>
              <a:rPr lang="en-US" dirty="0"/>
              <a:t>NIH Clinical Research Training Opportunities</a:t>
            </a:r>
          </a:p>
        </p:txBody>
      </p:sp>
      <p:sp>
        <p:nvSpPr>
          <p:cNvPr id="3" name="Content Placeholder 2">
            <a:extLst>
              <a:ext uri="{FF2B5EF4-FFF2-40B4-BE49-F238E27FC236}">
                <a16:creationId xmlns:a16="http://schemas.microsoft.com/office/drawing/2014/main" id="{0D1380AD-8C3E-4381-A20F-0FA8F750CC04}"/>
              </a:ext>
            </a:extLst>
          </p:cNvPr>
          <p:cNvSpPr>
            <a:spLocks noGrp="1"/>
          </p:cNvSpPr>
          <p:nvPr>
            <p:ph idx="1"/>
          </p:nvPr>
        </p:nvSpPr>
        <p:spPr>
          <a:xfrm>
            <a:off x="554681" y="1581665"/>
            <a:ext cx="11082638" cy="4679950"/>
          </a:xfrm>
        </p:spPr>
        <p:txBody>
          <a:bodyPr>
            <a:normAutofit lnSpcReduction="10000"/>
          </a:bodyPr>
          <a:lstStyle/>
          <a:p>
            <a:pPr lvl="0">
              <a:buFont typeface="Wingdings" panose="05000000000000000000" pitchFamily="2" charset="2"/>
              <a:buChar char="q"/>
            </a:pPr>
            <a:r>
              <a:rPr lang="en-US" sz="1600" dirty="0"/>
              <a:t>The </a:t>
            </a:r>
            <a:r>
              <a:rPr lang="en-US" sz="1600" b="1" dirty="0"/>
              <a:t>Introduction to the Principles and Practice of Clinical Research </a:t>
            </a:r>
            <a:r>
              <a:rPr lang="en-US" sz="1600" dirty="0"/>
              <a:t>(IPPCR) course focuses on the spectrum of clinical research and the research process by highlighting biostatistical and epidemiologic methods, study design, protocol preparation, patient monitoring, quality assurance, ethical and legal issues, and much more. Individuals internal and external to NIH are able to register for the course.</a:t>
            </a:r>
          </a:p>
          <a:p>
            <a:pPr>
              <a:buFont typeface="Wingdings" panose="05000000000000000000" pitchFamily="2" charset="2"/>
              <a:buChar char="Ø"/>
            </a:pPr>
            <a:r>
              <a:rPr lang="en-US" sz="1600" dirty="0">
                <a:hlinkClick r:id="rId2"/>
              </a:rPr>
              <a:t>https://ocr.od.nih.gov/courses/ippcr.html</a:t>
            </a:r>
            <a:endParaRPr lang="en-US" sz="1600" dirty="0"/>
          </a:p>
          <a:p>
            <a:pPr marL="0" indent="0">
              <a:buNone/>
            </a:pPr>
            <a:endParaRPr lang="en-US" sz="1600" dirty="0"/>
          </a:p>
          <a:p>
            <a:pPr lvl="0">
              <a:buFont typeface="Wingdings" panose="05000000000000000000" pitchFamily="2" charset="2"/>
              <a:buChar char="q"/>
            </a:pPr>
            <a:r>
              <a:rPr lang="en-US" sz="1600" b="1" dirty="0"/>
              <a:t>Ethical &amp; Regulatory Aspects of Clinical Research </a:t>
            </a:r>
            <a:r>
              <a:rPr lang="en-US" sz="1600" dirty="0"/>
              <a:t>course is offered to anyone interested or involved in the ethics of clinical research with human subjects. Participants represent multiple disciplines including research teams, IRB members, physicians, psychologists, nurses, social workers, administrative staff, students, and others.</a:t>
            </a:r>
          </a:p>
          <a:p>
            <a:pPr>
              <a:buFont typeface="Wingdings" panose="05000000000000000000" pitchFamily="2" charset="2"/>
              <a:buChar char="Ø"/>
            </a:pPr>
            <a:r>
              <a:rPr lang="en-US" sz="1600" u="sng" dirty="0">
                <a:hlinkClick r:id="rId3"/>
              </a:rPr>
              <a:t>https://bioethics.nih.gov/courses/ethical-regulatory-aspects.shtml</a:t>
            </a:r>
            <a:endParaRPr lang="en-US" sz="1600" dirty="0"/>
          </a:p>
          <a:p>
            <a:pPr>
              <a:buFont typeface="Wingdings" panose="05000000000000000000" pitchFamily="2" charset="2"/>
              <a:buChar char="Ø"/>
            </a:pPr>
            <a:r>
              <a:rPr lang="en-US" sz="1600" u="sng" dirty="0">
                <a:hlinkClick r:id="rId4"/>
              </a:rPr>
              <a:t>https://videocast.nih.gov/PastEvents?c=22</a:t>
            </a:r>
            <a:endParaRPr lang="en-US" sz="1600" u="sng" dirty="0"/>
          </a:p>
          <a:p>
            <a:pPr marL="0" indent="0">
              <a:buNone/>
            </a:pPr>
            <a:endParaRPr lang="en-US" sz="1600" dirty="0"/>
          </a:p>
          <a:p>
            <a:pPr lvl="0">
              <a:buFont typeface="Wingdings" panose="05000000000000000000" pitchFamily="2" charset="2"/>
              <a:buChar char="q"/>
            </a:pPr>
            <a:r>
              <a:rPr lang="en-US" sz="1600" b="1" dirty="0"/>
              <a:t>Principals of Clinical Pharmacology </a:t>
            </a:r>
            <a:r>
              <a:rPr lang="en-US" sz="1600" dirty="0"/>
              <a:t>is an online lecture series covering the fundamentals of clinical pharmacology as a translational scientific discipline focused on rational drug development and utilization in therapeutics. The course focuses on the following core principles of pharmacology: pharmacokinetics; drug metabolism and transport; drug therapy in special populations; assessment of drug effects; drug discovery and development; pharmacogenomics and pharmacotherapy. Individuals internal and external to NIH will be able to register for the course.</a:t>
            </a:r>
          </a:p>
          <a:p>
            <a:pPr>
              <a:buFont typeface="Wingdings" panose="05000000000000000000" pitchFamily="2" charset="2"/>
              <a:buChar char="Ø"/>
            </a:pPr>
            <a:r>
              <a:rPr lang="en-US" sz="1600" u="sng" dirty="0">
                <a:hlinkClick r:id="rId5"/>
              </a:rPr>
              <a:t>https://ocr.od.nih.gov/courses/principles-clinical-pharmacology.html</a:t>
            </a:r>
            <a:endParaRPr lang="en-US" sz="1600" dirty="0"/>
          </a:p>
          <a:p>
            <a:pPr>
              <a:buFont typeface="Wingdings" panose="05000000000000000000" pitchFamily="2" charset="2"/>
              <a:buChar char="q"/>
            </a:pPr>
            <a:endParaRPr lang="en-US" sz="1600" dirty="0"/>
          </a:p>
        </p:txBody>
      </p:sp>
    </p:spTree>
    <p:extLst>
      <p:ext uri="{BB962C8B-B14F-4D97-AF65-F5344CB8AC3E}">
        <p14:creationId xmlns:p14="http://schemas.microsoft.com/office/powerpoint/2010/main" val="2035958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1035B-C267-42BC-AC40-2AF5372C8233}"/>
              </a:ext>
            </a:extLst>
          </p:cNvPr>
          <p:cNvSpPr>
            <a:spLocks noGrp="1"/>
          </p:cNvSpPr>
          <p:nvPr>
            <p:ph type="title"/>
          </p:nvPr>
        </p:nvSpPr>
        <p:spPr>
          <a:xfrm>
            <a:off x="981419" y="935793"/>
            <a:ext cx="10515600" cy="1325563"/>
          </a:xfrm>
        </p:spPr>
        <p:txBody>
          <a:bodyPr/>
          <a:lstStyle/>
          <a:p>
            <a:r>
              <a:rPr lang="en-US" dirty="0"/>
              <a:t>Training Core </a:t>
            </a:r>
          </a:p>
        </p:txBody>
      </p:sp>
      <p:sp>
        <p:nvSpPr>
          <p:cNvPr id="3" name="Content Placeholder 2">
            <a:extLst>
              <a:ext uri="{FF2B5EF4-FFF2-40B4-BE49-F238E27FC236}">
                <a16:creationId xmlns:a16="http://schemas.microsoft.com/office/drawing/2014/main" id="{6D747AE8-CFD0-4346-A3A0-1E7B04EC48F4}"/>
              </a:ext>
            </a:extLst>
          </p:cNvPr>
          <p:cNvSpPr>
            <a:spLocks noGrp="1"/>
          </p:cNvSpPr>
          <p:nvPr>
            <p:ph idx="1"/>
          </p:nvPr>
        </p:nvSpPr>
        <p:spPr>
          <a:xfrm>
            <a:off x="981419" y="2396293"/>
            <a:ext cx="10515600" cy="4351338"/>
          </a:xfrm>
        </p:spPr>
        <p:txBody>
          <a:bodyPr/>
          <a:lstStyle/>
          <a:p>
            <a:r>
              <a:rPr lang="en-US" dirty="0"/>
              <a:t>Mission: To develop stroke-related knowledge and skills for RCC trainees through formal and informal interactive content and mentorship</a:t>
            </a:r>
          </a:p>
          <a:p>
            <a:endParaRPr lang="en-US" dirty="0"/>
          </a:p>
          <a:p>
            <a:r>
              <a:rPr lang="en-US" dirty="0"/>
              <a:t>Programming</a:t>
            </a:r>
          </a:p>
          <a:p>
            <a:pPr lvl="1"/>
            <a:r>
              <a:rPr lang="en-US" dirty="0"/>
              <a:t>Grand Rounds Webinar Series</a:t>
            </a:r>
          </a:p>
          <a:p>
            <a:pPr lvl="1"/>
            <a:r>
              <a:rPr lang="en-US" dirty="0"/>
              <a:t>Professional Development Webinar Series</a:t>
            </a:r>
          </a:p>
          <a:p>
            <a:pPr lvl="1"/>
            <a:r>
              <a:rPr lang="en-US" dirty="0"/>
              <a:t>Learning Communities</a:t>
            </a:r>
          </a:p>
          <a:p>
            <a:pPr lvl="1"/>
            <a:r>
              <a:rPr lang="en-US" dirty="0"/>
              <a:t>Mentored Trainee Research with presentations</a:t>
            </a:r>
          </a:p>
          <a:p>
            <a:pPr lvl="1"/>
            <a:endParaRPr lang="en-US" dirty="0"/>
          </a:p>
          <a:p>
            <a:pPr lvl="1"/>
            <a:endParaRPr lang="en-US" dirty="0"/>
          </a:p>
        </p:txBody>
      </p:sp>
      <p:pic>
        <p:nvPicPr>
          <p:cNvPr id="8" name="Picture 2" descr="Biweekly Update 18-January 2019">
            <a:extLst>
              <a:ext uri="{FF2B5EF4-FFF2-40B4-BE49-F238E27FC236}">
                <a16:creationId xmlns:a16="http://schemas.microsoft.com/office/drawing/2014/main" id="{E5A6132D-5E64-4E60-A421-0A86889BA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41788"/>
            <a:ext cx="2503487" cy="50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59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61A04B-BC94-411A-BB8B-8819EC6B927A}"/>
              </a:ext>
            </a:extLst>
          </p:cNvPr>
          <p:cNvSpPr>
            <a:spLocks noGrp="1"/>
          </p:cNvSpPr>
          <p:nvPr>
            <p:ph type="title"/>
          </p:nvPr>
        </p:nvSpPr>
        <p:spPr>
          <a:xfrm>
            <a:off x="800100" y="815974"/>
            <a:ext cx="10515600" cy="1325563"/>
          </a:xfrm>
        </p:spPr>
        <p:txBody>
          <a:bodyPr/>
          <a:lstStyle/>
          <a:p>
            <a:r>
              <a:rPr lang="en-US" dirty="0"/>
              <a:t>Education and Training core</a:t>
            </a:r>
          </a:p>
        </p:txBody>
      </p:sp>
      <p:sp>
        <p:nvSpPr>
          <p:cNvPr id="5" name="Content Placeholder 4">
            <a:extLst>
              <a:ext uri="{FF2B5EF4-FFF2-40B4-BE49-F238E27FC236}">
                <a16:creationId xmlns:a16="http://schemas.microsoft.com/office/drawing/2014/main" id="{95B415A2-3C6C-4EC2-8951-D36084F03490}"/>
              </a:ext>
            </a:extLst>
          </p:cNvPr>
          <p:cNvSpPr>
            <a:spLocks noGrp="1"/>
          </p:cNvSpPr>
          <p:nvPr>
            <p:ph idx="1"/>
          </p:nvPr>
        </p:nvSpPr>
        <p:spPr>
          <a:xfrm>
            <a:off x="800099" y="2276474"/>
            <a:ext cx="5721991" cy="4351338"/>
          </a:xfrm>
        </p:spPr>
        <p:txBody>
          <a:bodyPr>
            <a:noAutofit/>
          </a:bodyPr>
          <a:lstStyle/>
          <a:p>
            <a:r>
              <a:rPr lang="en-US" sz="2400" dirty="0">
                <a:sym typeface="Wingdings" panose="05000000000000000000" pitchFamily="2" charset="2"/>
              </a:rPr>
              <a:t>Randolph Marshall (Chair)</a:t>
            </a:r>
          </a:p>
          <a:p>
            <a:r>
              <a:rPr lang="en-US" sz="2400" dirty="0">
                <a:sym typeface="Wingdings" panose="05000000000000000000" pitchFamily="2" charset="2"/>
              </a:rPr>
              <a:t>Devin Brown (Co-Chair)</a:t>
            </a:r>
          </a:p>
          <a:p>
            <a:r>
              <a:rPr lang="en-US" sz="2400" dirty="0">
                <a:sym typeface="Wingdings" panose="05000000000000000000" pitchFamily="2" charset="2"/>
              </a:rPr>
              <a:t>Scott Janis (NINDS)	</a:t>
            </a:r>
          </a:p>
          <a:p>
            <a:r>
              <a:rPr lang="en-US" sz="2400" dirty="0">
                <a:sym typeface="Wingdings" panose="05000000000000000000" pitchFamily="2" charset="2"/>
              </a:rPr>
              <a:t>Harold Adams</a:t>
            </a:r>
          </a:p>
          <a:p>
            <a:r>
              <a:rPr lang="en-US" sz="2400" dirty="0">
                <a:sym typeface="Wingdings" panose="05000000000000000000" pitchFamily="2" charset="2"/>
              </a:rPr>
              <a:t>David Liebeskind</a:t>
            </a:r>
          </a:p>
          <a:p>
            <a:r>
              <a:rPr lang="en-US" sz="2400" dirty="0" err="1">
                <a:sym typeface="Wingdings" panose="05000000000000000000" pitchFamily="2" charset="2"/>
              </a:rPr>
              <a:t>Cemal</a:t>
            </a:r>
            <a:r>
              <a:rPr lang="en-US" sz="2400" dirty="0">
                <a:sym typeface="Wingdings" panose="05000000000000000000" pitchFamily="2" charset="2"/>
              </a:rPr>
              <a:t> </a:t>
            </a:r>
            <a:r>
              <a:rPr lang="en-US" sz="2400" dirty="0" err="1" smtClean="0">
                <a:sym typeface="Wingdings" panose="05000000000000000000" pitchFamily="2" charset="2"/>
              </a:rPr>
              <a:t>Sozener</a:t>
            </a:r>
            <a:endParaRPr lang="en-US" sz="2400" dirty="0" smtClean="0">
              <a:sym typeface="Wingdings" panose="05000000000000000000" pitchFamily="2" charset="2"/>
            </a:endParaRPr>
          </a:p>
          <a:p>
            <a:r>
              <a:rPr lang="en-US" sz="2400" dirty="0" smtClean="0">
                <a:sym typeface="Wingdings" panose="05000000000000000000" pitchFamily="2" charset="2"/>
              </a:rPr>
              <a:t>Shyam Prabhakaran</a:t>
            </a:r>
            <a:endParaRPr lang="en-US" sz="2400" dirty="0">
              <a:sym typeface="Wingdings" panose="05000000000000000000" pitchFamily="2" charset="2"/>
            </a:endParaRPr>
          </a:p>
          <a:p>
            <a:pPr marL="0" indent="0">
              <a:buNone/>
            </a:pPr>
            <a:endParaRPr lang="en-US" sz="2400" dirty="0">
              <a:sym typeface="Wingdings" panose="05000000000000000000" pitchFamily="2" charset="2"/>
            </a:endParaRPr>
          </a:p>
          <a:p>
            <a:endParaRPr lang="en-US" sz="2400" dirty="0">
              <a:sym typeface="Wingdings" panose="05000000000000000000" pitchFamily="2" charset="2"/>
            </a:endParaRPr>
          </a:p>
          <a:p>
            <a:endParaRPr lang="en-US" sz="2400" dirty="0">
              <a:sym typeface="Wingdings" panose="05000000000000000000" pitchFamily="2" charset="2"/>
            </a:endParaRPr>
          </a:p>
        </p:txBody>
      </p:sp>
      <p:sp>
        <p:nvSpPr>
          <p:cNvPr id="6" name="Content Placeholder 4">
            <a:extLst>
              <a:ext uri="{FF2B5EF4-FFF2-40B4-BE49-F238E27FC236}">
                <a16:creationId xmlns:a16="http://schemas.microsoft.com/office/drawing/2014/main" id="{8D371E2D-BA4E-40E2-B1BC-C39F0A5737F0}"/>
              </a:ext>
            </a:extLst>
          </p:cNvPr>
          <p:cNvSpPr txBox="1">
            <a:spLocks/>
          </p:cNvSpPr>
          <p:nvPr/>
        </p:nvSpPr>
        <p:spPr>
          <a:xfrm>
            <a:off x="5165265" y="2276474"/>
            <a:ext cx="4311244" cy="24065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ym typeface="Wingdings" panose="05000000000000000000" pitchFamily="2" charset="2"/>
              </a:rPr>
              <a:t>Farhaan</a:t>
            </a:r>
            <a:r>
              <a:rPr lang="en-US" sz="2400" dirty="0">
                <a:sym typeface="Wingdings" panose="05000000000000000000" pitchFamily="2" charset="2"/>
              </a:rPr>
              <a:t> </a:t>
            </a:r>
            <a:r>
              <a:rPr lang="en-US" sz="2400" dirty="0" err="1">
                <a:sym typeface="Wingdings" panose="05000000000000000000" pitchFamily="2" charset="2"/>
              </a:rPr>
              <a:t>Vahidy</a:t>
            </a:r>
            <a:endParaRPr lang="en-US" sz="2400" dirty="0">
              <a:sym typeface="Wingdings" panose="05000000000000000000" pitchFamily="2" charset="2"/>
            </a:endParaRPr>
          </a:p>
          <a:p>
            <a:r>
              <a:rPr lang="en-US" sz="2400" dirty="0">
                <a:sym typeface="Wingdings" panose="05000000000000000000" pitchFamily="2" charset="2"/>
              </a:rPr>
              <a:t>Lori Jordan</a:t>
            </a:r>
          </a:p>
          <a:p>
            <a:r>
              <a:rPr lang="en-US" sz="2400" dirty="0" err="1">
                <a:sym typeface="Wingdings" panose="05000000000000000000" pitchFamily="2" charset="2"/>
              </a:rPr>
              <a:t>Iszet</a:t>
            </a:r>
            <a:r>
              <a:rPr lang="en-US" sz="2400" dirty="0">
                <a:sym typeface="Wingdings" panose="05000000000000000000" pitchFamily="2" charset="2"/>
              </a:rPr>
              <a:t> Campo-Bustillo (RCC coordinator</a:t>
            </a:r>
            <a:r>
              <a:rPr lang="en-US" sz="2400" dirty="0" smtClean="0">
                <a:sym typeface="Wingdings" panose="05000000000000000000" pitchFamily="2" charset="2"/>
              </a:rPr>
              <a:t>)</a:t>
            </a:r>
          </a:p>
          <a:p>
            <a:r>
              <a:rPr lang="en-US" sz="2400" smtClean="0">
                <a:sym typeface="Wingdings" panose="05000000000000000000" pitchFamily="2" charset="2"/>
              </a:rPr>
              <a:t>Stephanie </a:t>
            </a:r>
            <a:r>
              <a:rPr lang="en-US" sz="2400" dirty="0" err="1" smtClean="0">
                <a:sym typeface="Wingdings" panose="05000000000000000000" pitchFamily="2" charset="2"/>
              </a:rPr>
              <a:t>Wilbrand</a:t>
            </a:r>
            <a:r>
              <a:rPr lang="en-US" sz="2400" dirty="0" smtClean="0">
                <a:sym typeface="Wingdings" panose="05000000000000000000" pitchFamily="2" charset="2"/>
              </a:rPr>
              <a:t> (Coordinator Representative)</a:t>
            </a:r>
            <a:endParaRPr lang="en-US" sz="2400" dirty="0"/>
          </a:p>
          <a:p>
            <a:r>
              <a:rPr lang="en-US" sz="2400" dirty="0">
                <a:sym typeface="Wingdings" panose="05000000000000000000" pitchFamily="2" charset="2"/>
              </a:rPr>
              <a:t>Christine </a:t>
            </a:r>
            <a:r>
              <a:rPr lang="en-US" sz="2400" dirty="0" err="1">
                <a:sym typeface="Wingdings" panose="05000000000000000000" pitchFamily="2" charset="2"/>
              </a:rPr>
              <a:t>Tschoe</a:t>
            </a:r>
            <a:r>
              <a:rPr lang="en-US" sz="2400" dirty="0">
                <a:sym typeface="Wingdings" panose="05000000000000000000" pitchFamily="2" charset="2"/>
              </a:rPr>
              <a:t> (Trainee)</a:t>
            </a:r>
          </a:p>
          <a:p>
            <a:r>
              <a:rPr lang="en-US" sz="2400" dirty="0">
                <a:sym typeface="Wingdings" panose="05000000000000000000" pitchFamily="2" charset="2"/>
              </a:rPr>
              <a:t>James Giles (Trainee) </a:t>
            </a:r>
          </a:p>
          <a:p>
            <a:endParaRPr lang="en-US" sz="2400" dirty="0">
              <a:sym typeface="Wingdings" panose="05000000000000000000" pitchFamily="2" charset="2"/>
            </a:endParaRPr>
          </a:p>
          <a:p>
            <a:r>
              <a:rPr lang="en-US" sz="2400" i="1" dirty="0">
                <a:sym typeface="Wingdings" panose="05000000000000000000" pitchFamily="2" charset="2"/>
              </a:rPr>
              <a:t>Jeanne </a:t>
            </a:r>
            <a:r>
              <a:rPr lang="en-US" sz="2400" i="1" dirty="0" err="1">
                <a:sym typeface="Wingdings" panose="05000000000000000000" pitchFamily="2" charset="2"/>
              </a:rPr>
              <a:t>Sester</a:t>
            </a:r>
            <a:r>
              <a:rPr lang="en-US" sz="2400" i="1" dirty="0">
                <a:sym typeface="Wingdings" panose="05000000000000000000" pitchFamily="2" charset="2"/>
              </a:rPr>
              <a:t> (coordinator)</a:t>
            </a:r>
          </a:p>
          <a:p>
            <a:pPr marL="0" indent="0">
              <a:buNone/>
            </a:pPr>
            <a:endParaRPr lang="en-US" sz="2400" dirty="0">
              <a:sym typeface="Wingdings" panose="05000000000000000000" pitchFamily="2" charset="2"/>
            </a:endParaRPr>
          </a:p>
          <a:p>
            <a:pPr marL="0" indent="0">
              <a:buNone/>
            </a:pPr>
            <a:endParaRPr lang="en-US" sz="2400" dirty="0">
              <a:sym typeface="Wingdings" panose="05000000000000000000" pitchFamily="2" charset="2"/>
            </a:endParaRPr>
          </a:p>
        </p:txBody>
      </p:sp>
      <p:pic>
        <p:nvPicPr>
          <p:cNvPr id="9" name="Picture 2" descr="Biweekly Update 18-January 2019">
            <a:extLst>
              <a:ext uri="{FF2B5EF4-FFF2-40B4-BE49-F238E27FC236}">
                <a16:creationId xmlns:a16="http://schemas.microsoft.com/office/drawing/2014/main" id="{192AB496-00A5-44D1-BC7B-C4C6B6282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41788"/>
            <a:ext cx="2503487" cy="50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400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A68A0-9150-4C47-BF5E-C02AF149AB9D}"/>
              </a:ext>
            </a:extLst>
          </p:cNvPr>
          <p:cNvSpPr>
            <a:spLocks noGrp="1"/>
          </p:cNvSpPr>
          <p:nvPr>
            <p:ph type="title"/>
          </p:nvPr>
        </p:nvSpPr>
        <p:spPr>
          <a:xfrm>
            <a:off x="838200" y="911225"/>
            <a:ext cx="10515600" cy="1325563"/>
          </a:xfrm>
        </p:spPr>
        <p:txBody>
          <a:bodyPr/>
          <a:lstStyle/>
          <a:p>
            <a:r>
              <a:rPr lang="en-US" dirty="0"/>
              <a:t>Metrics</a:t>
            </a:r>
          </a:p>
        </p:txBody>
      </p:sp>
      <p:sp>
        <p:nvSpPr>
          <p:cNvPr id="3" name="Content Placeholder 2">
            <a:extLst>
              <a:ext uri="{FF2B5EF4-FFF2-40B4-BE49-F238E27FC236}">
                <a16:creationId xmlns:a16="http://schemas.microsoft.com/office/drawing/2014/main" id="{B9C459B2-1526-4DC6-A61A-512FA0592630}"/>
              </a:ext>
            </a:extLst>
          </p:cNvPr>
          <p:cNvSpPr>
            <a:spLocks noGrp="1"/>
          </p:cNvSpPr>
          <p:nvPr>
            <p:ph idx="1"/>
          </p:nvPr>
        </p:nvSpPr>
        <p:spPr>
          <a:xfrm>
            <a:off x="838200" y="2149476"/>
            <a:ext cx="10515600" cy="4351338"/>
          </a:xfrm>
        </p:spPr>
        <p:txBody>
          <a:bodyPr/>
          <a:lstStyle/>
          <a:p>
            <a:r>
              <a:rPr lang="en-US" dirty="0"/>
              <a:t>Track progress of trainees during the year with phone interviews, surveys, and progress reports</a:t>
            </a:r>
          </a:p>
          <a:p>
            <a:r>
              <a:rPr lang="en-US" dirty="0"/>
              <a:t>Trainee presentations</a:t>
            </a:r>
          </a:p>
          <a:p>
            <a:pPr lvl="1"/>
            <a:r>
              <a:rPr lang="en-US" dirty="0"/>
              <a:t>In person at national meeting</a:t>
            </a:r>
          </a:p>
          <a:p>
            <a:pPr lvl="1"/>
            <a:r>
              <a:rPr lang="en-US" dirty="0"/>
              <a:t>On the Professional Development webinar</a:t>
            </a:r>
          </a:p>
          <a:p>
            <a:r>
              <a:rPr lang="en-US" dirty="0"/>
              <a:t>Publications, grant submissions, and professional appointments during and post-StrokeNet training</a:t>
            </a:r>
          </a:p>
          <a:p>
            <a:r>
              <a:rPr lang="en-US" dirty="0"/>
              <a:t>Database kept by Jeanne </a:t>
            </a:r>
            <a:r>
              <a:rPr lang="en-US" dirty="0" err="1"/>
              <a:t>Sester</a:t>
            </a:r>
            <a:endParaRPr lang="en-US" dirty="0"/>
          </a:p>
          <a:p>
            <a:pPr marL="457200" lvl="1" indent="0">
              <a:buNone/>
            </a:pPr>
            <a:endParaRPr lang="en-US" dirty="0"/>
          </a:p>
          <a:p>
            <a:endParaRPr lang="en-US" dirty="0"/>
          </a:p>
        </p:txBody>
      </p:sp>
      <p:pic>
        <p:nvPicPr>
          <p:cNvPr id="5" name="Picture 2" descr="Biweekly Update 18-January 2019">
            <a:extLst>
              <a:ext uri="{FF2B5EF4-FFF2-40B4-BE49-F238E27FC236}">
                <a16:creationId xmlns:a16="http://schemas.microsoft.com/office/drawing/2014/main" id="{20C0B3AE-110D-4AB2-A077-8628C54D7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41788"/>
            <a:ext cx="2503487" cy="50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740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3C0BF-AAB5-4CAB-8F1C-792527B201BF}"/>
              </a:ext>
            </a:extLst>
          </p:cNvPr>
          <p:cNvSpPr>
            <a:spLocks noGrp="1"/>
          </p:cNvSpPr>
          <p:nvPr>
            <p:ph type="title"/>
          </p:nvPr>
        </p:nvSpPr>
        <p:spPr>
          <a:xfrm>
            <a:off x="838200" y="934549"/>
            <a:ext cx="10515600" cy="1325563"/>
          </a:xfrm>
        </p:spPr>
        <p:txBody>
          <a:bodyPr/>
          <a:lstStyle/>
          <a:p>
            <a:r>
              <a:rPr lang="en-US" dirty="0"/>
              <a:t>Reminder</a:t>
            </a:r>
          </a:p>
        </p:txBody>
      </p:sp>
      <p:sp>
        <p:nvSpPr>
          <p:cNvPr id="3" name="Content Placeholder 2">
            <a:extLst>
              <a:ext uri="{FF2B5EF4-FFF2-40B4-BE49-F238E27FC236}">
                <a16:creationId xmlns:a16="http://schemas.microsoft.com/office/drawing/2014/main" id="{D7C28ECC-5542-4958-9C46-B3C1F3613CF0}"/>
              </a:ext>
            </a:extLst>
          </p:cNvPr>
          <p:cNvSpPr>
            <a:spLocks noGrp="1"/>
          </p:cNvSpPr>
          <p:nvPr>
            <p:ph idx="1"/>
          </p:nvPr>
        </p:nvSpPr>
        <p:spPr>
          <a:xfrm>
            <a:off x="838200" y="2197406"/>
            <a:ext cx="10515600" cy="4351338"/>
          </a:xfrm>
        </p:spPr>
        <p:txBody>
          <a:bodyPr/>
          <a:lstStyle/>
          <a:p>
            <a:r>
              <a:rPr lang="en-US" dirty="0"/>
              <a:t>Attendance at Webinars is mandatory!</a:t>
            </a:r>
          </a:p>
          <a:p>
            <a:pPr lvl="1"/>
            <a:r>
              <a:rPr lang="en-US" dirty="0"/>
              <a:t>All current trainees must watch all Grand rounds and Professional Development webinars</a:t>
            </a:r>
          </a:p>
          <a:p>
            <a:pPr lvl="2"/>
            <a:r>
              <a:rPr lang="en-US" dirty="0"/>
              <a:t>Can be done in real time, or at a later date from StrokeNet website (let Jeanne know)</a:t>
            </a:r>
          </a:p>
          <a:p>
            <a:r>
              <a:rPr lang="en-US" dirty="0"/>
              <a:t>RCC PIs: please remind the trainees to view webinars, as this is a metric for both trainees and RCCs!</a:t>
            </a:r>
          </a:p>
          <a:p>
            <a:endParaRPr lang="en-US" dirty="0"/>
          </a:p>
        </p:txBody>
      </p:sp>
      <p:pic>
        <p:nvPicPr>
          <p:cNvPr id="5" name="Picture 2" descr="Biweekly Update 18-January 2019">
            <a:extLst>
              <a:ext uri="{FF2B5EF4-FFF2-40B4-BE49-F238E27FC236}">
                <a16:creationId xmlns:a16="http://schemas.microsoft.com/office/drawing/2014/main" id="{6DBA98DE-B7F2-45E6-AF42-4C0EDB0AD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41788"/>
            <a:ext cx="2503487" cy="50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252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132FFC-9FC9-4EAC-81A7-57350CD9E9A1}"/>
              </a:ext>
            </a:extLst>
          </p:cNvPr>
          <p:cNvPicPr>
            <a:picLocks noChangeAspect="1"/>
          </p:cNvPicPr>
          <p:nvPr/>
        </p:nvPicPr>
        <p:blipFill>
          <a:blip r:embed="rId2"/>
          <a:stretch>
            <a:fillRect/>
          </a:stretch>
        </p:blipFill>
        <p:spPr>
          <a:xfrm>
            <a:off x="2175125" y="149798"/>
            <a:ext cx="7841750" cy="6097360"/>
          </a:xfrm>
          <a:prstGeom prst="rect">
            <a:avLst/>
          </a:prstGeom>
        </p:spPr>
      </p:pic>
      <p:pic>
        <p:nvPicPr>
          <p:cNvPr id="5" name="Picture 4">
            <a:extLst>
              <a:ext uri="{FF2B5EF4-FFF2-40B4-BE49-F238E27FC236}">
                <a16:creationId xmlns:a16="http://schemas.microsoft.com/office/drawing/2014/main" id="{14C7B79A-7E5E-443F-83A9-279B6151E135}"/>
              </a:ext>
            </a:extLst>
          </p:cNvPr>
          <p:cNvPicPr>
            <a:picLocks noChangeAspect="1"/>
          </p:cNvPicPr>
          <p:nvPr/>
        </p:nvPicPr>
        <p:blipFill>
          <a:blip r:embed="rId3"/>
          <a:stretch>
            <a:fillRect/>
          </a:stretch>
        </p:blipFill>
        <p:spPr>
          <a:xfrm>
            <a:off x="2444615" y="6469158"/>
            <a:ext cx="4267200" cy="323850"/>
          </a:xfrm>
          <a:prstGeom prst="rect">
            <a:avLst/>
          </a:prstGeom>
        </p:spPr>
      </p:pic>
    </p:spTree>
    <p:extLst>
      <p:ext uri="{BB962C8B-B14F-4D97-AF65-F5344CB8AC3E}">
        <p14:creationId xmlns:p14="http://schemas.microsoft.com/office/powerpoint/2010/main" val="3577023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56C02-60D0-4080-AD0D-08A93D5B583D}"/>
              </a:ext>
            </a:extLst>
          </p:cNvPr>
          <p:cNvSpPr>
            <a:spLocks noGrp="1"/>
          </p:cNvSpPr>
          <p:nvPr>
            <p:ph type="title"/>
          </p:nvPr>
        </p:nvSpPr>
        <p:spPr>
          <a:xfrm>
            <a:off x="838200" y="748506"/>
            <a:ext cx="10515600" cy="1325563"/>
          </a:xfrm>
        </p:spPr>
        <p:txBody>
          <a:bodyPr/>
          <a:lstStyle/>
          <a:p>
            <a:r>
              <a:rPr lang="en-US" dirty="0"/>
              <a:t>New ideas under development</a:t>
            </a:r>
          </a:p>
        </p:txBody>
      </p:sp>
      <p:sp>
        <p:nvSpPr>
          <p:cNvPr id="3" name="Content Placeholder 2">
            <a:extLst>
              <a:ext uri="{FF2B5EF4-FFF2-40B4-BE49-F238E27FC236}">
                <a16:creationId xmlns:a16="http://schemas.microsoft.com/office/drawing/2014/main" id="{1376CFC0-CC58-4BDC-8115-5CF777902348}"/>
              </a:ext>
            </a:extLst>
          </p:cNvPr>
          <p:cNvSpPr>
            <a:spLocks noGrp="1"/>
          </p:cNvSpPr>
          <p:nvPr>
            <p:ph idx="1"/>
          </p:nvPr>
        </p:nvSpPr>
        <p:spPr>
          <a:xfrm>
            <a:off x="838200" y="1980406"/>
            <a:ext cx="10515600" cy="4351338"/>
          </a:xfrm>
        </p:spPr>
        <p:txBody>
          <a:bodyPr>
            <a:normAutofit fontScale="92500"/>
          </a:bodyPr>
          <a:lstStyle/>
          <a:p>
            <a:r>
              <a:rPr lang="en-US" dirty="0"/>
              <a:t>Coordinator education</a:t>
            </a:r>
          </a:p>
          <a:p>
            <a:pPr lvl="1"/>
            <a:r>
              <a:rPr lang="en-US" dirty="0"/>
              <a:t>Some programming has been started at U </a:t>
            </a:r>
            <a:r>
              <a:rPr lang="en-US" dirty="0" smtClean="0"/>
              <a:t>Cincinnati </a:t>
            </a:r>
            <a:r>
              <a:rPr lang="en-US" dirty="0"/>
              <a:t>which may be adopted for StrokeNet </a:t>
            </a:r>
            <a:r>
              <a:rPr lang="en-US" dirty="0" smtClean="0"/>
              <a:t>nationally, NIH educational offerings.</a:t>
            </a:r>
            <a:endParaRPr lang="en-US" dirty="0"/>
          </a:p>
          <a:p>
            <a:pPr lvl="1"/>
            <a:r>
              <a:rPr lang="en-US" dirty="0"/>
              <a:t>Incorporate content into monthly coordinator meetings vs separate webinars</a:t>
            </a:r>
          </a:p>
          <a:p>
            <a:pPr lvl="1"/>
            <a:r>
              <a:rPr lang="en-US" dirty="0"/>
              <a:t>Will be surveying coordinators for interest, logistics, and content</a:t>
            </a:r>
          </a:p>
          <a:p>
            <a:r>
              <a:rPr lang="en-US" dirty="0"/>
              <a:t>Basic Science programming</a:t>
            </a:r>
          </a:p>
          <a:p>
            <a:pPr lvl="1"/>
            <a:r>
              <a:rPr lang="en-US" dirty="0"/>
              <a:t>Recommendation from Walter </a:t>
            </a:r>
            <a:r>
              <a:rPr lang="en-US" dirty="0" err="1"/>
              <a:t>Koroshetz</a:t>
            </a:r>
            <a:endParaRPr lang="en-US" dirty="0"/>
          </a:p>
          <a:p>
            <a:pPr lvl="1"/>
            <a:r>
              <a:rPr lang="en-US" dirty="0"/>
              <a:t>Likely to continue to springboard from StrokeNet RCTs, but revamping how to deliver</a:t>
            </a:r>
          </a:p>
          <a:p>
            <a:r>
              <a:rPr lang="en-US" dirty="0"/>
              <a:t>Reorganizing and enhancing Learning Communities</a:t>
            </a:r>
          </a:p>
          <a:p>
            <a:pPr lvl="1"/>
            <a:r>
              <a:rPr lang="en-US" dirty="0"/>
              <a:t>Will be surveying trainees and Mentors/Leaders to decide whether and how to continue</a:t>
            </a:r>
          </a:p>
          <a:p>
            <a:pPr lvl="1"/>
            <a:endParaRPr lang="en-US" dirty="0"/>
          </a:p>
        </p:txBody>
      </p:sp>
      <p:pic>
        <p:nvPicPr>
          <p:cNvPr id="5" name="Picture 2" descr="Biweekly Update 18-January 2019">
            <a:extLst>
              <a:ext uri="{FF2B5EF4-FFF2-40B4-BE49-F238E27FC236}">
                <a16:creationId xmlns:a16="http://schemas.microsoft.com/office/drawing/2014/main" id="{9CC48D5B-DA0C-4A34-A819-9F6E44D47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41788"/>
            <a:ext cx="2503487" cy="50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379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9054A-BD5E-4F7D-9979-DEC19506A56A}"/>
              </a:ext>
            </a:extLst>
          </p:cNvPr>
          <p:cNvSpPr>
            <a:spLocks noGrp="1"/>
          </p:cNvSpPr>
          <p:nvPr>
            <p:ph type="title"/>
          </p:nvPr>
        </p:nvSpPr>
        <p:spPr>
          <a:xfrm>
            <a:off x="838200" y="883443"/>
            <a:ext cx="10515600" cy="1325563"/>
          </a:xfrm>
        </p:spPr>
        <p:txBody>
          <a:bodyPr/>
          <a:lstStyle/>
          <a:p>
            <a:r>
              <a:rPr lang="en-US" dirty="0"/>
              <a:t>Deadlines</a:t>
            </a:r>
          </a:p>
        </p:txBody>
      </p:sp>
      <p:sp>
        <p:nvSpPr>
          <p:cNvPr id="3" name="Content Placeholder 2">
            <a:extLst>
              <a:ext uri="{FF2B5EF4-FFF2-40B4-BE49-F238E27FC236}">
                <a16:creationId xmlns:a16="http://schemas.microsoft.com/office/drawing/2014/main" id="{3E091C3E-6154-410C-BB59-3344EF34F79D}"/>
              </a:ext>
            </a:extLst>
          </p:cNvPr>
          <p:cNvSpPr>
            <a:spLocks noGrp="1"/>
          </p:cNvSpPr>
          <p:nvPr>
            <p:ph idx="1"/>
          </p:nvPr>
        </p:nvSpPr>
        <p:spPr>
          <a:xfrm>
            <a:off x="838200" y="2043906"/>
            <a:ext cx="10515600" cy="4351338"/>
          </a:xfrm>
        </p:spPr>
        <p:txBody>
          <a:bodyPr>
            <a:normAutofit/>
          </a:bodyPr>
          <a:lstStyle/>
          <a:p>
            <a:pPr lvl="1"/>
            <a:r>
              <a:rPr lang="en-US" sz="3200" dirty="0"/>
              <a:t>Request for new Trainees’ training plans – 5/15/20</a:t>
            </a:r>
          </a:p>
          <a:p>
            <a:pPr lvl="1"/>
            <a:r>
              <a:rPr lang="en-US" sz="3200" dirty="0"/>
              <a:t>Request for Grand Rounds Webinar topics and speakers – 5/15/20 </a:t>
            </a:r>
          </a:p>
          <a:p>
            <a:pPr lvl="1"/>
            <a:r>
              <a:rPr lang="en-US" sz="3200" dirty="0"/>
              <a:t>Survey to Trainees – 6/12/20</a:t>
            </a:r>
          </a:p>
          <a:p>
            <a:pPr lvl="1"/>
            <a:r>
              <a:rPr lang="en-US" sz="3200" dirty="0"/>
              <a:t>Final Trainee Progress report – 6/12/20</a:t>
            </a:r>
          </a:p>
          <a:p>
            <a:pPr lvl="1"/>
            <a:r>
              <a:rPr lang="en-US" sz="3200" dirty="0"/>
              <a:t>Trainee Contact form – 6/19/20</a:t>
            </a:r>
          </a:p>
          <a:p>
            <a:pPr lvl="1"/>
            <a:r>
              <a:rPr lang="en-US" sz="3200" dirty="0"/>
              <a:t>Update from prior trainees – 6/19/20</a:t>
            </a:r>
          </a:p>
        </p:txBody>
      </p:sp>
      <p:pic>
        <p:nvPicPr>
          <p:cNvPr id="5" name="Picture 2" descr="Biweekly Update 18-January 2019">
            <a:extLst>
              <a:ext uri="{FF2B5EF4-FFF2-40B4-BE49-F238E27FC236}">
                <a16:creationId xmlns:a16="http://schemas.microsoft.com/office/drawing/2014/main" id="{287F36D3-CBF5-44A9-A5CB-C9AE83D8F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41788"/>
            <a:ext cx="2503487" cy="50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455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B6DC2-4758-4692-B4E3-EC663AB43E3E}"/>
              </a:ext>
            </a:extLst>
          </p:cNvPr>
          <p:cNvSpPr>
            <a:spLocks noGrp="1"/>
          </p:cNvSpPr>
          <p:nvPr>
            <p:ph type="title"/>
          </p:nvPr>
        </p:nvSpPr>
        <p:spPr>
          <a:xfrm>
            <a:off x="838200" y="1046162"/>
            <a:ext cx="10515600" cy="1325563"/>
          </a:xfrm>
        </p:spPr>
        <p:txBody>
          <a:bodyPr/>
          <a:lstStyle/>
          <a:p>
            <a:r>
              <a:rPr lang="en-US" dirty="0"/>
              <a:t>Self-directed learning opportunities (trainees, coordinators, PMs)</a:t>
            </a:r>
          </a:p>
        </p:txBody>
      </p:sp>
      <p:sp>
        <p:nvSpPr>
          <p:cNvPr id="3" name="Content Placeholder 2">
            <a:extLst>
              <a:ext uri="{FF2B5EF4-FFF2-40B4-BE49-F238E27FC236}">
                <a16:creationId xmlns:a16="http://schemas.microsoft.com/office/drawing/2014/main" id="{2CCECEA4-1501-41DE-8819-CB8CF197F4CA}"/>
              </a:ext>
            </a:extLst>
          </p:cNvPr>
          <p:cNvSpPr>
            <a:spLocks noGrp="1"/>
          </p:cNvSpPr>
          <p:nvPr>
            <p:ph idx="1"/>
          </p:nvPr>
        </p:nvSpPr>
        <p:spPr>
          <a:xfrm>
            <a:off x="838200" y="2506662"/>
            <a:ext cx="10515600" cy="4351338"/>
          </a:xfrm>
        </p:spPr>
        <p:txBody>
          <a:bodyPr/>
          <a:lstStyle/>
          <a:p>
            <a:r>
              <a:rPr lang="en-US" dirty="0">
                <a:hlinkClick r:id="rId2"/>
              </a:rPr>
              <a:t>https://www.nihstrokenet.org/education</a:t>
            </a:r>
            <a:endParaRPr lang="en-US" dirty="0"/>
          </a:p>
          <a:p>
            <a:pPr lvl="1"/>
            <a:r>
              <a:rPr lang="en-US" dirty="0"/>
              <a:t>Introduction to the Principles and Practice of Clinical Research (IPPCR) </a:t>
            </a:r>
            <a:r>
              <a:rPr lang="en-US" dirty="0">
                <a:hlinkClick r:id="rId3"/>
              </a:rPr>
              <a:t>https://ocr.od.nih.gov/courses/ippcr.html</a:t>
            </a:r>
            <a:endParaRPr lang="en-US" dirty="0"/>
          </a:p>
          <a:p>
            <a:pPr lvl="1"/>
            <a:r>
              <a:rPr lang="en-US" dirty="0"/>
              <a:t>Ethical and Regulatory Aspects of Clinical Research </a:t>
            </a:r>
            <a:r>
              <a:rPr lang="en-US" dirty="0">
                <a:hlinkClick r:id="rId4"/>
              </a:rPr>
              <a:t>https://bioethics.nih.gov/courses/ethical-regulatory-aspects.shtml</a:t>
            </a:r>
            <a:r>
              <a:rPr lang="en-US" dirty="0"/>
              <a:t> | </a:t>
            </a:r>
            <a:r>
              <a:rPr lang="en-US" dirty="0">
                <a:hlinkClick r:id="rId5"/>
              </a:rPr>
              <a:t>https://videocast.nih.gov/PastEvents?c=2</a:t>
            </a:r>
            <a:r>
              <a:rPr lang="en-US" dirty="0"/>
              <a:t>2</a:t>
            </a:r>
          </a:p>
          <a:p>
            <a:pPr lvl="1"/>
            <a:r>
              <a:rPr lang="en-US" dirty="0"/>
              <a:t>Principals of Clinical Pharmacology </a:t>
            </a:r>
          </a:p>
          <a:p>
            <a:pPr marL="457200" lvl="1" indent="0">
              <a:buNone/>
            </a:pPr>
            <a:r>
              <a:rPr lang="en-US" dirty="0"/>
              <a:t>   </a:t>
            </a:r>
            <a:r>
              <a:rPr lang="en-US" dirty="0">
                <a:hlinkClick r:id="rId6"/>
              </a:rPr>
              <a:t>https://ocr.od.nih.gov/courses/principles-clinical-pharmacology.html</a:t>
            </a:r>
            <a:endParaRPr lang="en-US" dirty="0"/>
          </a:p>
          <a:p>
            <a:pPr marL="457200" lvl="1" indent="0">
              <a:buNone/>
            </a:pPr>
            <a:endParaRPr lang="en-US" dirty="0"/>
          </a:p>
        </p:txBody>
      </p:sp>
      <p:pic>
        <p:nvPicPr>
          <p:cNvPr id="5" name="Picture 2" descr="Biweekly Update 18-January 2019">
            <a:extLst>
              <a:ext uri="{FF2B5EF4-FFF2-40B4-BE49-F238E27FC236}">
                <a16:creationId xmlns:a16="http://schemas.microsoft.com/office/drawing/2014/main" id="{6C45A3A9-5815-48F3-8EE1-81F6F9A810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241788"/>
            <a:ext cx="2503487" cy="50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15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DC8304-7935-41F2-BB85-9AE7696FD7A2}"/>
              </a:ext>
            </a:extLst>
          </p:cNvPr>
          <p:cNvSpPr>
            <a:spLocks noGrp="1"/>
          </p:cNvSpPr>
          <p:nvPr>
            <p:ph type="title"/>
          </p:nvPr>
        </p:nvSpPr>
        <p:spPr>
          <a:xfrm>
            <a:off x="838200" y="862011"/>
            <a:ext cx="10515600" cy="1325563"/>
          </a:xfrm>
        </p:spPr>
        <p:txBody>
          <a:bodyPr>
            <a:normAutofit/>
          </a:bodyPr>
          <a:lstStyle/>
          <a:p>
            <a:pPr algn="ctr"/>
            <a:r>
              <a:rPr lang="en-US" sz="6000" b="1" dirty="0"/>
              <a:t>Questions?</a:t>
            </a:r>
          </a:p>
        </p:txBody>
      </p:sp>
      <p:pic>
        <p:nvPicPr>
          <p:cNvPr id="6" name="Picture 5">
            <a:extLst>
              <a:ext uri="{FF2B5EF4-FFF2-40B4-BE49-F238E27FC236}">
                <a16:creationId xmlns:a16="http://schemas.microsoft.com/office/drawing/2014/main" id="{BFE3D293-DEC5-4019-9EE6-57FB56A70555}"/>
              </a:ext>
            </a:extLst>
          </p:cNvPr>
          <p:cNvPicPr>
            <a:picLocks noChangeAspect="1"/>
          </p:cNvPicPr>
          <p:nvPr/>
        </p:nvPicPr>
        <p:blipFill>
          <a:blip r:embed="rId2"/>
          <a:stretch>
            <a:fillRect/>
          </a:stretch>
        </p:blipFill>
        <p:spPr>
          <a:xfrm>
            <a:off x="3235325" y="2187574"/>
            <a:ext cx="5721350" cy="4291013"/>
          </a:xfrm>
          <a:prstGeom prst="rect">
            <a:avLst/>
          </a:prstGeom>
        </p:spPr>
      </p:pic>
      <p:pic>
        <p:nvPicPr>
          <p:cNvPr id="12" name="Picture 2" descr="Biweekly Update 18-January 2019">
            <a:extLst>
              <a:ext uri="{FF2B5EF4-FFF2-40B4-BE49-F238E27FC236}">
                <a16:creationId xmlns:a16="http://schemas.microsoft.com/office/drawing/2014/main" id="{01B89E02-FADC-4E87-91B3-926DD0EC8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41788"/>
            <a:ext cx="2503487" cy="50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844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CA5F37-1AC9-4CEA-B2EF-76786AB309DB}"/>
              </a:ext>
            </a:extLst>
          </p:cNvPr>
          <p:cNvSpPr txBox="1">
            <a:spLocks noGrp="1"/>
          </p:cNvSpPr>
          <p:nvPr>
            <p:ph type="body" idx="1"/>
          </p:nvPr>
        </p:nvSpPr>
        <p:spPr>
          <a:xfrm>
            <a:off x="1013792" y="869615"/>
            <a:ext cx="10515600" cy="5750292"/>
          </a:xfrm>
          <a:prstGeom prst="rect">
            <a:avLst/>
          </a:prstGeom>
          <a:noFill/>
        </p:spPr>
        <p:txBody>
          <a:bodyPr wrap="square" rtlCol="0">
            <a:spAutoFit/>
          </a:bodyPr>
          <a:lstStyle/>
          <a:p>
            <a:pPr>
              <a:lnSpc>
                <a:spcPct val="100000"/>
              </a:lnSpc>
              <a:spcBef>
                <a:spcPts val="0"/>
              </a:spcBef>
            </a:pPr>
            <a:r>
              <a:rPr lang="en-US" sz="2000" b="1" dirty="0">
                <a:solidFill>
                  <a:schemeClr val="tx1"/>
                </a:solidFill>
              </a:rPr>
              <a:t>Site activities:</a:t>
            </a:r>
          </a:p>
          <a:p>
            <a:pPr>
              <a:lnSpc>
                <a:spcPct val="100000"/>
              </a:lnSpc>
              <a:spcBef>
                <a:spcPts val="0"/>
              </a:spcBef>
            </a:pPr>
            <a:r>
              <a:rPr lang="en-US" sz="2000" i="1" u="sng" dirty="0">
                <a:solidFill>
                  <a:schemeClr val="tx1"/>
                </a:solidFill>
              </a:rPr>
              <a:t>Screening</a:t>
            </a:r>
          </a:p>
          <a:p>
            <a:pPr marL="285750" indent="-285750">
              <a:lnSpc>
                <a:spcPct val="100000"/>
              </a:lnSpc>
              <a:spcBef>
                <a:spcPts val="0"/>
              </a:spcBef>
              <a:buFont typeface="Arial" panose="020B0604020202020204" pitchFamily="34" charset="0"/>
              <a:buChar char="•"/>
            </a:pPr>
            <a:r>
              <a:rPr lang="en-US" sz="2000" dirty="0">
                <a:solidFill>
                  <a:schemeClr val="tx1"/>
                </a:solidFill>
              </a:rPr>
              <a:t>Continue screening remotely/Keep a list of eligible patients </a:t>
            </a:r>
          </a:p>
          <a:p>
            <a:pPr marL="285750" indent="-285750">
              <a:lnSpc>
                <a:spcPct val="100000"/>
              </a:lnSpc>
              <a:spcBef>
                <a:spcPts val="0"/>
              </a:spcBef>
              <a:buFont typeface="Arial" panose="020B0604020202020204" pitchFamily="34" charset="0"/>
              <a:buChar char="•"/>
            </a:pPr>
            <a:r>
              <a:rPr lang="en-US" sz="2000" dirty="0">
                <a:solidFill>
                  <a:schemeClr val="tx1"/>
                </a:solidFill>
              </a:rPr>
              <a:t>When we resume full activities can reach out to patients for participation</a:t>
            </a:r>
          </a:p>
          <a:p>
            <a:pPr>
              <a:lnSpc>
                <a:spcPct val="100000"/>
              </a:lnSpc>
              <a:spcBef>
                <a:spcPts val="0"/>
              </a:spcBef>
            </a:pPr>
            <a:r>
              <a:rPr lang="en-US" sz="2000" i="1" u="sng" dirty="0">
                <a:solidFill>
                  <a:schemeClr val="tx1"/>
                </a:solidFill>
              </a:rPr>
              <a:t>Follow up:</a:t>
            </a:r>
          </a:p>
          <a:p>
            <a:pPr marL="285750" indent="-285750">
              <a:lnSpc>
                <a:spcPct val="100000"/>
              </a:lnSpc>
              <a:spcBef>
                <a:spcPts val="0"/>
              </a:spcBef>
              <a:buFont typeface="Arial" panose="020B0604020202020204" pitchFamily="34" charset="0"/>
              <a:buChar char="•"/>
            </a:pPr>
            <a:r>
              <a:rPr lang="en-US" sz="2000" dirty="0">
                <a:solidFill>
                  <a:schemeClr val="tx1"/>
                </a:solidFill>
              </a:rPr>
              <a:t>Remote/telehealth follow-up visits for currently enrolled participants</a:t>
            </a:r>
          </a:p>
          <a:p>
            <a:pPr marL="285750" indent="-285750">
              <a:lnSpc>
                <a:spcPct val="100000"/>
              </a:lnSpc>
              <a:spcBef>
                <a:spcPts val="0"/>
              </a:spcBef>
              <a:buFont typeface="Arial" panose="020B0604020202020204" pitchFamily="34" charset="0"/>
              <a:buChar char="•"/>
            </a:pPr>
            <a:r>
              <a:rPr lang="en-US" sz="2000" dirty="0">
                <a:solidFill>
                  <a:schemeClr val="tx1"/>
                </a:solidFill>
              </a:rPr>
              <a:t>Shipping of study drugs to participants</a:t>
            </a:r>
          </a:p>
          <a:p>
            <a:pPr>
              <a:lnSpc>
                <a:spcPct val="100000"/>
              </a:lnSpc>
              <a:spcBef>
                <a:spcPts val="0"/>
              </a:spcBef>
            </a:pPr>
            <a:r>
              <a:rPr lang="en-US" sz="2000" i="1" u="sng" dirty="0">
                <a:solidFill>
                  <a:schemeClr val="tx1"/>
                </a:solidFill>
              </a:rPr>
              <a:t>Other</a:t>
            </a:r>
          </a:p>
          <a:p>
            <a:pPr marL="285750" lvl="0" indent="-285750">
              <a:lnSpc>
                <a:spcPct val="100000"/>
              </a:lnSpc>
              <a:spcBef>
                <a:spcPts val="0"/>
              </a:spcBef>
              <a:buFont typeface="Arial" panose="020B0604020202020204" pitchFamily="34" charset="0"/>
              <a:buChar char="•"/>
            </a:pPr>
            <a:r>
              <a:rPr lang="en-US" sz="2000" dirty="0">
                <a:solidFill>
                  <a:schemeClr val="tx1"/>
                </a:solidFill>
              </a:rPr>
              <a:t>Document maintenance</a:t>
            </a:r>
          </a:p>
          <a:p>
            <a:pPr marL="285750" lvl="0" indent="-285750">
              <a:lnSpc>
                <a:spcPct val="100000"/>
              </a:lnSpc>
              <a:spcBef>
                <a:spcPts val="0"/>
              </a:spcBef>
              <a:buFont typeface="Arial" panose="020B0604020202020204" pitchFamily="34" charset="0"/>
              <a:buChar char="•"/>
            </a:pPr>
            <a:r>
              <a:rPr lang="en-US" sz="2000" dirty="0">
                <a:solidFill>
                  <a:schemeClr val="tx1"/>
                </a:solidFill>
              </a:rPr>
              <a:t>New site start-up (</a:t>
            </a:r>
            <a:r>
              <a:rPr lang="en-US" sz="2000" dirty="0" err="1">
                <a:solidFill>
                  <a:schemeClr val="tx1"/>
                </a:solidFill>
              </a:rPr>
              <a:t>cIRB</a:t>
            </a:r>
            <a:r>
              <a:rPr lang="en-US" sz="2000" dirty="0">
                <a:solidFill>
                  <a:schemeClr val="tx1"/>
                </a:solidFill>
              </a:rPr>
              <a:t> document preparedness, CTA review and execution)</a:t>
            </a:r>
          </a:p>
          <a:p>
            <a:endParaRPr lang="en-US" sz="2000" dirty="0">
              <a:solidFill>
                <a:schemeClr val="tx1"/>
              </a:solidFill>
            </a:endParaRPr>
          </a:p>
          <a:p>
            <a:r>
              <a:rPr lang="en-US" sz="2000" b="1" dirty="0">
                <a:solidFill>
                  <a:schemeClr val="tx1"/>
                </a:solidFill>
              </a:rPr>
              <a:t>Central study team activities:</a:t>
            </a:r>
          </a:p>
          <a:p>
            <a:pPr marR="0" lvl="0">
              <a:lnSpc>
                <a:spcPct val="115000"/>
              </a:lnSpc>
              <a:spcBef>
                <a:spcPts val="0"/>
              </a:spcBef>
              <a:spcAft>
                <a:spcPts val="0"/>
              </a:spcAft>
            </a:pPr>
            <a:r>
              <a:rPr lang="en-US" sz="2000" i="1" u="sng" dirty="0">
                <a:solidFill>
                  <a:schemeClr val="tx1"/>
                </a:solidFill>
                <a:ea typeface="Times New Roman" panose="02020603050405020304" pitchFamily="18" charset="0"/>
                <a:cs typeface="Arial" panose="020B0604020202020204" pitchFamily="34" charset="0"/>
              </a:rPr>
              <a:t>Supporting sites</a:t>
            </a:r>
          </a:p>
          <a:p>
            <a:pPr marL="342900" marR="0" lvl="0" indent="-342900">
              <a:lnSpc>
                <a:spcPct val="115000"/>
              </a:lnSpc>
              <a:spcBef>
                <a:spcPts val="0"/>
              </a:spcBef>
              <a:spcAft>
                <a:spcPts val="0"/>
              </a:spcAft>
              <a:buFont typeface="Arial" panose="020B0604020202020204" pitchFamily="34" charset="0"/>
              <a:buChar char="•"/>
            </a:pPr>
            <a:r>
              <a:rPr lang="en-US" sz="2000" dirty="0">
                <a:solidFill>
                  <a:schemeClr val="tx1"/>
                </a:solidFill>
                <a:ea typeface="Times New Roman" panose="02020603050405020304" pitchFamily="18" charset="0"/>
              </a:rPr>
              <a:t>Answering questions/phone calls as needed</a:t>
            </a:r>
          </a:p>
          <a:p>
            <a:pPr marL="342900" marR="0" lvl="0" indent="-342900">
              <a:lnSpc>
                <a:spcPct val="115000"/>
              </a:lnSpc>
              <a:spcBef>
                <a:spcPts val="0"/>
              </a:spcBef>
              <a:spcAft>
                <a:spcPts val="0"/>
              </a:spcAft>
              <a:buFont typeface="Arial" panose="020B0604020202020204" pitchFamily="34" charset="0"/>
              <a:buChar char="•"/>
            </a:pPr>
            <a:r>
              <a:rPr lang="en-US" sz="2000" dirty="0">
                <a:solidFill>
                  <a:schemeClr val="tx1"/>
                </a:solidFill>
                <a:ea typeface="Times New Roman" panose="02020603050405020304" pitchFamily="18" charset="0"/>
              </a:rPr>
              <a:t>Site payments</a:t>
            </a:r>
          </a:p>
          <a:p>
            <a:pPr marL="342900" marR="0" lvl="0" indent="-342900">
              <a:lnSpc>
                <a:spcPct val="115000"/>
              </a:lnSpc>
              <a:spcBef>
                <a:spcPts val="0"/>
              </a:spcBef>
              <a:spcAft>
                <a:spcPts val="0"/>
              </a:spcAft>
              <a:buFont typeface="Arial" panose="020B0604020202020204" pitchFamily="34" charset="0"/>
              <a:buChar char="•"/>
            </a:pPr>
            <a:r>
              <a:rPr lang="en-US" sz="2000" dirty="0">
                <a:solidFill>
                  <a:schemeClr val="tx1"/>
                </a:solidFill>
                <a:ea typeface="Times New Roman" panose="02020603050405020304" pitchFamily="18" charset="0"/>
                <a:cs typeface="Arial" panose="020B0604020202020204" pitchFamily="34" charset="0"/>
              </a:rPr>
              <a:t>New US and Canadian site start-up </a:t>
            </a:r>
          </a:p>
          <a:p>
            <a:pPr marL="742950" marR="0" lvl="1" indent="-285750">
              <a:lnSpc>
                <a:spcPct val="115000"/>
              </a:lnSpc>
              <a:spcBef>
                <a:spcPts val="0"/>
              </a:spcBef>
              <a:spcAft>
                <a:spcPts val="0"/>
              </a:spcAft>
              <a:buFont typeface="Courier New" panose="02070309020205020404" pitchFamily="49" charset="0"/>
              <a:buChar char="o"/>
            </a:pPr>
            <a:r>
              <a:rPr lang="en-US" sz="2000" dirty="0">
                <a:solidFill>
                  <a:schemeClr val="tx1"/>
                </a:solidFill>
                <a:ea typeface="Times New Roman" panose="02020603050405020304" pitchFamily="18" charset="0"/>
              </a:rPr>
              <a:t>Review &amp; approval of </a:t>
            </a:r>
            <a:r>
              <a:rPr lang="en-US" sz="2000" dirty="0" err="1">
                <a:solidFill>
                  <a:schemeClr val="tx1"/>
                </a:solidFill>
                <a:ea typeface="Times New Roman" panose="02020603050405020304" pitchFamily="18" charset="0"/>
              </a:rPr>
              <a:t>cIRB</a:t>
            </a:r>
            <a:r>
              <a:rPr lang="en-US" sz="2000" dirty="0">
                <a:solidFill>
                  <a:schemeClr val="tx1"/>
                </a:solidFill>
                <a:ea typeface="Times New Roman" panose="02020603050405020304" pitchFamily="18" charset="0"/>
              </a:rPr>
              <a:t> and other regulatory documents </a:t>
            </a:r>
            <a:endParaRPr lang="en-US" dirty="0">
              <a:solidFill>
                <a:schemeClr val="tx1"/>
              </a:solidFill>
            </a:endParaRPr>
          </a:p>
        </p:txBody>
      </p:sp>
      <p:sp>
        <p:nvSpPr>
          <p:cNvPr id="2" name="TextBox 1"/>
          <p:cNvSpPr txBox="1"/>
          <p:nvPr/>
        </p:nvSpPr>
        <p:spPr>
          <a:xfrm>
            <a:off x="1013792" y="0"/>
            <a:ext cx="10535478" cy="1046440"/>
          </a:xfrm>
          <a:prstGeom prst="rect">
            <a:avLst/>
          </a:prstGeom>
          <a:noFill/>
        </p:spPr>
        <p:txBody>
          <a:bodyPr wrap="square" rtlCol="0">
            <a:spAutoFit/>
          </a:bodyPr>
          <a:lstStyle/>
          <a:p>
            <a:r>
              <a:rPr lang="en-US" sz="4400" dirty="0">
                <a:solidFill>
                  <a:srgbClr val="336094"/>
                </a:solidFill>
              </a:rPr>
              <a:t>ARCADIA COVID-19 enrolment pause update</a:t>
            </a:r>
          </a:p>
          <a:p>
            <a:endParaRPr lang="en-US" dirty="0"/>
          </a:p>
        </p:txBody>
      </p:sp>
    </p:spTree>
    <p:extLst>
      <p:ext uri="{BB962C8B-B14F-4D97-AF65-F5344CB8AC3E}">
        <p14:creationId xmlns:p14="http://schemas.microsoft.com/office/powerpoint/2010/main" val="77402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4537" y="86436"/>
            <a:ext cx="8039100" cy="523220"/>
          </a:xfrm>
          <a:prstGeom prst="rect">
            <a:avLst/>
          </a:prstGeom>
          <a:noFill/>
        </p:spPr>
        <p:txBody>
          <a:bodyPr wrap="square" rtlCol="0">
            <a:spAutoFit/>
          </a:bodyPr>
          <a:lstStyle/>
          <a:p>
            <a:pPr algn="ctr"/>
            <a:r>
              <a:rPr lang="en-US" sz="2800" b="1" dirty="0" smtClean="0"/>
              <a:t>COVID-19 and cardiovascular disease/stroke</a:t>
            </a:r>
            <a:endParaRPr lang="en-US" sz="2800" b="1" dirty="0"/>
          </a:p>
        </p:txBody>
      </p:sp>
      <p:sp>
        <p:nvSpPr>
          <p:cNvPr id="3" name="TextBox 2"/>
          <p:cNvSpPr txBox="1"/>
          <p:nvPr/>
        </p:nvSpPr>
        <p:spPr>
          <a:xfrm>
            <a:off x="1595437" y="966459"/>
            <a:ext cx="8877300" cy="369332"/>
          </a:xfrm>
          <a:prstGeom prst="rect">
            <a:avLst/>
          </a:prstGeom>
          <a:noFill/>
        </p:spPr>
        <p:txBody>
          <a:bodyPr wrap="square" rtlCol="0">
            <a:spAutoFit/>
          </a:bodyPr>
          <a:lstStyle/>
          <a:p>
            <a:r>
              <a:rPr lang="en-US" dirty="0"/>
              <a:t> </a:t>
            </a:r>
          </a:p>
        </p:txBody>
      </p:sp>
      <p:pic>
        <p:nvPicPr>
          <p:cNvPr id="5" name="Picture 4"/>
          <p:cNvPicPr>
            <a:picLocks noChangeAspect="1"/>
          </p:cNvPicPr>
          <p:nvPr/>
        </p:nvPicPr>
        <p:blipFill>
          <a:blip r:embed="rId2"/>
          <a:stretch>
            <a:fillRect/>
          </a:stretch>
        </p:blipFill>
        <p:spPr>
          <a:xfrm>
            <a:off x="4657726" y="2941800"/>
            <a:ext cx="1449862" cy="974400"/>
          </a:xfrm>
          <a:prstGeom prst="rect">
            <a:avLst/>
          </a:prstGeom>
        </p:spPr>
      </p:pic>
      <p:pic>
        <p:nvPicPr>
          <p:cNvPr id="9" name="Picture 8"/>
          <p:cNvPicPr/>
          <p:nvPr/>
        </p:nvPicPr>
        <p:blipFill rotWithShape="1">
          <a:blip r:embed="rId3"/>
          <a:srcRect l="8718" t="19373" r="36282" b="4958"/>
          <a:stretch/>
        </p:blipFill>
        <p:spPr bwMode="auto">
          <a:xfrm>
            <a:off x="3371850" y="609657"/>
            <a:ext cx="5019675" cy="3667068"/>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4"/>
          <a:srcRect l="14616" t="52651" r="41026" b="4369"/>
          <a:stretch/>
        </p:blipFill>
        <p:spPr bwMode="auto">
          <a:xfrm>
            <a:off x="4253864" y="4276725"/>
            <a:ext cx="3547111" cy="2191359"/>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6553200" y="5324475"/>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90600" y="1335791"/>
            <a:ext cx="2800350" cy="646331"/>
          </a:xfrm>
          <a:prstGeom prst="rect">
            <a:avLst/>
          </a:prstGeom>
          <a:noFill/>
        </p:spPr>
        <p:txBody>
          <a:bodyPr wrap="square" rtlCol="0">
            <a:spAutoFit/>
          </a:bodyPr>
          <a:lstStyle/>
          <a:p>
            <a:r>
              <a:rPr lang="en-US" dirty="0" smtClean="0"/>
              <a:t>The New Yorker </a:t>
            </a:r>
          </a:p>
          <a:p>
            <a:r>
              <a:rPr lang="en-US" dirty="0" smtClean="0"/>
              <a:t>April 5, 2020</a:t>
            </a:r>
            <a:endParaRPr lang="en-US" dirty="0"/>
          </a:p>
        </p:txBody>
      </p:sp>
    </p:spTree>
    <p:extLst>
      <p:ext uri="{BB962C8B-B14F-4D97-AF65-F5344CB8AC3E}">
        <p14:creationId xmlns:p14="http://schemas.microsoft.com/office/powerpoint/2010/main" val="32668521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CA5F37-1AC9-4CEA-B2EF-76786AB309DB}"/>
              </a:ext>
            </a:extLst>
          </p:cNvPr>
          <p:cNvSpPr txBox="1">
            <a:spLocks noGrp="1"/>
          </p:cNvSpPr>
          <p:nvPr>
            <p:ph type="body" idx="1"/>
          </p:nvPr>
        </p:nvSpPr>
        <p:spPr>
          <a:xfrm>
            <a:off x="1604458" y="1047736"/>
            <a:ext cx="10515600" cy="5349157"/>
          </a:xfrm>
          <a:prstGeom prst="rect">
            <a:avLst/>
          </a:prstGeom>
          <a:noFill/>
        </p:spPr>
        <p:txBody>
          <a:bodyPr wrap="square" rtlCol="0">
            <a:spAutoFit/>
          </a:bodyPr>
          <a:lstStyle/>
          <a:p>
            <a:pPr algn="ctr"/>
            <a:r>
              <a:rPr lang="en-US" b="1" dirty="0"/>
              <a:t> </a:t>
            </a:r>
            <a:r>
              <a:rPr lang="en-US" sz="2000" b="1" dirty="0">
                <a:solidFill>
                  <a:schemeClr val="tx1"/>
                </a:solidFill>
              </a:rPr>
              <a:t>Central study team activities:</a:t>
            </a:r>
          </a:p>
          <a:p>
            <a:pPr>
              <a:lnSpc>
                <a:spcPct val="100000"/>
              </a:lnSpc>
              <a:spcBef>
                <a:spcPts val="0"/>
              </a:spcBef>
            </a:pPr>
            <a:r>
              <a:rPr lang="en-US" sz="2000" i="1" u="sng" dirty="0">
                <a:solidFill>
                  <a:schemeClr val="tx1"/>
                </a:solidFill>
                <a:ea typeface="Times New Roman" panose="02020603050405020304" pitchFamily="18" charset="0"/>
              </a:rPr>
              <a:t>Administrative tasks</a:t>
            </a:r>
          </a:p>
          <a:p>
            <a:pPr marL="342900" indent="-342900">
              <a:lnSpc>
                <a:spcPct val="100000"/>
              </a:lnSpc>
              <a:spcBef>
                <a:spcPts val="0"/>
              </a:spcBef>
              <a:buFont typeface="Arial" panose="020B0604020202020204" pitchFamily="34" charset="0"/>
              <a:buChar char="•"/>
            </a:pPr>
            <a:r>
              <a:rPr lang="en-US" sz="2000" dirty="0">
                <a:solidFill>
                  <a:schemeClr val="tx1"/>
                </a:solidFill>
                <a:ea typeface="Times New Roman" panose="02020603050405020304" pitchFamily="18" charset="0"/>
              </a:rPr>
              <a:t>Updating clinicaltrials.gov </a:t>
            </a:r>
          </a:p>
          <a:p>
            <a:pPr marL="342900" indent="-342900">
              <a:lnSpc>
                <a:spcPct val="100000"/>
              </a:lnSpc>
              <a:spcBef>
                <a:spcPts val="0"/>
              </a:spcBef>
              <a:buFont typeface="Arial" panose="020B0604020202020204" pitchFamily="34" charset="0"/>
              <a:buChar char="•"/>
            </a:pPr>
            <a:r>
              <a:rPr lang="en-US" sz="2000" dirty="0">
                <a:solidFill>
                  <a:schemeClr val="tx1"/>
                </a:solidFill>
                <a:ea typeface="Times New Roman" panose="02020603050405020304" pitchFamily="18" charset="0"/>
              </a:rPr>
              <a:t>CIRB/protocol amendments</a:t>
            </a:r>
          </a:p>
          <a:p>
            <a:pPr marL="342900" indent="-342900">
              <a:lnSpc>
                <a:spcPct val="100000"/>
              </a:lnSpc>
              <a:spcBef>
                <a:spcPts val="0"/>
              </a:spcBef>
              <a:buFont typeface="Arial" panose="020B0604020202020204" pitchFamily="34" charset="0"/>
              <a:buChar char="•"/>
            </a:pPr>
            <a:r>
              <a:rPr lang="en-US" sz="2000" dirty="0">
                <a:solidFill>
                  <a:schemeClr val="tx1"/>
                </a:solidFill>
                <a:ea typeface="Times New Roman" panose="02020603050405020304" pitchFamily="18" charset="0"/>
              </a:rPr>
              <a:t>NIH reporting</a:t>
            </a:r>
          </a:p>
          <a:p>
            <a:pPr marL="342900" indent="-342900">
              <a:lnSpc>
                <a:spcPct val="100000"/>
              </a:lnSpc>
              <a:spcBef>
                <a:spcPts val="0"/>
              </a:spcBef>
              <a:buFont typeface="Arial" panose="020B0604020202020204" pitchFamily="34" charset="0"/>
              <a:buChar char="•"/>
            </a:pPr>
            <a:r>
              <a:rPr lang="en-US" sz="2000" dirty="0">
                <a:solidFill>
                  <a:schemeClr val="tx1"/>
                </a:solidFill>
                <a:ea typeface="Times New Roman" panose="02020603050405020304" pitchFamily="18" charset="0"/>
              </a:rPr>
              <a:t>Pharmacy and database management</a:t>
            </a:r>
          </a:p>
          <a:p>
            <a:pPr>
              <a:lnSpc>
                <a:spcPct val="100000"/>
              </a:lnSpc>
              <a:spcBef>
                <a:spcPts val="0"/>
              </a:spcBef>
            </a:pPr>
            <a:endParaRPr lang="en-US" sz="2000" i="1" u="sng" dirty="0">
              <a:solidFill>
                <a:schemeClr val="tx1"/>
              </a:solidFill>
              <a:ea typeface="Times New Roman" panose="02020603050405020304" pitchFamily="18" charset="0"/>
            </a:endParaRPr>
          </a:p>
          <a:p>
            <a:pPr>
              <a:lnSpc>
                <a:spcPct val="100000"/>
              </a:lnSpc>
              <a:spcBef>
                <a:spcPts val="0"/>
              </a:spcBef>
            </a:pPr>
            <a:r>
              <a:rPr lang="en-US" sz="2000" i="1" u="sng" dirty="0">
                <a:solidFill>
                  <a:schemeClr val="tx1"/>
                </a:solidFill>
                <a:ea typeface="Times New Roman" panose="02020603050405020304" pitchFamily="18" charset="0"/>
              </a:rPr>
              <a:t>Site education</a:t>
            </a:r>
          </a:p>
          <a:p>
            <a:pPr marL="342900" indent="-342900">
              <a:lnSpc>
                <a:spcPct val="100000"/>
              </a:lnSpc>
              <a:spcBef>
                <a:spcPts val="0"/>
              </a:spcBef>
              <a:buFont typeface="Arial" panose="020B0604020202020204" pitchFamily="34" charset="0"/>
              <a:buChar char="•"/>
            </a:pPr>
            <a:r>
              <a:rPr lang="en-US" sz="2000" dirty="0">
                <a:solidFill>
                  <a:schemeClr val="tx1"/>
                </a:solidFill>
                <a:ea typeface="Times New Roman" panose="02020603050405020304" pitchFamily="18" charset="0"/>
              </a:rPr>
              <a:t>Webinars</a:t>
            </a:r>
          </a:p>
          <a:p>
            <a:pPr marL="342900" indent="-342900">
              <a:lnSpc>
                <a:spcPct val="100000"/>
              </a:lnSpc>
              <a:spcBef>
                <a:spcPts val="0"/>
              </a:spcBef>
              <a:buFont typeface="Arial" panose="020B0604020202020204" pitchFamily="34" charset="0"/>
              <a:buChar char="•"/>
            </a:pPr>
            <a:r>
              <a:rPr lang="en-US" sz="2000" dirty="0">
                <a:solidFill>
                  <a:schemeClr val="tx1"/>
                </a:solidFill>
                <a:ea typeface="Times New Roman" panose="02020603050405020304" pitchFamily="18" charset="0"/>
              </a:rPr>
              <a:t>Newsletters</a:t>
            </a:r>
          </a:p>
          <a:p>
            <a:pPr marL="342900" indent="-342900">
              <a:lnSpc>
                <a:spcPct val="100000"/>
              </a:lnSpc>
              <a:spcBef>
                <a:spcPts val="0"/>
              </a:spcBef>
              <a:buFont typeface="Arial" panose="020B0604020202020204" pitchFamily="34" charset="0"/>
              <a:buChar char="•"/>
            </a:pPr>
            <a:r>
              <a:rPr lang="en-US" sz="2000" dirty="0">
                <a:solidFill>
                  <a:schemeClr val="tx1"/>
                </a:solidFill>
                <a:ea typeface="Times New Roman" panose="02020603050405020304" pitchFamily="18" charset="0"/>
              </a:rPr>
              <a:t>Site-specific as needed</a:t>
            </a:r>
          </a:p>
          <a:p>
            <a:pPr>
              <a:lnSpc>
                <a:spcPct val="100000"/>
              </a:lnSpc>
              <a:spcBef>
                <a:spcPts val="0"/>
              </a:spcBef>
            </a:pPr>
            <a:r>
              <a:rPr lang="en-US" sz="2000" dirty="0">
                <a:solidFill>
                  <a:schemeClr val="tx1"/>
                </a:solidFill>
                <a:ea typeface="Times New Roman" panose="02020603050405020304" pitchFamily="18" charset="0"/>
              </a:rPr>
              <a:t> </a:t>
            </a:r>
          </a:p>
          <a:p>
            <a:pPr>
              <a:lnSpc>
                <a:spcPct val="100000"/>
              </a:lnSpc>
              <a:spcBef>
                <a:spcPts val="0"/>
              </a:spcBef>
            </a:pPr>
            <a:r>
              <a:rPr lang="en-US" sz="2000" i="1" u="sng" dirty="0">
                <a:solidFill>
                  <a:schemeClr val="tx1"/>
                </a:solidFill>
                <a:ea typeface="Times New Roman" panose="02020603050405020304" pitchFamily="18" charset="0"/>
              </a:rPr>
              <a:t>Other academic activities</a:t>
            </a:r>
          </a:p>
          <a:p>
            <a:pPr marL="342900" indent="-342900">
              <a:lnSpc>
                <a:spcPct val="100000"/>
              </a:lnSpc>
              <a:spcBef>
                <a:spcPts val="0"/>
              </a:spcBef>
              <a:buFont typeface="Arial" panose="020B0604020202020204" pitchFamily="34" charset="0"/>
              <a:buChar char="•"/>
            </a:pPr>
            <a:r>
              <a:rPr lang="en-US" sz="2000" dirty="0">
                <a:solidFill>
                  <a:schemeClr val="tx1"/>
                </a:solidFill>
                <a:ea typeface="Times New Roman" panose="02020603050405020304" pitchFamily="18" charset="0"/>
              </a:rPr>
              <a:t>Plan for use of video for on-line recruitment</a:t>
            </a:r>
          </a:p>
          <a:p>
            <a:pPr marL="342900" indent="-342900">
              <a:lnSpc>
                <a:spcPct val="100000"/>
              </a:lnSpc>
              <a:spcBef>
                <a:spcPts val="0"/>
              </a:spcBef>
              <a:buFont typeface="Arial" panose="020B0604020202020204" pitchFamily="34" charset="0"/>
              <a:buChar char="•"/>
            </a:pPr>
            <a:r>
              <a:rPr lang="en-US" sz="2000" dirty="0">
                <a:solidFill>
                  <a:schemeClr val="tx1"/>
                </a:solidFill>
                <a:ea typeface="Times New Roman" panose="02020603050405020304" pitchFamily="18" charset="0"/>
              </a:rPr>
              <a:t>Ancillary study support/grant proposals</a:t>
            </a:r>
          </a:p>
          <a:p>
            <a:pPr marL="342900" indent="-342900">
              <a:lnSpc>
                <a:spcPct val="100000"/>
              </a:lnSpc>
              <a:spcBef>
                <a:spcPts val="0"/>
              </a:spcBef>
              <a:buFont typeface="Arial" panose="020B0604020202020204" pitchFamily="34" charset="0"/>
              <a:buChar char="•"/>
            </a:pPr>
            <a:r>
              <a:rPr lang="en-US" sz="2000" dirty="0">
                <a:solidFill>
                  <a:schemeClr val="tx1"/>
                </a:solidFill>
                <a:ea typeface="Times New Roman" panose="02020603050405020304" pitchFamily="18" charset="0"/>
                <a:cs typeface="Arial" panose="020B0604020202020204" pitchFamily="34" charset="0"/>
              </a:rPr>
              <a:t>Manuscript preparation</a:t>
            </a:r>
          </a:p>
          <a:p>
            <a:pPr>
              <a:lnSpc>
                <a:spcPct val="100000"/>
              </a:lnSpc>
              <a:spcBef>
                <a:spcPts val="0"/>
              </a:spcBef>
            </a:pPr>
            <a:r>
              <a:rPr lang="en-US" sz="2000" dirty="0">
                <a:solidFill>
                  <a:schemeClr val="tx1"/>
                </a:solidFill>
                <a:ea typeface="Times New Roman" panose="02020603050405020304" pitchFamily="18" charset="0"/>
                <a:cs typeface="Arial" panose="020B0604020202020204" pitchFamily="34" charset="0"/>
              </a:rPr>
              <a:t>	Conversion of abstracts presented at ISC</a:t>
            </a:r>
            <a:endParaRPr lang="en-US" dirty="0">
              <a:solidFill>
                <a:schemeClr val="tx1"/>
              </a:solidFill>
            </a:endParaRPr>
          </a:p>
        </p:txBody>
      </p:sp>
      <p:sp>
        <p:nvSpPr>
          <p:cNvPr id="2" name="TextBox 1"/>
          <p:cNvSpPr txBox="1"/>
          <p:nvPr/>
        </p:nvSpPr>
        <p:spPr>
          <a:xfrm>
            <a:off x="1410646" y="278295"/>
            <a:ext cx="10903225" cy="769441"/>
          </a:xfrm>
          <a:prstGeom prst="rect">
            <a:avLst/>
          </a:prstGeom>
          <a:noFill/>
        </p:spPr>
        <p:txBody>
          <a:bodyPr wrap="square" rtlCol="0">
            <a:spAutoFit/>
          </a:bodyPr>
          <a:lstStyle/>
          <a:p>
            <a:r>
              <a:rPr lang="en-US" sz="4400" dirty="0">
                <a:solidFill>
                  <a:srgbClr val="336094"/>
                </a:solidFill>
              </a:rPr>
              <a:t>ARCADIA COVID-19 enrolment pause update</a:t>
            </a:r>
          </a:p>
        </p:txBody>
      </p:sp>
    </p:spTree>
    <p:extLst>
      <p:ext uri="{BB962C8B-B14F-4D97-AF65-F5344CB8AC3E}">
        <p14:creationId xmlns:p14="http://schemas.microsoft.com/office/powerpoint/2010/main" val="3575397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6878" y="273632"/>
            <a:ext cx="7306917" cy="769441"/>
          </a:xfrm>
          <a:prstGeom prst="rect">
            <a:avLst/>
          </a:prstGeom>
          <a:noFill/>
        </p:spPr>
        <p:txBody>
          <a:bodyPr wrap="square" rtlCol="0">
            <a:spAutoFit/>
          </a:bodyPr>
          <a:lstStyle/>
          <a:p>
            <a:pPr algn="ctr"/>
            <a:r>
              <a:rPr lang="en-US" sz="4400" dirty="0">
                <a:solidFill>
                  <a:srgbClr val="336094"/>
                </a:solidFill>
              </a:rPr>
              <a:t>ARCADIA-CSI  COVID-19 update</a:t>
            </a:r>
          </a:p>
        </p:txBody>
      </p:sp>
      <p:sp>
        <p:nvSpPr>
          <p:cNvPr id="3" name="TextBox 2"/>
          <p:cNvSpPr txBox="1"/>
          <p:nvPr/>
        </p:nvSpPr>
        <p:spPr>
          <a:xfrm>
            <a:off x="798030" y="1043073"/>
            <a:ext cx="10744614" cy="4708981"/>
          </a:xfrm>
          <a:prstGeom prst="rect">
            <a:avLst/>
          </a:prstGeom>
          <a:noFill/>
        </p:spPr>
        <p:txBody>
          <a:bodyPr wrap="square" rtlCol="0">
            <a:spAutoFit/>
          </a:bodyPr>
          <a:lstStyle/>
          <a:p>
            <a:endParaRPr lang="en-US" sz="2000" b="1" dirty="0"/>
          </a:p>
          <a:p>
            <a:r>
              <a:rPr lang="en-US" sz="2000" b="1" dirty="0"/>
              <a:t>MARCH 16 TO PRESENT</a:t>
            </a:r>
          </a:p>
          <a:p>
            <a:endParaRPr lang="en-US" sz="2000" b="1" dirty="0"/>
          </a:p>
          <a:p>
            <a:pPr marL="342900" indent="-342900">
              <a:buFont typeface="Arial" panose="020B0604020202020204" pitchFamily="34" charset="0"/>
              <a:buChar char="•"/>
            </a:pPr>
            <a:r>
              <a:rPr lang="en-US" sz="2000" b="1" dirty="0"/>
              <a:t>Central Study Team Activities:</a:t>
            </a:r>
          </a:p>
          <a:p>
            <a:pPr marL="800100" lvl="1" indent="-342900">
              <a:buFont typeface="Courier New" panose="02070309020205020404" pitchFamily="49" charset="0"/>
              <a:buChar char="o"/>
            </a:pPr>
            <a:r>
              <a:rPr lang="en-US" sz="2000" dirty="0"/>
              <a:t>The UAB Survey Research Unit (SRU) for telephone cognitive testing suspended its activities</a:t>
            </a:r>
          </a:p>
          <a:p>
            <a:pPr marL="800100" lvl="1" indent="-342900">
              <a:buFont typeface="Courier New" panose="02070309020205020404" pitchFamily="49" charset="0"/>
              <a:buChar char="o"/>
            </a:pPr>
            <a:r>
              <a:rPr lang="en-US" sz="2000" dirty="0"/>
              <a:t>Supporting Site Activities:</a:t>
            </a:r>
          </a:p>
          <a:p>
            <a:pPr marL="1257300" lvl="2" indent="-342900">
              <a:buFont typeface="Wingdings" pitchFamily="2" charset="2"/>
              <a:buChar char="ü"/>
            </a:pPr>
            <a:r>
              <a:rPr lang="en-US" sz="2000" dirty="0"/>
              <a:t>Enrolling new sites, involving document upload and review, site initiation calls</a:t>
            </a:r>
          </a:p>
          <a:p>
            <a:pPr marL="1257300" lvl="2" indent="-342900">
              <a:buFont typeface="Wingdings" pitchFamily="2" charset="2"/>
              <a:buChar char="ü"/>
            </a:pPr>
            <a:r>
              <a:rPr lang="en-US" sz="2000" dirty="0"/>
              <a:t>Coordinating activities in StrokeNet webinars and teleconferences</a:t>
            </a:r>
          </a:p>
          <a:p>
            <a:pPr marL="1257300" lvl="2" indent="-342900">
              <a:buFont typeface="Wingdings" pitchFamily="2" charset="2"/>
              <a:buChar char="ü"/>
            </a:pPr>
            <a:r>
              <a:rPr lang="en-US" sz="2000" dirty="0"/>
              <a:t>Exploring feasibility of Canadian sites</a:t>
            </a:r>
          </a:p>
          <a:p>
            <a:pPr marL="1257300" lvl="2" indent="-342900">
              <a:buFont typeface="Wingdings" pitchFamily="2" charset="2"/>
              <a:buChar char="ü"/>
            </a:pPr>
            <a:r>
              <a:rPr lang="en-US" sz="2000" dirty="0"/>
              <a:t>Answering questions</a:t>
            </a:r>
          </a:p>
          <a:p>
            <a:pPr marL="1257300" lvl="2" indent="-342900">
              <a:buFont typeface="Wingdings" pitchFamily="2" charset="2"/>
              <a:buChar char="ü"/>
            </a:pPr>
            <a:r>
              <a:rPr lang="en-US" sz="2000" dirty="0"/>
              <a:t>Phone calls as needed</a:t>
            </a:r>
          </a:p>
          <a:p>
            <a:pPr lvl="2"/>
            <a:endParaRPr lang="en-US" sz="2000" dirty="0"/>
          </a:p>
          <a:p>
            <a:pPr marL="342900" indent="-342900">
              <a:buFont typeface="Arial" panose="020B0604020202020204" pitchFamily="34" charset="0"/>
              <a:buChar char="•"/>
            </a:pPr>
            <a:r>
              <a:rPr lang="en-US" sz="2000" b="1" dirty="0"/>
              <a:t>Site Activities</a:t>
            </a:r>
          </a:p>
          <a:p>
            <a:pPr marL="800100" lvl="1" indent="-342900">
              <a:buFont typeface="Courier New" panose="02070309020205020404" pitchFamily="49" charset="0"/>
              <a:buChar char="o"/>
            </a:pPr>
            <a:r>
              <a:rPr lang="en-US" sz="2000" dirty="0"/>
              <a:t>Continue screening already-enrolled ARCADIA patients for CSI candidacy</a:t>
            </a:r>
          </a:p>
          <a:p>
            <a:endParaRPr lang="en-US" sz="2000" dirty="0"/>
          </a:p>
        </p:txBody>
      </p:sp>
    </p:spTree>
    <p:extLst>
      <p:ext uri="{BB962C8B-B14F-4D97-AF65-F5344CB8AC3E}">
        <p14:creationId xmlns:p14="http://schemas.microsoft.com/office/powerpoint/2010/main" val="1202362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4718" y="121340"/>
            <a:ext cx="8786191" cy="769441"/>
          </a:xfrm>
          <a:prstGeom prst="rect">
            <a:avLst/>
          </a:prstGeom>
          <a:noFill/>
        </p:spPr>
        <p:txBody>
          <a:bodyPr wrap="square" rtlCol="0">
            <a:spAutoFit/>
          </a:bodyPr>
          <a:lstStyle/>
          <a:p>
            <a:pPr algn="ctr"/>
            <a:r>
              <a:rPr lang="en-US" sz="4400" dirty="0">
                <a:solidFill>
                  <a:srgbClr val="336094"/>
                </a:solidFill>
              </a:rPr>
              <a:t>ARCADIA-CSI  COVID-19 update</a:t>
            </a:r>
          </a:p>
        </p:txBody>
      </p:sp>
      <p:sp>
        <p:nvSpPr>
          <p:cNvPr id="4" name="TextBox 3">
            <a:extLst>
              <a:ext uri="{FF2B5EF4-FFF2-40B4-BE49-F238E27FC236}">
                <a16:creationId xmlns:a16="http://schemas.microsoft.com/office/drawing/2014/main" id="{311C8474-4106-F448-B579-C09A49FAA9A9}"/>
              </a:ext>
            </a:extLst>
          </p:cNvPr>
          <p:cNvSpPr txBox="1"/>
          <p:nvPr/>
        </p:nvSpPr>
        <p:spPr>
          <a:xfrm>
            <a:off x="665507" y="684316"/>
            <a:ext cx="10744614" cy="5632311"/>
          </a:xfrm>
          <a:prstGeom prst="rect">
            <a:avLst/>
          </a:prstGeom>
          <a:noFill/>
        </p:spPr>
        <p:txBody>
          <a:bodyPr wrap="square" rtlCol="0">
            <a:spAutoFit/>
          </a:bodyPr>
          <a:lstStyle/>
          <a:p>
            <a:endParaRPr lang="en-US" sz="2000" b="1" dirty="0"/>
          </a:p>
          <a:p>
            <a:pPr marL="342900" indent="-342900">
              <a:buFont typeface="Arial" panose="020B0604020202020204" pitchFamily="34" charset="0"/>
              <a:buChar char="•"/>
            </a:pPr>
            <a:r>
              <a:rPr lang="en-US" sz="2000" b="1" dirty="0"/>
              <a:t>Major Development: The UAB SRU is reopening for cognitive assessments</a:t>
            </a:r>
          </a:p>
          <a:p>
            <a:pPr marL="800100" lvl="1" indent="-342900">
              <a:buFont typeface="Courier New" panose="02070309020205020404" pitchFamily="49" charset="0"/>
              <a:buChar char="o"/>
            </a:pPr>
            <a:r>
              <a:rPr lang="en-US" sz="2000" dirty="0"/>
              <a:t>SRU testers will be administering exams remotely from private rooms at home, using an encrypted system to access firewalled-protected UAB servers where all reservation information, PHI and test data are stored. No data of any kind will be stored remotely.</a:t>
            </a:r>
          </a:p>
          <a:p>
            <a:pPr marL="800100" lvl="1" indent="-342900">
              <a:buFont typeface="Courier New" panose="02070309020205020404" pitchFamily="49" charset="0"/>
              <a:buChar char="o"/>
            </a:pPr>
            <a:r>
              <a:rPr lang="en-US" sz="2000" dirty="0"/>
              <a:t>For </a:t>
            </a:r>
            <a:r>
              <a:rPr lang="en-US" sz="2000" u="sng" dirty="0"/>
              <a:t>already-enrolled CSI patients</a:t>
            </a:r>
            <a:r>
              <a:rPr lang="en-US" sz="2000" dirty="0"/>
              <a:t>,  the SRU</a:t>
            </a:r>
            <a:r>
              <a:rPr lang="en-US" sz="2000" b="1" dirty="0"/>
              <a:t> </a:t>
            </a:r>
            <a:r>
              <a:rPr lang="en-US" sz="2000" dirty="0"/>
              <a:t>will resume follow-up telephone exams to patient homes using the existing protocol for reservations and calls.</a:t>
            </a:r>
            <a:endParaRPr lang="en-US" sz="2000" b="1" dirty="0"/>
          </a:p>
          <a:p>
            <a:endParaRPr lang="en-US" sz="2000" b="1" dirty="0"/>
          </a:p>
          <a:p>
            <a:pPr marL="342900" indent="-342900">
              <a:buFont typeface="Arial" panose="020B0604020202020204" pitchFamily="34" charset="0"/>
              <a:buChar char="•"/>
            </a:pPr>
            <a:r>
              <a:rPr lang="en-US" sz="2000" b="1" dirty="0"/>
              <a:t>Proposal to StrokeNet/CIRB for </a:t>
            </a:r>
            <a:r>
              <a:rPr lang="en-US" sz="2000" b="1" u="sng" dirty="0"/>
              <a:t>enrolling new CSI patients</a:t>
            </a:r>
            <a:r>
              <a:rPr lang="en-US" sz="2000" b="1" dirty="0"/>
              <a:t>:</a:t>
            </a:r>
          </a:p>
          <a:p>
            <a:pPr marL="800100" lvl="1" indent="-342900">
              <a:buFont typeface="Courier New" panose="02070309020205020404" pitchFamily="49" charset="0"/>
              <a:buChar char="o"/>
            </a:pPr>
            <a:r>
              <a:rPr lang="en-US" sz="2000" dirty="0"/>
              <a:t>Approval of protocol amendment to permit site personnel to remotely contact ongoing ARCADIA patients who meet CSI eligibility criteria and obtain remote consent.</a:t>
            </a:r>
          </a:p>
          <a:p>
            <a:pPr marL="800100" lvl="1" indent="-342900">
              <a:buFont typeface="Courier New" panose="02070309020205020404" pitchFamily="49" charset="0"/>
              <a:buChar char="o"/>
            </a:pPr>
            <a:r>
              <a:rPr lang="en-US" sz="2000" dirty="0"/>
              <a:t>Site coordinators will schedule baseline cognitive examinations through the SRU reservation system for calls to patients’ homes.</a:t>
            </a:r>
          </a:p>
          <a:p>
            <a:pPr marL="800100" lvl="1" indent="-342900">
              <a:buFont typeface="Courier New" panose="02070309020205020404" pitchFamily="49" charset="0"/>
              <a:buChar char="o"/>
            </a:pPr>
            <a:r>
              <a:rPr lang="en-US" sz="2000" dirty="0"/>
              <a:t>As already done, Site Coordinators will obtain and upload clinical MRI from the ARCADIA index event.</a:t>
            </a:r>
          </a:p>
          <a:p>
            <a:pPr marL="800100" lvl="1" indent="-342900">
              <a:buFont typeface="Courier New" panose="02070309020205020404" pitchFamily="49" charset="0"/>
              <a:buChar char="o"/>
            </a:pPr>
            <a:r>
              <a:rPr lang="en-US" sz="2000" dirty="0"/>
              <a:t>For patient without clinical MRI, we would obtain baseline study MRI when feasible.</a:t>
            </a:r>
          </a:p>
          <a:p>
            <a:pPr marL="800100" lvl="1" indent="-342900">
              <a:buFont typeface="Courier New" panose="02070309020205020404" pitchFamily="49" charset="0"/>
              <a:buChar char="o"/>
            </a:pPr>
            <a:r>
              <a:rPr lang="en-US" sz="2000" b="1" dirty="0"/>
              <a:t>No risks to patients or coordinators.</a:t>
            </a:r>
          </a:p>
          <a:p>
            <a:pPr marL="800100" lvl="1" indent="-342900">
              <a:buFont typeface="Courier New" panose="02070309020205020404" pitchFamily="49" charset="0"/>
              <a:buChar char="o"/>
            </a:pPr>
            <a:r>
              <a:rPr lang="en-US" sz="2000" b="1" dirty="0"/>
              <a:t>Maintains scientific integrity of study since remote cognitive exams were already performed</a:t>
            </a:r>
            <a:r>
              <a:rPr lang="en-US" sz="2000" dirty="0"/>
              <a:t>.</a:t>
            </a:r>
          </a:p>
        </p:txBody>
      </p:sp>
    </p:spTree>
    <p:extLst>
      <p:ext uri="{BB962C8B-B14F-4D97-AF65-F5344CB8AC3E}">
        <p14:creationId xmlns:p14="http://schemas.microsoft.com/office/powerpoint/2010/main" val="1844309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6" y="0"/>
            <a:ext cx="10515600" cy="1325563"/>
          </a:xfrm>
        </p:spPr>
        <p:txBody>
          <a:bodyPr/>
          <a:lstStyle/>
          <a:p>
            <a:r>
              <a:rPr lang="en-US" dirty="0"/>
              <a:t>MOST Trial Update</a:t>
            </a:r>
          </a:p>
        </p:txBody>
      </p:sp>
      <p:sp>
        <p:nvSpPr>
          <p:cNvPr id="3" name="Content Placeholder 2"/>
          <p:cNvSpPr>
            <a:spLocks noGrp="1"/>
          </p:cNvSpPr>
          <p:nvPr>
            <p:ph idx="1"/>
          </p:nvPr>
        </p:nvSpPr>
        <p:spPr/>
        <p:txBody>
          <a:bodyPr>
            <a:normAutofit lnSpcReduction="10000"/>
          </a:bodyPr>
          <a:lstStyle/>
          <a:p>
            <a:pPr>
              <a:defRPr/>
            </a:pPr>
            <a:r>
              <a:rPr lang="en-US" dirty="0"/>
              <a:t>We hope everyone is staying safe during this time and adjusting well to working remotely. Please continue to communicate with the MOST team about regulatory, data entry and follow-up activities. </a:t>
            </a:r>
          </a:p>
          <a:p>
            <a:pPr marL="0" indent="0">
              <a:buNone/>
              <a:defRPr/>
            </a:pPr>
            <a:endParaRPr lang="en-US" dirty="0"/>
          </a:p>
          <a:p>
            <a:pPr>
              <a:defRPr/>
            </a:pPr>
            <a:r>
              <a:rPr lang="en-US" dirty="0"/>
              <a:t>Remote follow up (phone, telemedicine, video call) may be substituted for in-person follow up as necessary.</a:t>
            </a:r>
          </a:p>
          <a:p>
            <a:pPr lvl="1">
              <a:defRPr/>
            </a:pPr>
            <a:r>
              <a:rPr lang="en-US" dirty="0"/>
              <a:t>A recording of remote Day-90 </a:t>
            </a:r>
            <a:r>
              <a:rPr lang="en-US" dirty="0" err="1"/>
              <a:t>mRS</a:t>
            </a:r>
            <a:r>
              <a:rPr lang="en-US" dirty="0"/>
              <a:t> interview conversations should be obtained and uploaded for University of Glasgow review.</a:t>
            </a:r>
          </a:p>
          <a:p>
            <a:pPr lvl="1">
              <a:defRPr/>
            </a:pPr>
            <a:r>
              <a:rPr lang="en-US" u="sng" dirty="0"/>
              <a:t>Try to use the provided video camera even for audio recording of a phone call</a:t>
            </a:r>
            <a:r>
              <a:rPr lang="en-US" dirty="0"/>
              <a:t>.</a:t>
            </a:r>
          </a:p>
          <a:p>
            <a:pPr lvl="1">
              <a:defRPr/>
            </a:pPr>
            <a:r>
              <a:rPr lang="en-US" dirty="0"/>
              <a:t>If an audio only file is obtained, please contact Alastair Wilson, Alastair.Wilson@glasgow.ac.uk, to ensure the file uploads properly. </a:t>
            </a:r>
          </a:p>
          <a:p>
            <a:endParaRPr lang="en-US" dirty="0"/>
          </a:p>
        </p:txBody>
      </p:sp>
      <p:pic>
        <p:nvPicPr>
          <p:cNvPr id="4" name="Picture 55">
            <a:extLst>
              <a:ext uri="{FF2B5EF4-FFF2-40B4-BE49-F238E27FC236}">
                <a16:creationId xmlns:a16="http://schemas.microsoft.com/office/drawing/2014/main" id="{BBA81140-3AB6-416D-9575-A97A0065C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4913" y="66675"/>
            <a:ext cx="20320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61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Trial Update</a:t>
            </a:r>
          </a:p>
        </p:txBody>
      </p:sp>
      <p:sp>
        <p:nvSpPr>
          <p:cNvPr id="3" name="Content Placeholder 2"/>
          <p:cNvSpPr>
            <a:spLocks noGrp="1"/>
          </p:cNvSpPr>
          <p:nvPr>
            <p:ph idx="1"/>
          </p:nvPr>
        </p:nvSpPr>
        <p:spPr/>
        <p:txBody>
          <a:bodyPr/>
          <a:lstStyle/>
          <a:p>
            <a:pPr>
              <a:defRPr/>
            </a:pPr>
            <a:r>
              <a:rPr lang="en-US" u="sng" dirty="0"/>
              <a:t>For sites not yet activated</a:t>
            </a:r>
            <a:r>
              <a:rPr lang="en-US" dirty="0"/>
              <a:t>, we will continue the site activation process including completion of regulatory documents, delivery of study drug and releasing sites to enroll. Our goal is to have as many sites ready as possible once we are able to return to usual procedures.</a:t>
            </a:r>
          </a:p>
          <a:p>
            <a:pPr>
              <a:defRPr/>
            </a:pPr>
            <a:endParaRPr lang="en-US" dirty="0"/>
          </a:p>
          <a:p>
            <a:pPr>
              <a:defRPr/>
            </a:pPr>
            <a:r>
              <a:rPr lang="en-US" dirty="0"/>
              <a:t>A protocol amendment has been submitted to the CIRB. Once approved, the regulatory team will be in contact regarding site-specific ICD changes.</a:t>
            </a:r>
          </a:p>
          <a:p>
            <a:pPr lvl="1">
              <a:defRPr/>
            </a:pPr>
            <a:r>
              <a:rPr lang="en-US" dirty="0"/>
              <a:t>If your local team and/or local IRB is </a:t>
            </a:r>
            <a:r>
              <a:rPr lang="en-US" u="sng" dirty="0"/>
              <a:t>NOT</a:t>
            </a:r>
            <a:r>
              <a:rPr lang="en-US" dirty="0"/>
              <a:t> able to remotely process an amendment, please email </a:t>
            </a:r>
            <a:r>
              <a:rPr lang="en-US" dirty="0">
                <a:hlinkClick r:id="rId2"/>
              </a:rPr>
              <a:t>MOST@uc.edu</a:t>
            </a:r>
            <a:r>
              <a:rPr lang="en-US" dirty="0"/>
              <a:t>.  </a:t>
            </a:r>
          </a:p>
        </p:txBody>
      </p:sp>
      <p:pic>
        <p:nvPicPr>
          <p:cNvPr id="4" name="Picture 55">
            <a:extLst>
              <a:ext uri="{FF2B5EF4-FFF2-40B4-BE49-F238E27FC236}">
                <a16:creationId xmlns:a16="http://schemas.microsoft.com/office/drawing/2014/main" id="{D1195A5B-AA32-4649-8B79-2DD71DC74E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94913" y="66675"/>
            <a:ext cx="20320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171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9016" y="2263426"/>
            <a:ext cx="5198620" cy="100088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2793" y="141025"/>
            <a:ext cx="4107003" cy="505746"/>
          </a:xfrm>
          <a:prstGeom prst="rect">
            <a:avLst/>
          </a:prstGeom>
        </p:spPr>
      </p:pic>
      <p:pic>
        <p:nvPicPr>
          <p:cNvPr id="1026" name="Picture 2" descr="Image result for covid-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4868" y="2371581"/>
            <a:ext cx="3780463" cy="2126511"/>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1"/>
          <p:cNvSpPr>
            <a:spLocks noGrp="1"/>
          </p:cNvSpPr>
          <p:nvPr>
            <p:ph type="subTitle" idx="1"/>
          </p:nvPr>
        </p:nvSpPr>
        <p:spPr>
          <a:xfrm>
            <a:off x="570271" y="3670211"/>
            <a:ext cx="9144000" cy="1655762"/>
          </a:xfrm>
        </p:spPr>
        <p:txBody>
          <a:bodyPr/>
          <a:lstStyle/>
          <a:p>
            <a:r>
              <a:rPr lang="en-US" dirty="0"/>
              <a:t>Update</a:t>
            </a:r>
          </a:p>
          <a:p>
            <a:r>
              <a:rPr lang="en-US" dirty="0"/>
              <a:t>April 8, 2020</a:t>
            </a:r>
          </a:p>
        </p:txBody>
      </p:sp>
    </p:spTree>
    <p:extLst>
      <p:ext uri="{BB962C8B-B14F-4D97-AF65-F5344CB8AC3E}">
        <p14:creationId xmlns:p14="http://schemas.microsoft.com/office/powerpoint/2010/main" val="12403589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If site had been released to enroll</a:t>
            </a:r>
            <a:endParaRPr lang="en-US" b="1" dirty="0"/>
          </a:p>
        </p:txBody>
      </p:sp>
      <p:sp>
        <p:nvSpPr>
          <p:cNvPr id="3" name="Content Placeholder 2"/>
          <p:cNvSpPr>
            <a:spLocks noGrp="1"/>
          </p:cNvSpPr>
          <p:nvPr>
            <p:ph idx="1"/>
          </p:nvPr>
        </p:nvSpPr>
        <p:spPr>
          <a:xfrm>
            <a:off x="311727" y="1143000"/>
            <a:ext cx="10832349" cy="4674038"/>
          </a:xfrm>
        </p:spPr>
        <p:txBody>
          <a:bodyPr>
            <a:normAutofit/>
          </a:bodyPr>
          <a:lstStyle/>
          <a:p>
            <a:r>
              <a:rPr lang="en-US" dirty="0"/>
              <a:t>3- and 6-month blinded outcome assessments by phone on randomized subjects. (Video visits are </a:t>
            </a:r>
            <a:r>
              <a:rPr lang="en-US" i="1" dirty="0"/>
              <a:t>not</a:t>
            </a:r>
            <a:r>
              <a:rPr lang="en-US" dirty="0"/>
              <a:t> allowed.)</a:t>
            </a:r>
          </a:p>
          <a:p>
            <a:r>
              <a:rPr lang="en-US" dirty="0"/>
              <a:t>Respond to </a:t>
            </a:r>
            <a:r>
              <a:rPr lang="en-US" dirty="0" err="1"/>
              <a:t>WebDCU</a:t>
            </a:r>
            <a:r>
              <a:rPr lang="en-US" dirty="0"/>
              <a:t> queries (check ‘Alerts’ tab)</a:t>
            </a:r>
          </a:p>
          <a:p>
            <a:r>
              <a:rPr lang="en-US" dirty="0"/>
              <a:t>Make sure all trainings are up-to-date in </a:t>
            </a:r>
            <a:r>
              <a:rPr lang="en-US" dirty="0" err="1"/>
              <a:t>WebDCU</a:t>
            </a:r>
            <a:r>
              <a:rPr lang="en-US" dirty="0"/>
              <a:t> for all team members</a:t>
            </a:r>
          </a:p>
          <a:p>
            <a:r>
              <a:rPr lang="en-US" dirty="0"/>
              <a:t>Review revised MOP</a:t>
            </a:r>
          </a:p>
          <a:p>
            <a:r>
              <a:rPr lang="en-US" dirty="0"/>
              <a:t>Join us: monthly webinars (next: April 29 at 1 pm)</a:t>
            </a:r>
          </a:p>
          <a:p>
            <a:r>
              <a:rPr lang="en-US" dirty="0"/>
              <a:t>Please read: monthly newsletters </a:t>
            </a:r>
          </a:p>
          <a:p>
            <a:r>
              <a:rPr lang="en-US" dirty="0"/>
              <a:t>Please review: </a:t>
            </a:r>
            <a:r>
              <a:rPr lang="en-US" dirty="0">
                <a:hlinkClick r:id="rId3"/>
              </a:rPr>
              <a:t>www.nihstrokenet.org/sleep-smart-trial/research-team</a:t>
            </a:r>
            <a:endParaRPr lang="en-US" dirty="0"/>
          </a:p>
          <a:p>
            <a:r>
              <a:rPr lang="en-US" dirty="0"/>
              <a:t>Our plans…</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351118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site not yet released to enroll</a:t>
            </a:r>
          </a:p>
        </p:txBody>
      </p:sp>
      <p:sp>
        <p:nvSpPr>
          <p:cNvPr id="3" name="Content Placeholder 2"/>
          <p:cNvSpPr>
            <a:spLocks noGrp="1"/>
          </p:cNvSpPr>
          <p:nvPr>
            <p:ph idx="1"/>
          </p:nvPr>
        </p:nvSpPr>
        <p:spPr>
          <a:xfrm>
            <a:off x="457200" y="1153391"/>
            <a:ext cx="5309755" cy="4663647"/>
          </a:xfrm>
        </p:spPr>
        <p:txBody>
          <a:bodyPr>
            <a:normAutofit lnSpcReduction="10000"/>
          </a:bodyPr>
          <a:lstStyle/>
          <a:p>
            <a:r>
              <a:rPr lang="en-US" dirty="0"/>
              <a:t>Please continue to work on your contracts and/or CIRB submissions. You will need CIRB approval, CTA, and both </a:t>
            </a:r>
            <a:r>
              <a:rPr lang="en-US" dirty="0" err="1"/>
              <a:t>FusionHealth</a:t>
            </a:r>
            <a:r>
              <a:rPr lang="en-US" dirty="0"/>
              <a:t> agreements (DUA and Consignment) executed.</a:t>
            </a:r>
          </a:p>
          <a:p>
            <a:r>
              <a:rPr lang="en-US" dirty="0"/>
              <a:t>Work on Sleep SMART trainings and completing your DOA in </a:t>
            </a:r>
            <a:r>
              <a:rPr lang="en-US" dirty="0" err="1"/>
              <a:t>WebDCU</a:t>
            </a:r>
            <a:r>
              <a:rPr lang="en-US" dirty="0"/>
              <a:t>.</a:t>
            </a:r>
          </a:p>
          <a:p>
            <a:r>
              <a:rPr lang="en-US" dirty="0"/>
              <a:t>If you have all contracts complete, a site readiness call can still be conducted. </a:t>
            </a:r>
          </a:p>
          <a:p>
            <a:pPr lvl="1"/>
            <a:endParaRPr lang="en-US" dirty="0"/>
          </a:p>
        </p:txBody>
      </p:sp>
      <p:graphicFrame>
        <p:nvGraphicFramePr>
          <p:cNvPr id="4" name="Table 3"/>
          <p:cNvGraphicFramePr>
            <a:graphicFrameLocks noGrp="1"/>
          </p:cNvGraphicFramePr>
          <p:nvPr>
            <p:extLst/>
          </p:nvPr>
        </p:nvGraphicFramePr>
        <p:xfrm>
          <a:off x="6032801" y="1228447"/>
          <a:ext cx="5846617" cy="5339715"/>
        </p:xfrm>
        <a:graphic>
          <a:graphicData uri="http://schemas.openxmlformats.org/drawingml/2006/table">
            <a:tbl>
              <a:tblPr>
                <a:tableStyleId>{5C22544A-7EE6-4342-B048-85BDC9FD1C3A}</a:tableStyleId>
              </a:tblPr>
              <a:tblGrid>
                <a:gridCol w="5846617">
                  <a:extLst>
                    <a:ext uri="{9D8B030D-6E8A-4147-A177-3AD203B41FA5}">
                      <a16:colId xmlns:a16="http://schemas.microsoft.com/office/drawing/2014/main" val="4243894891"/>
                    </a:ext>
                  </a:extLst>
                </a:gridCol>
              </a:tblGrid>
              <a:tr h="210147">
                <a:tc>
                  <a:txBody>
                    <a:bodyPr/>
                    <a:lstStyle/>
                    <a:p>
                      <a:pPr algn="l" fontAlgn="b"/>
                      <a:r>
                        <a:rPr lang="en-US" sz="1400" u="none" strike="noStrike">
                          <a:effectLst/>
                        </a:rPr>
                        <a:t>Sleep SMART checklist to prepare for Sleep SMART</a:t>
                      </a:r>
                      <a:endParaRPr lang="en-US" sz="14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91558472"/>
                  </a:ext>
                </a:extLst>
              </a:tr>
              <a:tr h="210147">
                <a:tc>
                  <a:txBody>
                    <a:bodyPr/>
                    <a:lstStyle/>
                    <a:p>
                      <a:pPr algn="l" fontAlgn="b"/>
                      <a:r>
                        <a:rPr lang="en-US" sz="1400" u="none" strike="noStrike">
                          <a:effectLst/>
                        </a:rPr>
                        <a:t>Reliance agreement, if not already done</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701423675"/>
                  </a:ext>
                </a:extLst>
              </a:tr>
              <a:tr h="210147">
                <a:tc>
                  <a:txBody>
                    <a:bodyPr/>
                    <a:lstStyle/>
                    <a:p>
                      <a:pPr algn="l" fontAlgn="b"/>
                      <a:r>
                        <a:rPr lang="en-US" sz="1400" u="none" strike="noStrike" dirty="0">
                          <a:effectLst/>
                        </a:rPr>
                        <a:t>CTA</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748365713"/>
                  </a:ext>
                </a:extLst>
              </a:tr>
              <a:tr h="210147">
                <a:tc>
                  <a:txBody>
                    <a:bodyPr/>
                    <a:lstStyle/>
                    <a:p>
                      <a:pPr algn="l" fontAlgn="b"/>
                      <a:r>
                        <a:rPr lang="en-US" sz="1400" u="none" strike="noStrike">
                          <a:effectLst/>
                        </a:rPr>
                        <a:t>FusionHealth DUA</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394073720"/>
                  </a:ext>
                </a:extLst>
              </a:tr>
              <a:tr h="210147">
                <a:tc>
                  <a:txBody>
                    <a:bodyPr/>
                    <a:lstStyle/>
                    <a:p>
                      <a:pPr algn="l" fontAlgn="b"/>
                      <a:r>
                        <a:rPr lang="en-US" sz="1400" u="none" strike="noStrike">
                          <a:effectLst/>
                        </a:rPr>
                        <a:t>FusionHealth consignment agreements</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829251250"/>
                  </a:ext>
                </a:extLst>
              </a:tr>
              <a:tr h="210147">
                <a:tc>
                  <a:txBody>
                    <a:bodyPr/>
                    <a:lstStyle/>
                    <a:p>
                      <a:pPr algn="l" fontAlgn="b"/>
                      <a:r>
                        <a:rPr lang="en-US" sz="1400" u="none" strike="noStrike">
                          <a:effectLst/>
                        </a:rPr>
                        <a:t>*CIRB submission</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994012613"/>
                  </a:ext>
                </a:extLst>
              </a:tr>
              <a:tr h="210147">
                <a:tc>
                  <a:txBody>
                    <a:bodyPr/>
                    <a:lstStyle/>
                    <a:p>
                      <a:pPr algn="l" fontAlgn="b"/>
                      <a:r>
                        <a:rPr lang="en-US" sz="1400" u="none" strike="noStrike">
                          <a:effectLst/>
                        </a:rPr>
                        <a:t>Local IRB submission for acknowledgement (site dependent)</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918553789"/>
                  </a:ext>
                </a:extLst>
              </a:tr>
              <a:tr h="411314">
                <a:tc>
                  <a:txBody>
                    <a:bodyPr/>
                    <a:lstStyle/>
                    <a:p>
                      <a:pPr algn="l" fontAlgn="b"/>
                      <a:r>
                        <a:rPr lang="en-US" sz="1400" u="none" strike="noStrike">
                          <a:effectLst/>
                        </a:rPr>
                        <a:t>*Collect names and DOB of study team members who will require KOEO accounts</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30421217"/>
                  </a:ext>
                </a:extLst>
              </a:tr>
              <a:tr h="210147">
                <a:tc>
                  <a:txBody>
                    <a:bodyPr/>
                    <a:lstStyle/>
                    <a:p>
                      <a:pPr algn="l" fontAlgn="b"/>
                      <a:r>
                        <a:rPr lang="en-US" sz="1400" u="none" strike="noStrike">
                          <a:effectLst/>
                        </a:rPr>
                        <a:t>*PI, investigators, study staff, RT trainings - pass quizzes </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24870054"/>
                  </a:ext>
                </a:extLst>
              </a:tr>
              <a:tr h="210147">
                <a:tc>
                  <a:txBody>
                    <a:bodyPr/>
                    <a:lstStyle/>
                    <a:p>
                      <a:pPr algn="l" fontAlgn="b"/>
                      <a:r>
                        <a:rPr lang="en-US" sz="1400" u="none" strike="noStrike">
                          <a:effectLst/>
                        </a:rPr>
                        <a:t>*Work on your DOA in WebDCU</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86470172"/>
                  </a:ext>
                </a:extLst>
              </a:tr>
              <a:tr h="210147">
                <a:tc>
                  <a:txBody>
                    <a:bodyPr/>
                    <a:lstStyle/>
                    <a:p>
                      <a:pPr algn="l" fontAlgn="b"/>
                      <a:r>
                        <a:rPr lang="en-US" sz="1400" u="none" strike="noStrike">
                          <a:effectLst/>
                        </a:rPr>
                        <a:t>KIT installment on local computer - may need IT help</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108404587"/>
                  </a:ext>
                </a:extLst>
              </a:tr>
              <a:tr h="210147">
                <a:tc>
                  <a:txBody>
                    <a:bodyPr/>
                    <a:lstStyle/>
                    <a:p>
                      <a:pPr algn="l" fontAlgn="b"/>
                      <a:r>
                        <a:rPr lang="en-US" sz="1400" u="none" strike="noStrike">
                          <a:effectLst/>
                        </a:rPr>
                        <a:t>*Identify secure location for equipment</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04764501"/>
                  </a:ext>
                </a:extLst>
              </a:tr>
              <a:tr h="210147">
                <a:tc>
                  <a:txBody>
                    <a:bodyPr/>
                    <a:lstStyle/>
                    <a:p>
                      <a:pPr algn="l" fontAlgn="b"/>
                      <a:r>
                        <a:rPr lang="en-US" sz="1400" u="none" strike="noStrike">
                          <a:effectLst/>
                        </a:rPr>
                        <a:t>Any desired Nox T3 pre-testing</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343620405"/>
                  </a:ext>
                </a:extLst>
              </a:tr>
              <a:tr h="210147">
                <a:tc>
                  <a:txBody>
                    <a:bodyPr/>
                    <a:lstStyle/>
                    <a:p>
                      <a:pPr algn="l" fontAlgn="b"/>
                      <a:r>
                        <a:rPr lang="en-US" sz="1400" u="none" strike="noStrike">
                          <a:effectLst/>
                        </a:rPr>
                        <a:t>Inspection of devices by biomedical engineering, if required by local site</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317485575"/>
                  </a:ext>
                </a:extLst>
              </a:tr>
              <a:tr h="210147">
                <a:tc>
                  <a:txBody>
                    <a:bodyPr/>
                    <a:lstStyle/>
                    <a:p>
                      <a:pPr algn="l" fontAlgn="b"/>
                      <a:r>
                        <a:rPr lang="en-US" sz="1400" u="none" strike="noStrike">
                          <a:effectLst/>
                        </a:rPr>
                        <a:t>*Develop plan for blinded outcome assessment</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888639580"/>
                  </a:ext>
                </a:extLst>
              </a:tr>
              <a:tr h="210147">
                <a:tc>
                  <a:txBody>
                    <a:bodyPr/>
                    <a:lstStyle/>
                    <a:p>
                      <a:pPr algn="l" fontAlgn="b"/>
                      <a:r>
                        <a:rPr lang="en-US" sz="1400" u="none" strike="noStrike">
                          <a:effectLst/>
                        </a:rPr>
                        <a:t>*Develop plan for administration of Nox T3 sleep apnea test</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323183925"/>
                  </a:ext>
                </a:extLst>
              </a:tr>
              <a:tr h="210147">
                <a:tc>
                  <a:txBody>
                    <a:bodyPr/>
                    <a:lstStyle/>
                    <a:p>
                      <a:pPr algn="l" fontAlgn="b"/>
                      <a:r>
                        <a:rPr lang="en-US" sz="1400" u="none" strike="noStrike">
                          <a:effectLst/>
                        </a:rPr>
                        <a:t>*Develop plan for conduct of aCPAP run-in night</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410369783"/>
                  </a:ext>
                </a:extLst>
              </a:tr>
              <a:tr h="210147">
                <a:tc>
                  <a:txBody>
                    <a:bodyPr/>
                    <a:lstStyle/>
                    <a:p>
                      <a:pPr algn="l" fontAlgn="b"/>
                      <a:r>
                        <a:rPr lang="en-US" sz="1400" u="none" strike="noStrike">
                          <a:effectLst/>
                        </a:rPr>
                        <a:t>*Understand process for providing incentives to subjects</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450368175"/>
                  </a:ext>
                </a:extLst>
              </a:tr>
              <a:tr h="210147">
                <a:tc>
                  <a:txBody>
                    <a:bodyPr/>
                    <a:lstStyle/>
                    <a:p>
                      <a:pPr algn="l" fontAlgn="b"/>
                      <a:r>
                        <a:rPr lang="en-US" sz="1400" u="none" strike="noStrike">
                          <a:effectLst/>
                        </a:rPr>
                        <a:t>*Make arrangements with RT (or sleep techs)</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64299614"/>
                  </a:ext>
                </a:extLst>
              </a:tr>
              <a:tr h="210147">
                <a:tc>
                  <a:txBody>
                    <a:bodyPr/>
                    <a:lstStyle/>
                    <a:p>
                      <a:pPr algn="l" fontAlgn="b"/>
                      <a:r>
                        <a:rPr lang="en-US" sz="1400" u="none" strike="noStrike">
                          <a:effectLst/>
                        </a:rPr>
                        <a:t>*Educate nursing, other physicians, residents (slide set available for nurses)</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62135750"/>
                  </a:ext>
                </a:extLst>
              </a:tr>
              <a:tr h="210147">
                <a:tc>
                  <a:txBody>
                    <a:bodyPr/>
                    <a:lstStyle/>
                    <a:p>
                      <a:pPr algn="l" fontAlgn="b"/>
                      <a:r>
                        <a:rPr lang="en-US" sz="1400" u="none" strike="noStrike">
                          <a:effectLst/>
                        </a:rPr>
                        <a:t>Site readiness call</a:t>
                      </a:r>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368461039"/>
                  </a:ext>
                </a:extLst>
              </a:tr>
              <a:tr h="210147">
                <a:tc>
                  <a:txBody>
                    <a:bodyPr/>
                    <a:lstStyle/>
                    <a:p>
                      <a:pPr algn="l" fontAlgn="b"/>
                      <a:endParaRPr lang="en-US" sz="14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808967702"/>
                  </a:ext>
                </a:extLst>
              </a:tr>
              <a:tr h="210147">
                <a:tc>
                  <a:txBody>
                    <a:bodyPr/>
                    <a:lstStyle/>
                    <a:p>
                      <a:pPr algn="l" fontAlgn="b"/>
                      <a:r>
                        <a:rPr lang="en-US" sz="1400" u="none" strike="noStrike" dirty="0">
                          <a:effectLst/>
                        </a:rPr>
                        <a:t>*things that can be done before the Fusion contracts and CTA are executed</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35842315"/>
                  </a:ext>
                </a:extLst>
              </a:tr>
            </a:tbl>
          </a:graphicData>
        </a:graphic>
      </p:graphicFrame>
    </p:spTree>
    <p:extLst>
      <p:ext uri="{BB962C8B-B14F-4D97-AF65-F5344CB8AC3E}">
        <p14:creationId xmlns:p14="http://schemas.microsoft.com/office/powerpoint/2010/main" val="34060249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451" y="157139"/>
            <a:ext cx="11360800" cy="763600"/>
          </a:xfrm>
        </p:spPr>
        <p:txBody>
          <a:bodyPr>
            <a:noAutofit/>
          </a:bodyPr>
          <a:lstStyle/>
          <a:p>
            <a:pPr algn="ctr"/>
            <a:r>
              <a:rPr lang="en-US" dirty="0">
                <a:solidFill>
                  <a:srgbClr val="336094"/>
                </a:solidFill>
                <a:latin typeface="+mn-lt"/>
              </a:rPr>
              <a:t>I-ACQUIRE Trial Update</a:t>
            </a:r>
          </a:p>
        </p:txBody>
      </p:sp>
      <p:sp>
        <p:nvSpPr>
          <p:cNvPr id="5" name="Text Placeholder 4"/>
          <p:cNvSpPr>
            <a:spLocks noGrp="1"/>
          </p:cNvSpPr>
          <p:nvPr>
            <p:ph type="body" idx="1"/>
          </p:nvPr>
        </p:nvSpPr>
        <p:spPr>
          <a:xfrm>
            <a:off x="697403" y="1088752"/>
            <a:ext cx="11039848" cy="4722345"/>
          </a:xfrm>
        </p:spPr>
        <p:txBody>
          <a:bodyPr/>
          <a:lstStyle/>
          <a:p>
            <a:pPr marL="152396" indent="0">
              <a:buNone/>
            </a:pPr>
            <a:r>
              <a:rPr lang="en-US" b="1" dirty="0">
                <a:solidFill>
                  <a:srgbClr val="FF0000"/>
                </a:solidFill>
              </a:rPr>
              <a:t>All trial activities are suspended due to COVID-19.</a:t>
            </a:r>
          </a:p>
          <a:p>
            <a:pPr marL="152396" indent="0">
              <a:buNone/>
            </a:pPr>
            <a:r>
              <a:rPr lang="en-US" dirty="0"/>
              <a:t>	a. This affected a small number of infants who were in treatment, scheduled for treatment, or scheduled for assessments.</a:t>
            </a:r>
          </a:p>
          <a:p>
            <a:pPr marL="152396" indent="0">
              <a:buNone/>
            </a:pPr>
            <a:r>
              <a:rPr lang="en-US" dirty="0"/>
              <a:t>	b. We developed a plan for communicating with families and permitting children who currently are age-eligible (8 – 24 mos) to be enrolled later (when trial suspension is over) up to the age of 36 mos.</a:t>
            </a:r>
          </a:p>
          <a:p>
            <a:pPr marL="152396" indent="0">
              <a:buNone/>
            </a:pPr>
            <a:r>
              <a:rPr lang="en-US" dirty="0"/>
              <a:t>	c. We distributed written guidelines to all sites and have held a Webinar about COVID-19 trial suspension.</a:t>
            </a:r>
          </a:p>
          <a:p>
            <a:pPr marL="152396" indent="0">
              <a:buNone/>
            </a:pPr>
            <a:r>
              <a:rPr lang="en-US" dirty="0"/>
              <a:t>	d. We are communicating frequently and openly with our Parent Council about all COVID-19 considerations and decisions, and seeking input from parents.</a:t>
            </a:r>
          </a:p>
          <a:p>
            <a:pPr marL="152396" indent="0">
              <a:buNone/>
            </a:pPr>
            <a:endParaRPr lang="en-US" dirty="0"/>
          </a:p>
          <a:p>
            <a:pPr marL="152396" indent="0">
              <a:buNone/>
            </a:pPr>
            <a:endParaRPr lang="en-US" dirty="0"/>
          </a:p>
          <a:p>
            <a:pPr marL="152396" indent="0">
              <a:buNone/>
            </a:pPr>
            <a:endParaRPr lang="en-US" dirty="0"/>
          </a:p>
        </p:txBody>
      </p:sp>
    </p:spTree>
    <p:extLst>
      <p:ext uri="{BB962C8B-B14F-4D97-AF65-F5344CB8AC3E}">
        <p14:creationId xmlns:p14="http://schemas.microsoft.com/office/powerpoint/2010/main" val="150727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465" y="189448"/>
            <a:ext cx="11667070" cy="763600"/>
          </a:xfrm>
        </p:spPr>
        <p:txBody>
          <a:bodyPr>
            <a:noAutofit/>
          </a:bodyPr>
          <a:lstStyle/>
          <a:p>
            <a:pPr algn="ctr"/>
            <a:r>
              <a:rPr lang="en-US" dirty="0">
                <a:solidFill>
                  <a:srgbClr val="336094"/>
                </a:solidFill>
                <a:latin typeface="+mn-lt"/>
              </a:rPr>
              <a:t>Activities under during I-ACQUIRE Trial suspension </a:t>
            </a:r>
          </a:p>
        </p:txBody>
      </p:sp>
      <p:sp>
        <p:nvSpPr>
          <p:cNvPr id="3" name="Text Placeholder 2"/>
          <p:cNvSpPr>
            <a:spLocks noGrp="1"/>
          </p:cNvSpPr>
          <p:nvPr>
            <p:ph type="body" idx="1"/>
          </p:nvPr>
        </p:nvSpPr>
        <p:spPr>
          <a:xfrm>
            <a:off x="433578" y="1255712"/>
            <a:ext cx="11324844" cy="3467472"/>
          </a:xfrm>
        </p:spPr>
        <p:txBody>
          <a:bodyPr>
            <a:normAutofit fontScale="70000" lnSpcReduction="20000"/>
          </a:bodyPr>
          <a:lstStyle/>
          <a:p>
            <a:pPr marL="380990" indent="-380990">
              <a:lnSpc>
                <a:spcPct val="100000"/>
              </a:lnSpc>
            </a:pPr>
            <a:r>
              <a:rPr lang="en-US" dirty="0"/>
              <a:t>Finalizing additions and minor changes that require CIRB and DSMB approval - </a:t>
            </a:r>
            <a:r>
              <a:rPr lang="en-US" sz="1867" dirty="0"/>
              <a:t>collecting saliva for DNA analysis; adding a Parent Council questionnaire for parents at end of study; submitting revised SAP with a modified ITT analysis (excluding those who withdraw prior to Baseline assessment); and clarifying that Adverse Events reporting is focused on events possibly related to trial participation.</a:t>
            </a:r>
          </a:p>
          <a:p>
            <a:pPr marL="380990" indent="-380990">
              <a:lnSpc>
                <a:spcPct val="100000"/>
              </a:lnSpc>
            </a:pPr>
            <a:r>
              <a:rPr lang="en-US" dirty="0"/>
              <a:t>Continuing to conduct, assess, and document protocols for centralized scoring of therapy (Treatment Fidelity) at VT and assessments at OSU.</a:t>
            </a:r>
          </a:p>
          <a:p>
            <a:pPr marL="380990" indent="-380990">
              <a:lnSpc>
                <a:spcPct val="100000"/>
              </a:lnSpc>
            </a:pPr>
            <a:r>
              <a:rPr lang="en-US" dirty="0"/>
              <a:t>Seeking approval to implement the Parent Council guidelines and opening the parent Facebook page (awaiting CIRB review)</a:t>
            </a:r>
          </a:p>
          <a:p>
            <a:pPr marL="380990" indent="-380990">
              <a:lnSpc>
                <a:spcPct val="100000"/>
              </a:lnSpc>
            </a:pPr>
            <a:r>
              <a:rPr lang="en-US" dirty="0"/>
              <a:t>Developing plans for likely need for training of additional I-ACQUIRE therapists and assessors, along with staying in touch to minimize loss of highly qualified, study-certified research personnel </a:t>
            </a:r>
          </a:p>
          <a:p>
            <a:pPr marL="380990" indent="-380990">
              <a:lnSpc>
                <a:spcPct val="100000"/>
              </a:lnSpc>
            </a:pPr>
            <a:r>
              <a:rPr lang="en-US" dirty="0"/>
              <a:t>Engaging leaders of Publication Committee and colleagues in working on ideas and manuscripts for publication and presentation </a:t>
            </a:r>
          </a:p>
          <a:p>
            <a:pPr marL="380990" indent="-380990">
              <a:lnSpc>
                <a:spcPct val="100000"/>
              </a:lnSpc>
            </a:pPr>
            <a:r>
              <a:rPr lang="en-US" dirty="0"/>
              <a:t>Documenting the impact of COVID-19 on the study </a:t>
            </a:r>
          </a:p>
        </p:txBody>
      </p:sp>
    </p:spTree>
    <p:extLst>
      <p:ext uri="{BB962C8B-B14F-4D97-AF65-F5344CB8AC3E}">
        <p14:creationId xmlns:p14="http://schemas.microsoft.com/office/powerpoint/2010/main" val="4142710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9776" y="333374"/>
            <a:ext cx="8039100" cy="523220"/>
          </a:xfrm>
          <a:prstGeom prst="rect">
            <a:avLst/>
          </a:prstGeom>
          <a:noFill/>
        </p:spPr>
        <p:txBody>
          <a:bodyPr wrap="square" rtlCol="0">
            <a:spAutoFit/>
          </a:bodyPr>
          <a:lstStyle/>
          <a:p>
            <a:pPr algn="ctr"/>
            <a:r>
              <a:rPr lang="en-US" sz="2800" b="1" dirty="0" smtClean="0"/>
              <a:t>COVID-19: The basics</a:t>
            </a:r>
            <a:endParaRPr lang="en-US" sz="2800" b="1" dirty="0"/>
          </a:p>
        </p:txBody>
      </p:sp>
      <p:sp>
        <p:nvSpPr>
          <p:cNvPr id="3" name="TextBox 2"/>
          <p:cNvSpPr txBox="1"/>
          <p:nvPr/>
        </p:nvSpPr>
        <p:spPr>
          <a:xfrm>
            <a:off x="1595437" y="966459"/>
            <a:ext cx="8877300" cy="369332"/>
          </a:xfrm>
          <a:prstGeom prst="rect">
            <a:avLst/>
          </a:prstGeom>
          <a:noFill/>
        </p:spPr>
        <p:txBody>
          <a:bodyPr wrap="square" rtlCol="0">
            <a:spAutoFit/>
          </a:bodyPr>
          <a:lstStyle/>
          <a:p>
            <a:r>
              <a:rPr lang="en-US" dirty="0"/>
              <a:t> </a:t>
            </a:r>
          </a:p>
        </p:txBody>
      </p:sp>
      <p:pic>
        <p:nvPicPr>
          <p:cNvPr id="5" name="Picture 4"/>
          <p:cNvPicPr>
            <a:picLocks noChangeAspect="1"/>
          </p:cNvPicPr>
          <p:nvPr/>
        </p:nvPicPr>
        <p:blipFill>
          <a:blip r:embed="rId2"/>
          <a:stretch>
            <a:fillRect/>
          </a:stretch>
        </p:blipFill>
        <p:spPr>
          <a:xfrm>
            <a:off x="4657726" y="2941800"/>
            <a:ext cx="1449862" cy="974400"/>
          </a:xfrm>
          <a:prstGeom prst="rect">
            <a:avLst/>
          </a:prstGeom>
        </p:spPr>
      </p:pic>
      <p:pic>
        <p:nvPicPr>
          <p:cNvPr id="6" name="Picture 5"/>
          <p:cNvPicPr>
            <a:picLocks noChangeAspect="1"/>
          </p:cNvPicPr>
          <p:nvPr/>
        </p:nvPicPr>
        <p:blipFill>
          <a:blip r:embed="rId3"/>
          <a:stretch>
            <a:fillRect/>
          </a:stretch>
        </p:blipFill>
        <p:spPr>
          <a:xfrm>
            <a:off x="2009776" y="3627823"/>
            <a:ext cx="6489001" cy="1705200"/>
          </a:xfrm>
          <a:prstGeom prst="rect">
            <a:avLst/>
          </a:prstGeom>
        </p:spPr>
      </p:pic>
      <p:sp>
        <p:nvSpPr>
          <p:cNvPr id="7" name="TextBox 6"/>
          <p:cNvSpPr txBox="1"/>
          <p:nvPr/>
        </p:nvSpPr>
        <p:spPr>
          <a:xfrm>
            <a:off x="1200150" y="1171575"/>
            <a:ext cx="977265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COVID-19 is caused by the Severe Acute Respiratory Syndrome Coronavirus-2 (</a:t>
            </a:r>
            <a:r>
              <a:rPr lang="en-US" dirty="0" smtClean="0"/>
              <a:t>SARSCoV-2). </a:t>
            </a:r>
          </a:p>
          <a:p>
            <a:pPr marL="285750" indent="-285750">
              <a:buFont typeface="Arial" panose="020B0604020202020204" pitchFamily="34" charset="0"/>
              <a:buChar char="•"/>
            </a:pPr>
            <a:r>
              <a:rPr lang="en-US" dirty="0" smtClean="0"/>
              <a:t>Novel </a:t>
            </a:r>
            <a:r>
              <a:rPr lang="en-US" dirty="0"/>
              <a:t>single-stranded enveloped RNA </a:t>
            </a:r>
            <a:r>
              <a:rPr lang="en-US" dirty="0" smtClean="0"/>
              <a:t>virus.</a:t>
            </a:r>
          </a:p>
          <a:p>
            <a:pPr marL="285750" indent="-285750">
              <a:buFont typeface="Arial" panose="020B0604020202020204" pitchFamily="34" charset="0"/>
              <a:buChar char="•"/>
            </a:pPr>
            <a:r>
              <a:rPr lang="en-US" dirty="0" smtClean="0"/>
              <a:t>Seventh </a:t>
            </a:r>
            <a:r>
              <a:rPr lang="en-US" dirty="0"/>
              <a:t>known </a:t>
            </a:r>
            <a:r>
              <a:rPr lang="en-US" dirty="0" smtClean="0"/>
              <a:t>human coronavirus</a:t>
            </a:r>
            <a:r>
              <a:rPr lang="en-US" dirty="0"/>
              <a:t>:</a:t>
            </a:r>
            <a:r>
              <a:rPr lang="en-US" dirty="0" smtClean="0"/>
              <a:t> </a:t>
            </a:r>
          </a:p>
          <a:p>
            <a:pPr indent="457200"/>
            <a:r>
              <a:rPr lang="en-US" dirty="0"/>
              <a:t> </a:t>
            </a:r>
            <a:r>
              <a:rPr lang="en-US" dirty="0" smtClean="0"/>
              <a:t>  4 common cold viruses: 229E</a:t>
            </a:r>
            <a:r>
              <a:rPr lang="en-US" dirty="0"/>
              <a:t>, OC43, NL63, and </a:t>
            </a:r>
            <a:r>
              <a:rPr lang="en-US" dirty="0" smtClean="0"/>
              <a:t>HKU1</a:t>
            </a:r>
          </a:p>
          <a:p>
            <a:pPr indent="457200"/>
            <a:r>
              <a:rPr lang="en-US" dirty="0" smtClean="0"/>
              <a:t>   3 severe acute respiratory syndrome (SARS): ARDS</a:t>
            </a:r>
          </a:p>
          <a:p>
            <a:pPr indent="457200"/>
            <a:r>
              <a:rPr lang="en-US" dirty="0"/>
              <a:t>	</a:t>
            </a:r>
            <a:r>
              <a:rPr lang="en-US" dirty="0" smtClean="0"/>
              <a:t>SARS-</a:t>
            </a:r>
            <a:r>
              <a:rPr lang="en-US" dirty="0" err="1" smtClean="0"/>
              <a:t>CoV</a:t>
            </a:r>
            <a:r>
              <a:rPr lang="en-US" dirty="0" smtClean="0"/>
              <a:t> 2002: 10% case fatality</a:t>
            </a:r>
          </a:p>
          <a:p>
            <a:pPr indent="457200"/>
            <a:r>
              <a:rPr lang="en-US" dirty="0" smtClean="0"/>
              <a:t> 	Middle East respiratory syndrome (MERS-</a:t>
            </a:r>
            <a:r>
              <a:rPr lang="en-US" dirty="0" err="1" smtClean="0"/>
              <a:t>CoV</a:t>
            </a:r>
            <a:r>
              <a:rPr lang="en-US" dirty="0" smtClean="0"/>
              <a:t>) 2012: </a:t>
            </a:r>
            <a:r>
              <a:rPr lang="en-US" dirty="0"/>
              <a:t>34% case fatality</a:t>
            </a:r>
          </a:p>
          <a:p>
            <a:pPr indent="457200"/>
            <a:r>
              <a:rPr lang="en-US" dirty="0" smtClean="0"/>
              <a:t>     	Coronavirus disease 2019 (COVID-19): 1-3% case fatality</a:t>
            </a:r>
          </a:p>
        </p:txBody>
      </p:sp>
      <p:sp>
        <p:nvSpPr>
          <p:cNvPr id="8" name="TextBox 7"/>
          <p:cNvSpPr txBox="1"/>
          <p:nvPr/>
        </p:nvSpPr>
        <p:spPr>
          <a:xfrm>
            <a:off x="7173310" y="5454869"/>
            <a:ext cx="3389587" cy="646331"/>
          </a:xfrm>
          <a:prstGeom prst="rect">
            <a:avLst/>
          </a:prstGeom>
          <a:noFill/>
        </p:spPr>
        <p:txBody>
          <a:bodyPr wrap="square" rtlCol="0">
            <a:spAutoFit/>
          </a:bodyPr>
          <a:lstStyle/>
          <a:p>
            <a:r>
              <a:rPr lang="en-US" dirty="0" err="1" smtClean="0"/>
              <a:t>Clerkin</a:t>
            </a:r>
            <a:r>
              <a:rPr lang="en-US" dirty="0" smtClean="0"/>
              <a:t> </a:t>
            </a:r>
            <a:r>
              <a:rPr lang="en-US" dirty="0"/>
              <a:t>KJ et al. Circulation 2020.</a:t>
            </a:r>
          </a:p>
          <a:p>
            <a:r>
              <a:rPr lang="en-US" dirty="0" smtClean="0"/>
              <a:t> </a:t>
            </a:r>
            <a:endParaRPr lang="en-US" dirty="0"/>
          </a:p>
        </p:txBody>
      </p:sp>
    </p:spTree>
    <p:extLst>
      <p:ext uri="{BB962C8B-B14F-4D97-AF65-F5344CB8AC3E}">
        <p14:creationId xmlns:p14="http://schemas.microsoft.com/office/powerpoint/2010/main" val="155672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5566" y="640239"/>
            <a:ext cx="8194916" cy="1311984"/>
          </a:xfrm>
        </p:spPr>
        <p:txBody>
          <a:bodyPr>
            <a:normAutofit fontScale="90000"/>
          </a:bodyPr>
          <a:lstStyle/>
          <a:p>
            <a:r>
              <a:rPr lang="en-US" sz="3038" dirty="0">
                <a:latin typeface="Arial" panose="020B0604020202020204" pitchFamily="34" charset="0"/>
                <a:cs typeface="Arial" panose="020B0604020202020204" pitchFamily="34" charset="0"/>
              </a:rPr>
              <a:t>Transcranial Direct Current Stimulation for </a:t>
            </a:r>
            <a:br>
              <a:rPr lang="en-US" sz="3038" dirty="0">
                <a:latin typeface="Arial" panose="020B0604020202020204" pitchFamily="34" charset="0"/>
                <a:cs typeface="Arial" panose="020B0604020202020204" pitchFamily="34" charset="0"/>
              </a:rPr>
            </a:br>
            <a:r>
              <a:rPr lang="en-US" sz="3038" dirty="0">
                <a:latin typeface="Arial" panose="020B0604020202020204" pitchFamily="34" charset="0"/>
                <a:cs typeface="Arial" panose="020B0604020202020204" pitchFamily="34" charset="0"/>
              </a:rPr>
              <a:t>Post-stroke Motor Recovery – a Phase2 Study</a:t>
            </a:r>
            <a:br>
              <a:rPr lang="en-US" sz="3038" dirty="0">
                <a:latin typeface="Arial" panose="020B0604020202020204" pitchFamily="34" charset="0"/>
                <a:cs typeface="Arial" panose="020B0604020202020204" pitchFamily="34" charset="0"/>
              </a:rPr>
            </a:br>
            <a:r>
              <a:rPr lang="en-US" sz="759" dirty="0">
                <a:latin typeface="Arial" panose="020B0604020202020204" pitchFamily="34" charset="0"/>
                <a:cs typeface="Arial" panose="020B0604020202020204" pitchFamily="34" charset="0"/>
              </a:rPr>
              <a:t> </a:t>
            </a:r>
            <a:r>
              <a:rPr lang="en-US" sz="3375" dirty="0">
                <a:latin typeface="Arial" panose="020B0604020202020204" pitchFamily="34" charset="0"/>
                <a:cs typeface="Arial" panose="020B0604020202020204" pitchFamily="34" charset="0"/>
              </a:rPr>
              <a:t/>
            </a:r>
            <a:br>
              <a:rPr lang="en-US" sz="3375" dirty="0">
                <a:latin typeface="Arial" panose="020B0604020202020204" pitchFamily="34" charset="0"/>
                <a:cs typeface="Arial" panose="020B0604020202020204" pitchFamily="34" charset="0"/>
              </a:rPr>
            </a:br>
            <a:r>
              <a:rPr lang="en-US" sz="2363" b="0" i="1" dirty="0">
                <a:latin typeface="Arial" panose="020B0604020202020204" pitchFamily="34" charset="0"/>
                <a:cs typeface="Arial" panose="020B0604020202020204" pitchFamily="34" charset="0"/>
              </a:rPr>
              <a:t>Wayne Feng </a:t>
            </a:r>
            <a:r>
              <a:rPr lang="en-US" sz="1350" b="0" i="1" dirty="0">
                <a:latin typeface="Arial" panose="020B0604020202020204" pitchFamily="34" charset="0"/>
                <a:cs typeface="Arial" panose="020B0604020202020204" pitchFamily="34" charset="0"/>
              </a:rPr>
              <a:t>MD/MS</a:t>
            </a:r>
            <a:r>
              <a:rPr lang="en-US" sz="1519" b="0" i="1" baseline="-25000" dirty="0">
                <a:latin typeface="Arial" panose="020B0604020202020204" pitchFamily="34" charset="0"/>
                <a:cs typeface="Arial" panose="020B0604020202020204" pitchFamily="34" charset="0"/>
              </a:rPr>
              <a:t>    </a:t>
            </a:r>
            <a:r>
              <a:rPr lang="en-US" sz="2363" b="0" i="1" dirty="0">
                <a:latin typeface="Arial" panose="020B0604020202020204" pitchFamily="34" charset="0"/>
                <a:cs typeface="Arial" panose="020B0604020202020204" pitchFamily="34" charset="0"/>
              </a:rPr>
              <a:t>and  Gottfried Schlaug </a:t>
            </a:r>
            <a:r>
              <a:rPr lang="en-US" sz="1350" b="0" i="1" dirty="0">
                <a:latin typeface="Arial" panose="020B0604020202020204" pitchFamily="34" charset="0"/>
                <a:cs typeface="Arial" panose="020B0604020202020204" pitchFamily="34" charset="0"/>
              </a:rPr>
              <a:t>MD/PhD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8590" y="189965"/>
            <a:ext cx="1079292" cy="1335153"/>
          </a:xfrm>
          <a:prstGeom prst="rect">
            <a:avLst/>
          </a:prstGeom>
        </p:spPr>
      </p:pic>
      <p:pic>
        <p:nvPicPr>
          <p:cNvPr id="8" name="Picture 17">
            <a:extLst>
              <a:ext uri="{FF2B5EF4-FFF2-40B4-BE49-F238E27FC236}">
                <a16:creationId xmlns:a16="http://schemas.microsoft.com/office/drawing/2014/main" id="{9F8CE9C1-E473-274F-A7B9-5B1AFD85C9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5297" y="2721053"/>
            <a:ext cx="1765457" cy="196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B4C9102-4FC9-1242-BCAD-6A5881C0BE5F}"/>
              </a:ext>
            </a:extLst>
          </p:cNvPr>
          <p:cNvPicPr>
            <a:picLocks noChangeAspect="1"/>
          </p:cNvPicPr>
          <p:nvPr/>
        </p:nvPicPr>
        <p:blipFill>
          <a:blip r:embed="rId5"/>
          <a:stretch>
            <a:fillRect/>
          </a:stretch>
        </p:blipFill>
        <p:spPr>
          <a:xfrm>
            <a:off x="6336994" y="2738197"/>
            <a:ext cx="1271411" cy="1270946"/>
          </a:xfrm>
          <a:prstGeom prst="rect">
            <a:avLst/>
          </a:prstGeom>
          <a:ln>
            <a:solidFill>
              <a:schemeClr val="tx1"/>
            </a:solidFill>
          </a:ln>
        </p:spPr>
      </p:pic>
      <p:pic>
        <p:nvPicPr>
          <p:cNvPr id="13" name="Picture 12" descr="A picture containing metalware&#10;&#10;Description automatically generated">
            <a:extLst>
              <a:ext uri="{FF2B5EF4-FFF2-40B4-BE49-F238E27FC236}">
                <a16:creationId xmlns:a16="http://schemas.microsoft.com/office/drawing/2014/main" id="{A246B84A-BC84-E84B-AC8A-E2ED54C21A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9575" y="2639774"/>
            <a:ext cx="1460575" cy="1368134"/>
          </a:xfrm>
          <a:prstGeom prst="rect">
            <a:avLst/>
          </a:prstGeom>
          <a:ln>
            <a:solidFill>
              <a:schemeClr val="tx1"/>
            </a:solidFill>
          </a:ln>
        </p:spPr>
      </p:pic>
      <p:pic>
        <p:nvPicPr>
          <p:cNvPr id="15" name="Picture 7" descr="A couple of people that are standing in a room&#10;&#10;Description automatically generated">
            <a:extLst>
              <a:ext uri="{FF2B5EF4-FFF2-40B4-BE49-F238E27FC236}">
                <a16:creationId xmlns:a16="http://schemas.microsoft.com/office/drawing/2014/main" id="{776784E7-213B-994C-82F8-EAB6D51C34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8802" y="2775846"/>
            <a:ext cx="1870001" cy="10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2B4E545-AEE5-F84F-BCBD-EFFA1F6D9DB0}"/>
              </a:ext>
            </a:extLst>
          </p:cNvPr>
          <p:cNvSpPr/>
          <p:nvPr/>
        </p:nvSpPr>
        <p:spPr>
          <a:xfrm>
            <a:off x="943232" y="4778281"/>
            <a:ext cx="10296268" cy="1805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9"/>
          </a:p>
        </p:txBody>
      </p:sp>
      <p:pic>
        <p:nvPicPr>
          <p:cNvPr id="21" name="Picture 4" descr="http://download.thelancet.com/images/journalimages/1474-4422/PIIS1474442203003211.gr2.lrg.jpg">
            <a:extLst>
              <a:ext uri="{FF2B5EF4-FFF2-40B4-BE49-F238E27FC236}">
                <a16:creationId xmlns:a16="http://schemas.microsoft.com/office/drawing/2014/main" id="{7BCC8387-814E-2A4E-A3F2-06D675B6B62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48065" y="4051984"/>
            <a:ext cx="1440214" cy="11774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A person sitting in front of a piano keyboard&#10;&#10;Description automatically generated">
            <a:extLst>
              <a:ext uri="{FF2B5EF4-FFF2-40B4-BE49-F238E27FC236}">
                <a16:creationId xmlns:a16="http://schemas.microsoft.com/office/drawing/2014/main" id="{DA6ECCEA-983B-8742-81DB-93A1D8A8C8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9532" y="3847166"/>
            <a:ext cx="1789271" cy="1257192"/>
          </a:xfrm>
          <a:prstGeom prst="rect">
            <a:avLst/>
          </a:prstGeom>
        </p:spPr>
      </p:pic>
      <p:pic>
        <p:nvPicPr>
          <p:cNvPr id="26" name="Picture 25" descr="A couple of people that are talking to each other&#10;&#10;Description automatically generated">
            <a:extLst>
              <a:ext uri="{FF2B5EF4-FFF2-40B4-BE49-F238E27FC236}">
                <a16:creationId xmlns:a16="http://schemas.microsoft.com/office/drawing/2014/main" id="{21578691-47CF-F44D-972B-EDCF7DEC43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21487" y="5160653"/>
            <a:ext cx="1703584" cy="1177470"/>
          </a:xfrm>
          <a:prstGeom prst="rect">
            <a:avLst/>
          </a:prstGeom>
        </p:spPr>
      </p:pic>
      <p:sp>
        <p:nvSpPr>
          <p:cNvPr id="27" name="Rectangle 26">
            <a:extLst>
              <a:ext uri="{FF2B5EF4-FFF2-40B4-BE49-F238E27FC236}">
                <a16:creationId xmlns:a16="http://schemas.microsoft.com/office/drawing/2014/main" id="{BD59B5DB-54AC-3242-ACCC-3F57603DE1FA}"/>
              </a:ext>
            </a:extLst>
          </p:cNvPr>
          <p:cNvSpPr/>
          <p:nvPr/>
        </p:nvSpPr>
        <p:spPr>
          <a:xfrm>
            <a:off x="1497148" y="4884043"/>
            <a:ext cx="963725" cy="403957"/>
          </a:xfrm>
          <a:prstGeom prst="rect">
            <a:avLst/>
          </a:prstGeom>
        </p:spPr>
        <p:txBody>
          <a:bodyPr wrap="none">
            <a:spAutoFit/>
          </a:bodyPr>
          <a:lstStyle/>
          <a:p>
            <a:r>
              <a:rPr lang="en-US" sz="2025" b="1" dirty="0">
                <a:solidFill>
                  <a:schemeClr val="bg1"/>
                </a:solidFill>
                <a:latin typeface="Arial" panose="020B0604020202020204" pitchFamily="34" charset="0"/>
                <a:cs typeface="Arial" panose="020B0604020202020204" pitchFamily="34" charset="0"/>
              </a:rPr>
              <a:t>WMFT</a:t>
            </a:r>
          </a:p>
        </p:txBody>
      </p:sp>
      <p:sp>
        <p:nvSpPr>
          <p:cNvPr id="28" name="Rectangle 27">
            <a:extLst>
              <a:ext uri="{FF2B5EF4-FFF2-40B4-BE49-F238E27FC236}">
                <a16:creationId xmlns:a16="http://schemas.microsoft.com/office/drawing/2014/main" id="{59FE542A-CCC6-184C-B57E-CA63575865B7}"/>
              </a:ext>
            </a:extLst>
          </p:cNvPr>
          <p:cNvSpPr/>
          <p:nvPr/>
        </p:nvSpPr>
        <p:spPr>
          <a:xfrm>
            <a:off x="8214741" y="2573748"/>
            <a:ext cx="1007007" cy="403957"/>
          </a:xfrm>
          <a:prstGeom prst="rect">
            <a:avLst/>
          </a:prstGeom>
        </p:spPr>
        <p:txBody>
          <a:bodyPr wrap="none">
            <a:spAutoFit/>
          </a:bodyPr>
          <a:lstStyle/>
          <a:p>
            <a:r>
              <a:rPr lang="en-US" sz="2025" b="1" dirty="0">
                <a:solidFill>
                  <a:srgbClr val="FF0000"/>
                </a:solidFill>
                <a:highlight>
                  <a:srgbClr val="FFFF00"/>
                </a:highlight>
                <a:latin typeface="Arial" panose="020B0604020202020204" pitchFamily="34" charset="0"/>
                <a:cs typeface="Arial" panose="020B0604020202020204" pitchFamily="34" charset="0"/>
              </a:rPr>
              <a:t>FM-UE</a:t>
            </a:r>
          </a:p>
        </p:txBody>
      </p:sp>
      <p:sp>
        <p:nvSpPr>
          <p:cNvPr id="29" name="Rectangle 28">
            <a:extLst>
              <a:ext uri="{FF2B5EF4-FFF2-40B4-BE49-F238E27FC236}">
                <a16:creationId xmlns:a16="http://schemas.microsoft.com/office/drawing/2014/main" id="{98C784BC-6796-6D4C-A152-4C7337F431BF}"/>
              </a:ext>
            </a:extLst>
          </p:cNvPr>
          <p:cNvSpPr/>
          <p:nvPr/>
        </p:nvSpPr>
        <p:spPr>
          <a:xfrm>
            <a:off x="6229528" y="3527695"/>
            <a:ext cx="1570335" cy="1384995"/>
          </a:xfrm>
          <a:prstGeom prst="rect">
            <a:avLst/>
          </a:prstGeom>
        </p:spPr>
        <p:txBody>
          <a:bodyPr wrap="square">
            <a:spAutoFit/>
          </a:bodyPr>
          <a:lstStyle/>
          <a:p>
            <a:pPr algn="ctr"/>
            <a:r>
              <a:rPr lang="en-US" sz="4000" b="1" dirty="0" err="1">
                <a:solidFill>
                  <a:srgbClr val="FF0000"/>
                </a:solidFill>
                <a:highlight>
                  <a:srgbClr val="FFFF00"/>
                </a:highlight>
                <a:latin typeface="Arial" panose="020B0604020202020204" pitchFamily="34" charset="0"/>
                <a:cs typeface="Arial" panose="020B0604020202020204" pitchFamily="34" charset="0"/>
              </a:rPr>
              <a:t>tDCS</a:t>
            </a:r>
            <a:endParaRPr lang="en-US" sz="4000" b="1" dirty="0">
              <a:solidFill>
                <a:srgbClr val="FF0000"/>
              </a:solidFill>
              <a:highlight>
                <a:srgbClr val="FFFF00"/>
              </a:highlight>
              <a:latin typeface="Arial" panose="020B0604020202020204" pitchFamily="34" charset="0"/>
              <a:cs typeface="Arial" panose="020B0604020202020204" pitchFamily="34" charset="0"/>
            </a:endParaRPr>
          </a:p>
          <a:p>
            <a:pPr algn="ctr"/>
            <a:endParaRPr lang="en-US" sz="600"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Sham vs 2mA vs 4mA</a:t>
            </a:r>
          </a:p>
        </p:txBody>
      </p:sp>
      <p:pic>
        <p:nvPicPr>
          <p:cNvPr id="31" name="Picture 30">
            <a:extLst>
              <a:ext uri="{FF2B5EF4-FFF2-40B4-BE49-F238E27FC236}">
                <a16:creationId xmlns:a16="http://schemas.microsoft.com/office/drawing/2014/main" id="{25798AF5-DF8D-5C42-B4D9-9B2A0E906ED8}"/>
              </a:ext>
            </a:extLst>
          </p:cNvPr>
          <p:cNvPicPr>
            <a:picLocks noChangeAspect="1"/>
          </p:cNvPicPr>
          <p:nvPr/>
        </p:nvPicPr>
        <p:blipFill>
          <a:blip r:embed="rId11"/>
          <a:stretch>
            <a:fillRect/>
          </a:stretch>
        </p:blipFill>
        <p:spPr>
          <a:xfrm>
            <a:off x="9717390" y="5161752"/>
            <a:ext cx="1494864" cy="1303399"/>
          </a:xfrm>
          <a:prstGeom prst="rect">
            <a:avLst/>
          </a:prstGeom>
        </p:spPr>
      </p:pic>
      <p:pic>
        <p:nvPicPr>
          <p:cNvPr id="32" name="Picture 2">
            <a:extLst>
              <a:ext uri="{FF2B5EF4-FFF2-40B4-BE49-F238E27FC236}">
                <a16:creationId xmlns:a16="http://schemas.microsoft.com/office/drawing/2014/main" id="{E8949523-C682-9048-8ADF-4E91E6D48A5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4458" y="4859329"/>
            <a:ext cx="7075006" cy="190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5">
            <a:extLst>
              <a:ext uri="{FF2B5EF4-FFF2-40B4-BE49-F238E27FC236}">
                <a16:creationId xmlns:a16="http://schemas.microsoft.com/office/drawing/2014/main" id="{8C8E5560-DCD5-8A4C-BD5B-44747FCCD64A}"/>
              </a:ext>
            </a:extLst>
          </p:cNvPr>
          <p:cNvSpPr>
            <a:spLocks noChangeArrowheads="1"/>
          </p:cNvSpPr>
          <p:nvPr/>
        </p:nvSpPr>
        <p:spPr bwMode="auto">
          <a:xfrm>
            <a:off x="989912" y="2576419"/>
            <a:ext cx="3162449" cy="20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72" b="1" dirty="0"/>
              <a:t>Phase2 (n=43/arm); </a:t>
            </a:r>
          </a:p>
          <a:p>
            <a:pPr eaLnBrk="1" hangingPunct="1">
              <a:spcBef>
                <a:spcPct val="0"/>
              </a:spcBef>
              <a:buFontTx/>
              <a:buNone/>
            </a:pPr>
            <a:r>
              <a:rPr lang="en-US" altLang="en-US" sz="1772" b="1" dirty="0"/>
              <a:t>pts between 1-6 months after first ischemic stroke; UE-FM of ≤56;</a:t>
            </a:r>
          </a:p>
          <a:p>
            <a:pPr eaLnBrk="1" hangingPunct="1">
              <a:spcBef>
                <a:spcPct val="0"/>
              </a:spcBef>
              <a:buFontTx/>
              <a:buNone/>
            </a:pPr>
            <a:r>
              <a:rPr lang="en-US" altLang="en-US" sz="1772" b="1" dirty="0">
                <a:solidFill>
                  <a:srgbClr val="FF0000"/>
                </a:solidFill>
                <a:highlight>
                  <a:srgbClr val="FFFF00"/>
                </a:highlight>
              </a:rPr>
              <a:t>30min-tDCS with 2hrs-CIMT</a:t>
            </a:r>
            <a:r>
              <a:rPr lang="en-US" altLang="en-US" sz="1772" b="1" dirty="0"/>
              <a:t> + home contract for 10 sessions over 14 days.</a:t>
            </a:r>
          </a:p>
        </p:txBody>
      </p:sp>
      <p:grpSp>
        <p:nvGrpSpPr>
          <p:cNvPr id="38" name="Group 37">
            <a:extLst>
              <a:ext uri="{FF2B5EF4-FFF2-40B4-BE49-F238E27FC236}">
                <a16:creationId xmlns:a16="http://schemas.microsoft.com/office/drawing/2014/main" id="{AC9A9298-3581-1247-B090-B7ACFF07C9A2}"/>
              </a:ext>
            </a:extLst>
          </p:cNvPr>
          <p:cNvGrpSpPr/>
          <p:nvPr/>
        </p:nvGrpSpPr>
        <p:grpSpPr>
          <a:xfrm>
            <a:off x="4237663" y="2101587"/>
            <a:ext cx="3255857" cy="430887"/>
            <a:chOff x="4403188" y="-901013"/>
            <a:chExt cx="3858794" cy="510681"/>
          </a:xfrm>
        </p:grpSpPr>
        <p:cxnSp>
          <p:nvCxnSpPr>
            <p:cNvPr id="35" name="Straight Arrow Connector 34">
              <a:extLst>
                <a:ext uri="{FF2B5EF4-FFF2-40B4-BE49-F238E27FC236}">
                  <a16:creationId xmlns:a16="http://schemas.microsoft.com/office/drawing/2014/main" id="{E055C036-24AE-2B41-A3C8-6FEC18EC200B}"/>
                </a:ext>
              </a:extLst>
            </p:cNvPr>
            <p:cNvCxnSpPr>
              <a:cxnSpLocks/>
            </p:cNvCxnSpPr>
            <p:nvPr/>
          </p:nvCxnSpPr>
          <p:spPr>
            <a:xfrm>
              <a:off x="4403188" y="-668997"/>
              <a:ext cx="3858794" cy="0"/>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8509887-A4DC-7641-B50F-F4F9EBB432FA}"/>
                </a:ext>
              </a:extLst>
            </p:cNvPr>
            <p:cNvSpPr/>
            <p:nvPr/>
          </p:nvSpPr>
          <p:spPr>
            <a:xfrm>
              <a:off x="5316789" y="-901013"/>
              <a:ext cx="2277541" cy="510681"/>
            </a:xfrm>
            <a:prstGeom prst="rect">
              <a:avLst/>
            </a:prstGeom>
          </p:spPr>
          <p:txBody>
            <a:bodyPr wrap="square">
              <a:spAutoFit/>
            </a:bodyPr>
            <a:lstStyle/>
            <a:p>
              <a:pPr algn="ctr"/>
              <a:r>
                <a:rPr lang="en-US" sz="2200" b="1" dirty="0">
                  <a:solidFill>
                    <a:srgbClr val="780002"/>
                  </a:solidFill>
                  <a:highlight>
                    <a:srgbClr val="C0C0C0"/>
                  </a:highlight>
                  <a:latin typeface="Arial" panose="020B0604020202020204" pitchFamily="34" charset="0"/>
                  <a:cs typeface="Arial" panose="020B0604020202020204" pitchFamily="34" charset="0"/>
                </a:rPr>
                <a:t>Intervention</a:t>
              </a:r>
            </a:p>
          </p:txBody>
        </p:sp>
      </p:grpSp>
      <p:grpSp>
        <p:nvGrpSpPr>
          <p:cNvPr id="39" name="Group 38">
            <a:extLst>
              <a:ext uri="{FF2B5EF4-FFF2-40B4-BE49-F238E27FC236}">
                <a16:creationId xmlns:a16="http://schemas.microsoft.com/office/drawing/2014/main" id="{776392D1-F201-0745-9B1A-657289EAB4CD}"/>
              </a:ext>
            </a:extLst>
          </p:cNvPr>
          <p:cNvGrpSpPr/>
          <p:nvPr/>
        </p:nvGrpSpPr>
        <p:grpSpPr>
          <a:xfrm>
            <a:off x="7564291" y="1860455"/>
            <a:ext cx="3623016" cy="769441"/>
            <a:chOff x="4190481" y="-1185269"/>
            <a:chExt cx="4071501" cy="911930"/>
          </a:xfrm>
        </p:grpSpPr>
        <p:cxnSp>
          <p:nvCxnSpPr>
            <p:cNvPr id="40" name="Straight Arrow Connector 39">
              <a:extLst>
                <a:ext uri="{FF2B5EF4-FFF2-40B4-BE49-F238E27FC236}">
                  <a16:creationId xmlns:a16="http://schemas.microsoft.com/office/drawing/2014/main" id="{13E71F62-4978-E44B-8FDF-471D81E94F09}"/>
                </a:ext>
              </a:extLst>
            </p:cNvPr>
            <p:cNvCxnSpPr>
              <a:cxnSpLocks/>
            </p:cNvCxnSpPr>
            <p:nvPr/>
          </p:nvCxnSpPr>
          <p:spPr>
            <a:xfrm>
              <a:off x="4403188" y="-668997"/>
              <a:ext cx="3858794" cy="0"/>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7423D08-EA5B-8C44-A28B-B3F30CAF86B9}"/>
                </a:ext>
              </a:extLst>
            </p:cNvPr>
            <p:cNvSpPr/>
            <p:nvPr/>
          </p:nvSpPr>
          <p:spPr>
            <a:xfrm>
              <a:off x="4190481" y="-1185269"/>
              <a:ext cx="4039236" cy="911930"/>
            </a:xfrm>
            <a:prstGeom prst="rect">
              <a:avLst/>
            </a:prstGeom>
          </p:spPr>
          <p:txBody>
            <a:bodyPr wrap="square">
              <a:spAutoFit/>
            </a:bodyPr>
            <a:lstStyle/>
            <a:p>
              <a:pPr algn="ctr"/>
              <a:r>
                <a:rPr lang="en-US" sz="2200" b="1" dirty="0">
                  <a:solidFill>
                    <a:srgbClr val="780002"/>
                  </a:solidFill>
                  <a:highlight>
                    <a:srgbClr val="C0C0C0"/>
                  </a:highlight>
                  <a:latin typeface="Arial" panose="020B0604020202020204" pitchFamily="34" charset="0"/>
                  <a:cs typeface="Arial" panose="020B0604020202020204" pitchFamily="34" charset="0"/>
                </a:rPr>
                <a:t>Pre- and Post-Assessments</a:t>
              </a:r>
            </a:p>
          </p:txBody>
        </p:sp>
      </p:grpSp>
      <p:grpSp>
        <p:nvGrpSpPr>
          <p:cNvPr id="42" name="Group 41">
            <a:extLst>
              <a:ext uri="{FF2B5EF4-FFF2-40B4-BE49-F238E27FC236}">
                <a16:creationId xmlns:a16="http://schemas.microsoft.com/office/drawing/2014/main" id="{4370C50A-6AA7-0649-B6B6-1C408A4F742C}"/>
              </a:ext>
            </a:extLst>
          </p:cNvPr>
          <p:cNvGrpSpPr/>
          <p:nvPr/>
        </p:nvGrpSpPr>
        <p:grpSpPr>
          <a:xfrm>
            <a:off x="1075454" y="2077896"/>
            <a:ext cx="2823026" cy="430887"/>
            <a:chOff x="4403188" y="-901013"/>
            <a:chExt cx="3345808" cy="510681"/>
          </a:xfrm>
        </p:grpSpPr>
        <p:cxnSp>
          <p:nvCxnSpPr>
            <p:cNvPr id="43" name="Straight Arrow Connector 42">
              <a:extLst>
                <a:ext uri="{FF2B5EF4-FFF2-40B4-BE49-F238E27FC236}">
                  <a16:creationId xmlns:a16="http://schemas.microsoft.com/office/drawing/2014/main" id="{3068108D-439F-6A43-AF27-AFF77C87238B}"/>
                </a:ext>
              </a:extLst>
            </p:cNvPr>
            <p:cNvCxnSpPr>
              <a:cxnSpLocks/>
            </p:cNvCxnSpPr>
            <p:nvPr/>
          </p:nvCxnSpPr>
          <p:spPr>
            <a:xfrm>
              <a:off x="4403188" y="-668997"/>
              <a:ext cx="3345808" cy="0"/>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855C59B-C95D-2944-A936-02ACD998383D}"/>
                </a:ext>
              </a:extLst>
            </p:cNvPr>
            <p:cNvSpPr/>
            <p:nvPr/>
          </p:nvSpPr>
          <p:spPr>
            <a:xfrm>
              <a:off x="5050303" y="-901013"/>
              <a:ext cx="2070244" cy="510681"/>
            </a:xfrm>
            <a:prstGeom prst="rect">
              <a:avLst/>
            </a:prstGeom>
          </p:spPr>
          <p:txBody>
            <a:bodyPr wrap="square">
              <a:spAutoFit/>
            </a:bodyPr>
            <a:lstStyle/>
            <a:p>
              <a:pPr algn="ctr"/>
              <a:r>
                <a:rPr lang="en-US" sz="2200" b="1" dirty="0">
                  <a:solidFill>
                    <a:srgbClr val="780002"/>
                  </a:solidFill>
                  <a:highlight>
                    <a:srgbClr val="C0C0C0"/>
                  </a:highlight>
                  <a:latin typeface="Arial" panose="020B0604020202020204" pitchFamily="34" charset="0"/>
                  <a:cs typeface="Arial" panose="020B0604020202020204" pitchFamily="34" charset="0"/>
                </a:rPr>
                <a:t>Design</a:t>
              </a:r>
            </a:p>
          </p:txBody>
        </p:sp>
      </p:grpSp>
      <p:sp>
        <p:nvSpPr>
          <p:cNvPr id="46" name="Rectangle 45">
            <a:extLst>
              <a:ext uri="{FF2B5EF4-FFF2-40B4-BE49-F238E27FC236}">
                <a16:creationId xmlns:a16="http://schemas.microsoft.com/office/drawing/2014/main" id="{85203A7B-CA8D-6A47-95BE-1DA2C1AE7000}"/>
              </a:ext>
            </a:extLst>
          </p:cNvPr>
          <p:cNvSpPr/>
          <p:nvPr/>
        </p:nvSpPr>
        <p:spPr>
          <a:xfrm>
            <a:off x="944192" y="2602145"/>
            <a:ext cx="3092431" cy="22655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9" dirty="0"/>
          </a:p>
        </p:txBody>
      </p:sp>
      <p:sp>
        <p:nvSpPr>
          <p:cNvPr id="47" name="Rectangle 46">
            <a:extLst>
              <a:ext uri="{FF2B5EF4-FFF2-40B4-BE49-F238E27FC236}">
                <a16:creationId xmlns:a16="http://schemas.microsoft.com/office/drawing/2014/main" id="{A00B725E-3CEE-FC4E-A167-45F9354E715E}"/>
              </a:ext>
            </a:extLst>
          </p:cNvPr>
          <p:cNvSpPr/>
          <p:nvPr/>
        </p:nvSpPr>
        <p:spPr>
          <a:xfrm>
            <a:off x="946267" y="4868499"/>
            <a:ext cx="6770153" cy="16582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9" dirty="0"/>
          </a:p>
        </p:txBody>
      </p:sp>
      <p:sp>
        <p:nvSpPr>
          <p:cNvPr id="48" name="Rectangle 47">
            <a:extLst>
              <a:ext uri="{FF2B5EF4-FFF2-40B4-BE49-F238E27FC236}">
                <a16:creationId xmlns:a16="http://schemas.microsoft.com/office/drawing/2014/main" id="{E378F04F-FC03-8948-9ED4-8CCD34F6B845}"/>
              </a:ext>
            </a:extLst>
          </p:cNvPr>
          <p:cNvSpPr/>
          <p:nvPr/>
        </p:nvSpPr>
        <p:spPr>
          <a:xfrm>
            <a:off x="986031" y="4811559"/>
            <a:ext cx="3032016" cy="197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9" dirty="0"/>
          </a:p>
        </p:txBody>
      </p:sp>
      <p:sp>
        <p:nvSpPr>
          <p:cNvPr id="50" name="Rectangle 49">
            <a:extLst>
              <a:ext uri="{FF2B5EF4-FFF2-40B4-BE49-F238E27FC236}">
                <a16:creationId xmlns:a16="http://schemas.microsoft.com/office/drawing/2014/main" id="{17FC7F0B-D9BC-794C-BAB4-A0F8419B32D5}"/>
              </a:ext>
            </a:extLst>
          </p:cNvPr>
          <p:cNvSpPr/>
          <p:nvPr/>
        </p:nvSpPr>
        <p:spPr>
          <a:xfrm>
            <a:off x="4096699" y="2617151"/>
            <a:ext cx="3616948" cy="21944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9" dirty="0"/>
          </a:p>
        </p:txBody>
      </p:sp>
      <p:sp>
        <p:nvSpPr>
          <p:cNvPr id="51" name="Rectangle 50">
            <a:extLst>
              <a:ext uri="{FF2B5EF4-FFF2-40B4-BE49-F238E27FC236}">
                <a16:creationId xmlns:a16="http://schemas.microsoft.com/office/drawing/2014/main" id="{22A0E5F2-7635-7B46-9211-294340B56444}"/>
              </a:ext>
            </a:extLst>
          </p:cNvPr>
          <p:cNvSpPr/>
          <p:nvPr/>
        </p:nvSpPr>
        <p:spPr>
          <a:xfrm>
            <a:off x="7774113" y="2605683"/>
            <a:ext cx="3471859" cy="39367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9" dirty="0"/>
          </a:p>
        </p:txBody>
      </p:sp>
      <p:sp>
        <p:nvSpPr>
          <p:cNvPr id="53" name="Cross 52">
            <a:extLst>
              <a:ext uri="{FF2B5EF4-FFF2-40B4-BE49-F238E27FC236}">
                <a16:creationId xmlns:a16="http://schemas.microsoft.com/office/drawing/2014/main" id="{C8AB4B67-BF36-2045-ABB3-F42A7F2CE6A6}"/>
              </a:ext>
            </a:extLst>
          </p:cNvPr>
          <p:cNvSpPr/>
          <p:nvPr/>
        </p:nvSpPr>
        <p:spPr>
          <a:xfrm>
            <a:off x="6067596" y="3600447"/>
            <a:ext cx="247479" cy="247479"/>
          </a:xfrm>
          <a:prstGeom prst="plus">
            <a:avLst>
              <a:gd name="adj" fmla="val 40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9" dirty="0">
              <a:solidFill>
                <a:srgbClr val="FF0000"/>
              </a:solidFill>
            </a:endParaRPr>
          </a:p>
        </p:txBody>
      </p:sp>
      <p:sp>
        <p:nvSpPr>
          <p:cNvPr id="54" name="Rectangle 53">
            <a:extLst>
              <a:ext uri="{FF2B5EF4-FFF2-40B4-BE49-F238E27FC236}">
                <a16:creationId xmlns:a16="http://schemas.microsoft.com/office/drawing/2014/main" id="{4DB39A38-829B-4E48-92A9-459397A68DF2}"/>
              </a:ext>
            </a:extLst>
          </p:cNvPr>
          <p:cNvSpPr/>
          <p:nvPr/>
        </p:nvSpPr>
        <p:spPr>
          <a:xfrm>
            <a:off x="8292191" y="4669529"/>
            <a:ext cx="963725" cy="403957"/>
          </a:xfrm>
          <a:prstGeom prst="rect">
            <a:avLst/>
          </a:prstGeom>
        </p:spPr>
        <p:txBody>
          <a:bodyPr wrap="none">
            <a:spAutoFit/>
          </a:bodyPr>
          <a:lstStyle/>
          <a:p>
            <a:r>
              <a:rPr lang="en-US" sz="2025" b="1" dirty="0">
                <a:solidFill>
                  <a:srgbClr val="FF0000"/>
                </a:solidFill>
                <a:highlight>
                  <a:srgbClr val="FFFF00"/>
                </a:highlight>
                <a:latin typeface="Arial" panose="020B0604020202020204" pitchFamily="34" charset="0"/>
                <a:cs typeface="Arial" panose="020B0604020202020204" pitchFamily="34" charset="0"/>
              </a:rPr>
              <a:t>WMFT</a:t>
            </a:r>
          </a:p>
        </p:txBody>
      </p:sp>
      <p:sp>
        <p:nvSpPr>
          <p:cNvPr id="55" name="Rectangle 54">
            <a:extLst>
              <a:ext uri="{FF2B5EF4-FFF2-40B4-BE49-F238E27FC236}">
                <a16:creationId xmlns:a16="http://schemas.microsoft.com/office/drawing/2014/main" id="{5C1E9768-8FF4-5549-86F8-A976C00C17BF}"/>
              </a:ext>
            </a:extLst>
          </p:cNvPr>
          <p:cNvSpPr/>
          <p:nvPr/>
        </p:nvSpPr>
        <p:spPr>
          <a:xfrm>
            <a:off x="7994886" y="5820440"/>
            <a:ext cx="1600118" cy="584775"/>
          </a:xfrm>
          <a:prstGeom prst="rect">
            <a:avLst/>
          </a:prstGeom>
        </p:spPr>
        <p:txBody>
          <a:bodyPr wrap="none">
            <a:spAutoFit/>
          </a:bodyPr>
          <a:lstStyle/>
          <a:p>
            <a:pPr algn="ctr"/>
            <a:r>
              <a:rPr lang="en-US" sz="1600" b="1" dirty="0">
                <a:solidFill>
                  <a:schemeClr val="bg1"/>
                </a:solidFill>
                <a:highlight>
                  <a:srgbClr val="C0C0C0"/>
                </a:highlight>
                <a:latin typeface="Arial" panose="020B0604020202020204" pitchFamily="34" charset="0"/>
                <a:cs typeface="Arial" panose="020B0604020202020204" pitchFamily="34" charset="0"/>
              </a:rPr>
              <a:t>Stroke Impact </a:t>
            </a:r>
          </a:p>
          <a:p>
            <a:pPr algn="ctr"/>
            <a:r>
              <a:rPr lang="en-US" sz="1600" b="1" dirty="0">
                <a:solidFill>
                  <a:schemeClr val="bg1"/>
                </a:solidFill>
                <a:highlight>
                  <a:srgbClr val="C0C0C0"/>
                </a:highlight>
                <a:latin typeface="Arial" panose="020B0604020202020204" pitchFamily="34" charset="0"/>
                <a:cs typeface="Arial" panose="020B0604020202020204" pitchFamily="34" charset="0"/>
              </a:rPr>
              <a:t>Scale</a:t>
            </a:r>
          </a:p>
        </p:txBody>
      </p:sp>
      <p:sp>
        <p:nvSpPr>
          <p:cNvPr id="37" name="TextBox 36">
            <a:extLst>
              <a:ext uri="{FF2B5EF4-FFF2-40B4-BE49-F238E27FC236}">
                <a16:creationId xmlns:a16="http://schemas.microsoft.com/office/drawing/2014/main" id="{551E56FF-3054-FC41-92F1-454433CF524B}"/>
              </a:ext>
            </a:extLst>
          </p:cNvPr>
          <p:cNvSpPr txBox="1"/>
          <p:nvPr/>
        </p:nvSpPr>
        <p:spPr>
          <a:xfrm>
            <a:off x="766417" y="6548750"/>
            <a:ext cx="10621819" cy="400110"/>
          </a:xfrm>
          <a:prstGeom prst="rect">
            <a:avLst/>
          </a:prstGeom>
          <a:solidFill>
            <a:schemeClr val="bg1"/>
          </a:solid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Concerns: Intense contact between subject and several staff members on many visits</a:t>
            </a:r>
          </a:p>
        </p:txBody>
      </p:sp>
      <p:sp>
        <p:nvSpPr>
          <p:cNvPr id="45" name="Rectangle 44">
            <a:extLst>
              <a:ext uri="{FF2B5EF4-FFF2-40B4-BE49-F238E27FC236}">
                <a16:creationId xmlns:a16="http://schemas.microsoft.com/office/drawing/2014/main" id="{00B0C36B-2057-1C41-9F11-7D2C827527A6}"/>
              </a:ext>
            </a:extLst>
          </p:cNvPr>
          <p:cNvSpPr/>
          <p:nvPr/>
        </p:nvSpPr>
        <p:spPr>
          <a:xfrm>
            <a:off x="4168071" y="3551512"/>
            <a:ext cx="1898233" cy="707886"/>
          </a:xfrm>
          <a:prstGeom prst="rect">
            <a:avLst/>
          </a:prstGeom>
        </p:spPr>
        <p:txBody>
          <a:bodyPr wrap="square">
            <a:spAutoFit/>
          </a:bodyPr>
          <a:lstStyle/>
          <a:p>
            <a:pPr algn="ctr"/>
            <a:r>
              <a:rPr lang="en-US" sz="4000" b="1" dirty="0" err="1">
                <a:solidFill>
                  <a:srgbClr val="FF0000"/>
                </a:solidFill>
                <a:highlight>
                  <a:srgbClr val="FFFF00"/>
                </a:highlight>
                <a:latin typeface="Arial" panose="020B0604020202020204" pitchFamily="34" charset="0"/>
                <a:cs typeface="Arial" panose="020B0604020202020204" pitchFamily="34" charset="0"/>
              </a:rPr>
              <a:t>mCIMT</a:t>
            </a:r>
            <a:endParaRPr lang="en-US" sz="4000" b="1" dirty="0">
              <a:solidFill>
                <a:srgbClr val="FF0000"/>
              </a:solidFill>
              <a:highlight>
                <a:srgbClr val="FFFF00"/>
              </a:highlight>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925BC2AA-5CEE-D140-967D-D4F82C9B033D}"/>
              </a:ext>
            </a:extLst>
          </p:cNvPr>
          <p:cNvSpPr/>
          <p:nvPr/>
        </p:nvSpPr>
        <p:spPr>
          <a:xfrm>
            <a:off x="10559158" y="3607485"/>
            <a:ext cx="660758" cy="403957"/>
          </a:xfrm>
          <a:prstGeom prst="rect">
            <a:avLst/>
          </a:prstGeom>
        </p:spPr>
        <p:txBody>
          <a:bodyPr wrap="none">
            <a:spAutoFit/>
          </a:bodyPr>
          <a:lstStyle/>
          <a:p>
            <a:r>
              <a:rPr lang="en-US" sz="2025" b="1" dirty="0">
                <a:solidFill>
                  <a:srgbClr val="FF0000"/>
                </a:solidFill>
                <a:highlight>
                  <a:srgbClr val="FFFF00"/>
                </a:highlight>
                <a:latin typeface="Arial" panose="020B0604020202020204" pitchFamily="34" charset="0"/>
                <a:cs typeface="Arial" panose="020B0604020202020204" pitchFamily="34" charset="0"/>
              </a:rPr>
              <a:t>MRI</a:t>
            </a:r>
          </a:p>
        </p:txBody>
      </p:sp>
      <p:sp>
        <p:nvSpPr>
          <p:cNvPr id="52" name="Rectangle 51">
            <a:extLst>
              <a:ext uri="{FF2B5EF4-FFF2-40B4-BE49-F238E27FC236}">
                <a16:creationId xmlns:a16="http://schemas.microsoft.com/office/drawing/2014/main" id="{7B097C06-97B2-844A-A10B-7428979C8187}"/>
              </a:ext>
            </a:extLst>
          </p:cNvPr>
          <p:cNvSpPr/>
          <p:nvPr/>
        </p:nvSpPr>
        <p:spPr>
          <a:xfrm>
            <a:off x="9697135" y="4788594"/>
            <a:ext cx="732893" cy="403957"/>
          </a:xfrm>
          <a:prstGeom prst="rect">
            <a:avLst/>
          </a:prstGeom>
        </p:spPr>
        <p:txBody>
          <a:bodyPr wrap="none">
            <a:spAutoFit/>
          </a:bodyPr>
          <a:lstStyle/>
          <a:p>
            <a:r>
              <a:rPr lang="en-US" sz="2025" b="1" dirty="0">
                <a:solidFill>
                  <a:srgbClr val="FF0000"/>
                </a:solidFill>
                <a:highlight>
                  <a:srgbClr val="FFFF00"/>
                </a:highlight>
                <a:latin typeface="Arial" panose="020B0604020202020204" pitchFamily="34" charset="0"/>
                <a:cs typeface="Arial" panose="020B0604020202020204" pitchFamily="34" charset="0"/>
              </a:rPr>
              <a:t>TMS</a:t>
            </a:r>
          </a:p>
        </p:txBody>
      </p:sp>
      <p:sp>
        <p:nvSpPr>
          <p:cNvPr id="56" name="Rectangle 55">
            <a:extLst>
              <a:ext uri="{FF2B5EF4-FFF2-40B4-BE49-F238E27FC236}">
                <a16:creationId xmlns:a16="http://schemas.microsoft.com/office/drawing/2014/main" id="{B7BC7094-7129-E14F-AA07-514961A2FC22}"/>
              </a:ext>
            </a:extLst>
          </p:cNvPr>
          <p:cNvSpPr/>
          <p:nvPr/>
        </p:nvSpPr>
        <p:spPr>
          <a:xfrm>
            <a:off x="9672275" y="6201441"/>
            <a:ext cx="1521955" cy="338554"/>
          </a:xfrm>
          <a:prstGeom prst="rect">
            <a:avLst/>
          </a:prstGeom>
        </p:spPr>
        <p:txBody>
          <a:bodyPr wrap="none">
            <a:spAutoFit/>
          </a:bodyPr>
          <a:lstStyle/>
          <a:p>
            <a:pPr algn="ctr"/>
            <a:r>
              <a:rPr lang="en-US" sz="1600" b="1" dirty="0">
                <a:solidFill>
                  <a:schemeClr val="bg1"/>
                </a:solidFill>
                <a:highlight>
                  <a:srgbClr val="C0C0C0"/>
                </a:highlight>
                <a:latin typeface="Arial" panose="020B0604020202020204" pitchFamily="34" charset="0"/>
                <a:cs typeface="Arial" panose="020B0604020202020204" pitchFamily="34" charset="0"/>
              </a:rPr>
              <a:t>Data Analysis</a:t>
            </a:r>
          </a:p>
        </p:txBody>
      </p:sp>
      <p:sp>
        <p:nvSpPr>
          <p:cNvPr id="57" name="TextBox 56">
            <a:extLst>
              <a:ext uri="{FF2B5EF4-FFF2-40B4-BE49-F238E27FC236}">
                <a16:creationId xmlns:a16="http://schemas.microsoft.com/office/drawing/2014/main" id="{D28062D3-BE5B-AA44-B87D-D1AC5982ECF4}"/>
              </a:ext>
            </a:extLst>
          </p:cNvPr>
          <p:cNvSpPr txBox="1"/>
          <p:nvPr/>
        </p:nvSpPr>
        <p:spPr>
          <a:xfrm>
            <a:off x="862598" y="6418418"/>
            <a:ext cx="10525638" cy="461665"/>
          </a:xfrm>
          <a:prstGeom prst="rect">
            <a:avLst/>
          </a:prstGeom>
          <a:noFill/>
        </p:spPr>
        <p:txBody>
          <a:bodyPr wrap="none" rtlCol="0">
            <a:spAutoFit/>
          </a:bodyPr>
          <a:lstStyle/>
          <a:p>
            <a:r>
              <a:rPr lang="en-US" sz="2400" b="1" dirty="0">
                <a:solidFill>
                  <a:srgbClr val="FF0000"/>
                </a:solidFill>
                <a:highlight>
                  <a:srgbClr val="FFFF00"/>
                </a:highlight>
                <a:latin typeface="Arial" panose="020B0604020202020204" pitchFamily="34" charset="0"/>
                <a:cs typeface="Arial" panose="020B0604020202020204" pitchFamily="34" charset="0"/>
              </a:rPr>
              <a:t>Concern: Intense contact between subject and staff during many visits</a:t>
            </a:r>
          </a:p>
        </p:txBody>
      </p:sp>
    </p:spTree>
    <p:extLst>
      <p:ext uri="{BB962C8B-B14F-4D97-AF65-F5344CB8AC3E}">
        <p14:creationId xmlns:p14="http://schemas.microsoft.com/office/powerpoint/2010/main" val="282394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38EFC9-589B-4C6D-A324-7219AC523E32}"/>
              </a:ext>
            </a:extLst>
          </p:cNvPr>
          <p:cNvSpPr>
            <a:spLocks noGrp="1"/>
          </p:cNvSpPr>
          <p:nvPr>
            <p:ph type="title"/>
          </p:nvPr>
        </p:nvSpPr>
        <p:spPr>
          <a:xfrm>
            <a:off x="952501" y="76131"/>
            <a:ext cx="10253375" cy="814388"/>
          </a:xfrm>
        </p:spPr>
        <p:txBody>
          <a:bodyPr>
            <a:noAutofit/>
          </a:bodyPr>
          <a:lstStyle/>
          <a:p>
            <a:r>
              <a:rPr lang="en-US" sz="4000" dirty="0">
                <a:latin typeface="Arial" panose="020B0604020202020204" pitchFamily="34" charset="0"/>
                <a:cs typeface="Arial" panose="020B0604020202020204" pitchFamily="34" charset="0"/>
              </a:rPr>
              <a:t>Current Status and Plans during Suspension</a:t>
            </a:r>
          </a:p>
        </p:txBody>
      </p:sp>
      <p:sp>
        <p:nvSpPr>
          <p:cNvPr id="5" name="Content Placeholder 4">
            <a:extLst>
              <a:ext uri="{FF2B5EF4-FFF2-40B4-BE49-F238E27FC236}">
                <a16:creationId xmlns:a16="http://schemas.microsoft.com/office/drawing/2014/main" id="{32859473-BA39-4B4F-BBA5-AF0C0916A1CE}"/>
              </a:ext>
            </a:extLst>
          </p:cNvPr>
          <p:cNvSpPr>
            <a:spLocks noGrp="1"/>
          </p:cNvSpPr>
          <p:nvPr>
            <p:ph idx="1"/>
          </p:nvPr>
        </p:nvSpPr>
        <p:spPr>
          <a:xfrm>
            <a:off x="952500" y="1030736"/>
            <a:ext cx="10253375" cy="4211825"/>
          </a:xfrm>
        </p:spPr>
        <p:txBody>
          <a:bodyPr>
            <a:noAutofit/>
          </a:bodyPr>
          <a:lstStyle/>
          <a:p>
            <a:pPr>
              <a:lnSpc>
                <a:spcPct val="120000"/>
              </a:lnSpc>
            </a:pPr>
            <a:r>
              <a:rPr lang="en-US" sz="2000" b="1" dirty="0">
                <a:latin typeface="Arial" panose="020B0604020202020204" pitchFamily="34" charset="0"/>
                <a:cs typeface="Arial" panose="020B0604020202020204" pitchFamily="34" charset="0"/>
              </a:rPr>
              <a:t>11 </a:t>
            </a:r>
            <a:r>
              <a:rPr lang="en-US" sz="2000" dirty="0">
                <a:latin typeface="Arial" panose="020B0604020202020204" pitchFamily="34" charset="0"/>
                <a:cs typeface="Arial" panose="020B0604020202020204" pitchFamily="34" charset="0"/>
              </a:rPr>
              <a:t>(out of 129) </a:t>
            </a:r>
            <a:r>
              <a:rPr lang="en-US" sz="2000" b="1" dirty="0">
                <a:latin typeface="Arial" panose="020B0604020202020204" pitchFamily="34" charset="0"/>
                <a:cs typeface="Arial" panose="020B0604020202020204" pitchFamily="34" charset="0"/>
              </a:rPr>
              <a:t>subjects </a:t>
            </a:r>
            <a:r>
              <a:rPr lang="en-US" sz="2000" dirty="0">
                <a:latin typeface="Arial" panose="020B0604020202020204" pitchFamily="34" charset="0"/>
                <a:cs typeface="Arial" panose="020B0604020202020204" pitchFamily="34" charset="0"/>
              </a:rPr>
              <a:t>have been randomized. </a:t>
            </a:r>
          </a:p>
          <a:p>
            <a:pPr>
              <a:lnSpc>
                <a:spcPct val="120000"/>
              </a:lnSpc>
            </a:pPr>
            <a:r>
              <a:rPr lang="en-US" sz="2000" dirty="0">
                <a:latin typeface="Arial" panose="020B0604020202020204" pitchFamily="34" charset="0"/>
                <a:cs typeface="Arial" panose="020B0604020202020204" pitchFamily="34" charset="0"/>
              </a:rPr>
              <a:t>All 11 subjects completed the 10 sessions of intervention and </a:t>
            </a:r>
            <a:r>
              <a:rPr lang="en-US" sz="2000" b="1" dirty="0">
                <a:latin typeface="Arial" panose="020B0604020202020204" pitchFamily="34" charset="0"/>
                <a:cs typeface="Arial" panose="020B0604020202020204" pitchFamily="34" charset="0"/>
              </a:rPr>
              <a:t>day 15 f/u</a:t>
            </a:r>
            <a:r>
              <a:rPr lang="en-US" sz="2000" dirty="0">
                <a:latin typeface="Arial" panose="020B0604020202020204" pitchFamily="34" charset="0"/>
                <a:cs typeface="Arial" panose="020B0604020202020204" pitchFamily="34" charset="0"/>
              </a:rPr>
              <a:t> visit (</a:t>
            </a:r>
            <a:r>
              <a:rPr lang="en-US" sz="2000" b="1" dirty="0">
                <a:latin typeface="Arial" panose="020B0604020202020204" pitchFamily="34" charset="0"/>
                <a:cs typeface="Arial" panose="020B0604020202020204" pitchFamily="34" charset="0"/>
              </a:rPr>
              <a:t>our primary end point</a:t>
            </a:r>
            <a:r>
              <a:rPr lang="en-US" sz="2000" dirty="0">
                <a:latin typeface="Arial" panose="020B0604020202020204" pitchFamily="34" charset="0"/>
                <a:cs typeface="Arial" panose="020B0604020202020204" pitchFamily="34" charset="0"/>
              </a:rPr>
              <a:t>).</a:t>
            </a:r>
          </a:p>
          <a:p>
            <a:pPr>
              <a:lnSpc>
                <a:spcPct val="120000"/>
              </a:lnSpc>
            </a:pPr>
            <a:r>
              <a:rPr lang="en-US" sz="2000" b="1" dirty="0">
                <a:latin typeface="Arial" panose="020B0604020202020204" pitchFamily="34" charset="0"/>
                <a:cs typeface="Arial" panose="020B0604020202020204" pitchFamily="34" charset="0"/>
              </a:rPr>
              <a:t>Day 45 f/u</a:t>
            </a:r>
            <a:r>
              <a:rPr lang="en-US" sz="2000" dirty="0">
                <a:latin typeface="Arial" panose="020B0604020202020204" pitchFamily="34" charset="0"/>
                <a:cs typeface="Arial" panose="020B0604020202020204" pitchFamily="34" charset="0"/>
              </a:rPr>
              <a:t> visits for </a:t>
            </a:r>
            <a:r>
              <a:rPr lang="en-US" sz="2000" b="1" dirty="0">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 subjects and </a:t>
            </a:r>
            <a:r>
              <a:rPr lang="en-US" sz="2000" b="1" dirty="0">
                <a:latin typeface="Arial" panose="020B0604020202020204" pitchFamily="34" charset="0"/>
                <a:cs typeface="Arial" panose="020B0604020202020204" pitchFamily="34" charset="0"/>
              </a:rPr>
              <a:t>day 105 f/u visits </a:t>
            </a:r>
            <a:r>
              <a:rPr lang="en-US" sz="2000" dirty="0">
                <a:latin typeface="Arial" panose="020B0604020202020204" pitchFamily="34" charset="0"/>
                <a:cs typeface="Arial" panose="020B0604020202020204" pitchFamily="34" charset="0"/>
              </a:rPr>
              <a:t>from </a:t>
            </a:r>
            <a:r>
              <a:rPr lang="en-US" sz="2000" b="1" dirty="0">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subjects will likely be affected during the suspension period (assuming a suspension for 2 months). </a:t>
            </a:r>
          </a:p>
          <a:p>
            <a:pPr>
              <a:lnSpc>
                <a:spcPct val="120000"/>
              </a:lnSpc>
            </a:pPr>
            <a:r>
              <a:rPr lang="en-US" sz="2000" dirty="0">
                <a:latin typeface="Arial" panose="020B0604020202020204" pitchFamily="34" charset="0"/>
                <a:cs typeface="Arial" panose="020B0604020202020204" pitchFamily="34" charset="0"/>
              </a:rPr>
              <a:t>Randomization is suspended but </a:t>
            </a:r>
            <a:r>
              <a:rPr lang="en-US" sz="2000" b="1" dirty="0">
                <a:latin typeface="Arial" panose="020B0604020202020204" pitchFamily="34" charset="0"/>
                <a:cs typeface="Arial" panose="020B0604020202020204" pitchFamily="34" charset="0"/>
              </a:rPr>
              <a:t>pre-screening</a:t>
            </a:r>
            <a:r>
              <a:rPr lang="en-US" sz="2000" dirty="0">
                <a:latin typeface="Arial" panose="020B0604020202020204" pitchFamily="34" charset="0"/>
                <a:cs typeface="Arial" panose="020B0604020202020204" pitchFamily="34" charset="0"/>
              </a:rPr>
              <a:t> at most sites is still ongoing. Suspension has some effect on pre-screening.</a:t>
            </a:r>
          </a:p>
          <a:p>
            <a:pPr>
              <a:lnSpc>
                <a:spcPct val="120000"/>
              </a:lnSpc>
            </a:pPr>
            <a:r>
              <a:rPr lang="en-US" sz="2000" b="1" dirty="0">
                <a:latin typeface="Arial" panose="020B0604020202020204" pitchFamily="34" charset="0"/>
                <a:cs typeface="Arial" panose="020B0604020202020204" pitchFamily="34" charset="0"/>
              </a:rPr>
              <a:t>2/3 of our sites are currently in low risk regions with low number of positive cases.</a:t>
            </a:r>
            <a:endParaRPr lang="en-US" sz="2000" dirty="0">
              <a:latin typeface="Arial" panose="020B0604020202020204" pitchFamily="34" charset="0"/>
              <a:cs typeface="Arial" panose="020B0604020202020204" pitchFamily="34" charset="0"/>
            </a:endParaRPr>
          </a:p>
          <a:p>
            <a:pPr>
              <a:lnSpc>
                <a:spcPct val="120000"/>
              </a:lnSpc>
            </a:pPr>
            <a:r>
              <a:rPr lang="en-US" sz="2000" dirty="0">
                <a:latin typeface="Arial" panose="020B0604020202020204" pitchFamily="34" charset="0"/>
                <a:cs typeface="Arial" panose="020B0604020202020204" pitchFamily="34" charset="0"/>
              </a:rPr>
              <a:t>During the suspension period, we are focusing on </a:t>
            </a:r>
            <a:r>
              <a:rPr lang="en-US" sz="2000" b="1" dirty="0">
                <a:latin typeface="Arial" panose="020B0604020202020204" pitchFamily="34" charset="0"/>
                <a:cs typeface="Arial" panose="020B0604020202020204" pitchFamily="34" charset="0"/>
              </a:rPr>
              <a:t>data QA/QC</a:t>
            </a:r>
            <a:r>
              <a:rPr lang="en-US" sz="2000" dirty="0">
                <a:latin typeface="Arial" panose="020B0604020202020204" pitchFamily="34" charset="0"/>
                <a:cs typeface="Arial" panose="020B0604020202020204" pitchFamily="34" charset="0"/>
              </a:rPr>
              <a:t> (behavior, MRI, TMS), </a:t>
            </a:r>
            <a:r>
              <a:rPr lang="en-US" sz="2000" b="1" dirty="0">
                <a:latin typeface="Arial" panose="020B0604020202020204" pitchFamily="34" charset="0"/>
                <a:cs typeface="Arial" panose="020B0604020202020204" pitchFamily="34" charset="0"/>
              </a:rPr>
              <a:t>protocol refinements</a:t>
            </a:r>
            <a:r>
              <a:rPr lang="en-US" sz="2000" b="1">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 creating </a:t>
            </a:r>
            <a:r>
              <a:rPr lang="en-US" sz="2000" b="1" dirty="0">
                <a:latin typeface="Arial" panose="020B0604020202020204" pitchFamily="34" charset="0"/>
                <a:cs typeface="Arial" panose="020B0604020202020204" pitchFamily="34" charset="0"/>
              </a:rPr>
              <a:t>pipelines for rapid TMS and </a:t>
            </a:r>
            <a:r>
              <a:rPr lang="en-US" sz="2000" b="1">
                <a:latin typeface="Arial" panose="020B0604020202020204" pitchFamily="34" charset="0"/>
                <a:cs typeface="Arial" panose="020B0604020202020204" pitchFamily="34" charset="0"/>
              </a:rPr>
              <a:t>MRI analysis, </a:t>
            </a:r>
            <a:r>
              <a:rPr lang="en-US" sz="2000" dirty="0">
                <a:latin typeface="Arial" panose="020B0604020202020204" pitchFamily="34" charset="0"/>
                <a:cs typeface="Arial" panose="020B0604020202020204" pitchFamily="34" charset="0"/>
              </a:rPr>
              <a:t>and getting </a:t>
            </a:r>
            <a:r>
              <a:rPr lang="en-US" sz="2000" b="1" dirty="0">
                <a:latin typeface="Arial" panose="020B0604020202020204" pitchFamily="34" charset="0"/>
                <a:cs typeface="Arial" panose="020B0604020202020204" pitchFamily="34" charset="0"/>
              </a:rPr>
              <a:t>3 additional sites</a:t>
            </a:r>
            <a:r>
              <a:rPr lang="en-US" sz="2000" dirty="0">
                <a:latin typeface="Arial" panose="020B0604020202020204" pitchFamily="34" charset="0"/>
                <a:cs typeface="Arial" panose="020B0604020202020204" pitchFamily="34" charset="0"/>
              </a:rPr>
              <a:t> up and ready for enrollment.</a:t>
            </a:r>
          </a:p>
        </p:txBody>
      </p:sp>
      <p:pic>
        <p:nvPicPr>
          <p:cNvPr id="7" name="Picture 6">
            <a:extLst>
              <a:ext uri="{FF2B5EF4-FFF2-40B4-BE49-F238E27FC236}">
                <a16:creationId xmlns:a16="http://schemas.microsoft.com/office/drawing/2014/main" id="{F837C6AB-731C-8D4A-8168-9E5E4F73D0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5875" y="5934935"/>
            <a:ext cx="681899" cy="843553"/>
          </a:xfrm>
          <a:prstGeom prst="rect">
            <a:avLst/>
          </a:prstGeom>
        </p:spPr>
      </p:pic>
    </p:spTree>
    <p:extLst>
      <p:ext uri="{BB962C8B-B14F-4D97-AF65-F5344CB8AC3E}">
        <p14:creationId xmlns:p14="http://schemas.microsoft.com/office/powerpoint/2010/main" val="3392594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5A67BF-DB2C-D84A-9063-A231A8A93D39}"/>
              </a:ext>
            </a:extLst>
          </p:cNvPr>
          <p:cNvSpPr/>
          <p:nvPr/>
        </p:nvSpPr>
        <p:spPr>
          <a:xfrm>
            <a:off x="952501" y="3726369"/>
            <a:ext cx="1921675" cy="430887"/>
          </a:xfrm>
          <a:prstGeom prst="rect">
            <a:avLst/>
          </a:prstGeom>
          <a:noFill/>
          <a:ln>
            <a:solidFill>
              <a:schemeClr val="tx1"/>
            </a:solidFill>
          </a:ln>
        </p:spPr>
        <p:txBody>
          <a:bodyPr wrap="square">
            <a:spAutoFit/>
          </a:bodyPr>
          <a:lstStyle/>
          <a:p>
            <a:pPr algn="ctr"/>
            <a:r>
              <a:rPr lang="en-US" sz="2200" b="1" dirty="0">
                <a:solidFill>
                  <a:srgbClr val="780002"/>
                </a:solidFill>
                <a:highlight>
                  <a:srgbClr val="C0C0C0"/>
                </a:highlight>
                <a:latin typeface="Arial" panose="020B0604020202020204" pitchFamily="34" charset="0"/>
                <a:cs typeface="Arial" panose="020B0604020202020204" pitchFamily="34" charset="0"/>
              </a:rPr>
              <a:t>Intervention</a:t>
            </a:r>
          </a:p>
        </p:txBody>
      </p:sp>
      <p:sp>
        <p:nvSpPr>
          <p:cNvPr id="9" name="Rectangle 8">
            <a:extLst>
              <a:ext uri="{FF2B5EF4-FFF2-40B4-BE49-F238E27FC236}">
                <a16:creationId xmlns:a16="http://schemas.microsoft.com/office/drawing/2014/main" id="{F6E28952-D977-884A-84F9-B12936F128E9}"/>
              </a:ext>
            </a:extLst>
          </p:cNvPr>
          <p:cNvSpPr/>
          <p:nvPr/>
        </p:nvSpPr>
        <p:spPr>
          <a:xfrm>
            <a:off x="931480" y="5295064"/>
            <a:ext cx="2192775" cy="769441"/>
          </a:xfrm>
          <a:prstGeom prst="rect">
            <a:avLst/>
          </a:prstGeom>
          <a:ln>
            <a:solidFill>
              <a:schemeClr val="tx1"/>
            </a:solidFill>
          </a:ln>
        </p:spPr>
        <p:txBody>
          <a:bodyPr wrap="square">
            <a:spAutoFit/>
          </a:bodyPr>
          <a:lstStyle/>
          <a:p>
            <a:pPr algn="ctr"/>
            <a:r>
              <a:rPr lang="en-US" sz="2200" b="1" dirty="0">
                <a:solidFill>
                  <a:srgbClr val="780002"/>
                </a:solidFill>
                <a:highlight>
                  <a:srgbClr val="C0C0C0"/>
                </a:highlight>
                <a:latin typeface="Arial" panose="020B0604020202020204" pitchFamily="34" charset="0"/>
                <a:cs typeface="Arial" panose="020B0604020202020204" pitchFamily="34" charset="0"/>
              </a:rPr>
              <a:t>Pre- and Post-Assessments</a:t>
            </a:r>
          </a:p>
        </p:txBody>
      </p:sp>
      <p:sp>
        <p:nvSpPr>
          <p:cNvPr id="12" name="Rectangle 11">
            <a:extLst>
              <a:ext uri="{FF2B5EF4-FFF2-40B4-BE49-F238E27FC236}">
                <a16:creationId xmlns:a16="http://schemas.microsoft.com/office/drawing/2014/main" id="{37E0BDB1-AE24-9146-BA68-60BC0BBF595F}"/>
              </a:ext>
            </a:extLst>
          </p:cNvPr>
          <p:cNvSpPr/>
          <p:nvPr/>
        </p:nvSpPr>
        <p:spPr>
          <a:xfrm>
            <a:off x="952501" y="1772953"/>
            <a:ext cx="1746769" cy="430887"/>
          </a:xfrm>
          <a:prstGeom prst="rect">
            <a:avLst/>
          </a:prstGeom>
          <a:ln>
            <a:solidFill>
              <a:schemeClr val="tx1"/>
            </a:solidFill>
          </a:ln>
        </p:spPr>
        <p:txBody>
          <a:bodyPr wrap="square">
            <a:spAutoFit/>
          </a:bodyPr>
          <a:lstStyle/>
          <a:p>
            <a:pPr algn="ctr"/>
            <a:r>
              <a:rPr lang="en-US" sz="2200" b="1" dirty="0">
                <a:solidFill>
                  <a:srgbClr val="780002"/>
                </a:solidFill>
                <a:highlight>
                  <a:srgbClr val="C0C0C0"/>
                </a:highlight>
                <a:latin typeface="Arial" panose="020B0604020202020204" pitchFamily="34" charset="0"/>
                <a:cs typeface="Arial" panose="020B0604020202020204" pitchFamily="34" charset="0"/>
              </a:rPr>
              <a:t>Design</a:t>
            </a:r>
          </a:p>
        </p:txBody>
      </p:sp>
      <p:sp>
        <p:nvSpPr>
          <p:cNvPr id="13" name="Title 1">
            <a:extLst>
              <a:ext uri="{FF2B5EF4-FFF2-40B4-BE49-F238E27FC236}">
                <a16:creationId xmlns:a16="http://schemas.microsoft.com/office/drawing/2014/main" id="{F5ADD604-4D7B-814C-9111-C74FB196D198}"/>
              </a:ext>
            </a:extLst>
          </p:cNvPr>
          <p:cNvSpPr txBox="1">
            <a:spLocks/>
          </p:cNvSpPr>
          <p:nvPr/>
        </p:nvSpPr>
        <p:spPr>
          <a:xfrm>
            <a:off x="972119" y="20105"/>
            <a:ext cx="10024869" cy="8434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dirty="0">
                <a:latin typeface="Arial" panose="020B0604020202020204" pitchFamily="34" charset="0"/>
                <a:cs typeface="Arial" panose="020B0604020202020204" pitchFamily="34" charset="0"/>
              </a:rPr>
              <a:t>Covid-19  -  Problems and Possible Solutions for TRANSPORT2</a:t>
            </a:r>
            <a:endParaRPr lang="en-US" sz="3400" i="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C5EA439-39D1-834A-B586-1956725769F2}"/>
              </a:ext>
            </a:extLst>
          </p:cNvPr>
          <p:cNvSpPr txBox="1"/>
          <p:nvPr/>
        </p:nvSpPr>
        <p:spPr>
          <a:xfrm>
            <a:off x="3124255" y="1666683"/>
            <a:ext cx="7872733" cy="1477328"/>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Major: </a:t>
            </a:r>
            <a:r>
              <a:rPr lang="en-US" dirty="0">
                <a:latin typeface="Arial" panose="020B0604020202020204" pitchFamily="34" charset="0"/>
                <a:cs typeface="Arial" panose="020B0604020202020204" pitchFamily="34" charset="0"/>
              </a:rPr>
              <a:t>change to a Tele-Rehab intervention and remote brain-stimulation</a:t>
            </a:r>
          </a:p>
          <a:p>
            <a:r>
              <a:rPr lang="en-US" b="1" u="sng" dirty="0">
                <a:latin typeface="Arial" panose="020B0604020202020204" pitchFamily="34" charset="0"/>
                <a:cs typeface="Arial" panose="020B0604020202020204" pitchFamily="34" charset="0"/>
              </a:rPr>
              <a:t>Minor:</a:t>
            </a:r>
            <a:r>
              <a:rPr lang="en-US" b="1" dirty="0">
                <a:latin typeface="Arial" panose="020B0604020202020204" pitchFamily="34" charset="0"/>
                <a:cs typeface="Arial" panose="020B0604020202020204" pitchFamily="34" charset="0"/>
              </a:rPr>
              <a:t>  limit visits to medical/rehab area; limit interactions with others</a:t>
            </a:r>
          </a:p>
          <a:p>
            <a:pPr marL="285750" indent="-285750">
              <a:buFontTx/>
              <a:buChar char="-"/>
            </a:pPr>
            <a:r>
              <a:rPr lang="en-US" b="1" dirty="0">
                <a:latin typeface="Arial" panose="020B0604020202020204" pitchFamily="34" charset="0"/>
                <a:cs typeface="Arial" panose="020B0604020202020204" pitchFamily="34" charset="0"/>
              </a:rPr>
              <a:t>Screening and consenting</a:t>
            </a:r>
            <a:r>
              <a:rPr lang="en-US" dirty="0">
                <a:latin typeface="Arial" panose="020B0604020202020204" pitchFamily="34" charset="0"/>
                <a:cs typeface="Arial" panose="020B0604020202020204" pitchFamily="34" charset="0"/>
              </a:rPr>
              <a:t> by </a:t>
            </a:r>
            <a:r>
              <a:rPr lang="en-US" b="1" dirty="0">
                <a:latin typeface="Arial" panose="020B0604020202020204" pitchFamily="34" charset="0"/>
                <a:cs typeface="Arial" panose="020B0604020202020204" pitchFamily="34" charset="0"/>
              </a:rPr>
              <a:t>video/remotely</a:t>
            </a:r>
            <a:endParaRPr lang="en-US" dirty="0">
              <a:solidFill>
                <a:srgbClr val="FF0000"/>
              </a:solidFill>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Intervention in low risk medical area; subject/staff have to wear </a:t>
            </a:r>
            <a:r>
              <a:rPr lang="en-US" b="1" dirty="0">
                <a:latin typeface="Arial" panose="020B0604020202020204" pitchFamily="34" charset="0"/>
                <a:cs typeface="Arial" panose="020B0604020202020204" pitchFamily="34" charset="0"/>
              </a:rPr>
              <a:t>PPE</a:t>
            </a:r>
            <a:r>
              <a:rPr lang="en-US" dirty="0">
                <a:latin typeface="Arial" panose="020B0604020202020204" pitchFamily="34" charset="0"/>
                <a:cs typeface="Arial" panose="020B0604020202020204" pitchFamily="34" charset="0"/>
              </a:rPr>
              <a:t> </a:t>
            </a:r>
          </a:p>
          <a:p>
            <a:pPr marL="285750" indent="-285750">
              <a:buFontTx/>
              <a:buChar char="-"/>
            </a:pPr>
            <a:r>
              <a:rPr lang="en-US" dirty="0">
                <a:latin typeface="Arial" panose="020B0604020202020204" pitchFamily="34" charset="0"/>
                <a:cs typeface="Arial" panose="020B0604020202020204" pitchFamily="34" charset="0"/>
              </a:rPr>
              <a:t>Some/all assessments done by interactive </a:t>
            </a:r>
            <a:r>
              <a:rPr lang="en-US" b="1" dirty="0">
                <a:latin typeface="Arial" panose="020B0604020202020204" pitchFamily="34" charset="0"/>
                <a:cs typeface="Arial" panose="020B0604020202020204" pitchFamily="34" charset="0"/>
              </a:rPr>
              <a:t>video or in subjects’ homes</a:t>
            </a:r>
          </a:p>
        </p:txBody>
      </p:sp>
      <p:sp>
        <p:nvSpPr>
          <p:cNvPr id="16" name="TextBox 15">
            <a:extLst>
              <a:ext uri="{FF2B5EF4-FFF2-40B4-BE49-F238E27FC236}">
                <a16:creationId xmlns:a16="http://schemas.microsoft.com/office/drawing/2014/main" id="{AF28DFB3-95EB-F449-AEFB-E004352D30EB}"/>
              </a:ext>
            </a:extLst>
          </p:cNvPr>
          <p:cNvSpPr txBox="1"/>
          <p:nvPr/>
        </p:nvSpPr>
        <p:spPr>
          <a:xfrm>
            <a:off x="3382963" y="3385642"/>
            <a:ext cx="7712513"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Bring Subject to </a:t>
            </a:r>
            <a:r>
              <a:rPr lang="en-US" b="1" dirty="0">
                <a:latin typeface="Arial" panose="020B0604020202020204" pitchFamily="34" charset="0"/>
                <a:cs typeface="Arial" panose="020B0604020202020204" pitchFamily="34" charset="0"/>
              </a:rPr>
              <a:t>low risk areas in medical/rehab center</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T</a:t>
            </a:r>
            <a:r>
              <a:rPr lang="en-US" b="1" dirty="0">
                <a:latin typeface="Arial" panose="020B0604020202020204" pitchFamily="34" charset="0"/>
                <a:cs typeface="Arial" panose="020B0604020202020204" pitchFamily="34" charset="0"/>
              </a:rPr>
              <a:t>herapists/A</a:t>
            </a:r>
            <a:r>
              <a:rPr lang="en-US" dirty="0">
                <a:latin typeface="Arial" panose="020B0604020202020204" pitchFamily="34" charset="0"/>
                <a:cs typeface="Arial" panose="020B0604020202020204" pitchFamily="34" charset="0"/>
              </a:rPr>
              <a:t>ssessor have to </a:t>
            </a:r>
            <a:r>
              <a:rPr lang="en-US" b="1" dirty="0">
                <a:latin typeface="Arial" panose="020B0604020202020204" pitchFamily="34" charset="0"/>
                <a:cs typeface="Arial" panose="020B0604020202020204" pitchFamily="34" charset="0"/>
              </a:rPr>
              <a:t>wear PPE </a:t>
            </a:r>
            <a:r>
              <a:rPr lang="en-US" dirty="0">
                <a:latin typeface="Arial" panose="020B0604020202020204" pitchFamily="34" charset="0"/>
                <a:cs typeface="Arial" panose="020B0604020202020204" pitchFamily="34" charset="0"/>
              </a:rPr>
              <a:t>(gloves, mask, eye shield);</a:t>
            </a:r>
          </a:p>
          <a:p>
            <a:r>
              <a:rPr lang="en-US" b="1" dirty="0">
                <a:latin typeface="Arial" panose="020B0604020202020204" pitchFamily="34" charset="0"/>
                <a:cs typeface="Arial" panose="020B0604020202020204" pitchFamily="34" charset="0"/>
              </a:rPr>
              <a:t>- Subject has to wear PPE </a:t>
            </a:r>
            <a:r>
              <a:rPr lang="en-US" dirty="0">
                <a:latin typeface="Arial" panose="020B0604020202020204" pitchFamily="34" charset="0"/>
                <a:cs typeface="Arial" panose="020B0604020202020204" pitchFamily="34" charset="0"/>
              </a:rPr>
              <a:t>(mask, eye shield, gown);</a:t>
            </a:r>
          </a:p>
          <a:p>
            <a:r>
              <a:rPr lang="en-US" b="1" dirty="0">
                <a:latin typeface="Arial" panose="020B0604020202020204" pitchFamily="34" charset="0"/>
                <a:cs typeface="Arial" panose="020B0604020202020204" pitchFamily="34" charset="0"/>
              </a:rPr>
              <a:t>- POC or medical center testing for Covid-19 </a:t>
            </a:r>
            <a:r>
              <a:rPr lang="en-US" dirty="0">
                <a:latin typeface="Arial" panose="020B0604020202020204" pitchFamily="34" charset="0"/>
                <a:cs typeface="Arial" panose="020B0604020202020204" pitchFamily="34" charset="0"/>
              </a:rPr>
              <a:t>of </a:t>
            </a:r>
            <a:r>
              <a:rPr lang="en-US" b="1" dirty="0">
                <a:solidFill>
                  <a:srgbClr val="FF0000"/>
                </a:solidFill>
                <a:latin typeface="Arial" panose="020B0604020202020204" pitchFamily="34" charset="0"/>
                <a:cs typeface="Arial" panose="020B0604020202020204" pitchFamily="34" charset="0"/>
              </a:rPr>
              <a:t>subjects and staff x 2</a:t>
            </a:r>
            <a:r>
              <a:rPr lang="en-US"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 Therapy tools </a:t>
            </a:r>
            <a:r>
              <a:rPr lang="en-US" dirty="0">
                <a:latin typeface="Arial" panose="020B0604020202020204" pitchFamily="34" charset="0"/>
                <a:cs typeface="Arial" panose="020B0604020202020204" pitchFamily="34" charset="0"/>
              </a:rPr>
              <a:t>have to be thoroughly </a:t>
            </a:r>
            <a:r>
              <a:rPr lang="en-US" b="1" dirty="0">
                <a:latin typeface="Arial" panose="020B0604020202020204" pitchFamily="34" charset="0"/>
                <a:cs typeface="Arial" panose="020B0604020202020204" pitchFamily="34" charset="0"/>
              </a:rPr>
              <a:t>disinfected</a:t>
            </a:r>
            <a:endParaRPr lang="en-US" b="1"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6B31FBD-D2D8-F843-BF10-A8AAA8E50D0F}"/>
              </a:ext>
            </a:extLst>
          </p:cNvPr>
          <p:cNvSpPr txBox="1"/>
          <p:nvPr/>
        </p:nvSpPr>
        <p:spPr>
          <a:xfrm>
            <a:off x="3777892" y="5188821"/>
            <a:ext cx="6922652"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 Disinfection</a:t>
            </a:r>
            <a:r>
              <a:rPr lang="en-US" dirty="0">
                <a:latin typeface="Arial" panose="020B0604020202020204" pitchFamily="34" charset="0"/>
                <a:cs typeface="Arial" panose="020B0604020202020204" pitchFamily="34" charset="0"/>
              </a:rPr>
              <a:t> of </a:t>
            </a:r>
            <a:r>
              <a:rPr lang="en-US" b="1" dirty="0">
                <a:latin typeface="Arial" panose="020B0604020202020204" pitchFamily="34" charset="0"/>
                <a:cs typeface="Arial" panose="020B0604020202020204" pitchFamily="34" charset="0"/>
              </a:rPr>
              <a:t>gear/equipment (MRI, TMS, tools)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Assessments </a:t>
            </a:r>
            <a:r>
              <a:rPr lang="en-US" b="1" dirty="0">
                <a:latin typeface="Arial" panose="020B0604020202020204" pitchFamily="34" charset="0"/>
                <a:cs typeface="Arial" panose="020B0604020202020204" pitchFamily="34" charset="0"/>
              </a:rPr>
              <a:t>by video and/or in subject’s home</a:t>
            </a:r>
          </a:p>
          <a:p>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Modifications</a:t>
            </a:r>
            <a:r>
              <a:rPr lang="en-US" dirty="0">
                <a:latin typeface="Arial" panose="020B0604020202020204" pitchFamily="34" charset="0"/>
                <a:cs typeface="Arial" panose="020B0604020202020204" pitchFamily="34" charset="0"/>
              </a:rPr>
              <a:t> to</a:t>
            </a:r>
            <a:r>
              <a:rPr lang="en-US" b="1" dirty="0">
                <a:latin typeface="Arial" panose="020B0604020202020204" pitchFamily="34" charset="0"/>
                <a:cs typeface="Arial" panose="020B0604020202020204" pitchFamily="34" charset="0"/>
              </a:rPr>
              <a:t> assessments</a:t>
            </a:r>
            <a:r>
              <a:rPr lang="en-US" dirty="0">
                <a:latin typeface="Arial" panose="020B0604020202020204" pitchFamily="34" charset="0"/>
                <a:cs typeface="Arial" panose="020B0604020202020204" pitchFamily="34" charset="0"/>
              </a:rPr>
              <a:t> to make them suitable for video</a:t>
            </a:r>
          </a:p>
        </p:txBody>
      </p:sp>
      <p:sp>
        <p:nvSpPr>
          <p:cNvPr id="18" name="TextBox 17">
            <a:extLst>
              <a:ext uri="{FF2B5EF4-FFF2-40B4-BE49-F238E27FC236}">
                <a16:creationId xmlns:a16="http://schemas.microsoft.com/office/drawing/2014/main" id="{235509C1-070F-D04A-945C-E49EC8DB8C20}"/>
              </a:ext>
            </a:extLst>
          </p:cNvPr>
          <p:cNvSpPr txBox="1"/>
          <p:nvPr/>
        </p:nvSpPr>
        <p:spPr>
          <a:xfrm>
            <a:off x="1223433" y="914403"/>
            <a:ext cx="9872042" cy="707886"/>
          </a:xfrm>
          <a:prstGeom prst="rect">
            <a:avLst/>
          </a:prstGeom>
          <a:noFill/>
        </p:spPr>
        <p:txBody>
          <a:bodyPr wrap="square" rtlCol="0">
            <a:spAutoFit/>
          </a:bodyPr>
          <a:lstStyle/>
          <a:p>
            <a:r>
              <a:rPr lang="en-US" sz="2000" b="1" dirty="0">
                <a:solidFill>
                  <a:srgbClr val="FF0000"/>
                </a:solidFill>
                <a:highlight>
                  <a:srgbClr val="FFFF00"/>
                </a:highlight>
                <a:latin typeface="Arial" panose="020B0604020202020204" pitchFamily="34" charset="0"/>
                <a:cs typeface="Arial" panose="020B0604020202020204" pitchFamily="34" charset="0"/>
              </a:rPr>
              <a:t>We are assuming that the Covid-19 infection risk will become less, but won’t go away, and Covid-19 will become a seasonal virus infection</a:t>
            </a:r>
          </a:p>
        </p:txBody>
      </p:sp>
      <p:pic>
        <p:nvPicPr>
          <p:cNvPr id="19" name="Picture 18">
            <a:extLst>
              <a:ext uri="{FF2B5EF4-FFF2-40B4-BE49-F238E27FC236}">
                <a16:creationId xmlns:a16="http://schemas.microsoft.com/office/drawing/2014/main" id="{BA664CBA-6CDE-CF44-803E-F4332F6935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9785" y="5934935"/>
            <a:ext cx="681899" cy="843553"/>
          </a:xfrm>
          <a:prstGeom prst="rect">
            <a:avLst/>
          </a:prstGeom>
        </p:spPr>
      </p:pic>
    </p:spTree>
    <p:extLst>
      <p:ext uri="{BB962C8B-B14F-4D97-AF65-F5344CB8AC3E}">
        <p14:creationId xmlns:p14="http://schemas.microsoft.com/office/powerpoint/2010/main" val="3188795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87" y="0"/>
            <a:ext cx="10515600" cy="1106228"/>
          </a:xfrm>
        </p:spPr>
        <p:txBody>
          <a:bodyPr>
            <a:normAutofit/>
          </a:bodyPr>
          <a:lstStyle/>
          <a:p>
            <a:pPr algn="ctr"/>
            <a:r>
              <a:rPr lang="en-US" dirty="0"/>
              <a:t>ASPIRE COVID-19 Update: Activated Sites</a:t>
            </a:r>
          </a:p>
        </p:txBody>
      </p:sp>
      <p:sp>
        <p:nvSpPr>
          <p:cNvPr id="3" name="Content Placeholder 2"/>
          <p:cNvSpPr>
            <a:spLocks noGrp="1"/>
          </p:cNvSpPr>
          <p:nvPr>
            <p:ph idx="1"/>
          </p:nvPr>
        </p:nvSpPr>
        <p:spPr>
          <a:xfrm>
            <a:off x="838200" y="1540042"/>
            <a:ext cx="10515600" cy="4636920"/>
          </a:xfrm>
        </p:spPr>
        <p:txBody>
          <a:bodyPr>
            <a:normAutofit/>
          </a:bodyPr>
          <a:lstStyle/>
          <a:p>
            <a:pPr marL="0" indent="0">
              <a:lnSpc>
                <a:spcPct val="100000"/>
              </a:lnSpc>
              <a:buNone/>
            </a:pPr>
            <a:r>
              <a:rPr lang="en-US" sz="2400" dirty="0"/>
              <a:t>At 30 Activated Sites:</a:t>
            </a:r>
          </a:p>
          <a:p>
            <a:pPr marL="800100" lvl="1" indent="-342900">
              <a:lnSpc>
                <a:spcPct val="100000"/>
              </a:lnSpc>
              <a:buFont typeface="Arial" panose="020B0604020202020204" pitchFamily="34" charset="0"/>
              <a:buChar char="•"/>
            </a:pPr>
            <a:r>
              <a:rPr lang="en-US" dirty="0"/>
              <a:t>Enrollment and randomization activities were suspended on </a:t>
            </a:r>
            <a:r>
              <a:rPr lang="en-US" b="1" dirty="0"/>
              <a:t>March 20, 2020</a:t>
            </a:r>
            <a:r>
              <a:rPr lang="en-US" dirty="0"/>
              <a:t>.  </a:t>
            </a:r>
          </a:p>
          <a:p>
            <a:pPr marL="800100" lvl="1" indent="-342900">
              <a:lnSpc>
                <a:spcPct val="100000"/>
              </a:lnSpc>
              <a:buFont typeface="Arial" panose="020B0604020202020204" pitchFamily="34" charset="0"/>
              <a:buChar char="•"/>
            </a:pPr>
            <a:r>
              <a:rPr lang="en-US" dirty="0"/>
              <a:t>Screening activities are continuing as permitted by local institutional policies.</a:t>
            </a:r>
          </a:p>
          <a:p>
            <a:pPr marL="1257300" lvl="2" indent="-342900">
              <a:lnSpc>
                <a:spcPct val="100000"/>
              </a:lnSpc>
              <a:buFont typeface="Arial" panose="020B0604020202020204" pitchFamily="34" charset="0"/>
              <a:buChar char="•"/>
            </a:pPr>
            <a:r>
              <a:rPr lang="en-US" sz="2400" dirty="0"/>
              <a:t>Per COVID-19 Impact Assessments in WebDCU:</a:t>
            </a:r>
          </a:p>
          <a:p>
            <a:pPr marL="1714500" lvl="3" indent="-342900">
              <a:lnSpc>
                <a:spcPct val="100000"/>
              </a:lnSpc>
              <a:buFont typeface="Arial" panose="020B0604020202020204" pitchFamily="34" charset="0"/>
              <a:buChar char="•"/>
            </a:pPr>
            <a:r>
              <a:rPr lang="en-US" sz="2400" dirty="0"/>
              <a:t>16 sites do not have restrictions on screening</a:t>
            </a:r>
          </a:p>
          <a:p>
            <a:pPr marL="1714500" lvl="3" indent="-342900">
              <a:lnSpc>
                <a:spcPct val="100000"/>
              </a:lnSpc>
              <a:buFont typeface="Arial" panose="020B0604020202020204" pitchFamily="34" charset="0"/>
              <a:buChar char="•"/>
            </a:pPr>
            <a:r>
              <a:rPr lang="en-US" sz="2400" dirty="0"/>
              <a:t>3 sites report an impact on screening </a:t>
            </a:r>
          </a:p>
          <a:p>
            <a:pPr marL="1714500" lvl="3" indent="-342900">
              <a:lnSpc>
                <a:spcPct val="100000"/>
              </a:lnSpc>
              <a:buFont typeface="Arial" panose="020B0604020202020204" pitchFamily="34" charset="0"/>
              <a:buChar char="•"/>
            </a:pPr>
            <a:r>
              <a:rPr lang="en-US" sz="2400" dirty="0"/>
              <a:t>11 sites have not completed the survey </a:t>
            </a:r>
          </a:p>
          <a:p>
            <a:pPr marL="800100" lvl="1" indent="-342900">
              <a:lnSpc>
                <a:spcPct val="100000"/>
              </a:lnSpc>
              <a:buFont typeface="Arial" panose="020B0604020202020204" pitchFamily="34" charset="0"/>
              <a:buChar char="•"/>
            </a:pPr>
            <a:r>
              <a:rPr lang="en-US" dirty="0"/>
              <a:t>Our protocol already allows consent via telephone/telehealth contact.  Methods to implement remote consent and randomization are being developed for consideration by the cIRB.</a:t>
            </a:r>
          </a:p>
        </p:txBody>
      </p:sp>
    </p:spTree>
    <p:extLst>
      <p:ext uri="{BB962C8B-B14F-4D97-AF65-F5344CB8AC3E}">
        <p14:creationId xmlns:p14="http://schemas.microsoft.com/office/powerpoint/2010/main" val="12272952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719" y="136527"/>
            <a:ext cx="11610561" cy="887477"/>
          </a:xfrm>
        </p:spPr>
        <p:txBody>
          <a:bodyPr>
            <a:noAutofit/>
          </a:bodyPr>
          <a:lstStyle/>
          <a:p>
            <a:pPr algn="ctr"/>
            <a:r>
              <a:rPr lang="en-US" dirty="0"/>
              <a:t>ASPIRE COVID-19 Update: Sites Pending Activation</a:t>
            </a:r>
          </a:p>
        </p:txBody>
      </p:sp>
      <p:sp>
        <p:nvSpPr>
          <p:cNvPr id="3" name="Content Placeholder 2"/>
          <p:cNvSpPr>
            <a:spLocks noGrp="1"/>
          </p:cNvSpPr>
          <p:nvPr>
            <p:ph idx="1"/>
          </p:nvPr>
        </p:nvSpPr>
        <p:spPr>
          <a:xfrm>
            <a:off x="838200" y="1753643"/>
            <a:ext cx="10515600" cy="4423319"/>
          </a:xfrm>
        </p:spPr>
        <p:txBody>
          <a:bodyPr/>
          <a:lstStyle/>
          <a:p>
            <a:pPr marL="0" indent="0">
              <a:lnSpc>
                <a:spcPct val="100000"/>
              </a:lnSpc>
              <a:buNone/>
            </a:pPr>
            <a:r>
              <a:rPr lang="en-US" sz="2400" b="1" dirty="0"/>
              <a:t>At 90 Sites Pending Activation</a:t>
            </a:r>
            <a:r>
              <a:rPr lang="en-US" sz="2400" dirty="0"/>
              <a:t>: </a:t>
            </a:r>
          </a:p>
          <a:p>
            <a:pPr marL="0" indent="0">
              <a:lnSpc>
                <a:spcPct val="150000"/>
              </a:lnSpc>
              <a:buNone/>
            </a:pPr>
            <a:r>
              <a:rPr lang="en-US" sz="2400" dirty="0"/>
              <a:t>As institutional guidelines allow, we are continuing with startup activities</a:t>
            </a:r>
          </a:p>
          <a:p>
            <a:pPr lvl="1">
              <a:lnSpc>
                <a:spcPct val="150000"/>
              </a:lnSpc>
              <a:spcBef>
                <a:spcPts val="0"/>
              </a:spcBef>
              <a:buFont typeface="Arial" panose="020B0604020202020204" pitchFamily="34" charset="0"/>
              <a:buChar char="•"/>
            </a:pPr>
            <a:r>
              <a:rPr lang="en-US" dirty="0">
                <a:ea typeface="Calibri" panose="020F0502020204030204" pitchFamily="34" charset="0"/>
              </a:rPr>
              <a:t> Finalizing clinical trial agreement (32 sites)</a:t>
            </a:r>
          </a:p>
          <a:p>
            <a:pPr lvl="1">
              <a:lnSpc>
                <a:spcPct val="150000"/>
              </a:lnSpc>
              <a:spcBef>
                <a:spcPts val="0"/>
              </a:spcBef>
              <a:buFont typeface="Arial" panose="020B0604020202020204" pitchFamily="34" charset="0"/>
              <a:buChar char="•"/>
            </a:pPr>
            <a:r>
              <a:rPr lang="en-US" dirty="0">
                <a:ea typeface="Calibri" panose="020F0502020204030204" pitchFamily="34" charset="0"/>
              </a:rPr>
              <a:t> Submitting </a:t>
            </a:r>
            <a:r>
              <a:rPr lang="en-US" dirty="0" err="1">
                <a:ea typeface="Calibri" panose="020F0502020204030204" pitchFamily="34" charset="0"/>
              </a:rPr>
              <a:t>cIRB</a:t>
            </a:r>
            <a:r>
              <a:rPr lang="en-US" dirty="0">
                <a:ea typeface="Calibri" panose="020F0502020204030204" pitchFamily="34" charset="0"/>
              </a:rPr>
              <a:t> (38 sites)</a:t>
            </a:r>
          </a:p>
          <a:p>
            <a:pPr lvl="1">
              <a:lnSpc>
                <a:spcPct val="150000"/>
              </a:lnSpc>
              <a:spcBef>
                <a:spcPts val="0"/>
              </a:spcBef>
              <a:buFont typeface="Arial" panose="020B0604020202020204" pitchFamily="34" charset="0"/>
              <a:buChar char="•"/>
            </a:pPr>
            <a:r>
              <a:rPr lang="en-US" dirty="0">
                <a:ea typeface="Calibri" panose="020F0502020204030204" pitchFamily="34" charset="0"/>
              </a:rPr>
              <a:t> Conducting readiness call (72 sites)</a:t>
            </a:r>
          </a:p>
          <a:p>
            <a:pPr lvl="1">
              <a:lnSpc>
                <a:spcPct val="150000"/>
              </a:lnSpc>
              <a:spcBef>
                <a:spcPts val="0"/>
              </a:spcBef>
              <a:buFont typeface="Arial" panose="020B0604020202020204" pitchFamily="34" charset="0"/>
              <a:buChar char="•"/>
            </a:pPr>
            <a:r>
              <a:rPr lang="en-US" dirty="0"/>
              <a:t> Completing regulatory documents (87 sites)</a:t>
            </a:r>
          </a:p>
          <a:p>
            <a:pPr lvl="1">
              <a:lnSpc>
                <a:spcPct val="150000"/>
              </a:lnSpc>
              <a:spcBef>
                <a:spcPts val="0"/>
              </a:spcBef>
              <a:buFont typeface="Arial" panose="020B0604020202020204" pitchFamily="34" charset="0"/>
              <a:buChar char="•"/>
            </a:pPr>
            <a:endParaRPr lang="en-US" dirty="0"/>
          </a:p>
          <a:p>
            <a:pPr marL="0" indent="0">
              <a:buNone/>
            </a:pPr>
            <a:endParaRPr lang="en-US" dirty="0"/>
          </a:p>
        </p:txBody>
      </p:sp>
    </p:spTree>
    <p:extLst>
      <p:ext uri="{BB962C8B-B14F-4D97-AF65-F5344CB8AC3E}">
        <p14:creationId xmlns:p14="http://schemas.microsoft.com/office/powerpoint/2010/main" val="27629513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07431" y="3507599"/>
            <a:ext cx="8510446" cy="1564131"/>
          </a:xfrm>
        </p:spPr>
        <p:txBody>
          <a:bodyPr>
            <a:noAutofit/>
          </a:bodyPr>
          <a:lstStyle/>
          <a:p>
            <a:pPr algn="ctr"/>
            <a:r>
              <a:rPr lang="en-US" sz="2800" b="1" dirty="0">
                <a:solidFill>
                  <a:schemeClr val="tx2"/>
                </a:solidFill>
                <a:latin typeface="Arial Rounded MT Bold" panose="020F0704030504030204" pitchFamily="34" charset="0"/>
                <a:cs typeface="Calibri" panose="020F0502020204030204" pitchFamily="34" charset="0"/>
              </a:rPr>
              <a:t>COVID-19 Priorities</a:t>
            </a:r>
            <a:r>
              <a:rPr lang="en-US" sz="2800" b="1" dirty="0">
                <a:solidFill>
                  <a:schemeClr val="tx1"/>
                </a:solidFill>
                <a:latin typeface="Candara" panose="020E0502030303020204" pitchFamily="34" charset="0"/>
                <a:cs typeface="Calibri" panose="020F0502020204030204" pitchFamily="34" charset="0"/>
              </a:rPr>
              <a:t/>
            </a:r>
            <a:br>
              <a:rPr lang="en-US" sz="2800" b="1" dirty="0">
                <a:solidFill>
                  <a:schemeClr val="tx1"/>
                </a:solidFill>
                <a:latin typeface="Candara" panose="020E0502030303020204" pitchFamily="34" charset="0"/>
                <a:cs typeface="Calibri" panose="020F0502020204030204" pitchFamily="34" charset="0"/>
              </a:rPr>
            </a:br>
            <a:endParaRPr lang="en-US" sz="2800" b="1" dirty="0">
              <a:solidFill>
                <a:schemeClr val="tx1"/>
              </a:solidFill>
              <a:latin typeface="Candara" panose="020E0502030303020204" pitchFamily="34" charset="0"/>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3433981" y="6170544"/>
            <a:ext cx="521335" cy="589109"/>
          </a:xfrm>
          <a:prstGeom prst="rect">
            <a:avLst/>
          </a:prstGeom>
        </p:spPr>
      </p:pic>
      <p:pic>
        <p:nvPicPr>
          <p:cNvPr id="8" name="Picture 7"/>
          <p:cNvPicPr>
            <a:picLocks noChangeAspect="1"/>
          </p:cNvPicPr>
          <p:nvPr/>
        </p:nvPicPr>
        <p:blipFill>
          <a:blip r:embed="rId3"/>
          <a:stretch>
            <a:fillRect/>
          </a:stretch>
        </p:blipFill>
        <p:spPr>
          <a:xfrm rot="21600000">
            <a:off x="4147876" y="6063191"/>
            <a:ext cx="762066" cy="688908"/>
          </a:xfrm>
          <a:prstGeom prst="rect">
            <a:avLst/>
          </a:prstGeom>
        </p:spPr>
      </p:pic>
      <p:pic>
        <p:nvPicPr>
          <p:cNvPr id="9" name="Picture 8"/>
          <p:cNvPicPr>
            <a:picLocks noChangeAspect="1"/>
          </p:cNvPicPr>
          <p:nvPr/>
        </p:nvPicPr>
        <p:blipFill>
          <a:blip r:embed="rId4"/>
          <a:stretch>
            <a:fillRect/>
          </a:stretch>
        </p:blipFill>
        <p:spPr>
          <a:xfrm>
            <a:off x="5016698" y="6171572"/>
            <a:ext cx="501606" cy="566815"/>
          </a:xfrm>
          <a:prstGeom prst="rect">
            <a:avLst/>
          </a:prstGeom>
        </p:spPr>
      </p:pic>
      <p:pic>
        <p:nvPicPr>
          <p:cNvPr id="2" name="Picture 1">
            <a:extLst>
              <a:ext uri="{FF2B5EF4-FFF2-40B4-BE49-F238E27FC236}">
                <a16:creationId xmlns:a16="http://schemas.microsoft.com/office/drawing/2014/main" id="{E2D1FF29-EF4C-0441-A32F-CB74E14C8B82}"/>
              </a:ext>
            </a:extLst>
          </p:cNvPr>
          <p:cNvPicPr>
            <a:picLocks noChangeAspect="1"/>
          </p:cNvPicPr>
          <p:nvPr/>
        </p:nvPicPr>
        <p:blipFill>
          <a:blip r:embed="rId5"/>
          <a:stretch>
            <a:fillRect/>
          </a:stretch>
        </p:blipFill>
        <p:spPr>
          <a:xfrm>
            <a:off x="5739957" y="6126213"/>
            <a:ext cx="1724104" cy="611482"/>
          </a:xfrm>
          <a:prstGeom prst="rect">
            <a:avLst/>
          </a:prstGeom>
        </p:spPr>
      </p:pic>
      <p:sp>
        <p:nvSpPr>
          <p:cNvPr id="10" name="TextBox 9">
            <a:extLst>
              <a:ext uri="{FF2B5EF4-FFF2-40B4-BE49-F238E27FC236}">
                <a16:creationId xmlns:a16="http://schemas.microsoft.com/office/drawing/2014/main" id="{8BA056A8-ED48-1347-8CE6-AE065123C9A5}"/>
              </a:ext>
            </a:extLst>
          </p:cNvPr>
          <p:cNvSpPr txBox="1"/>
          <p:nvPr/>
        </p:nvSpPr>
        <p:spPr>
          <a:xfrm>
            <a:off x="7558537" y="6252493"/>
            <a:ext cx="1497526" cy="369332"/>
          </a:xfrm>
          <a:prstGeom prst="rect">
            <a:avLst/>
          </a:prstGeom>
          <a:noFill/>
        </p:spPr>
        <p:txBody>
          <a:bodyPr wrap="none" rtlCol="0">
            <a:spAutoFit/>
          </a:bodyPr>
          <a:lstStyle/>
          <a:p>
            <a:r>
              <a:rPr lang="en-US" dirty="0">
                <a:latin typeface="Candara" panose="020E0502030303020204" pitchFamily="34" charset="0"/>
                <a:cs typeface="Lucida Sans Unicode" panose="020B0602030504020204" pitchFamily="34" charset="0"/>
              </a:rPr>
              <a:t>U01NS102289</a:t>
            </a:r>
            <a:endParaRPr lang="en-US" dirty="0">
              <a:latin typeface="Candara" panose="020E0502030303020204" pitchFamily="34" charset="0"/>
            </a:endParaRPr>
          </a:p>
        </p:txBody>
      </p:sp>
      <p:pic>
        <p:nvPicPr>
          <p:cNvPr id="12" name="Picture 11"/>
          <p:cNvPicPr>
            <a:picLocks noChangeAspect="1"/>
          </p:cNvPicPr>
          <p:nvPr/>
        </p:nvPicPr>
        <p:blipFill>
          <a:blip r:embed="rId6"/>
          <a:stretch>
            <a:fillRect/>
          </a:stretch>
        </p:blipFill>
        <p:spPr>
          <a:xfrm>
            <a:off x="2103226" y="645612"/>
            <a:ext cx="8029617" cy="2495401"/>
          </a:xfrm>
          <a:prstGeom prst="rect">
            <a:avLst/>
          </a:prstGeom>
        </p:spPr>
      </p:pic>
    </p:spTree>
    <p:extLst>
      <p:ext uri="{BB962C8B-B14F-4D97-AF65-F5344CB8AC3E}">
        <p14:creationId xmlns:p14="http://schemas.microsoft.com/office/powerpoint/2010/main" val="3332557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331606-5183-2340-B406-EA9AB0E00C37}"/>
              </a:ext>
            </a:extLst>
          </p:cNvPr>
          <p:cNvSpPr>
            <a:spLocks noGrp="1"/>
          </p:cNvSpPr>
          <p:nvPr>
            <p:ph idx="1"/>
          </p:nvPr>
        </p:nvSpPr>
        <p:spPr>
          <a:xfrm>
            <a:off x="429768" y="466532"/>
            <a:ext cx="11513416" cy="578498"/>
          </a:xfrm>
        </p:spPr>
        <p:txBody>
          <a:bodyPr/>
          <a:lstStyle/>
          <a:p>
            <a:pPr marL="0" indent="0">
              <a:buNone/>
            </a:pPr>
            <a:r>
              <a:rPr lang="en-US" dirty="0">
                <a:latin typeface="Arial Rounded MT Bold" panose="020F0704030504030204" pitchFamily="34" charset="0"/>
              </a:rPr>
              <a:t>1.  </a:t>
            </a:r>
            <a:r>
              <a:rPr lang="en-US" sz="2000" dirty="0">
                <a:latin typeface="Arial Rounded MT Bold" panose="020F0704030504030204" pitchFamily="34" charset="0"/>
              </a:rPr>
              <a:t>Working with sites pending completion of startup materials (CTA &amp; </a:t>
            </a:r>
            <a:r>
              <a:rPr lang="en-US" sz="2000" dirty="0" err="1">
                <a:latin typeface="Arial Rounded MT Bold" panose="020F0704030504030204" pitchFamily="34" charset="0"/>
              </a:rPr>
              <a:t>cIRB</a:t>
            </a:r>
            <a:r>
              <a:rPr lang="en-US" sz="2000" dirty="0">
                <a:latin typeface="Arial Rounded MT Bold" panose="020F0704030504030204" pitchFamily="34" charset="0"/>
              </a:rPr>
              <a:t>) </a:t>
            </a:r>
            <a:r>
              <a:rPr lang="en-US" sz="2000" dirty="0" err="1">
                <a:latin typeface="Arial Rounded MT Bold" panose="020F0704030504030204" pitchFamily="34" charset="0"/>
              </a:rPr>
              <a:t>ççç</a:t>
            </a:r>
            <a:endParaRPr lang="en-US" sz="2000" dirty="0">
              <a:latin typeface="Arial Rounded MT Bold" panose="020F0704030504030204" pitchFamily="34" charset="77"/>
            </a:endParaRPr>
          </a:p>
        </p:txBody>
      </p:sp>
      <p:graphicFrame>
        <p:nvGraphicFramePr>
          <p:cNvPr id="5" name="Table 4">
            <a:extLst>
              <a:ext uri="{FF2B5EF4-FFF2-40B4-BE49-F238E27FC236}">
                <a16:creationId xmlns:a16="http://schemas.microsoft.com/office/drawing/2014/main" id="{E794CD8C-377B-794D-9A36-CA123EF86555}"/>
              </a:ext>
            </a:extLst>
          </p:cNvPr>
          <p:cNvGraphicFramePr>
            <a:graphicFrameLocks noGrp="1"/>
          </p:cNvGraphicFramePr>
          <p:nvPr>
            <p:extLst/>
          </p:nvPr>
        </p:nvGraphicFramePr>
        <p:xfrm>
          <a:off x="1029742" y="1045030"/>
          <a:ext cx="9895660" cy="1413593"/>
        </p:xfrm>
        <a:graphic>
          <a:graphicData uri="http://schemas.openxmlformats.org/drawingml/2006/table">
            <a:tbl>
              <a:tblPr firstRow="1" bandRow="1">
                <a:tableStyleId>{5C22544A-7EE6-4342-B048-85BDC9FD1C3A}</a:tableStyleId>
              </a:tblPr>
              <a:tblGrid>
                <a:gridCol w="2473915">
                  <a:extLst>
                    <a:ext uri="{9D8B030D-6E8A-4147-A177-3AD203B41FA5}">
                      <a16:colId xmlns:a16="http://schemas.microsoft.com/office/drawing/2014/main" val="20000"/>
                    </a:ext>
                  </a:extLst>
                </a:gridCol>
                <a:gridCol w="2473915">
                  <a:extLst>
                    <a:ext uri="{9D8B030D-6E8A-4147-A177-3AD203B41FA5}">
                      <a16:colId xmlns:a16="http://schemas.microsoft.com/office/drawing/2014/main" val="20001"/>
                    </a:ext>
                  </a:extLst>
                </a:gridCol>
                <a:gridCol w="2473915">
                  <a:extLst>
                    <a:ext uri="{9D8B030D-6E8A-4147-A177-3AD203B41FA5}">
                      <a16:colId xmlns:a16="http://schemas.microsoft.com/office/drawing/2014/main" val="20002"/>
                    </a:ext>
                  </a:extLst>
                </a:gridCol>
                <a:gridCol w="2473915">
                  <a:extLst>
                    <a:ext uri="{9D8B030D-6E8A-4147-A177-3AD203B41FA5}">
                      <a16:colId xmlns:a16="http://schemas.microsoft.com/office/drawing/2014/main" val="20003"/>
                    </a:ext>
                  </a:extLst>
                </a:gridCol>
              </a:tblGrid>
              <a:tr h="307416">
                <a:tc>
                  <a:txBody>
                    <a:bodyPr/>
                    <a:lstStyle/>
                    <a:p>
                      <a:pPr algn="ctr"/>
                      <a:r>
                        <a:rPr lang="en-US" sz="1600" dirty="0">
                          <a:latin typeface="Arial Rounded MT Bold" panose="020F0704030504030204" pitchFamily="34" charset="0"/>
                        </a:rPr>
                        <a:t>STATUS</a:t>
                      </a:r>
                    </a:p>
                  </a:txBody>
                  <a:tcPr/>
                </a:tc>
                <a:tc>
                  <a:txBody>
                    <a:bodyPr/>
                    <a:lstStyle/>
                    <a:p>
                      <a:pPr algn="ctr"/>
                      <a:r>
                        <a:rPr lang="en-US" sz="1600" dirty="0">
                          <a:latin typeface="Arial Rounded MT Bold" panose="020F0704030504030204" pitchFamily="34" charset="0"/>
                        </a:rPr>
                        <a:t>CTA</a:t>
                      </a:r>
                    </a:p>
                  </a:txBody>
                  <a:tcPr/>
                </a:tc>
                <a:tc>
                  <a:txBody>
                    <a:bodyPr/>
                    <a:lstStyle/>
                    <a:p>
                      <a:pPr algn="ctr"/>
                      <a:r>
                        <a:rPr lang="en-US" sz="1600" dirty="0" err="1">
                          <a:latin typeface="Arial Rounded MT Bold" panose="020F0704030504030204" pitchFamily="34" charset="0"/>
                        </a:rPr>
                        <a:t>cIRB</a:t>
                      </a:r>
                      <a:endParaRPr lang="en-US" sz="1600" dirty="0">
                        <a:latin typeface="Arial Rounded MT Bold" panose="020F0704030504030204" pitchFamily="34" charset="0"/>
                      </a:endParaRPr>
                    </a:p>
                  </a:txBody>
                  <a:tcPr/>
                </a:tc>
                <a:tc>
                  <a:txBody>
                    <a:bodyPr/>
                    <a:lstStyle/>
                    <a:p>
                      <a:pPr algn="ctr"/>
                      <a:r>
                        <a:rPr lang="en-US" sz="1600" dirty="0">
                          <a:latin typeface="Arial Rounded MT Bold" panose="020F0704030504030204" pitchFamily="34" charset="0"/>
                        </a:rPr>
                        <a:t>CTA + </a:t>
                      </a:r>
                      <a:r>
                        <a:rPr lang="en-US" sz="1600" dirty="0" err="1">
                          <a:latin typeface="Arial Rounded MT Bold" panose="020F0704030504030204" pitchFamily="34" charset="0"/>
                        </a:rPr>
                        <a:t>cIRB</a:t>
                      </a:r>
                      <a:endParaRPr lang="en-US" sz="1600" dirty="0">
                        <a:latin typeface="Arial Rounded MT Bold" panose="020F0704030504030204" pitchFamily="34" charset="0"/>
                      </a:endParaRPr>
                    </a:p>
                  </a:txBody>
                  <a:tcPr/>
                </a:tc>
                <a:extLst>
                  <a:ext uri="{0D108BD9-81ED-4DB2-BD59-A6C34878D82A}">
                    <a16:rowId xmlns:a16="http://schemas.microsoft.com/office/drawing/2014/main" val="10000"/>
                  </a:ext>
                </a:extLst>
              </a:tr>
              <a:tr h="530992">
                <a:tc>
                  <a:txBody>
                    <a:bodyPr/>
                    <a:lstStyle/>
                    <a:p>
                      <a:pPr algn="ctr"/>
                      <a:r>
                        <a:rPr lang="en-US" sz="1600" dirty="0">
                          <a:latin typeface="Arial Rounded MT Bold" panose="020F0704030504030204" pitchFamily="34" charset="0"/>
                        </a:rPr>
                        <a:t>Fully executed/Approved</a:t>
                      </a:r>
                    </a:p>
                  </a:txBody>
                  <a:tcPr/>
                </a:tc>
                <a:tc>
                  <a:txBody>
                    <a:bodyPr/>
                    <a:lstStyle/>
                    <a:p>
                      <a:pPr algn="ctr"/>
                      <a:r>
                        <a:rPr lang="en-US" sz="1600" dirty="0">
                          <a:latin typeface="Arial Rounded MT Bold" panose="020F0704030504030204" pitchFamily="34" charset="0"/>
                        </a:rPr>
                        <a:t>77</a:t>
                      </a:r>
                    </a:p>
                  </a:txBody>
                  <a:tcPr/>
                </a:tc>
                <a:tc>
                  <a:txBody>
                    <a:bodyPr/>
                    <a:lstStyle/>
                    <a:p>
                      <a:pPr algn="ctr"/>
                      <a:r>
                        <a:rPr lang="en-US" sz="1600" dirty="0">
                          <a:latin typeface="Arial Rounded MT Bold" panose="020F0704030504030204" pitchFamily="34" charset="0"/>
                        </a:rPr>
                        <a:t>56</a:t>
                      </a:r>
                    </a:p>
                  </a:txBody>
                  <a:tcPr/>
                </a:tc>
                <a:tc>
                  <a:txBody>
                    <a:bodyPr/>
                    <a:lstStyle/>
                    <a:p>
                      <a:pPr algn="ctr"/>
                      <a:r>
                        <a:rPr lang="en-US" sz="1600" dirty="0">
                          <a:latin typeface="Arial Rounded MT Bold" panose="020F0704030504030204" pitchFamily="34" charset="0"/>
                        </a:rPr>
                        <a:t>44</a:t>
                      </a:r>
                    </a:p>
                  </a:txBody>
                  <a:tcPr/>
                </a:tc>
                <a:extLst>
                  <a:ext uri="{0D108BD9-81ED-4DB2-BD59-A6C34878D82A}">
                    <a16:rowId xmlns:a16="http://schemas.microsoft.com/office/drawing/2014/main" val="10001"/>
                  </a:ext>
                </a:extLst>
              </a:tr>
              <a:tr h="499193">
                <a:tc>
                  <a:txBody>
                    <a:bodyPr/>
                    <a:lstStyle/>
                    <a:p>
                      <a:pPr algn="ctr"/>
                      <a:r>
                        <a:rPr lang="en-US" sz="1600" dirty="0">
                          <a:latin typeface="Arial Rounded MT Bold" panose="020F0704030504030204" pitchFamily="34" charset="0"/>
                        </a:rPr>
                        <a:t>Pending/In process</a:t>
                      </a:r>
                    </a:p>
                  </a:txBody>
                  <a:tcPr/>
                </a:tc>
                <a:tc>
                  <a:txBody>
                    <a:bodyPr/>
                    <a:lstStyle/>
                    <a:p>
                      <a:pPr algn="ctr"/>
                      <a:r>
                        <a:rPr lang="en-US" sz="1600" dirty="0">
                          <a:latin typeface="Arial Rounded MT Bold" panose="020F0704030504030204" pitchFamily="34" charset="0"/>
                        </a:rPr>
                        <a:t>12</a:t>
                      </a:r>
                    </a:p>
                  </a:txBody>
                  <a:tcPr/>
                </a:tc>
                <a:tc>
                  <a:txBody>
                    <a:bodyPr/>
                    <a:lstStyle/>
                    <a:p>
                      <a:pPr algn="ctr"/>
                      <a:r>
                        <a:rPr lang="en-US" sz="1600" dirty="0">
                          <a:latin typeface="Arial Rounded MT Bold" panose="020F0704030504030204" pitchFamily="34" charset="0"/>
                        </a:rPr>
                        <a:t>20</a:t>
                      </a:r>
                    </a:p>
                  </a:txBody>
                  <a:tcPr/>
                </a:tc>
                <a:tc>
                  <a:txBody>
                    <a:bodyPr/>
                    <a:lstStyle/>
                    <a:p>
                      <a:pPr algn="ctr"/>
                      <a:r>
                        <a:rPr lang="en-US" sz="1600" dirty="0">
                          <a:latin typeface="Arial Rounded MT Bold" panose="020F0704030504030204" pitchFamily="34" charset="0"/>
                        </a:rPr>
                        <a:t>12</a:t>
                      </a:r>
                    </a:p>
                  </a:txBody>
                  <a:tcPr/>
                </a:tc>
                <a:extLst>
                  <a:ext uri="{0D108BD9-81ED-4DB2-BD59-A6C34878D82A}">
                    <a16:rowId xmlns:a16="http://schemas.microsoft.com/office/drawing/2014/main" val="10002"/>
                  </a:ext>
                </a:extLst>
              </a:tr>
            </a:tbl>
          </a:graphicData>
        </a:graphic>
      </p:graphicFrame>
      <p:sp>
        <p:nvSpPr>
          <p:cNvPr id="6" name="Content Placeholder 2">
            <a:extLst>
              <a:ext uri="{FF2B5EF4-FFF2-40B4-BE49-F238E27FC236}">
                <a16:creationId xmlns:a16="http://schemas.microsoft.com/office/drawing/2014/main" id="{53FC980E-2987-F24E-B00C-6234211F6C6C}"/>
              </a:ext>
            </a:extLst>
          </p:cNvPr>
          <p:cNvSpPr txBox="1">
            <a:spLocks/>
          </p:cNvSpPr>
          <p:nvPr/>
        </p:nvSpPr>
        <p:spPr>
          <a:xfrm>
            <a:off x="0" y="2337063"/>
            <a:ext cx="11513416" cy="57849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dirty="0">
                <a:latin typeface="Arial Rounded MT Bold" panose="020F0704030504030204" pitchFamily="34" charset="0"/>
              </a:rPr>
              <a:t>	</a:t>
            </a:r>
            <a:r>
              <a:rPr lang="en-US" sz="1600" i="1" dirty="0">
                <a:solidFill>
                  <a:srgbClr val="C00000"/>
                </a:solidFill>
                <a:latin typeface="Arial Rounded MT Bold" panose="020F0704030504030204" pitchFamily="34" charset="0"/>
              </a:rPr>
              <a:t>18 Canadian sites pending Fogarty approval</a:t>
            </a:r>
            <a:r>
              <a:rPr lang="en-US" dirty="0">
                <a:solidFill>
                  <a:srgbClr val="C00000"/>
                </a:solidFill>
                <a:latin typeface="Arial Rounded MT Bold" panose="020F0704030504030204" pitchFamily="34" charset="0"/>
              </a:rPr>
              <a:t> </a:t>
            </a:r>
            <a:endParaRPr lang="en-US" dirty="0">
              <a:solidFill>
                <a:srgbClr val="C00000"/>
              </a:solidFill>
              <a:latin typeface="Arial Rounded MT Bold" panose="020F0704030504030204" pitchFamily="34" charset="77"/>
            </a:endParaRPr>
          </a:p>
        </p:txBody>
      </p:sp>
      <p:sp>
        <p:nvSpPr>
          <p:cNvPr id="7" name="Content Placeholder 2">
            <a:extLst>
              <a:ext uri="{FF2B5EF4-FFF2-40B4-BE49-F238E27FC236}">
                <a16:creationId xmlns:a16="http://schemas.microsoft.com/office/drawing/2014/main" id="{6772A9A6-3E32-9F49-B865-ECE1E2FD2037}"/>
              </a:ext>
            </a:extLst>
          </p:cNvPr>
          <p:cNvSpPr txBox="1">
            <a:spLocks/>
          </p:cNvSpPr>
          <p:nvPr/>
        </p:nvSpPr>
        <p:spPr>
          <a:xfrm>
            <a:off x="429768" y="2866971"/>
            <a:ext cx="11513416" cy="57849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dirty="0">
                <a:latin typeface="Arial Rounded MT Bold" panose="020F0704030504030204" pitchFamily="34" charset="0"/>
              </a:rPr>
              <a:t>2.  </a:t>
            </a:r>
            <a:r>
              <a:rPr lang="en-US" sz="2000" dirty="0">
                <a:latin typeface="Arial Rounded MT Bold" panose="020F0704030504030204" pitchFamily="34" charset="0"/>
              </a:rPr>
              <a:t>Complete site readiness calls to get sites released to enroll </a:t>
            </a:r>
            <a:endParaRPr lang="en-US" sz="2000" dirty="0">
              <a:latin typeface="Arial Rounded MT Bold" panose="020F0704030504030204" pitchFamily="34" charset="77"/>
            </a:endParaRPr>
          </a:p>
        </p:txBody>
      </p:sp>
      <p:sp>
        <p:nvSpPr>
          <p:cNvPr id="8" name="Oval Callout 7">
            <a:extLst>
              <a:ext uri="{FF2B5EF4-FFF2-40B4-BE49-F238E27FC236}">
                <a16:creationId xmlns:a16="http://schemas.microsoft.com/office/drawing/2014/main" id="{DE533016-F063-614C-9775-EEF8722F8237}"/>
              </a:ext>
            </a:extLst>
          </p:cNvPr>
          <p:cNvSpPr/>
          <p:nvPr/>
        </p:nvSpPr>
        <p:spPr>
          <a:xfrm>
            <a:off x="10058647" y="1617314"/>
            <a:ext cx="1375646" cy="612648"/>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rial Rounded MT Bold" panose="020F0704030504030204" pitchFamily="34" charset="0"/>
              </a:rPr>
              <a:t>10 responded</a:t>
            </a:r>
          </a:p>
        </p:txBody>
      </p:sp>
      <p:sp>
        <p:nvSpPr>
          <p:cNvPr id="9" name="Rectangle 8">
            <a:extLst>
              <a:ext uri="{FF2B5EF4-FFF2-40B4-BE49-F238E27FC236}">
                <a16:creationId xmlns:a16="http://schemas.microsoft.com/office/drawing/2014/main" id="{0375FDB4-ABBF-8941-9FF0-E811CF4735E2}"/>
              </a:ext>
            </a:extLst>
          </p:cNvPr>
          <p:cNvSpPr/>
          <p:nvPr/>
        </p:nvSpPr>
        <p:spPr>
          <a:xfrm>
            <a:off x="1029742" y="3179312"/>
            <a:ext cx="6096000" cy="923330"/>
          </a:xfrm>
          <a:prstGeom prst="rect">
            <a:avLst/>
          </a:prstGeom>
        </p:spPr>
        <p:txBody>
          <a:bodyPr>
            <a:spAutoFit/>
          </a:bodyPr>
          <a:lstStyle/>
          <a:p>
            <a:pPr marL="285750" indent="-285750">
              <a:buFontTx/>
              <a:buChar char="-"/>
            </a:pPr>
            <a:r>
              <a:rPr lang="en-US" dirty="0">
                <a:latin typeface="Arial Rounded MT Bold" panose="020F0704030504030204" pitchFamily="34" charset="0"/>
              </a:rPr>
              <a:t>Completed 21 calls</a:t>
            </a:r>
          </a:p>
          <a:p>
            <a:pPr marL="285750" indent="-285750">
              <a:buFontTx/>
              <a:buChar char="-"/>
            </a:pPr>
            <a:r>
              <a:rPr lang="en-US" dirty="0">
                <a:latin typeface="Arial Rounded MT Bold" panose="020F0704030504030204" pitchFamily="34" charset="0"/>
              </a:rPr>
              <a:t>13 scheduled</a:t>
            </a:r>
          </a:p>
          <a:p>
            <a:pPr marL="285750" indent="-285750">
              <a:buFontTx/>
              <a:buChar char="-"/>
            </a:pPr>
            <a:r>
              <a:rPr lang="en-US" dirty="0">
                <a:latin typeface="Arial Rounded MT Bold" panose="020F0704030504030204" pitchFamily="34" charset="0"/>
              </a:rPr>
              <a:t>10 to be scheduled</a:t>
            </a:r>
          </a:p>
        </p:txBody>
      </p:sp>
      <p:sp>
        <p:nvSpPr>
          <p:cNvPr id="10" name="Content Placeholder 2">
            <a:extLst>
              <a:ext uri="{FF2B5EF4-FFF2-40B4-BE49-F238E27FC236}">
                <a16:creationId xmlns:a16="http://schemas.microsoft.com/office/drawing/2014/main" id="{A5518FBC-CEC9-8247-9152-696066589165}"/>
              </a:ext>
            </a:extLst>
          </p:cNvPr>
          <p:cNvSpPr txBox="1">
            <a:spLocks/>
          </p:cNvSpPr>
          <p:nvPr/>
        </p:nvSpPr>
        <p:spPr>
          <a:xfrm>
            <a:off x="420702" y="4188599"/>
            <a:ext cx="11513416" cy="1426558"/>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2000" dirty="0">
                <a:latin typeface="Arial Rounded MT Bold" panose="020F0704030504030204" pitchFamily="34" charset="0"/>
              </a:rPr>
              <a:t>3.  Exploring the possibility of re-opening enrollment at sites which were released to enroll if   </a:t>
            </a:r>
          </a:p>
          <a:p>
            <a:pPr marL="0" indent="0">
              <a:buNone/>
            </a:pPr>
            <a:r>
              <a:rPr lang="en-US" sz="2000" dirty="0">
                <a:latin typeface="Arial Rounded MT Bold" panose="020F0704030504030204" pitchFamily="34" charset="0"/>
              </a:rPr>
              <a:t>      local conditions/regulations permit the conduct of non-COVET research – </a:t>
            </a:r>
            <a:r>
              <a:rPr lang="en-US" sz="2000" i="1" dirty="0">
                <a:solidFill>
                  <a:srgbClr val="C00000"/>
                </a:solidFill>
                <a:latin typeface="Arial Rounded MT Bold" panose="020F0704030504030204" pitchFamily="34" charset="0"/>
              </a:rPr>
              <a:t>Shipping of </a:t>
            </a:r>
          </a:p>
          <a:p>
            <a:pPr marL="0" indent="0">
              <a:buNone/>
            </a:pPr>
            <a:r>
              <a:rPr lang="en-US" sz="2000" i="1" dirty="0">
                <a:solidFill>
                  <a:srgbClr val="C00000"/>
                </a:solidFill>
                <a:latin typeface="Arial Rounded MT Bold" panose="020F0704030504030204" pitchFamily="34" charset="0"/>
              </a:rPr>
              <a:t>      blood tubes is a rate-limiting step!</a:t>
            </a:r>
            <a:endParaRPr lang="en-US" sz="2000" dirty="0">
              <a:latin typeface="Arial Rounded MT Bold" panose="020F0704030504030204" pitchFamily="34" charset="0"/>
            </a:endParaRPr>
          </a:p>
          <a:p>
            <a:pPr marL="0" indent="0">
              <a:buNone/>
            </a:pPr>
            <a:r>
              <a:rPr lang="en-US" sz="2000" dirty="0">
                <a:latin typeface="Arial Rounded MT Bold" panose="020F0704030504030204" pitchFamily="34" charset="0"/>
              </a:rPr>
              <a:t>  </a:t>
            </a:r>
            <a:endParaRPr lang="en-US" sz="2000" dirty="0">
              <a:latin typeface="Arial Rounded MT Bold" panose="020F0704030504030204" pitchFamily="34" charset="77"/>
            </a:endParaRPr>
          </a:p>
        </p:txBody>
      </p:sp>
      <p:sp>
        <p:nvSpPr>
          <p:cNvPr id="11" name="Content Placeholder 2">
            <a:extLst>
              <a:ext uri="{FF2B5EF4-FFF2-40B4-BE49-F238E27FC236}">
                <a16:creationId xmlns:a16="http://schemas.microsoft.com/office/drawing/2014/main" id="{CEDF4D70-9144-2F48-BA95-49659798179D}"/>
              </a:ext>
            </a:extLst>
          </p:cNvPr>
          <p:cNvSpPr txBox="1">
            <a:spLocks/>
          </p:cNvSpPr>
          <p:nvPr/>
        </p:nvSpPr>
        <p:spPr>
          <a:xfrm>
            <a:off x="420702" y="5375680"/>
            <a:ext cx="11513416" cy="808215"/>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2000" dirty="0">
                <a:latin typeface="Arial Rounded MT Bold" panose="020F0704030504030204" pitchFamily="34" charset="0"/>
              </a:rPr>
              <a:t>4.  Beginning to explore the feasibility of remote consent – </a:t>
            </a:r>
            <a:r>
              <a:rPr lang="en-US" sz="2000" i="1" dirty="0">
                <a:solidFill>
                  <a:srgbClr val="C00000"/>
                </a:solidFill>
                <a:latin typeface="Arial Rounded MT Bold" panose="020F0704030504030204" pitchFamily="34" charset="0"/>
              </a:rPr>
              <a:t>Several logistic challenges </a:t>
            </a:r>
          </a:p>
          <a:p>
            <a:pPr marL="0" indent="0">
              <a:buNone/>
            </a:pPr>
            <a:r>
              <a:rPr lang="en-US" sz="2000" i="1" dirty="0">
                <a:solidFill>
                  <a:srgbClr val="C00000"/>
                </a:solidFill>
                <a:latin typeface="Arial Rounded MT Bold" panose="020F0704030504030204" pitchFamily="34" charset="0"/>
              </a:rPr>
              <a:t>       during COVID</a:t>
            </a:r>
            <a:endParaRPr lang="en-US" sz="2000" dirty="0">
              <a:latin typeface="Arial Rounded MT Bold" panose="020F0704030504030204" pitchFamily="34" charset="77"/>
            </a:endParaRPr>
          </a:p>
        </p:txBody>
      </p:sp>
    </p:spTree>
    <p:extLst>
      <p:ext uri="{BB962C8B-B14F-4D97-AF65-F5344CB8AC3E}">
        <p14:creationId xmlns:p14="http://schemas.microsoft.com/office/powerpoint/2010/main" val="33638549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Rounded MT Bold" panose="020F0704030504030204" pitchFamily="34" charset="0"/>
              </a:rPr>
              <a:t>Site Readiness Calls</a:t>
            </a:r>
          </a:p>
        </p:txBody>
      </p:sp>
      <p:sp>
        <p:nvSpPr>
          <p:cNvPr id="3" name="Content Placeholder 2"/>
          <p:cNvSpPr>
            <a:spLocks noGrp="1"/>
          </p:cNvSpPr>
          <p:nvPr>
            <p:ph idx="1"/>
          </p:nvPr>
        </p:nvSpPr>
        <p:spPr/>
        <p:txBody>
          <a:bodyPr/>
          <a:lstStyle/>
          <a:p>
            <a:endParaRPr lang="en-US" dirty="0">
              <a:latin typeface="Arial Rounded MT Bold" panose="020F0704030504030204" pitchFamily="34" charset="0"/>
            </a:endParaRPr>
          </a:p>
          <a:p>
            <a:r>
              <a:rPr lang="en-US" dirty="0">
                <a:latin typeface="Arial Rounded MT Bold" panose="020F0704030504030204" pitchFamily="34" charset="0"/>
              </a:rPr>
              <a:t>Completed 21 site readiness calls</a:t>
            </a:r>
          </a:p>
          <a:p>
            <a:pPr marL="0" indent="0">
              <a:buNone/>
            </a:pPr>
            <a:endParaRPr lang="en-US" dirty="0">
              <a:latin typeface="Arial Rounded MT Bold" panose="020F0704030504030204" pitchFamily="34" charset="0"/>
            </a:endParaRPr>
          </a:p>
          <a:p>
            <a:r>
              <a:rPr lang="en-US" dirty="0">
                <a:latin typeface="Arial Rounded MT Bold" panose="020F0704030504030204" pitchFamily="34" charset="0"/>
              </a:rPr>
              <a:t>10 sites released to enroll</a:t>
            </a:r>
          </a:p>
          <a:p>
            <a:pPr marL="0" indent="0">
              <a:buNone/>
            </a:pPr>
            <a:endParaRPr lang="en-US" dirty="0">
              <a:latin typeface="Arial Rounded MT Bold" panose="020F0704030504030204" pitchFamily="34" charset="0"/>
            </a:endParaRPr>
          </a:p>
          <a:p>
            <a:r>
              <a:rPr lang="en-US" dirty="0">
                <a:latin typeface="Arial Rounded MT Bold" panose="020F0704030504030204" pitchFamily="34" charset="0"/>
              </a:rPr>
              <a:t>13 calls scheduled</a:t>
            </a:r>
          </a:p>
          <a:p>
            <a:pPr marL="0" indent="0">
              <a:buNone/>
            </a:pPr>
            <a:endParaRPr lang="en-US" dirty="0">
              <a:latin typeface="Arial Rounded MT Bold" panose="020F0704030504030204" pitchFamily="34" charset="0"/>
            </a:endParaRPr>
          </a:p>
          <a:p>
            <a:r>
              <a:rPr lang="en-US" dirty="0">
                <a:latin typeface="Arial Rounded MT Bold" panose="020F0704030504030204" pitchFamily="34" charset="0"/>
              </a:rPr>
              <a:t>10 to be scheduled</a:t>
            </a:r>
          </a:p>
          <a:p>
            <a:endParaRPr lang="en-US" dirty="0">
              <a:latin typeface="Arial Rounded MT Bold" panose="020F0704030504030204" pitchFamily="34" charset="0"/>
            </a:endParaRPr>
          </a:p>
        </p:txBody>
      </p:sp>
    </p:spTree>
    <p:extLst>
      <p:ext uri="{BB962C8B-B14F-4D97-AF65-F5344CB8AC3E}">
        <p14:creationId xmlns:p14="http://schemas.microsoft.com/office/powerpoint/2010/main" val="932995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CREST-2 Recruitment </a:t>
            </a:r>
          </a:p>
        </p:txBody>
      </p:sp>
      <p:sp>
        <p:nvSpPr>
          <p:cNvPr id="5" name="Content Placeholder 4"/>
          <p:cNvSpPr>
            <a:spLocks noGrp="1"/>
          </p:cNvSpPr>
          <p:nvPr>
            <p:ph idx="1"/>
          </p:nvPr>
        </p:nvSpPr>
        <p:spPr>
          <a:xfrm>
            <a:off x="1943426" y="1657820"/>
            <a:ext cx="8229600" cy="4525963"/>
          </a:xfrm>
        </p:spPr>
        <p:txBody>
          <a:bodyPr/>
          <a:lstStyle/>
          <a:p>
            <a:r>
              <a:rPr lang="en-US" dirty="0"/>
              <a:t>132 sites with at least one patient enrolled </a:t>
            </a:r>
          </a:p>
          <a:p>
            <a:r>
              <a:rPr lang="en-US" dirty="0"/>
              <a:t>155 green-lighted sites </a:t>
            </a:r>
          </a:p>
          <a:p>
            <a:pPr lvl="1"/>
            <a:r>
              <a:rPr lang="en-US" dirty="0"/>
              <a:t>Good Samaritan Hospital in Cincinnati, OH 4/03</a:t>
            </a:r>
          </a:p>
          <a:p>
            <a:pPr lvl="1"/>
            <a:r>
              <a:rPr lang="en-US" dirty="0"/>
              <a:t>St. Joseph Heritage Healthcare in Mission Viejo, CA 3/25</a:t>
            </a:r>
          </a:p>
          <a:p>
            <a:r>
              <a:rPr lang="en-US" dirty="0"/>
              <a:t>1653 Overall </a:t>
            </a:r>
          </a:p>
          <a:p>
            <a:pPr lvl="1"/>
            <a:r>
              <a:rPr lang="en-US" dirty="0"/>
              <a:t>870 CEA &amp; 783 CAS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3869" y="5136632"/>
            <a:ext cx="1076621" cy="1295400"/>
          </a:xfrm>
          <a:prstGeom prst="rect">
            <a:avLst/>
          </a:prstGeom>
        </p:spPr>
      </p:pic>
      <p:grpSp>
        <p:nvGrpSpPr>
          <p:cNvPr id="7" name="Group 6"/>
          <p:cNvGrpSpPr/>
          <p:nvPr/>
        </p:nvGrpSpPr>
        <p:grpSpPr>
          <a:xfrm>
            <a:off x="1708955" y="5340784"/>
            <a:ext cx="8698542" cy="997383"/>
            <a:chOff x="26010695" y="15087316"/>
            <a:chExt cx="11334461" cy="1120416"/>
          </a:xfrm>
        </p:grpSpPr>
        <p:pic>
          <p:nvPicPr>
            <p:cNvPr id="9" name="Picture 2"/>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010695" y="15087316"/>
              <a:ext cx="2032393" cy="99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5363865" y="15312570"/>
              <a:ext cx="1981291" cy="46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816035" y="15219646"/>
              <a:ext cx="3266153" cy="69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rotWithShape="1">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r="71786"/>
            <a:stretch/>
          </p:blipFill>
          <p:spPr bwMode="auto">
            <a:xfrm>
              <a:off x="28205791" y="15312570"/>
              <a:ext cx="1939995" cy="742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p:cNvPicPr>
              <a:picLocks noChangeAspect="1" noChangeArrowheads="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489480" y="15281869"/>
              <a:ext cx="975023" cy="9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069690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COVID-19 Updates</a:t>
            </a:r>
          </a:p>
        </p:txBody>
      </p:sp>
      <p:sp>
        <p:nvSpPr>
          <p:cNvPr id="3" name="Content Placeholder 2"/>
          <p:cNvSpPr>
            <a:spLocks noGrp="1"/>
          </p:cNvSpPr>
          <p:nvPr>
            <p:ph idx="1"/>
          </p:nvPr>
        </p:nvSpPr>
        <p:spPr>
          <a:xfrm>
            <a:off x="1981200" y="1600200"/>
            <a:ext cx="8229600" cy="5105400"/>
          </a:xfrm>
        </p:spPr>
        <p:txBody>
          <a:bodyPr>
            <a:normAutofit fontScale="40000" lnSpcReduction="20000"/>
          </a:bodyPr>
          <a:lstStyle/>
          <a:p>
            <a:pPr lvl="0">
              <a:lnSpc>
                <a:spcPct val="120000"/>
              </a:lnSpc>
            </a:pPr>
            <a:r>
              <a:rPr lang="en-US" sz="7000" dirty="0"/>
              <a:t>Surveyed all PIs &amp; Coordinators on COVID-19 policies at their institution March 17</a:t>
            </a:r>
            <a:r>
              <a:rPr lang="en-US" sz="7000" baseline="30000" dirty="0"/>
              <a:t>th</a:t>
            </a:r>
            <a:r>
              <a:rPr lang="en-US" sz="7000" dirty="0"/>
              <a:t> </a:t>
            </a:r>
          </a:p>
          <a:p>
            <a:pPr lvl="1">
              <a:lnSpc>
                <a:spcPct val="120000"/>
              </a:lnSpc>
            </a:pPr>
            <a:r>
              <a:rPr lang="en-US" sz="5000" dirty="0"/>
              <a:t>158 responses from 110 sites</a:t>
            </a:r>
          </a:p>
          <a:p>
            <a:pPr lvl="0">
              <a:lnSpc>
                <a:spcPct val="120000"/>
              </a:lnSpc>
            </a:pPr>
            <a:r>
              <a:rPr lang="en-US" sz="7000" dirty="0"/>
              <a:t>Suspended new enrollments into CREST-2 &amp; the Low Enrollment Policy March 24</a:t>
            </a:r>
            <a:r>
              <a:rPr lang="en-US" sz="7000" baseline="30000" dirty="0"/>
              <a:t>th</a:t>
            </a:r>
            <a:r>
              <a:rPr lang="en-US" sz="7000" dirty="0"/>
              <a:t> </a:t>
            </a:r>
            <a:endParaRPr lang="en-US" sz="4500" dirty="0"/>
          </a:p>
          <a:p>
            <a:pPr lvl="1">
              <a:lnSpc>
                <a:spcPct val="120000"/>
              </a:lnSpc>
            </a:pPr>
            <a:r>
              <a:rPr lang="en-US" sz="5000" dirty="0"/>
              <a:t>Communicated that sites should log their screening efforts to enroll patients at a later date </a:t>
            </a:r>
            <a:endParaRPr lang="en-US" sz="4500" dirty="0"/>
          </a:p>
          <a:p>
            <a:pPr lvl="0">
              <a:lnSpc>
                <a:spcPct val="120000"/>
              </a:lnSpc>
            </a:pPr>
            <a:r>
              <a:rPr lang="en-US" sz="7000" dirty="0"/>
              <a:t>Coordinators’ Calls will now be weekly rather monthly starting March 17</a:t>
            </a:r>
            <a:r>
              <a:rPr lang="en-US" sz="7000" baseline="30000" dirty="0"/>
              <a:t>th</a:t>
            </a:r>
            <a:r>
              <a:rPr lang="en-US" sz="7000" dirty="0"/>
              <a:t> </a:t>
            </a:r>
            <a:endParaRPr lang="en-US" sz="4500" dirty="0"/>
          </a:p>
          <a:p>
            <a:pPr lvl="1">
              <a:lnSpc>
                <a:spcPct val="120000"/>
              </a:lnSpc>
            </a:pPr>
            <a:r>
              <a:rPr lang="en-US" sz="4500" dirty="0"/>
              <a:t>Announced that all CREST-2 sites will be on phone follow-up on March 31</a:t>
            </a:r>
            <a:r>
              <a:rPr lang="en-US" sz="4500" baseline="30000" dirty="0"/>
              <a:t>st</a:t>
            </a:r>
            <a:r>
              <a:rPr lang="en-US" sz="4500" dirty="0"/>
              <a:t> </a:t>
            </a:r>
            <a:endParaRPr lang="en-US" sz="4000" dirty="0"/>
          </a:p>
          <a:p>
            <a:pPr lvl="1">
              <a:lnSpc>
                <a:spcPct val="120000"/>
              </a:lnSpc>
            </a:pPr>
            <a:r>
              <a:rPr lang="en-US" sz="4500" dirty="0"/>
              <a:t>Discussed the pilot of the COVID-19 Risk Factor Mitigation Plan on March 31</a:t>
            </a:r>
            <a:r>
              <a:rPr lang="en-US" sz="4500" baseline="30000" dirty="0"/>
              <a:t>st</a:t>
            </a:r>
            <a:r>
              <a:rPr lang="en-US" sz="4500" dirty="0"/>
              <a:t> </a:t>
            </a:r>
            <a:endParaRPr lang="en-US" sz="4000"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3132" y="5410200"/>
            <a:ext cx="1076621" cy="1295400"/>
          </a:xfrm>
          <a:prstGeom prst="rect">
            <a:avLst/>
          </a:prstGeom>
        </p:spPr>
      </p:pic>
    </p:spTree>
    <p:extLst>
      <p:ext uri="{BB962C8B-B14F-4D97-AF65-F5344CB8AC3E}">
        <p14:creationId xmlns:p14="http://schemas.microsoft.com/office/powerpoint/2010/main" val="1771418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9776" y="333374"/>
            <a:ext cx="8039100" cy="523220"/>
          </a:xfrm>
          <a:prstGeom prst="rect">
            <a:avLst/>
          </a:prstGeom>
          <a:noFill/>
        </p:spPr>
        <p:txBody>
          <a:bodyPr wrap="square" rtlCol="0">
            <a:spAutoFit/>
          </a:bodyPr>
          <a:lstStyle/>
          <a:p>
            <a:pPr algn="ctr"/>
            <a:r>
              <a:rPr lang="en-US" sz="2800" b="1" dirty="0" smtClean="0"/>
              <a:t>COVID-19: Portal of entry</a:t>
            </a:r>
            <a:endParaRPr lang="en-US" sz="2800" b="1" dirty="0"/>
          </a:p>
        </p:txBody>
      </p:sp>
      <p:sp>
        <p:nvSpPr>
          <p:cNvPr id="3" name="TextBox 2"/>
          <p:cNvSpPr txBox="1"/>
          <p:nvPr/>
        </p:nvSpPr>
        <p:spPr>
          <a:xfrm>
            <a:off x="1595437" y="966459"/>
            <a:ext cx="8877300" cy="369332"/>
          </a:xfrm>
          <a:prstGeom prst="rect">
            <a:avLst/>
          </a:prstGeom>
          <a:noFill/>
        </p:spPr>
        <p:txBody>
          <a:bodyPr wrap="square" rtlCol="0">
            <a:spAutoFit/>
          </a:bodyPr>
          <a:lstStyle/>
          <a:p>
            <a:r>
              <a:rPr lang="en-US" dirty="0"/>
              <a:t> </a:t>
            </a:r>
          </a:p>
        </p:txBody>
      </p:sp>
      <p:pic>
        <p:nvPicPr>
          <p:cNvPr id="5" name="Picture 4"/>
          <p:cNvPicPr>
            <a:picLocks noChangeAspect="1"/>
          </p:cNvPicPr>
          <p:nvPr/>
        </p:nvPicPr>
        <p:blipFill>
          <a:blip r:embed="rId2"/>
          <a:stretch>
            <a:fillRect/>
          </a:stretch>
        </p:blipFill>
        <p:spPr>
          <a:xfrm>
            <a:off x="4657726" y="2941800"/>
            <a:ext cx="1449862" cy="974400"/>
          </a:xfrm>
          <a:prstGeom prst="rect">
            <a:avLst/>
          </a:prstGeom>
        </p:spPr>
      </p:pic>
      <p:pic>
        <p:nvPicPr>
          <p:cNvPr id="4" name="Picture 3"/>
          <p:cNvPicPr>
            <a:picLocks noChangeAspect="1"/>
          </p:cNvPicPr>
          <p:nvPr/>
        </p:nvPicPr>
        <p:blipFill>
          <a:blip r:embed="rId3"/>
          <a:stretch>
            <a:fillRect/>
          </a:stretch>
        </p:blipFill>
        <p:spPr>
          <a:xfrm>
            <a:off x="2051054" y="1047750"/>
            <a:ext cx="8113068" cy="4400549"/>
          </a:xfrm>
          <a:prstGeom prst="rect">
            <a:avLst/>
          </a:prstGeom>
        </p:spPr>
      </p:pic>
      <p:sp>
        <p:nvSpPr>
          <p:cNvPr id="7" name="Rectangle 6"/>
          <p:cNvSpPr/>
          <p:nvPr/>
        </p:nvSpPr>
        <p:spPr>
          <a:xfrm>
            <a:off x="3168869" y="4801968"/>
            <a:ext cx="2085804" cy="646331"/>
          </a:xfrm>
          <a:prstGeom prst="rect">
            <a:avLst/>
          </a:prstGeom>
        </p:spPr>
        <p:txBody>
          <a:bodyPr wrap="square">
            <a:spAutoFit/>
          </a:bodyPr>
          <a:lstStyle/>
          <a:p>
            <a:r>
              <a:rPr lang="en-US" dirty="0" smtClean="0">
                <a:latin typeface="Times New Roman" panose="02020603050405020304" pitchFamily="18" charset="0"/>
              </a:rPr>
              <a:t>Transmembrane </a:t>
            </a:r>
            <a:r>
              <a:rPr lang="en-US" dirty="0">
                <a:latin typeface="Times New Roman" panose="02020603050405020304" pitchFamily="18" charset="0"/>
              </a:rPr>
              <a:t>protease serine 2</a:t>
            </a:r>
            <a:endParaRPr lang="en-US" dirty="0"/>
          </a:p>
        </p:txBody>
      </p:sp>
    </p:spTree>
    <p:extLst>
      <p:ext uri="{BB962C8B-B14F-4D97-AF65-F5344CB8AC3E}">
        <p14:creationId xmlns:p14="http://schemas.microsoft.com/office/powerpoint/2010/main" val="10445694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0000-000002000000}"/>
              </a:ext>
            </a:extLst>
          </p:cNvPr>
          <p:cNvGraphicFramePr>
            <a:graphicFrameLocks/>
          </p:cNvGraphicFramePr>
          <p:nvPr>
            <p:extLst/>
          </p:nvPr>
        </p:nvGraphicFramePr>
        <p:xfrm>
          <a:off x="552161" y="1859975"/>
          <a:ext cx="5289550" cy="4611159"/>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B1A75BFC-5304-4E97-95BC-53E3CFC2824C}"/>
              </a:ext>
            </a:extLst>
          </p:cNvPr>
          <p:cNvPicPr>
            <a:picLocks noChangeAspect="1"/>
          </p:cNvPicPr>
          <p:nvPr/>
        </p:nvPicPr>
        <p:blipFill>
          <a:blip r:embed="rId3"/>
          <a:stretch>
            <a:fillRect/>
          </a:stretch>
        </p:blipFill>
        <p:spPr>
          <a:xfrm>
            <a:off x="4674177" y="364507"/>
            <a:ext cx="2843645" cy="820167"/>
          </a:xfrm>
          <a:prstGeom prst="rect">
            <a:avLst/>
          </a:prstGeom>
        </p:spPr>
      </p:pic>
      <p:cxnSp>
        <p:nvCxnSpPr>
          <p:cNvPr id="8" name="Straight Arrow Connector 7">
            <a:extLst>
              <a:ext uri="{FF2B5EF4-FFF2-40B4-BE49-F238E27FC236}">
                <a16:creationId xmlns:a16="http://schemas.microsoft.com/office/drawing/2014/main" id="{3ACF8DB9-9FA2-4C08-AA70-BCBA7FFF1D38}"/>
              </a:ext>
            </a:extLst>
          </p:cNvPr>
          <p:cNvCxnSpPr>
            <a:cxnSpLocks/>
          </p:cNvCxnSpPr>
          <p:nvPr/>
        </p:nvCxnSpPr>
        <p:spPr>
          <a:xfrm>
            <a:off x="5340928" y="2545775"/>
            <a:ext cx="0" cy="529937"/>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AB8933-045D-4FD5-8EF3-1158700AE245}"/>
              </a:ext>
            </a:extLst>
          </p:cNvPr>
          <p:cNvSpPr txBox="1"/>
          <p:nvPr/>
        </p:nvSpPr>
        <p:spPr>
          <a:xfrm>
            <a:off x="4426533" y="2286003"/>
            <a:ext cx="1298858" cy="246221"/>
          </a:xfrm>
          <a:prstGeom prst="rect">
            <a:avLst/>
          </a:prstGeom>
          <a:noFill/>
          <a:ln>
            <a:solidFill>
              <a:schemeClr val="tx1"/>
            </a:solidFill>
          </a:ln>
        </p:spPr>
        <p:txBody>
          <a:bodyPr wrap="square" rtlCol="0">
            <a:spAutoFit/>
          </a:bodyPr>
          <a:lstStyle/>
          <a:p>
            <a:pPr algn="ctr"/>
            <a:r>
              <a:rPr lang="en-US" sz="1000" b="1" dirty="0"/>
              <a:t>Recruitment on hold</a:t>
            </a:r>
          </a:p>
        </p:txBody>
      </p:sp>
      <p:sp>
        <p:nvSpPr>
          <p:cNvPr id="12" name="TextBox 11">
            <a:extLst>
              <a:ext uri="{FF2B5EF4-FFF2-40B4-BE49-F238E27FC236}">
                <a16:creationId xmlns:a16="http://schemas.microsoft.com/office/drawing/2014/main" id="{C503371B-C6AA-448C-B6E2-9B2A2FFB4855}"/>
              </a:ext>
            </a:extLst>
          </p:cNvPr>
          <p:cNvSpPr txBox="1"/>
          <p:nvPr/>
        </p:nvSpPr>
        <p:spPr>
          <a:xfrm>
            <a:off x="883227" y="1527466"/>
            <a:ext cx="4842164" cy="369332"/>
          </a:xfrm>
          <a:prstGeom prst="rect">
            <a:avLst/>
          </a:prstGeom>
          <a:noFill/>
        </p:spPr>
        <p:txBody>
          <a:bodyPr wrap="square" rtlCol="0">
            <a:spAutoFit/>
          </a:bodyPr>
          <a:lstStyle/>
          <a:p>
            <a:r>
              <a:rPr lang="en-US" dirty="0">
                <a:solidFill>
                  <a:schemeClr val="accent6">
                    <a:lumMod val="75000"/>
                  </a:schemeClr>
                </a:solidFill>
              </a:rPr>
              <a:t>Sites = 54 (6 more pending)     </a:t>
            </a:r>
            <a:r>
              <a:rPr lang="en-US" dirty="0">
                <a:solidFill>
                  <a:srgbClr val="FF0000"/>
                </a:solidFill>
              </a:rPr>
              <a:t>Subjects = 139/350</a:t>
            </a:r>
          </a:p>
        </p:txBody>
      </p:sp>
      <p:sp>
        <p:nvSpPr>
          <p:cNvPr id="13" name="TextBox 12">
            <a:extLst>
              <a:ext uri="{FF2B5EF4-FFF2-40B4-BE49-F238E27FC236}">
                <a16:creationId xmlns:a16="http://schemas.microsoft.com/office/drawing/2014/main" id="{ED652E4A-138A-4878-9498-4366C2D72348}"/>
              </a:ext>
            </a:extLst>
          </p:cNvPr>
          <p:cNvSpPr txBox="1"/>
          <p:nvPr/>
        </p:nvSpPr>
        <p:spPr>
          <a:xfrm>
            <a:off x="6579476" y="1824060"/>
            <a:ext cx="5110881" cy="4647426"/>
          </a:xfrm>
          <a:prstGeom prst="rect">
            <a:avLst/>
          </a:prstGeom>
          <a:noFill/>
        </p:spPr>
        <p:txBody>
          <a:bodyPr wrap="square" rtlCol="0">
            <a:spAutoFit/>
          </a:bodyPr>
          <a:lstStyle/>
          <a:p>
            <a:pPr marL="285750" indent="-285750">
              <a:buFont typeface="Wingdings" panose="05000000000000000000" pitchFamily="2" charset="2"/>
              <a:buChar char="§"/>
            </a:pPr>
            <a:r>
              <a:rPr lang="en-US" sz="2000" dirty="0"/>
              <a:t>New subject recruitment is on hold</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Follow ups (for CREST-2) by telephone</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Most critical is the 1-year cognitive exam</a:t>
            </a:r>
          </a:p>
          <a:p>
            <a:pPr marL="742950" lvl="1" indent="-285750">
              <a:buFont typeface="Wingdings" panose="05000000000000000000" pitchFamily="2" charset="2"/>
              <a:buChar char="§"/>
            </a:pPr>
            <a:r>
              <a:rPr lang="en-US" dirty="0"/>
              <a:t>Primary endpoint for CREST-H</a:t>
            </a:r>
          </a:p>
          <a:p>
            <a:pPr marL="742950" lvl="1" indent="-285750">
              <a:buFont typeface="Wingdings" panose="05000000000000000000" pitchFamily="2" charset="2"/>
              <a:buChar char="§"/>
            </a:pPr>
            <a:r>
              <a:rPr lang="en-US" dirty="0"/>
              <a:t>done by telephone through CREST-2</a:t>
            </a:r>
          </a:p>
          <a:p>
            <a:pPr marL="742950" lvl="1"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1-year follow up perfusion scans may be done at a delayed time point after 1-3 months </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Once enrollment resumes, we need about 1 of 3 CREST-2 patients to meet our target, so let’s hit the ground running!</a:t>
            </a:r>
          </a:p>
        </p:txBody>
      </p:sp>
    </p:spTree>
    <p:extLst>
      <p:ext uri="{BB962C8B-B14F-4D97-AF65-F5344CB8AC3E}">
        <p14:creationId xmlns:p14="http://schemas.microsoft.com/office/powerpoint/2010/main" val="21290230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943100" y="-1178600"/>
            <a:ext cx="8305800" cy="3327400"/>
          </a:xfrm>
        </p:spPr>
        <p:txBody>
          <a:bodyPr/>
          <a:lstStyle/>
          <a:p>
            <a:r>
              <a:rPr lang="en-US" sz="4800" dirty="0">
                <a:solidFill>
                  <a:srgbClr val="336094"/>
                </a:solidFill>
              </a:rPr>
              <a:t>The FASTEST Trial</a:t>
            </a:r>
          </a:p>
        </p:txBody>
      </p:sp>
      <p:pic>
        <p:nvPicPr>
          <p:cNvPr id="4" name="Picture 3">
            <a:extLst>
              <a:ext uri="{FF2B5EF4-FFF2-40B4-BE49-F238E27FC236}">
                <a16:creationId xmlns:a16="http://schemas.microsoft.com/office/drawing/2014/main" id="{0AA3F8DD-975E-4FD5-87E6-E609861B8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197" y="2148800"/>
            <a:ext cx="8459606" cy="368739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31" y="6203940"/>
            <a:ext cx="2268044" cy="480870"/>
          </a:xfrm>
          <a:prstGeom prst="rect">
            <a:avLst/>
          </a:prstGeom>
        </p:spPr>
      </p:pic>
    </p:spTree>
    <p:extLst>
      <p:ext uri="{BB962C8B-B14F-4D97-AF65-F5344CB8AC3E}">
        <p14:creationId xmlns:p14="http://schemas.microsoft.com/office/powerpoint/2010/main" val="32432021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a:t>
            </a:r>
          </a:p>
        </p:txBody>
      </p:sp>
      <p:sp>
        <p:nvSpPr>
          <p:cNvPr id="3" name="Content Placeholder 2"/>
          <p:cNvSpPr>
            <a:spLocks noGrp="1"/>
          </p:cNvSpPr>
          <p:nvPr>
            <p:ph idx="1"/>
          </p:nvPr>
        </p:nvSpPr>
        <p:spPr/>
        <p:txBody>
          <a:bodyPr/>
          <a:lstStyle/>
          <a:p>
            <a:r>
              <a:rPr lang="en-US" b="0" dirty="0"/>
              <a:t>Global randomized, double-blind controlled efficacy trial of </a:t>
            </a:r>
            <a:r>
              <a:rPr lang="en-US" b="0" dirty="0" err="1"/>
              <a:t>rFVIIa</a:t>
            </a:r>
            <a:r>
              <a:rPr lang="en-US" b="0" dirty="0"/>
              <a:t> plus best standard therapy vs. placebo plus best standard therapy (including INTERACT 2 goal of target BP of 140 mm Hg).  </a:t>
            </a:r>
          </a:p>
          <a:p>
            <a:r>
              <a:rPr lang="en-US" b="0" dirty="0"/>
              <a:t>Includes a projected 860 subjects in 6 countries:</a:t>
            </a:r>
          </a:p>
          <a:p>
            <a:pPr lvl="1"/>
            <a:r>
              <a:rPr lang="en-US" b="0" dirty="0"/>
              <a:t>Baseline volume of ICH &lt; 60 cc, ≥ 2 cc</a:t>
            </a:r>
          </a:p>
          <a:p>
            <a:pPr lvl="1"/>
            <a:r>
              <a:rPr lang="en-US" dirty="0"/>
              <a:t>N</a:t>
            </a:r>
            <a:r>
              <a:rPr lang="en-US" b="0" dirty="0"/>
              <a:t>o or small volume of IVH (IVH score ≤ 7)</a:t>
            </a:r>
          </a:p>
          <a:p>
            <a:pPr lvl="1"/>
            <a:r>
              <a:rPr lang="en-US" dirty="0"/>
              <a:t>A</a:t>
            </a:r>
            <a:r>
              <a:rPr lang="en-US" b="0" dirty="0"/>
              <a:t>ge ≤ 80</a:t>
            </a:r>
            <a:r>
              <a:rPr lang="en-US" dirty="0"/>
              <a:t>, ≥ </a:t>
            </a:r>
            <a:r>
              <a:rPr lang="en-US" b="0" dirty="0"/>
              <a:t>18</a:t>
            </a:r>
          </a:p>
          <a:p>
            <a:pPr lvl="1"/>
            <a:r>
              <a:rPr lang="en-US" b="1" dirty="0"/>
              <a:t>Treated within 120 minutes from stroke onset</a:t>
            </a:r>
            <a:r>
              <a:rPr lang="en-US" b="0" dirty="0"/>
              <a:t> (goal ½ within 90 minutes).</a:t>
            </a:r>
          </a:p>
          <a:p>
            <a:pPr lvl="2"/>
            <a:r>
              <a:rPr lang="en-US" dirty="0"/>
              <a:t>EFIC, mobile stroke units, streamlined processes in ED</a:t>
            </a:r>
            <a:endParaRPr lang="en-US" b="0" dirty="0"/>
          </a:p>
        </p:txBody>
      </p:sp>
    </p:spTree>
    <p:extLst>
      <p:ext uri="{BB962C8B-B14F-4D97-AF65-F5344CB8AC3E}">
        <p14:creationId xmlns:p14="http://schemas.microsoft.com/office/powerpoint/2010/main" val="16548117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FASTEST Trial</a:t>
            </a:r>
          </a:p>
        </p:txBody>
      </p:sp>
      <p:sp>
        <p:nvSpPr>
          <p:cNvPr id="3" name="Content Placeholder 2"/>
          <p:cNvSpPr>
            <a:spLocks noGrp="1"/>
          </p:cNvSpPr>
          <p:nvPr>
            <p:ph idx="1"/>
          </p:nvPr>
        </p:nvSpPr>
        <p:spPr/>
        <p:txBody>
          <a:bodyPr>
            <a:normAutofit fontScale="92500" lnSpcReduction="10000"/>
          </a:bodyPr>
          <a:lstStyle/>
          <a:p>
            <a:r>
              <a:rPr lang="en-US" dirty="0"/>
              <a:t>Advarra is CIRB – approved trial</a:t>
            </a:r>
          </a:p>
          <a:p>
            <a:r>
              <a:rPr lang="en-US" dirty="0"/>
              <a:t>DSMB reviewed</a:t>
            </a:r>
          </a:p>
          <a:p>
            <a:r>
              <a:rPr lang="en-US" dirty="0" err="1"/>
              <a:t>Subawards</a:t>
            </a:r>
            <a:r>
              <a:rPr lang="en-US" dirty="0"/>
              <a:t> sent out.</a:t>
            </a:r>
          </a:p>
          <a:p>
            <a:r>
              <a:rPr lang="en-US" dirty="0"/>
              <a:t>Sites selection completed and will be distributed within next week.</a:t>
            </a:r>
          </a:p>
          <a:p>
            <a:r>
              <a:rPr lang="en-US" dirty="0"/>
              <a:t>Challenge</a:t>
            </a:r>
          </a:p>
          <a:p>
            <a:pPr lvl="1"/>
            <a:r>
              <a:rPr lang="en-US" dirty="0"/>
              <a:t>EFIC in the time of COVID</a:t>
            </a:r>
          </a:p>
          <a:p>
            <a:pPr lvl="1"/>
            <a:r>
              <a:rPr lang="en-US" dirty="0"/>
              <a:t>Working on online focus groups and survey</a:t>
            </a:r>
          </a:p>
          <a:p>
            <a:r>
              <a:rPr lang="en-US" dirty="0"/>
              <a:t>Next steps: </a:t>
            </a:r>
          </a:p>
          <a:p>
            <a:pPr lvl="1"/>
            <a:r>
              <a:rPr lang="en-US" dirty="0"/>
              <a:t>Protocol minor amendment</a:t>
            </a:r>
          </a:p>
          <a:p>
            <a:pPr lvl="1"/>
            <a:r>
              <a:rPr lang="en-US" dirty="0"/>
              <a:t>Begin contract process with sites</a:t>
            </a:r>
          </a:p>
          <a:p>
            <a:pPr lvl="1"/>
            <a:r>
              <a:rPr lang="en-US" dirty="0"/>
              <a:t>Planned first enrollment at present – postponed to October 1.</a:t>
            </a:r>
          </a:p>
          <a:p>
            <a:endParaRPr lang="en-US" dirty="0"/>
          </a:p>
        </p:txBody>
      </p:sp>
    </p:spTree>
    <p:extLst>
      <p:ext uri="{BB962C8B-B14F-4D97-AF65-F5344CB8AC3E}">
        <p14:creationId xmlns:p14="http://schemas.microsoft.com/office/powerpoint/2010/main" val="1611075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9776" y="333374"/>
            <a:ext cx="8039100" cy="523220"/>
          </a:xfrm>
          <a:prstGeom prst="rect">
            <a:avLst/>
          </a:prstGeom>
          <a:noFill/>
        </p:spPr>
        <p:txBody>
          <a:bodyPr wrap="square" rtlCol="0">
            <a:spAutoFit/>
          </a:bodyPr>
          <a:lstStyle/>
          <a:p>
            <a:pPr algn="ctr"/>
            <a:r>
              <a:rPr lang="en-US" sz="2800" b="1" dirty="0" smtClean="0"/>
              <a:t>COVID-19 and cardiovascular disease/stroke</a:t>
            </a:r>
            <a:endParaRPr lang="en-US" sz="2800" b="1" dirty="0"/>
          </a:p>
        </p:txBody>
      </p:sp>
      <p:sp>
        <p:nvSpPr>
          <p:cNvPr id="3" name="TextBox 2"/>
          <p:cNvSpPr txBox="1"/>
          <p:nvPr/>
        </p:nvSpPr>
        <p:spPr>
          <a:xfrm>
            <a:off x="1595437" y="966459"/>
            <a:ext cx="8877300" cy="369332"/>
          </a:xfrm>
          <a:prstGeom prst="rect">
            <a:avLst/>
          </a:prstGeom>
          <a:noFill/>
        </p:spPr>
        <p:txBody>
          <a:bodyPr wrap="square" rtlCol="0">
            <a:spAutoFit/>
          </a:bodyPr>
          <a:lstStyle/>
          <a:p>
            <a:r>
              <a:rPr lang="en-US" dirty="0"/>
              <a:t> </a:t>
            </a:r>
          </a:p>
        </p:txBody>
      </p:sp>
      <p:sp>
        <p:nvSpPr>
          <p:cNvPr id="4" name="TextBox 3"/>
          <p:cNvSpPr txBox="1"/>
          <p:nvPr/>
        </p:nvSpPr>
        <p:spPr>
          <a:xfrm>
            <a:off x="1381125" y="856594"/>
            <a:ext cx="9886950"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Although </a:t>
            </a:r>
            <a:r>
              <a:rPr lang="en-US" dirty="0"/>
              <a:t>COVID19 is primarily an infectious respiratory illness, it </a:t>
            </a:r>
            <a:r>
              <a:rPr lang="en-US" dirty="0" smtClean="0"/>
              <a:t>has </a:t>
            </a:r>
            <a:r>
              <a:rPr lang="en-US" dirty="0"/>
              <a:t>cardiovascular relevance and consequent clinical </a:t>
            </a:r>
            <a:r>
              <a:rPr lang="en-US" dirty="0" smtClean="0"/>
              <a:t>implications.</a:t>
            </a:r>
          </a:p>
          <a:p>
            <a:pPr algn="r"/>
            <a:r>
              <a:rPr lang="en-US" dirty="0" err="1"/>
              <a:t>Clerkin</a:t>
            </a:r>
            <a:r>
              <a:rPr lang="en-US" dirty="0"/>
              <a:t> KJ et al. Circulation 2020.</a:t>
            </a:r>
          </a:p>
          <a:p>
            <a:pPr algn="r"/>
            <a:r>
              <a:rPr lang="en-US" dirty="0" err="1" smtClean="0"/>
              <a:t>Elkind</a:t>
            </a:r>
            <a:r>
              <a:rPr lang="en-US" dirty="0" smtClean="0"/>
              <a:t> MSV et al. Circulation 2020.</a:t>
            </a:r>
          </a:p>
          <a:p>
            <a:pPr algn="r"/>
            <a:endParaRPr lang="en-US" dirty="0" smtClean="0"/>
          </a:p>
          <a:p>
            <a:pPr marL="285750" indent="-285750">
              <a:buFont typeface="Arial" panose="020B0604020202020204" pitchFamily="34" charset="0"/>
              <a:buChar char="•"/>
            </a:pPr>
            <a:r>
              <a:rPr lang="en-US" dirty="0" smtClean="0"/>
              <a:t>Common </a:t>
            </a:r>
            <a:r>
              <a:rPr lang="en-US" dirty="0"/>
              <a:t>infections, like </a:t>
            </a:r>
            <a:r>
              <a:rPr lang="en-US" dirty="0" smtClean="0"/>
              <a:t>influenza and sepsis, </a:t>
            </a:r>
            <a:r>
              <a:rPr lang="en-US" dirty="0"/>
              <a:t>may </a:t>
            </a:r>
            <a:r>
              <a:rPr lang="en-US" b="1" dirty="0"/>
              <a:t>trigger</a:t>
            </a:r>
            <a:r>
              <a:rPr lang="en-US" dirty="0"/>
              <a:t> </a:t>
            </a:r>
            <a:r>
              <a:rPr lang="en-US" dirty="0" smtClean="0"/>
              <a:t>strokes </a:t>
            </a:r>
            <a:r>
              <a:rPr lang="en-US" dirty="0"/>
              <a:t>and acute coronary events</a:t>
            </a:r>
            <a:r>
              <a:rPr lang="en-US" dirty="0" smtClean="0"/>
              <a:t>.</a:t>
            </a:r>
          </a:p>
          <a:p>
            <a:pPr algn="r"/>
            <a:r>
              <a:rPr lang="en-US" dirty="0" err="1"/>
              <a:t>Elkind</a:t>
            </a:r>
            <a:r>
              <a:rPr lang="en-US" dirty="0"/>
              <a:t> </a:t>
            </a:r>
            <a:r>
              <a:rPr lang="en-US" dirty="0" smtClean="0"/>
              <a:t>MSV et al. Stroke. 2011;42:1851-1856.</a:t>
            </a:r>
            <a:endParaRPr lang="en-US" dirty="0"/>
          </a:p>
          <a:p>
            <a:pPr algn="r"/>
            <a:r>
              <a:rPr lang="en-US" dirty="0" smtClean="0"/>
              <a:t>Boehme AK et al. Ann </a:t>
            </a:r>
            <a:r>
              <a:rPr lang="en-US" dirty="0" err="1"/>
              <a:t>Clin</a:t>
            </a:r>
            <a:r>
              <a:rPr lang="en-US" dirty="0"/>
              <a:t> </a:t>
            </a:r>
            <a:r>
              <a:rPr lang="en-US" dirty="0" err="1"/>
              <a:t>Transl</a:t>
            </a:r>
            <a:r>
              <a:rPr lang="en-US" dirty="0"/>
              <a:t> </a:t>
            </a:r>
            <a:r>
              <a:rPr lang="en-US" dirty="0" smtClean="0"/>
              <a:t>Neurol. </a:t>
            </a:r>
            <a:r>
              <a:rPr lang="en-US" dirty="0"/>
              <a:t>2018;5:456–463. </a:t>
            </a:r>
          </a:p>
          <a:p>
            <a:pPr marL="285750" lvl="0" indent="-285750">
              <a:buFont typeface="Arial" panose="020B0604020202020204" pitchFamily="34" charset="0"/>
              <a:buChar char="•"/>
            </a:pPr>
            <a:endParaRPr lang="en-US" dirty="0" smtClean="0"/>
          </a:p>
          <a:p>
            <a:pPr marL="285750" lvl="0" indent="-285750">
              <a:buFont typeface="Arial" panose="020B0604020202020204" pitchFamily="34" charset="0"/>
              <a:buChar char="•"/>
            </a:pPr>
            <a:r>
              <a:rPr lang="en-US" dirty="0" smtClean="0"/>
              <a:t>Some patients with COVID-19 </a:t>
            </a:r>
            <a:r>
              <a:rPr lang="en-US" i="1" dirty="0" smtClean="0"/>
              <a:t>present</a:t>
            </a:r>
            <a:r>
              <a:rPr lang="en-US" dirty="0" smtClean="0"/>
              <a:t> with primary cardiac complaints like chest pain and palpitations, </a:t>
            </a:r>
            <a:r>
              <a:rPr lang="en-US" i="1" dirty="0" smtClean="0"/>
              <a:t>without fever</a:t>
            </a:r>
            <a:r>
              <a:rPr lang="en-US" dirty="0" smtClean="0"/>
              <a:t>.</a:t>
            </a:r>
          </a:p>
          <a:p>
            <a:pPr lvl="0" algn="r"/>
            <a:r>
              <a:rPr lang="en-US" dirty="0" smtClean="0"/>
              <a:t>Zheng YY et al. </a:t>
            </a:r>
            <a:r>
              <a:rPr lang="en-US" i="1" dirty="0" smtClean="0"/>
              <a:t>Nat </a:t>
            </a:r>
            <a:r>
              <a:rPr lang="en-US" i="1" dirty="0"/>
              <a:t>Rev </a:t>
            </a:r>
            <a:r>
              <a:rPr lang="en-US" i="1" dirty="0" err="1"/>
              <a:t>Cardiol</a:t>
            </a:r>
            <a:r>
              <a:rPr lang="en-US" dirty="0"/>
              <a:t>. March 5, </a:t>
            </a:r>
            <a:r>
              <a:rPr lang="en-US" dirty="0" smtClean="0"/>
              <a:t>2020. </a:t>
            </a:r>
          </a:p>
          <a:p>
            <a:pPr marL="285750" lvl="0" indent="-285750">
              <a:buFont typeface="Arial" panose="020B0604020202020204" pitchFamily="34" charset="0"/>
              <a:buChar char="•"/>
            </a:pPr>
            <a:endParaRPr lang="en-US" dirty="0" smtClean="0"/>
          </a:p>
          <a:p>
            <a:pPr marL="285750" lvl="0" indent="-285750">
              <a:buFont typeface="Arial" panose="020B0604020202020204" pitchFamily="34" charset="0"/>
              <a:buChar char="•"/>
            </a:pPr>
            <a:r>
              <a:rPr lang="en-US" dirty="0" smtClean="0"/>
              <a:t>Early reports from some of our colleagues in US suggest that some patients are presenting with stroke symptoms and then turn out to be COVID positive: related or simply reflection of high infection rate among asymptomatic people.</a:t>
            </a:r>
          </a:p>
          <a:p>
            <a:endParaRPr lang="en-US" dirty="0"/>
          </a:p>
        </p:txBody>
      </p:sp>
    </p:spTree>
    <p:extLst>
      <p:ext uri="{BB962C8B-B14F-4D97-AF65-F5344CB8AC3E}">
        <p14:creationId xmlns:p14="http://schemas.microsoft.com/office/powerpoint/2010/main" val="4088131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07030" y="775754"/>
            <a:ext cx="7457740" cy="5041997"/>
          </a:xfrm>
          <a:prstGeom prst="rect">
            <a:avLst/>
          </a:prstGeom>
          <a:ln w="28575">
            <a:solidFill>
              <a:schemeClr val="tx1"/>
            </a:solidFill>
          </a:ln>
        </p:spPr>
      </p:pic>
      <p:sp>
        <p:nvSpPr>
          <p:cNvPr id="3" name="TextBox 2"/>
          <p:cNvSpPr txBox="1"/>
          <p:nvPr/>
        </p:nvSpPr>
        <p:spPr>
          <a:xfrm>
            <a:off x="447675" y="767639"/>
            <a:ext cx="3191788" cy="3416320"/>
          </a:xfrm>
          <a:prstGeom prst="rect">
            <a:avLst/>
          </a:prstGeom>
          <a:noFill/>
        </p:spPr>
        <p:txBody>
          <a:bodyPr wrap="square" rtlCol="0">
            <a:spAutoFit/>
          </a:bodyPr>
          <a:lstStyle/>
          <a:p>
            <a:r>
              <a:rPr lang="en-US" dirty="0" smtClean="0"/>
              <a:t>Meta-analysis of 8 studies</a:t>
            </a:r>
          </a:p>
          <a:p>
            <a:r>
              <a:rPr lang="en-US" dirty="0" smtClean="0"/>
              <a:t>N=46,248</a:t>
            </a:r>
          </a:p>
          <a:p>
            <a:r>
              <a:rPr lang="en-US" dirty="0" smtClean="0"/>
              <a:t>52% male; mean age 46 </a:t>
            </a:r>
            <a:r>
              <a:rPr lang="en-US" dirty="0" err="1" smtClean="0"/>
              <a:t>yrs</a:t>
            </a:r>
            <a:endParaRPr lang="en-US" dirty="0" smtClean="0"/>
          </a:p>
          <a:p>
            <a:endParaRPr lang="en-US" dirty="0"/>
          </a:p>
          <a:p>
            <a:r>
              <a:rPr lang="en-US" dirty="0" smtClean="0"/>
              <a:t>Hypertension	        17%</a:t>
            </a:r>
          </a:p>
          <a:p>
            <a:r>
              <a:rPr lang="en-US" dirty="0" smtClean="0"/>
              <a:t>DM		          8%</a:t>
            </a:r>
          </a:p>
          <a:p>
            <a:r>
              <a:rPr lang="en-US" dirty="0"/>
              <a:t>Cardiovascular </a:t>
            </a:r>
            <a:r>
              <a:rPr lang="en-US" dirty="0" smtClean="0"/>
              <a:t>disease     5%</a:t>
            </a:r>
            <a:endParaRPr lang="en-US" dirty="0"/>
          </a:p>
          <a:p>
            <a:r>
              <a:rPr lang="en-US" dirty="0" smtClean="0"/>
              <a:t>Respiratory disease           2%</a:t>
            </a:r>
            <a:endParaRPr lang="en-US" dirty="0"/>
          </a:p>
          <a:p>
            <a:endParaRPr lang="en-US" dirty="0" smtClean="0"/>
          </a:p>
          <a:p>
            <a:r>
              <a:rPr lang="en-US" dirty="0" smtClean="0"/>
              <a:t>Each was more common in those with severe disease than those with non-severe disease</a:t>
            </a:r>
          </a:p>
        </p:txBody>
      </p:sp>
      <p:sp>
        <p:nvSpPr>
          <p:cNvPr id="4" name="TextBox 3"/>
          <p:cNvSpPr txBox="1"/>
          <p:nvPr/>
        </p:nvSpPr>
        <p:spPr>
          <a:xfrm>
            <a:off x="7592003" y="5799501"/>
            <a:ext cx="4533900" cy="369332"/>
          </a:xfrm>
          <a:prstGeom prst="rect">
            <a:avLst/>
          </a:prstGeom>
          <a:noFill/>
        </p:spPr>
        <p:txBody>
          <a:bodyPr wrap="square" rtlCol="0">
            <a:spAutoFit/>
          </a:bodyPr>
          <a:lstStyle/>
          <a:p>
            <a:r>
              <a:rPr lang="en-US" dirty="0" smtClean="0"/>
              <a:t>Yang J et al. </a:t>
            </a:r>
            <a:r>
              <a:rPr lang="en-US" i="1" dirty="0" err="1"/>
              <a:t>Int</a:t>
            </a:r>
            <a:r>
              <a:rPr lang="en-US" i="1" dirty="0"/>
              <a:t> J Infect Dis. </a:t>
            </a:r>
            <a:r>
              <a:rPr lang="en-US" dirty="0"/>
              <a:t>March 12, 2020.</a:t>
            </a:r>
          </a:p>
        </p:txBody>
      </p:sp>
      <p:sp>
        <p:nvSpPr>
          <p:cNvPr id="6" name="Rectangle 5"/>
          <p:cNvSpPr/>
          <p:nvPr/>
        </p:nvSpPr>
        <p:spPr>
          <a:xfrm flipV="1">
            <a:off x="4429125" y="2475799"/>
            <a:ext cx="3162878" cy="1919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29075" y="4865400"/>
            <a:ext cx="3562928" cy="2205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96922" y="2447224"/>
            <a:ext cx="3562928" cy="2205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44403" y="4865400"/>
            <a:ext cx="3562928" cy="2205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28825" y="129659"/>
            <a:ext cx="8448675" cy="461665"/>
          </a:xfrm>
          <a:prstGeom prst="rect">
            <a:avLst/>
          </a:prstGeom>
          <a:noFill/>
        </p:spPr>
        <p:txBody>
          <a:bodyPr wrap="square" rtlCol="0">
            <a:spAutoFit/>
          </a:bodyPr>
          <a:lstStyle/>
          <a:p>
            <a:r>
              <a:rPr lang="en-US" sz="2400" b="1" dirty="0" smtClean="0"/>
              <a:t>Cardiovascular risk factors associated with worse outcomes </a:t>
            </a:r>
            <a:endParaRPr lang="en-US" sz="2400" b="1" dirty="0"/>
          </a:p>
        </p:txBody>
      </p:sp>
    </p:spTree>
    <p:extLst>
      <p:ext uri="{BB962C8B-B14F-4D97-AF65-F5344CB8AC3E}">
        <p14:creationId xmlns:p14="http://schemas.microsoft.com/office/powerpoint/2010/main" val="2245879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80"/>
</p:tagLst>
</file>

<file path=ppt/tags/tag2.xml><?xml version="1.0" encoding="utf-8"?>
<p:tagLst xmlns:a="http://schemas.openxmlformats.org/drawingml/2006/main" xmlns:r="http://schemas.openxmlformats.org/officeDocument/2006/relationships" xmlns:p="http://schemas.openxmlformats.org/presentationml/2006/main">
  <p:tag name="AS_UNIQUEID" val="81"/>
</p:tagLst>
</file>

<file path=ppt/tags/tag3.xml><?xml version="1.0" encoding="utf-8"?>
<p:tagLst xmlns:a="http://schemas.openxmlformats.org/drawingml/2006/main" xmlns:r="http://schemas.openxmlformats.org/officeDocument/2006/relationships" xmlns:p="http://schemas.openxmlformats.org/presentationml/2006/main">
  <p:tag name="AS_UNIQUEID" val="82"/>
</p:tagLst>
</file>

<file path=ppt/tags/tag4.xml><?xml version="1.0" encoding="utf-8"?>
<p:tagLst xmlns:a="http://schemas.openxmlformats.org/drawingml/2006/main" xmlns:r="http://schemas.openxmlformats.org/officeDocument/2006/relationships" xmlns:p="http://schemas.openxmlformats.org/presentationml/2006/main">
  <p:tag name="AS_UNIQUEID" val="83"/>
</p:tagLst>
</file>

<file path=ppt/tags/tag5.xml><?xml version="1.0" encoding="utf-8"?>
<p:tagLst xmlns:a="http://schemas.openxmlformats.org/drawingml/2006/main" xmlns:r="http://schemas.openxmlformats.org/officeDocument/2006/relationships" xmlns:p="http://schemas.openxmlformats.org/presentationml/2006/main">
  <p:tag name="AS_UNIQUEID" val="84"/>
</p:tagLst>
</file>

<file path=ppt/tags/tag6.xml><?xml version="1.0" encoding="utf-8"?>
<p:tagLst xmlns:a="http://schemas.openxmlformats.org/drawingml/2006/main" xmlns:r="http://schemas.openxmlformats.org/officeDocument/2006/relationships" xmlns:p="http://schemas.openxmlformats.org/presentationml/2006/main">
  <p:tag name="AS_UNIQUEID" val="85"/>
</p:tagLst>
</file>

<file path=ppt/tags/tag7.xml><?xml version="1.0" encoding="utf-8"?>
<p:tagLst xmlns:a="http://schemas.openxmlformats.org/drawingml/2006/main" xmlns:r="http://schemas.openxmlformats.org/officeDocument/2006/relationships" xmlns:p="http://schemas.openxmlformats.org/presentationml/2006/main">
  <p:tag name="AS_UNIQUEID" val="88"/>
</p:tagLst>
</file>

<file path=ppt/tags/tag8.xml><?xml version="1.0" encoding="utf-8"?>
<p:tagLst xmlns:a="http://schemas.openxmlformats.org/drawingml/2006/main" xmlns:r="http://schemas.openxmlformats.org/officeDocument/2006/relationships" xmlns:p="http://schemas.openxmlformats.org/presentationml/2006/main">
  <p:tag name="AS_UNIQUEID" val="89"/>
</p:tagLst>
</file>

<file path=ppt/tags/tag9.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24805</TotalTime>
  <Words>5424</Words>
  <Application>Microsoft Office PowerPoint</Application>
  <PresentationFormat>Widescreen</PresentationFormat>
  <Paragraphs>641</Paragraphs>
  <Slides>73</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73</vt:i4>
      </vt:variant>
    </vt:vector>
  </HeadingPairs>
  <TitlesOfParts>
    <vt:vector size="86" baseType="lpstr">
      <vt:lpstr>MS PGothic</vt:lpstr>
      <vt:lpstr>MS PGothic</vt:lpstr>
      <vt:lpstr>Arial</vt:lpstr>
      <vt:lpstr>Arial Rounded MT Bold</vt:lpstr>
      <vt:lpstr>Calibri</vt:lpstr>
      <vt:lpstr>Calibri Light</vt:lpstr>
      <vt:lpstr>Candara</vt:lpstr>
      <vt:lpstr>Courier New</vt:lpstr>
      <vt:lpstr>Helvetica</vt:lpstr>
      <vt:lpstr>Lucida Sans Unicode</vt:lpstr>
      <vt:lpstr>Times New Roman</vt:lpstr>
      <vt:lpstr>Wingdings</vt:lpstr>
      <vt:lpstr>Office Theme</vt:lpstr>
      <vt:lpstr>NIH StrokeNet in the Time of COVID-19  April 8th Webinar </vt:lpstr>
      <vt:lpstr>Challenges for StrokeNet during pandemic</vt:lpstr>
      <vt:lpstr>PowerPoint Presentation</vt:lpstr>
      <vt:lpstr>NIH Clinical Research Training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Coordinators/PIs Can Do Now</vt:lpstr>
      <vt:lpstr>What NIH StrokeNet Is Doing to Adapt</vt:lpstr>
      <vt:lpstr>Proposed steps to restart trial recruitment</vt:lpstr>
      <vt:lpstr>Proposed steps to restart trial recruitment</vt:lpstr>
      <vt:lpstr>E-Consent Considerations </vt:lpstr>
      <vt:lpstr>What is e-Consent?</vt:lpstr>
      <vt:lpstr>Advantages of eConsent </vt:lpstr>
      <vt:lpstr>Example:  ICECAP Trial</vt:lpstr>
      <vt:lpstr>PowerPoint Presentation</vt:lpstr>
      <vt:lpstr>PowerPoint Presentation</vt:lpstr>
      <vt:lpstr>PowerPoint Presentation</vt:lpstr>
      <vt:lpstr>PowerPoint Presentation</vt:lpstr>
      <vt:lpstr>PowerPoint Presentation</vt:lpstr>
      <vt:lpstr>Example:  MOST Trial at UC (Iris Deeds, CCRP)</vt:lpstr>
      <vt:lpstr>Two Potential Approaches to our Roll-Out</vt:lpstr>
      <vt:lpstr>Next Steps </vt:lpstr>
      <vt:lpstr>PowerPoint Presentation</vt:lpstr>
      <vt:lpstr>Training Core Update</vt:lpstr>
      <vt:lpstr>Training Core </vt:lpstr>
      <vt:lpstr>Education and Training core</vt:lpstr>
      <vt:lpstr>Metrics</vt:lpstr>
      <vt:lpstr>Reminder</vt:lpstr>
      <vt:lpstr>PowerPoint Presentation</vt:lpstr>
      <vt:lpstr>New ideas under development</vt:lpstr>
      <vt:lpstr>Deadlines</vt:lpstr>
      <vt:lpstr>Self-directed learning opportunities (trainees, coordinators, PMs)</vt:lpstr>
      <vt:lpstr>Questions?</vt:lpstr>
      <vt:lpstr>PowerPoint Presentation</vt:lpstr>
      <vt:lpstr>PowerPoint Presentation</vt:lpstr>
      <vt:lpstr>PowerPoint Presentation</vt:lpstr>
      <vt:lpstr>PowerPoint Presentation</vt:lpstr>
      <vt:lpstr>MOST Trial Update</vt:lpstr>
      <vt:lpstr>MOST Trial Update</vt:lpstr>
      <vt:lpstr>PowerPoint Presentation</vt:lpstr>
      <vt:lpstr>If site had been released to enroll</vt:lpstr>
      <vt:lpstr>If site not yet released to enroll</vt:lpstr>
      <vt:lpstr>I-ACQUIRE Trial Update</vt:lpstr>
      <vt:lpstr>Activities under during I-ACQUIRE Trial suspension </vt:lpstr>
      <vt:lpstr>Transcranial Direct Current Stimulation for  Post-stroke Motor Recovery – a Phase2 Study   Wayne Feng MD/MS    and  Gottfried Schlaug MD/PhD</vt:lpstr>
      <vt:lpstr>Current Status and Plans during Suspension</vt:lpstr>
      <vt:lpstr>PowerPoint Presentation</vt:lpstr>
      <vt:lpstr>ASPIRE COVID-19 Update: Activated Sites</vt:lpstr>
      <vt:lpstr>ASPIRE COVID-19 Update: Sites Pending Activation</vt:lpstr>
      <vt:lpstr>PowerPoint Presentation</vt:lpstr>
      <vt:lpstr>PowerPoint Presentation</vt:lpstr>
      <vt:lpstr>Site Readiness Calls</vt:lpstr>
      <vt:lpstr>CREST-2 Recruitment </vt:lpstr>
      <vt:lpstr>COVID-19 Updates</vt:lpstr>
      <vt:lpstr>PowerPoint Presentation</vt:lpstr>
      <vt:lpstr>The FASTEST Trial</vt:lpstr>
      <vt:lpstr>Design</vt:lpstr>
      <vt:lpstr>FASTEST Trial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Gunslinger</dc:creator>
  <cp:lastModifiedBy>Sester, Regina (sesterrj)</cp:lastModifiedBy>
  <cp:revision>168</cp:revision>
  <cp:lastPrinted>2018-06-07T17:04:47Z</cp:lastPrinted>
  <dcterms:created xsi:type="dcterms:W3CDTF">2014-05-24T16:32:07Z</dcterms:created>
  <dcterms:modified xsi:type="dcterms:W3CDTF">2020-04-08T18:31:24Z</dcterms:modified>
</cp:coreProperties>
</file>