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60" r:id="rId8"/>
    <p:sldId id="261" r:id="rId9"/>
    <p:sldId id="262" r:id="rId10"/>
    <p:sldId id="281" r:id="rId11"/>
    <p:sldId id="285" r:id="rId12"/>
    <p:sldId id="287" r:id="rId13"/>
    <p:sldId id="259" r:id="rId14"/>
    <p:sldId id="263" r:id="rId15"/>
    <p:sldId id="264" r:id="rId16"/>
    <p:sldId id="272" r:id="rId17"/>
    <p:sldId id="273" r:id="rId18"/>
    <p:sldId id="275" r:id="rId19"/>
    <p:sldId id="271" r:id="rId20"/>
    <p:sldId id="268" r:id="rId21"/>
    <p:sldId id="277" r:id="rId22"/>
    <p:sldId id="276" r:id="rId23"/>
    <p:sldId id="278" r:id="rId24"/>
    <p:sldId id="279" r:id="rId25"/>
    <p:sldId id="282" r:id="rId26"/>
    <p:sldId id="266" r:id="rId27"/>
    <p:sldId id="280" r:id="rId28"/>
    <p:sldId id="286" r:id="rId29"/>
    <p:sldId id="283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3" autoAdjust="0"/>
    <p:restoredTop sz="87219" autoAdjust="0"/>
  </p:normalViewPr>
  <p:slideViewPr>
    <p:cSldViewPr>
      <p:cViewPr varScale="1">
        <p:scale>
          <a:sx n="46" d="100"/>
          <a:sy n="46" d="100"/>
        </p:scale>
        <p:origin x="5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419B5-1E4B-4EEE-BAB8-E7C5A8ACDCD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6F164-807C-41BE-A42B-B5971BD6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9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0F0C47-AB35-4DAB-95C6-A92279B3F31A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AF0056-6AE8-4EEF-8FE3-7467EFE5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8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F0056-6AE8-4EEF-8FE3-7467EFE5C1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5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F0056-6AE8-4EEF-8FE3-7467EFE5C1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F0056-6AE8-4EEF-8FE3-7467EFE5C11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1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Update: No expiration dates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F0056-6AE8-4EEF-8FE3-7467EFE5C11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63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CITI</a:t>
            </a:r>
          </a:p>
          <a:p>
            <a:r>
              <a:rPr lang="en-US" dirty="0"/>
              <a:t>AHA, </a:t>
            </a:r>
            <a:r>
              <a:rPr lang="en-US" dirty="0" err="1"/>
              <a:t>BlueCloud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F0056-6AE8-4EEF-8FE3-7467EFE5C11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3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1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5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21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815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10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35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84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52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2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0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9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6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BE6076-36A8-471E-A2A9-2434A71A66B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08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golanjl@ucmail.uc.edu" TargetMode="External"/><Relationship Id="rId2" Type="http://schemas.openxmlformats.org/officeDocument/2006/relationships/hyperlink" Target="mailto:stinsoey@ucmail.u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rickla@ucmail.uc.edu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669868"/>
            <a:ext cx="6620968" cy="3329581"/>
          </a:xfrm>
        </p:spPr>
        <p:txBody>
          <a:bodyPr/>
          <a:lstStyle/>
          <a:p>
            <a:pPr algn="ctr"/>
            <a:r>
              <a:rPr lang="en-US" sz="4800" dirty="0" err="1"/>
              <a:t>WebDCU</a:t>
            </a:r>
            <a:r>
              <a:rPr lang="en-US" sz="4800" dirty="0"/>
              <a:t> Site and People document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320219"/>
            <a:ext cx="6620968" cy="32801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Jennifer Golan, regulatory specialist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021079"/>
            <a:ext cx="3276600" cy="74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72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18882"/>
          </a:xfrm>
        </p:spPr>
        <p:txBody>
          <a:bodyPr/>
          <a:lstStyle/>
          <a:p>
            <a:r>
              <a:rPr lang="en-US" dirty="0"/>
              <a:t>CIRB Approval - WEBDCU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600200"/>
            <a:ext cx="6711654" cy="4195481"/>
          </a:xfrm>
        </p:spPr>
        <p:txBody>
          <a:bodyPr/>
          <a:lstStyle/>
          <a:p>
            <a:r>
              <a:rPr lang="en-US" dirty="0"/>
              <a:t>Effective date – approval date on letter</a:t>
            </a:r>
          </a:p>
          <a:p>
            <a:r>
              <a:rPr lang="en-US" dirty="0"/>
              <a:t>Expiration date – expiration date of study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819400"/>
            <a:ext cx="5410200" cy="368754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29000" y="3642821"/>
            <a:ext cx="5334000" cy="914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7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299882"/>
          </a:xfrm>
        </p:spPr>
        <p:txBody>
          <a:bodyPr/>
          <a:lstStyle/>
          <a:p>
            <a:r>
              <a:rPr lang="en-US" sz="3600" dirty="0"/>
              <a:t>CIRB Approved Administrative Amendments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828801"/>
            <a:ext cx="7249500" cy="4419606"/>
          </a:xfrm>
        </p:spPr>
        <p:txBody>
          <a:bodyPr>
            <a:normAutofit/>
          </a:bodyPr>
          <a:lstStyle/>
          <a:p>
            <a:r>
              <a:rPr lang="en-US" sz="2800" dirty="0"/>
              <a:t>Types of approvals:</a:t>
            </a:r>
          </a:p>
          <a:p>
            <a:pPr lvl="1"/>
            <a:r>
              <a:rPr lang="en-US" sz="2400" dirty="0"/>
              <a:t>Site specific changes</a:t>
            </a:r>
          </a:p>
          <a:p>
            <a:pPr lvl="2"/>
            <a:r>
              <a:rPr lang="en-US" sz="2000" dirty="0"/>
              <a:t>PI Change</a:t>
            </a:r>
          </a:p>
          <a:p>
            <a:pPr lvl="2"/>
            <a:r>
              <a:rPr lang="en-US" sz="2000" dirty="0"/>
              <a:t>Site-specific ICD changes</a:t>
            </a:r>
          </a:p>
          <a:p>
            <a:pPr lvl="2"/>
            <a:r>
              <a:rPr lang="en-US" sz="2000" dirty="0"/>
              <a:t>Adding additional study locations</a:t>
            </a:r>
          </a:p>
          <a:p>
            <a:pPr lvl="1"/>
            <a:r>
              <a:rPr lang="en-US" sz="2400" dirty="0"/>
              <a:t>Translations</a:t>
            </a:r>
          </a:p>
          <a:p>
            <a:pPr lvl="1"/>
            <a:r>
              <a:rPr lang="en-US" sz="2400" dirty="0"/>
              <a:t>Remote and </a:t>
            </a:r>
            <a:r>
              <a:rPr lang="en-US" sz="2400" dirty="0" err="1"/>
              <a:t>eICD</a:t>
            </a:r>
            <a:r>
              <a:rPr lang="en-US" sz="2400" dirty="0"/>
              <a:t> implementation forms</a:t>
            </a:r>
          </a:p>
        </p:txBody>
      </p:sp>
    </p:spTree>
    <p:extLst>
      <p:ext uri="{BB962C8B-B14F-4D97-AF65-F5344CB8AC3E}">
        <p14:creationId xmlns:p14="http://schemas.microsoft.com/office/powerpoint/2010/main" val="2456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CIRB Approved Administrative Amendments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Modification number </a:t>
            </a:r>
          </a:p>
          <a:p>
            <a:pPr marL="0" indent="0">
              <a:buNone/>
            </a:pPr>
            <a:r>
              <a:rPr lang="en-US" dirty="0"/>
              <a:t>corresponds to number of </a:t>
            </a:r>
          </a:p>
          <a:p>
            <a:pPr marL="0" indent="0">
              <a:buNone/>
            </a:pPr>
            <a:r>
              <a:rPr lang="en-US" dirty="0"/>
              <a:t>approvals received after </a:t>
            </a:r>
          </a:p>
          <a:p>
            <a:pPr marL="0" indent="0">
              <a:buNone/>
            </a:pPr>
            <a:r>
              <a:rPr lang="en-US" dirty="0"/>
              <a:t>initial approval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Ensure all modifications </a:t>
            </a:r>
          </a:p>
          <a:p>
            <a:pPr marL="0" indent="0">
              <a:buNone/>
            </a:pPr>
            <a:r>
              <a:rPr lang="en-US" dirty="0"/>
              <a:t>are uploaded in </a:t>
            </a:r>
            <a:r>
              <a:rPr lang="en-US" dirty="0" err="1"/>
              <a:t>WebDCU</a:t>
            </a:r>
            <a:endParaRPr lang="en-US" dirty="0"/>
          </a:p>
          <a:p>
            <a:endParaRPr lang="en-US" dirty="0"/>
          </a:p>
          <a:p>
            <a:r>
              <a:rPr lang="en-US" dirty="0"/>
              <a:t>Reach out to the NCC </a:t>
            </a:r>
          </a:p>
          <a:p>
            <a:pPr marL="0" indent="0">
              <a:buNone/>
            </a:pPr>
            <a:r>
              <a:rPr lang="en-US" dirty="0"/>
              <a:t>for any missing documents</a:t>
            </a:r>
          </a:p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90600"/>
            <a:ext cx="4207466" cy="537796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791200" y="3048000"/>
            <a:ext cx="1295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10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CIRB Approved Informed Consent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2057400"/>
            <a:ext cx="6711654" cy="4195481"/>
          </a:xfrm>
        </p:spPr>
        <p:txBody>
          <a:bodyPr/>
          <a:lstStyle/>
          <a:p>
            <a:r>
              <a:rPr lang="en-US" dirty="0"/>
              <a:t>Update: CIRB has removed</a:t>
            </a:r>
          </a:p>
          <a:p>
            <a:pPr marL="0" indent="0">
              <a:buNone/>
            </a:pPr>
            <a:r>
              <a:rPr lang="en-US" dirty="0"/>
              <a:t> the expiration dates</a:t>
            </a:r>
          </a:p>
        </p:txBody>
      </p:sp>
      <p:pic>
        <p:nvPicPr>
          <p:cNvPr id="7" name="Content Placeholder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71600"/>
            <a:ext cx="4205972" cy="537167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749456" y="1447800"/>
            <a:ext cx="838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1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CIRB Approved Informed Consent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00" y="1981200"/>
            <a:ext cx="7801046" cy="416901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90600" y="3048000"/>
            <a:ext cx="5181600" cy="838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16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18882"/>
          </a:xfrm>
        </p:spPr>
        <p:txBody>
          <a:bodyPr/>
          <a:lstStyle/>
          <a:p>
            <a:r>
              <a:rPr lang="en-US" sz="4000" dirty="0"/>
              <a:t>Other Consent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524000"/>
            <a:ext cx="6711654" cy="4195481"/>
          </a:xfrm>
        </p:spPr>
        <p:txBody>
          <a:bodyPr/>
          <a:lstStyle/>
          <a:p>
            <a:r>
              <a:rPr lang="en-US" dirty="0"/>
              <a:t>Site Specific Stand-alone HIPAA Authorization Form</a:t>
            </a:r>
          </a:p>
          <a:p>
            <a:r>
              <a:rPr lang="en-US" dirty="0"/>
              <a:t>Site Specific Stand-alone Bill of Rights(BOR)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53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14082"/>
          </a:xfrm>
        </p:spPr>
        <p:txBody>
          <a:bodyPr/>
          <a:lstStyle/>
          <a:p>
            <a:r>
              <a:rPr lang="en-US" sz="3200" dirty="0"/>
              <a:t>Translations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1371600"/>
            <a:ext cx="6711654" cy="4195481"/>
          </a:xfrm>
        </p:spPr>
        <p:txBody>
          <a:bodyPr/>
          <a:lstStyle/>
          <a:p>
            <a:r>
              <a:rPr lang="en-US" dirty="0"/>
              <a:t>CIRB Approved Full Translated Informed Consent Forms</a:t>
            </a:r>
          </a:p>
          <a:p>
            <a:r>
              <a:rPr lang="en-US" dirty="0"/>
              <a:t>CIRB Approved Full Translated Site Specific Stand-Alone HIPAA Authorization Form</a:t>
            </a:r>
          </a:p>
          <a:p>
            <a:r>
              <a:rPr lang="en-US" dirty="0"/>
              <a:t>CIRB Approved Full Translated Site Specific Stand-Alone Bill of Rights</a:t>
            </a:r>
          </a:p>
          <a:p>
            <a:r>
              <a:rPr lang="en-US" dirty="0"/>
              <a:t>CIRB Translated Short Forms</a:t>
            </a:r>
          </a:p>
          <a:p>
            <a:pPr lvl="1"/>
            <a:r>
              <a:rPr lang="en-US" dirty="0"/>
              <a:t>More than one pdf as one file</a:t>
            </a:r>
          </a:p>
        </p:txBody>
      </p:sp>
    </p:spTree>
    <p:extLst>
      <p:ext uri="{BB962C8B-B14F-4D97-AF65-F5344CB8AC3E}">
        <p14:creationId xmlns:p14="http://schemas.microsoft.com/office/powerpoint/2010/main" val="994211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90282"/>
          </a:xfrm>
        </p:spPr>
        <p:txBody>
          <a:bodyPr/>
          <a:lstStyle/>
          <a:p>
            <a:r>
              <a:rPr lang="en-US" sz="3600" dirty="0"/>
              <a:t>Translations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1447800"/>
            <a:ext cx="6711654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Sites not using translations can waive these placeholders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Translations provided by the NCC</a:t>
            </a:r>
          </a:p>
          <a:p>
            <a:pPr lvl="1"/>
            <a:r>
              <a:rPr lang="en-US" dirty="0"/>
              <a:t>Exception: site specific stand-alone HIPAA and BOR</a:t>
            </a:r>
          </a:p>
          <a:p>
            <a:pPr lvl="2"/>
            <a:r>
              <a:rPr lang="en-US" dirty="0"/>
              <a:t>Send translation and translation certificate to NCC for IRB submission and approval</a:t>
            </a:r>
          </a:p>
          <a:p>
            <a:pPr lvl="2"/>
            <a:endParaRPr lang="en-US" dirty="0"/>
          </a:p>
          <a:p>
            <a:r>
              <a:rPr lang="en-US" dirty="0"/>
              <a:t>Reminder: upload approval letter in CIRB approved administrative amendments placeholder that is sent with your translated documents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68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StrokeNet CIRB Financial Interest Disclosure Form (</a:t>
            </a:r>
            <a:r>
              <a:rPr lang="en-US" sz="3600" dirty="0" err="1"/>
              <a:t>fCOI</a:t>
            </a:r>
            <a:r>
              <a:rPr lang="en-US" sz="36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fCOI</a:t>
            </a:r>
            <a:r>
              <a:rPr lang="en-US" dirty="0"/>
              <a:t> forms must be completed for each study team member yearly. </a:t>
            </a:r>
          </a:p>
          <a:p>
            <a:r>
              <a:rPr lang="en-US" dirty="0"/>
              <a:t>Document must be hand signed and dated or signed electronically with DocuSign or Adobe signature.</a:t>
            </a:r>
          </a:p>
          <a:p>
            <a:r>
              <a:rPr lang="en-US" dirty="0"/>
              <a:t>Upload the completed PI </a:t>
            </a:r>
            <a:r>
              <a:rPr lang="en-US" dirty="0" err="1"/>
              <a:t>fCOI</a:t>
            </a:r>
            <a:r>
              <a:rPr lang="en-US" dirty="0"/>
              <a:t> and any other COI forms with a positive financial disclosure to </a:t>
            </a:r>
            <a:r>
              <a:rPr lang="en-US" dirty="0" err="1"/>
              <a:t>WebDCU</a:t>
            </a:r>
            <a:r>
              <a:rPr lang="en-US" dirty="0"/>
              <a:t>. </a:t>
            </a:r>
          </a:p>
          <a:p>
            <a:r>
              <a:rPr lang="en-US" dirty="0"/>
              <a:t>The remaining forms must be available for review as part of your onsite documents and/or files. </a:t>
            </a:r>
          </a:p>
          <a:p>
            <a:r>
              <a:rPr lang="en-US" dirty="0"/>
              <a:t>PI COI form must be signed within 3 months of CIRB submission.</a:t>
            </a:r>
          </a:p>
        </p:txBody>
      </p:sp>
    </p:spTree>
    <p:extLst>
      <p:ext uri="{BB962C8B-B14F-4D97-AF65-F5344CB8AC3E}">
        <p14:creationId xmlns:p14="http://schemas.microsoft.com/office/powerpoint/2010/main" val="86579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Other Site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315200" cy="4724400"/>
          </a:xfrm>
        </p:spPr>
        <p:txBody>
          <a:bodyPr/>
          <a:lstStyle/>
          <a:p>
            <a:r>
              <a:rPr lang="en-US" dirty="0"/>
              <a:t>CIRB Approved HIPAA Waiver of Authorization for Screening</a:t>
            </a:r>
          </a:p>
          <a:p>
            <a:pPr lvl="1"/>
            <a:r>
              <a:rPr lang="en-US" dirty="0"/>
              <a:t>Needed for initial CIRB submission</a:t>
            </a:r>
          </a:p>
          <a:p>
            <a:pPr marL="457207" lvl="1" indent="0">
              <a:buNone/>
            </a:pPr>
            <a:endParaRPr lang="en-US" dirty="0"/>
          </a:p>
          <a:p>
            <a:r>
              <a:rPr lang="en-US" dirty="0"/>
              <a:t>Local IRB acknowledgement</a:t>
            </a:r>
          </a:p>
          <a:p>
            <a:pPr lvl="1"/>
            <a:r>
              <a:rPr lang="en-US" sz="1600" dirty="0"/>
              <a:t>Documentation of initial protocol acknowledgement by your local IRB is required </a:t>
            </a:r>
          </a:p>
          <a:p>
            <a:pPr lvl="1"/>
            <a:r>
              <a:rPr lang="en-US" sz="1600" dirty="0"/>
              <a:t>Only initial approval should be uploaded, all other local IRB acknowledgements should be filed on-site. </a:t>
            </a:r>
          </a:p>
          <a:p>
            <a:pPr marL="457207" lvl="1" indent="0">
              <a:buNone/>
            </a:pPr>
            <a:endParaRPr lang="en-US" sz="1600" dirty="0"/>
          </a:p>
          <a:p>
            <a:r>
              <a:rPr lang="it-IT" dirty="0"/>
              <a:t>Protocol Signature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Documents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56" y="1524000"/>
            <a:ext cx="7877175" cy="494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13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Documents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9144000" cy="120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88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/>
          <a:lstStyle/>
          <a:p>
            <a:r>
              <a:rPr lang="en-US" sz="3600" dirty="0"/>
              <a:t>Common People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23109"/>
            <a:ext cx="6711654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Curriculum Vitae (CV)</a:t>
            </a:r>
          </a:p>
          <a:p>
            <a:pPr lvl="1"/>
            <a:r>
              <a:rPr lang="en-US" dirty="0"/>
              <a:t>Document must be signed and dated. </a:t>
            </a:r>
          </a:p>
          <a:p>
            <a:pPr lvl="1"/>
            <a:r>
              <a:rPr lang="en-US" dirty="0"/>
              <a:t>CV must list person's current affiliation with site. </a:t>
            </a:r>
          </a:p>
          <a:p>
            <a:r>
              <a:rPr lang="en-US" dirty="0"/>
              <a:t>Good Clinical Practice (GCP) Training</a:t>
            </a:r>
          </a:p>
          <a:p>
            <a:r>
              <a:rPr lang="en-US" dirty="0"/>
              <a:t>Human Subjects Protection (HSP) Training </a:t>
            </a:r>
          </a:p>
          <a:p>
            <a:pPr lvl="1"/>
            <a:r>
              <a:rPr lang="en-US" dirty="0"/>
              <a:t>Most commonly completed through CITI</a:t>
            </a:r>
          </a:p>
          <a:p>
            <a:pPr lvl="1"/>
            <a:r>
              <a:rPr lang="en-US" dirty="0"/>
              <a:t>Other certifications might be rejected asking for more information</a:t>
            </a:r>
          </a:p>
          <a:p>
            <a:r>
              <a:rPr lang="en-US" dirty="0"/>
              <a:t>Medical/Professional License</a:t>
            </a:r>
          </a:p>
          <a:p>
            <a:r>
              <a:rPr lang="en-US" dirty="0" err="1"/>
              <a:t>mRS</a:t>
            </a:r>
            <a:r>
              <a:rPr lang="en-US" dirty="0"/>
              <a:t> Certification – 2 year expiration </a:t>
            </a:r>
          </a:p>
          <a:p>
            <a:r>
              <a:rPr lang="en-US" dirty="0"/>
              <a:t>NIHSS Certification – 2 year expiration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86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/>
          <a:lstStyle/>
          <a:p>
            <a:r>
              <a:rPr lang="en-US" sz="3600" dirty="0"/>
              <a:t>Common People Documents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746007"/>
            <a:ext cx="6710363" cy="294029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78681" y="4114800"/>
            <a:ext cx="7086600" cy="685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00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/>
          <a:lstStyle/>
          <a:p>
            <a:r>
              <a:rPr lang="en-US" dirty="0"/>
              <a:t>Reminders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727" y="1295400"/>
            <a:ext cx="6711654" cy="4195481"/>
          </a:xfrm>
        </p:spPr>
        <p:txBody>
          <a:bodyPr/>
          <a:lstStyle/>
          <a:p>
            <a:r>
              <a:rPr lang="en-US" dirty="0"/>
              <a:t>Please upload site documents upon receipt from NCC</a:t>
            </a:r>
          </a:p>
          <a:p>
            <a:r>
              <a:rPr lang="en-US" dirty="0"/>
              <a:t>Please keep site contact/Delegation Of Authority (DOA) list updated for </a:t>
            </a:r>
            <a:r>
              <a:rPr lang="en-US" dirty="0" err="1"/>
              <a:t>WebDCU</a:t>
            </a:r>
            <a:r>
              <a:rPr lang="en-US" dirty="0"/>
              <a:t> for document distribution</a:t>
            </a:r>
          </a:p>
          <a:p>
            <a:r>
              <a:rPr lang="en-US" dirty="0"/>
              <a:t>Address expired documents asap</a:t>
            </a:r>
          </a:p>
          <a:p>
            <a:r>
              <a:rPr lang="en-US" dirty="0"/>
              <a:t>Reach out to the NCC for any missing site documents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42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links and tools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WebDCU</a:t>
            </a:r>
            <a:r>
              <a:rPr lang="en-US" dirty="0"/>
              <a:t> campus – training center</a:t>
            </a:r>
          </a:p>
          <a:p>
            <a:pPr lvl="1"/>
            <a:r>
              <a:rPr lang="en-US" dirty="0"/>
              <a:t>https://webdcu.musc.edu/campus/</a:t>
            </a:r>
          </a:p>
          <a:p>
            <a:r>
              <a:rPr lang="en-US" dirty="0"/>
              <a:t>Parameters document</a:t>
            </a:r>
          </a:p>
          <a:p>
            <a:pPr lvl="1"/>
            <a:r>
              <a:rPr lang="en-US" dirty="0"/>
              <a:t>Located in study toolbox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65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NCC Regulatory Contacts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Emily Stinson </a:t>
            </a:r>
            <a:r>
              <a:rPr lang="en-US" dirty="0">
                <a:hlinkClick r:id="rId2"/>
              </a:rPr>
              <a:t>stinsoey@ucmail.uc.edu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Jen Golan </a:t>
            </a:r>
            <a:r>
              <a:rPr lang="en-US" dirty="0">
                <a:hlinkClick r:id="rId3"/>
              </a:rPr>
              <a:t>golanjl@ucmail.uc.edu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Lauren Stricker </a:t>
            </a:r>
            <a:r>
              <a:rPr lang="en-US" dirty="0">
                <a:hlinkClick r:id="rId4"/>
              </a:rPr>
              <a:t>strickla@ucmail.uc.edu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642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18882"/>
          </a:xfrm>
        </p:spPr>
        <p:txBody>
          <a:bodyPr/>
          <a:lstStyle/>
          <a:p>
            <a:r>
              <a:rPr lang="en-US" dirty="0"/>
              <a:t>CIRB 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524000"/>
            <a:ext cx="7782164" cy="47244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Specific to protocol version</a:t>
            </a:r>
          </a:p>
          <a:p>
            <a:pPr lvl="1"/>
            <a:r>
              <a:rPr lang="en-US" sz="2600" dirty="0"/>
              <a:t>New placeholder for protocol amendment</a:t>
            </a:r>
          </a:p>
          <a:p>
            <a:r>
              <a:rPr lang="en-US" sz="2800" dirty="0"/>
              <a:t>Four types of approvals:</a:t>
            </a:r>
          </a:p>
          <a:p>
            <a:pPr lvl="1"/>
            <a:r>
              <a:rPr lang="en-US" dirty="0"/>
              <a:t>Initial approval letter</a:t>
            </a:r>
          </a:p>
          <a:p>
            <a:pPr lvl="2"/>
            <a:r>
              <a:rPr lang="en-US" sz="1800" dirty="0"/>
              <a:t>Site-specific letter</a:t>
            </a:r>
          </a:p>
          <a:p>
            <a:pPr lvl="1"/>
            <a:r>
              <a:rPr lang="en-US" dirty="0"/>
              <a:t>Continuing review approval letter</a:t>
            </a:r>
          </a:p>
          <a:p>
            <a:pPr lvl="2"/>
            <a:r>
              <a:rPr lang="en-US" sz="1800" dirty="0"/>
              <a:t>PRIME study-level letter</a:t>
            </a:r>
          </a:p>
          <a:p>
            <a:pPr lvl="1"/>
            <a:r>
              <a:rPr lang="en-US" dirty="0"/>
              <a:t>Protocol amendment letter with consent changes</a:t>
            </a:r>
          </a:p>
          <a:p>
            <a:pPr lvl="2"/>
            <a:r>
              <a:rPr lang="en-US" sz="1800" dirty="0"/>
              <a:t>Site-specific approval letter</a:t>
            </a:r>
          </a:p>
          <a:p>
            <a:pPr lvl="1"/>
            <a:r>
              <a:rPr lang="en-US" dirty="0"/>
              <a:t>Protocol amendment without consent changes</a:t>
            </a:r>
          </a:p>
          <a:p>
            <a:pPr lvl="2"/>
            <a:r>
              <a:rPr lang="en-US" sz="1800" dirty="0"/>
              <a:t>PRIME study-level letter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CIRB Approval -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Approval</a:t>
            </a:r>
          </a:p>
          <a:p>
            <a:pPr lvl="1"/>
            <a:r>
              <a:rPr lang="en-US" dirty="0"/>
              <a:t>Site-specific approval</a:t>
            </a:r>
          </a:p>
          <a:p>
            <a:pPr marL="457207" lvl="1" indent="0">
              <a:buNone/>
            </a:pPr>
            <a:r>
              <a:rPr lang="en-US" dirty="0"/>
              <a:t>letter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195370"/>
            <a:ext cx="4186638" cy="549594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Oval 4"/>
          <p:cNvSpPr/>
          <p:nvPr/>
        </p:nvSpPr>
        <p:spPr>
          <a:xfrm>
            <a:off x="4648200" y="4267200"/>
            <a:ext cx="6858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76800" y="2895601"/>
            <a:ext cx="2819400" cy="3809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24400" y="3476277"/>
            <a:ext cx="3200400" cy="6429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9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CIRB Approval -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Continuing review</a:t>
            </a:r>
          </a:p>
          <a:p>
            <a:pPr lvl="1"/>
            <a:r>
              <a:rPr lang="en-US" dirty="0"/>
              <a:t>PRIME study-level approval</a:t>
            </a:r>
          </a:p>
          <a:p>
            <a:pPr marL="457207" lvl="1" indent="0">
              <a:buNone/>
            </a:pPr>
            <a:r>
              <a:rPr lang="en-US" dirty="0"/>
              <a:t>letter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63992"/>
            <a:ext cx="4073214" cy="52795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57800" y="2895600"/>
            <a:ext cx="3124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438400" y="457200"/>
            <a:ext cx="4473575" cy="579596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743200" y="1752600"/>
            <a:ext cx="2286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667000" y="3429000"/>
            <a:ext cx="2286000" cy="2438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0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133724"/>
            <a:ext cx="4191000" cy="534887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CIRB Approval - examples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304800" y="1853248"/>
            <a:ext cx="6711654" cy="4195481"/>
          </a:xfrm>
        </p:spPr>
        <p:txBody>
          <a:bodyPr/>
          <a:lstStyle/>
          <a:p>
            <a:pPr lvl="1"/>
            <a:r>
              <a:rPr lang="en-US" sz="2400" dirty="0"/>
              <a:t>Protocol amendment </a:t>
            </a:r>
          </a:p>
          <a:p>
            <a:pPr marL="457207" lvl="1" indent="0">
              <a:buNone/>
            </a:pPr>
            <a:r>
              <a:rPr lang="en-US" sz="2400" dirty="0"/>
              <a:t>    letter with consent changes</a:t>
            </a:r>
          </a:p>
          <a:p>
            <a:pPr lvl="2"/>
            <a:r>
              <a:rPr lang="en-US" sz="2000" dirty="0"/>
              <a:t>Site-specific approval letter</a:t>
            </a:r>
            <a:endParaRPr lang="en-US" dirty="0"/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410200" y="3352800"/>
            <a:ext cx="3124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29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CIRB Approval - examples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853248"/>
            <a:ext cx="6711654" cy="4195481"/>
          </a:xfrm>
        </p:spPr>
        <p:txBody>
          <a:bodyPr/>
          <a:lstStyle/>
          <a:p>
            <a:pPr lvl="1"/>
            <a:r>
              <a:rPr lang="en-US" dirty="0"/>
              <a:t>Protocol amendment without </a:t>
            </a:r>
          </a:p>
          <a:p>
            <a:pPr marL="457207" lvl="1" indent="0">
              <a:buNone/>
            </a:pPr>
            <a:r>
              <a:rPr lang="en-US" dirty="0"/>
              <a:t>     consent changes</a:t>
            </a:r>
          </a:p>
          <a:p>
            <a:pPr lvl="2"/>
            <a:r>
              <a:rPr lang="en-US" sz="1800" dirty="0"/>
              <a:t>PRIME study-level approval</a:t>
            </a:r>
          </a:p>
          <a:p>
            <a:pPr marL="914416" lvl="2" indent="0">
              <a:buNone/>
            </a:pPr>
            <a:r>
              <a:rPr lang="en-US" sz="1800" dirty="0"/>
              <a:t>letter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105" y="1280211"/>
            <a:ext cx="3724297" cy="480536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562600" y="2819400"/>
            <a:ext cx="2667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562600" y="3429000"/>
            <a:ext cx="2743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28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813" y="228600"/>
            <a:ext cx="4989427" cy="643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45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BB8F4374906A409FD9F7C4C457461B" ma:contentTypeVersion="13" ma:contentTypeDescription="Create a new document." ma:contentTypeScope="" ma:versionID="b81e0b083c3a0e3025b3a5d0231f464e">
  <xsd:schema xmlns:xsd="http://www.w3.org/2001/XMLSchema" xmlns:xs="http://www.w3.org/2001/XMLSchema" xmlns:p="http://schemas.microsoft.com/office/2006/metadata/properties" xmlns:ns3="2d8b63ce-4dc4-4905-b0e0-28660f74b3b5" xmlns:ns4="a1b7d553-e03b-4562-9cb4-58e5b6777a1c" targetNamespace="http://schemas.microsoft.com/office/2006/metadata/properties" ma:root="true" ma:fieldsID="ce64ef7d11b89e02151855aee17de5a4" ns3:_="" ns4:_="">
    <xsd:import namespace="2d8b63ce-4dc4-4905-b0e0-28660f74b3b5"/>
    <xsd:import namespace="a1b7d553-e03b-4562-9cb4-58e5b6777a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b63ce-4dc4-4905-b0e0-28660f74b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b7d553-e03b-4562-9cb4-58e5b6777a1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F85BAA-91F2-47E7-81AE-D87775369D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1F0288-C188-4FC1-BF11-29122B46A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b63ce-4dc4-4905-b0e0-28660f74b3b5"/>
    <ds:schemaRef ds:uri="a1b7d553-e03b-4562-9cb4-58e5b6777a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684AB5-C88C-4428-B6F7-231BB77AD484}">
  <ds:schemaRefs>
    <ds:schemaRef ds:uri="http://schemas.microsoft.com/office/infopath/2007/PartnerControls"/>
    <ds:schemaRef ds:uri="http://schemas.microsoft.com/office/2006/documentManagement/types"/>
    <ds:schemaRef ds:uri="a1b7d553-e03b-4562-9cb4-58e5b6777a1c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2d8b63ce-4dc4-4905-b0e0-28660f74b3b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7078</TotalTime>
  <Words>633</Words>
  <Application>Microsoft Office PowerPoint</Application>
  <PresentationFormat>On-screen Show (4:3)</PresentationFormat>
  <Paragraphs>129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 3</vt:lpstr>
      <vt:lpstr>Ion</vt:lpstr>
      <vt:lpstr>WebDCU Site and People document review</vt:lpstr>
      <vt:lpstr>Site Documents</vt:lpstr>
      <vt:lpstr>CIRB Approval</vt:lpstr>
      <vt:lpstr>CIRB Approval - examples</vt:lpstr>
      <vt:lpstr>CIRB Approval - examples</vt:lpstr>
      <vt:lpstr>PowerPoint Presentation</vt:lpstr>
      <vt:lpstr>CIRB Approval - examples</vt:lpstr>
      <vt:lpstr>CIRB Approval - examples</vt:lpstr>
      <vt:lpstr>PowerPoint Presentation</vt:lpstr>
      <vt:lpstr>CIRB Approval - WEBDCU</vt:lpstr>
      <vt:lpstr>CIRB Approved Administrative Amendments</vt:lpstr>
      <vt:lpstr>CIRB Approved Administrative Amendments</vt:lpstr>
      <vt:lpstr>CIRB Approved Informed Consent Forms</vt:lpstr>
      <vt:lpstr>CIRB Approved Informed Consent Forms</vt:lpstr>
      <vt:lpstr>Other Consent Documents</vt:lpstr>
      <vt:lpstr>Translations</vt:lpstr>
      <vt:lpstr>Translations</vt:lpstr>
      <vt:lpstr>StrokeNet CIRB Financial Interest Disclosure Form (fCOI)</vt:lpstr>
      <vt:lpstr>Other Site Documents</vt:lpstr>
      <vt:lpstr>People Documents</vt:lpstr>
      <vt:lpstr>Common People Documents</vt:lpstr>
      <vt:lpstr>Common People Documents</vt:lpstr>
      <vt:lpstr>Reminders  </vt:lpstr>
      <vt:lpstr>Helpful links and tools </vt:lpstr>
      <vt:lpstr>NCC Regulatory Contacts </vt:lpstr>
      <vt:lpstr>Questions?</vt:lpstr>
    </vt:vector>
  </TitlesOfParts>
  <Company>University of Michigan Hospital and Health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Coordinator Webinar Round Table Discussion</dc:title>
  <dc:creator>Goldfarb, Sherry</dc:creator>
  <cp:lastModifiedBy>Sester, Regina (sesterrj)</cp:lastModifiedBy>
  <cp:revision>467</cp:revision>
  <cp:lastPrinted>2019-03-27T16:34:59Z</cp:lastPrinted>
  <dcterms:created xsi:type="dcterms:W3CDTF">2016-10-11T15:38:23Z</dcterms:created>
  <dcterms:modified xsi:type="dcterms:W3CDTF">2021-01-26T18:17:10Z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0x010100E2BB8F4374906A409FD9F7C4C457461B</vt:lpwstr>
  </property>
</Properties>
</file>