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sldIdLst>
    <p:sldId id="257" r:id="rId2"/>
    <p:sldId id="260" r:id="rId3"/>
    <p:sldId id="303" r:id="rId4"/>
    <p:sldId id="293" r:id="rId5"/>
    <p:sldId id="304" r:id="rId6"/>
    <p:sldId id="284" r:id="rId7"/>
    <p:sldId id="328" r:id="rId8"/>
    <p:sldId id="256" r:id="rId9"/>
    <p:sldId id="342" r:id="rId10"/>
    <p:sldId id="343" r:id="rId11"/>
    <p:sldId id="267" r:id="rId12"/>
    <p:sldId id="344" r:id="rId13"/>
    <p:sldId id="345" r:id="rId14"/>
    <p:sldId id="268" r:id="rId15"/>
    <p:sldId id="266" r:id="rId16"/>
    <p:sldId id="270" r:id="rId17"/>
    <p:sldId id="269" r:id="rId18"/>
    <p:sldId id="346" r:id="rId19"/>
    <p:sldId id="347" r:id="rId20"/>
    <p:sldId id="348" r:id="rId21"/>
    <p:sldId id="349" r:id="rId22"/>
    <p:sldId id="327" r:id="rId23"/>
    <p:sldId id="306" r:id="rId24"/>
    <p:sldId id="307" r:id="rId25"/>
    <p:sldId id="325" r:id="rId26"/>
    <p:sldId id="308" r:id="rId27"/>
    <p:sldId id="309" r:id="rId28"/>
    <p:sldId id="310" r:id="rId29"/>
    <p:sldId id="311" r:id="rId30"/>
    <p:sldId id="312" r:id="rId31"/>
    <p:sldId id="264" r:id="rId32"/>
    <p:sldId id="259" r:id="rId33"/>
    <p:sldId id="339" r:id="rId34"/>
    <p:sldId id="340" r:id="rId35"/>
    <p:sldId id="261" r:id="rId36"/>
    <p:sldId id="263" r:id="rId37"/>
    <p:sldId id="341" r:id="rId38"/>
    <p:sldId id="262" r:id="rId39"/>
    <p:sldId id="313" r:id="rId40"/>
    <p:sldId id="329" r:id="rId41"/>
    <p:sldId id="315" r:id="rId42"/>
    <p:sldId id="331" r:id="rId43"/>
    <p:sldId id="314" r:id="rId44"/>
    <p:sldId id="332" r:id="rId45"/>
    <p:sldId id="321" r:id="rId46"/>
    <p:sldId id="333" r:id="rId47"/>
    <p:sldId id="336" r:id="rId48"/>
    <p:sldId id="337" r:id="rId49"/>
    <p:sldId id="265" r:id="rId50"/>
    <p:sldId id="316" r:id="rId51"/>
    <p:sldId id="317" r:id="rId52"/>
    <p:sldId id="319" r:id="rId53"/>
    <p:sldId id="338" r:id="rId54"/>
    <p:sldId id="322" r:id="rId55"/>
    <p:sldId id="323" r:id="rId56"/>
    <p:sldId id="334" r:id="rId57"/>
    <p:sldId id="324" r:id="rId58"/>
    <p:sldId id="335" r:id="rId59"/>
    <p:sldId id="258" r:id="rId60"/>
    <p:sldId id="271"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kind, Mitchell" initials="EM" lastIdx="4" clrIdx="0">
    <p:extLst>
      <p:ext uri="{19B8F6BF-5375-455C-9EA6-DF929625EA0E}">
        <p15:presenceInfo xmlns:p15="http://schemas.microsoft.com/office/powerpoint/2012/main" userId="S-1-5-21-1181503474-2084067273-1905203885-31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0"/>
    <p:restoredTop sz="94663"/>
  </p:normalViewPr>
  <p:slideViewPr>
    <p:cSldViewPr snapToGrid="0" snapToObjects="1">
      <p:cViewPr varScale="1">
        <p:scale>
          <a:sx n="76" d="100"/>
          <a:sy n="76" d="100"/>
        </p:scale>
        <p:origin x="108" y="27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Number randomized per site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Number randomized per site</c:v>
                </c:pt>
              </c:strCache>
            </c:strRef>
          </c:tx>
          <c:spPr>
            <a:solidFill>
              <a:schemeClr val="accent1"/>
            </a:solidFill>
            <a:ln>
              <a:noFill/>
            </a:ln>
            <a:effectLst/>
          </c:spPr>
          <c:invertIfNegative val="0"/>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Sheet1!$B$2:$B$12</c:f>
              <c:numCache>
                <c:formatCode>General</c:formatCode>
                <c:ptCount val="11"/>
                <c:pt idx="0">
                  <c:v>53</c:v>
                </c:pt>
                <c:pt idx="1">
                  <c:v>22</c:v>
                </c:pt>
                <c:pt idx="2">
                  <c:v>17</c:v>
                </c:pt>
                <c:pt idx="3">
                  <c:v>13</c:v>
                </c:pt>
                <c:pt idx="4">
                  <c:v>3</c:v>
                </c:pt>
                <c:pt idx="5">
                  <c:v>2</c:v>
                </c:pt>
                <c:pt idx="6">
                  <c:v>2</c:v>
                </c:pt>
                <c:pt idx="7">
                  <c:v>0</c:v>
                </c:pt>
                <c:pt idx="8">
                  <c:v>0</c:v>
                </c:pt>
                <c:pt idx="9">
                  <c:v>3</c:v>
                </c:pt>
                <c:pt idx="10">
                  <c:v>1</c:v>
                </c:pt>
              </c:numCache>
            </c:numRef>
          </c:val>
          <c:extLst>
            <c:ext xmlns:c16="http://schemas.microsoft.com/office/drawing/2014/chart" uri="{C3380CC4-5D6E-409C-BE32-E72D297353CC}">
              <c16:uniqueId val="{00000000-CE5D-FF44-847F-840DBE4A3486}"/>
            </c:ext>
          </c:extLst>
        </c:ser>
        <c:dLbls>
          <c:showLegendKey val="0"/>
          <c:showVal val="0"/>
          <c:showCatName val="0"/>
          <c:showSerName val="0"/>
          <c:showPercent val="0"/>
          <c:showBubbleSize val="0"/>
        </c:dLbls>
        <c:gapWidth val="219"/>
        <c:overlap val="-27"/>
        <c:axId val="560907392"/>
        <c:axId val="560904648"/>
      </c:barChart>
      <c:catAx>
        <c:axId val="560907392"/>
        <c:scaling>
          <c:orientation val="minMax"/>
        </c:scaling>
        <c:delete val="0"/>
        <c:axPos val="b"/>
        <c:title>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0904648"/>
        <c:crosses val="autoZero"/>
        <c:auto val="1"/>
        <c:lblAlgn val="ctr"/>
        <c:lblOffset val="100"/>
        <c:noMultiLvlLbl val="0"/>
      </c:catAx>
      <c:valAx>
        <c:axId val="5609046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Number of sites</a:t>
                </a:r>
              </a:p>
            </c:rich>
          </c:tx>
          <c:overlay val="0"/>
          <c:spPr>
            <a:noFill/>
            <a:ln>
              <a:noFill/>
            </a:ln>
            <a:effectLst/>
          </c:spPr>
          <c:txPr>
            <a:bodyPr rot="0" spcFirstLastPara="1" vertOverflow="ellipsis"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0907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B3A38-BAAF-C341-8873-BDCBB3090266}" type="datetimeFigureOut">
              <a:rPr lang="en-US" smtClean="0"/>
              <a:t>2/26/2019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B0FEA1-91FE-6640-ADBF-4D08DDDBD880}" type="slidenum">
              <a:rPr lang="en-US" smtClean="0"/>
              <a:t>‹#›</a:t>
            </a:fld>
            <a:endParaRPr lang="en-US"/>
          </a:p>
        </p:txBody>
      </p:sp>
    </p:spTree>
    <p:extLst>
      <p:ext uri="{BB962C8B-B14F-4D97-AF65-F5344CB8AC3E}">
        <p14:creationId xmlns:p14="http://schemas.microsoft.com/office/powerpoint/2010/main" val="1305861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a:t>
            </a:r>
            <a:r>
              <a:rPr lang="en-US" baseline="0" dirty="0"/>
              <a:t> had numerous sites enroll subject that end up moving. We appreciate all the efforts these site have made to retain these subjects and to find a new home for their subjects. </a:t>
            </a:r>
            <a:endParaRPr lang="en-US" dirty="0"/>
          </a:p>
        </p:txBody>
      </p:sp>
      <p:sp>
        <p:nvSpPr>
          <p:cNvPr id="4" name="Slide Number Placeholder 3"/>
          <p:cNvSpPr>
            <a:spLocks noGrp="1"/>
          </p:cNvSpPr>
          <p:nvPr>
            <p:ph type="sldNum" sz="quarter" idx="10"/>
          </p:nvPr>
        </p:nvSpPr>
        <p:spPr/>
        <p:txBody>
          <a:bodyPr/>
          <a:lstStyle/>
          <a:p>
            <a:fld id="{B5B0FEA1-91FE-6640-ADBF-4D08DDDBD880}" type="slidenum">
              <a:rPr lang="en-US" smtClean="0"/>
              <a:t>6</a:t>
            </a:fld>
            <a:endParaRPr lang="en-US"/>
          </a:p>
        </p:txBody>
      </p:sp>
    </p:spTree>
    <p:extLst>
      <p:ext uri="{BB962C8B-B14F-4D97-AF65-F5344CB8AC3E}">
        <p14:creationId xmlns:p14="http://schemas.microsoft.com/office/powerpoint/2010/main" val="2460653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3B4295-0DEC-424B-A0DB-B5A27C5F2275}" type="slidenum">
              <a:rPr lang="en-US" smtClean="0"/>
              <a:pPr/>
              <a:t>10</a:t>
            </a:fld>
            <a:endParaRPr lang="en-US"/>
          </a:p>
        </p:txBody>
      </p:sp>
    </p:spTree>
    <p:extLst>
      <p:ext uri="{BB962C8B-B14F-4D97-AF65-F5344CB8AC3E}">
        <p14:creationId xmlns:p14="http://schemas.microsoft.com/office/powerpoint/2010/main" val="1040283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B0FEA1-91FE-6640-ADBF-4D08DDDBD880}" type="slidenum">
              <a:rPr lang="en-US" smtClean="0"/>
              <a:t>16</a:t>
            </a:fld>
            <a:endParaRPr lang="en-US"/>
          </a:p>
        </p:txBody>
      </p:sp>
    </p:spTree>
    <p:extLst>
      <p:ext uri="{BB962C8B-B14F-4D97-AF65-F5344CB8AC3E}">
        <p14:creationId xmlns:p14="http://schemas.microsoft.com/office/powerpoint/2010/main" val="1530637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23D2DF-1BC7-2E4D-AB4A-C900F2DC7485}" type="slidenum">
              <a:rPr lang="en-US" smtClean="0"/>
              <a:t>19</a:t>
            </a:fld>
            <a:endParaRPr lang="en-US" dirty="0"/>
          </a:p>
        </p:txBody>
      </p:sp>
    </p:spTree>
    <p:extLst>
      <p:ext uri="{BB962C8B-B14F-4D97-AF65-F5344CB8AC3E}">
        <p14:creationId xmlns:p14="http://schemas.microsoft.com/office/powerpoint/2010/main" val="1852220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88057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528DF0-2B6E-4AF0-B49A-4E9CD7640D2A}" type="datetimeFigureOut">
              <a:rPr lang="en-US" smtClean="0"/>
              <a:t>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B2DAD1-E6FF-4D7C-9373-A890FF38E3BC}" type="slidenum">
              <a:rPr lang="en-US" smtClean="0"/>
              <a:t>‹#›</a:t>
            </a:fld>
            <a:endParaRPr lang="en-US"/>
          </a:p>
        </p:txBody>
      </p:sp>
    </p:spTree>
    <p:extLst>
      <p:ext uri="{BB962C8B-B14F-4D97-AF65-F5344CB8AC3E}">
        <p14:creationId xmlns:p14="http://schemas.microsoft.com/office/powerpoint/2010/main" val="3931339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37779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295103"/>
            <a:ext cx="10515600" cy="13290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81403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2"/>
          <p:cNvSpPr>
            <a:spLocks noGrp="1"/>
          </p:cNvSpPr>
          <p:nvPr>
            <p:ph idx="1"/>
          </p:nvPr>
        </p:nvSpPr>
        <p:spPr>
          <a:xfrm>
            <a:off x="838200" y="1825625"/>
            <a:ext cx="10515600" cy="378269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4132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4736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6940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25270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647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41939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04112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187440"/>
            <a:ext cx="12192000" cy="670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378269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38199" y="5658539"/>
            <a:ext cx="1086294" cy="1050335"/>
          </a:xfrm>
          <a:prstGeom prst="rect">
            <a:avLst/>
          </a:prstGeom>
        </p:spPr>
      </p:pic>
      <p:pic>
        <p:nvPicPr>
          <p:cNvPr id="4" name="Picture 3"/>
          <p:cNvPicPr>
            <a:picLocks noChangeAspect="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11234" y="6326372"/>
            <a:ext cx="1842566" cy="388233"/>
          </a:xfrm>
          <a:prstGeom prst="rect">
            <a:avLst/>
          </a:prstGeom>
        </p:spPr>
      </p:pic>
    </p:spTree>
    <p:extLst>
      <p:ext uri="{BB962C8B-B14F-4D97-AF65-F5344CB8AC3E}">
        <p14:creationId xmlns:p14="http://schemas.microsoft.com/office/powerpoint/2010/main" val="121623355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8" r:id="rId3"/>
    <p:sldLayoutId id="2147483652" r:id="rId4"/>
    <p:sldLayoutId id="2147483653" r:id="rId5"/>
    <p:sldLayoutId id="2147483654" r:id="rId6"/>
    <p:sldLayoutId id="2147483655" r:id="rId7"/>
    <p:sldLayoutId id="2147483656" r:id="rId8"/>
    <p:sldLayoutId id="2147483657" r:id="rId9"/>
    <p:sldLayoutId id="2147483659" r:id="rId10"/>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4.emf"/><Relationship Id="rId5" Type="http://schemas.openxmlformats.org/officeDocument/2006/relationships/image" Target="../media/image7.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4.emf"/><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mailto:Na67@nyu.edu" TargetMode="External"/><Relationship Id="rId2" Type="http://schemas.openxmlformats.org/officeDocument/2006/relationships/hyperlink" Target="mailto:Bb109@nyu.edu" TargetMode="External"/><Relationship Id="rId1" Type="http://schemas.openxmlformats.org/officeDocument/2006/relationships/slideLayout" Target="../slideLayouts/slideLayout10.xml"/><Relationship Id="rId4" Type="http://schemas.openxmlformats.org/officeDocument/2006/relationships/image" Target="../media/image3.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tmp"/><Relationship Id="rId4" Type="http://schemas.openxmlformats.org/officeDocument/2006/relationships/image" Target="../media/image20.tmp"/></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 and Coordinator Webinar</a:t>
            </a:r>
          </a:p>
        </p:txBody>
      </p:sp>
      <p:sp>
        <p:nvSpPr>
          <p:cNvPr id="3" name="Text Placeholder 2"/>
          <p:cNvSpPr>
            <a:spLocks noGrp="1"/>
          </p:cNvSpPr>
          <p:nvPr>
            <p:ph type="body" idx="1"/>
          </p:nvPr>
        </p:nvSpPr>
        <p:spPr/>
        <p:txBody>
          <a:bodyPr/>
          <a:lstStyle/>
          <a:p>
            <a:r>
              <a:rPr lang="en-US" dirty="0"/>
              <a:t>February 26, 2019</a:t>
            </a:r>
          </a:p>
          <a:p>
            <a:endParaRPr lang="en-US" dirty="0"/>
          </a:p>
        </p:txBody>
      </p:sp>
    </p:spTree>
    <p:extLst>
      <p:ext uri="{BB962C8B-B14F-4D97-AF65-F5344CB8AC3E}">
        <p14:creationId xmlns:p14="http://schemas.microsoft.com/office/powerpoint/2010/main" val="1917248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1143000"/>
          </a:xfrm>
        </p:spPr>
        <p:txBody>
          <a:bodyPr>
            <a:normAutofit/>
          </a:bodyPr>
          <a:lstStyle/>
          <a:p>
            <a:r>
              <a:rPr lang="en-US" b="1" dirty="0"/>
              <a:t>Overall Challenges to Inclusion</a:t>
            </a:r>
          </a:p>
        </p:txBody>
      </p:sp>
      <p:sp>
        <p:nvSpPr>
          <p:cNvPr id="3" name="Content Placeholder 2"/>
          <p:cNvSpPr>
            <a:spLocks noGrp="1"/>
          </p:cNvSpPr>
          <p:nvPr>
            <p:ph idx="1"/>
          </p:nvPr>
        </p:nvSpPr>
        <p:spPr>
          <a:xfrm>
            <a:off x="1828800" y="1682890"/>
            <a:ext cx="6781801" cy="4525963"/>
          </a:xfrm>
        </p:spPr>
        <p:txBody>
          <a:bodyPr>
            <a:normAutofit/>
          </a:bodyPr>
          <a:lstStyle/>
          <a:p>
            <a:pPr marL="742950" indent="-742950">
              <a:spcBef>
                <a:spcPts val="4000"/>
              </a:spcBef>
              <a:spcAft>
                <a:spcPts val="4000"/>
              </a:spcAft>
              <a:buFont typeface="+mj-lt"/>
              <a:buAutoNum type="arabicParenR"/>
            </a:pPr>
            <a:r>
              <a:rPr lang="en-US" sz="3400" b="1" dirty="0"/>
              <a:t>Enhancing the screening pool</a:t>
            </a:r>
          </a:p>
          <a:p>
            <a:pPr marL="742950" indent="-742950">
              <a:spcBef>
                <a:spcPts val="4000"/>
              </a:spcBef>
              <a:spcAft>
                <a:spcPts val="4000"/>
              </a:spcAft>
              <a:buFont typeface="+mj-lt"/>
              <a:buAutoNum type="arabicParenR"/>
            </a:pPr>
            <a:r>
              <a:rPr lang="en-US" sz="3400" b="1" dirty="0"/>
              <a:t>Converting eligible to enrolled</a:t>
            </a:r>
          </a:p>
          <a:p>
            <a:pPr marL="742950" indent="-742950">
              <a:spcBef>
                <a:spcPts val="4000"/>
              </a:spcBef>
              <a:spcAft>
                <a:spcPts val="4000"/>
              </a:spcAft>
              <a:buFont typeface="+mj-lt"/>
              <a:buAutoNum type="arabicParenR"/>
            </a:pPr>
            <a:r>
              <a:rPr lang="en-US" sz="3400" b="1" dirty="0"/>
              <a:t>Retaining enrolled participants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6002" y="3101340"/>
            <a:ext cx="1645553" cy="1480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5115" y="1524000"/>
            <a:ext cx="2047324" cy="1329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Image result for reten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6002" y="4673968"/>
            <a:ext cx="2031998" cy="15239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3DFD186-680E-B04E-BE3C-64618AD2B99C}"/>
              </a:ext>
            </a:extLst>
          </p:cNvPr>
          <p:cNvPicPr>
            <a:picLocks noChangeAspect="1"/>
          </p:cNvPicPr>
          <p:nvPr/>
        </p:nvPicPr>
        <p:blipFill rotWithShape="1">
          <a:blip r:embed="rId6"/>
          <a:srcRect r="75962"/>
          <a:stretch/>
        </p:blipFill>
        <p:spPr>
          <a:xfrm>
            <a:off x="56436" y="117282"/>
            <a:ext cx="781764" cy="910624"/>
          </a:xfrm>
          <a:prstGeom prst="rect">
            <a:avLst/>
          </a:prstGeom>
        </p:spPr>
      </p:pic>
    </p:spTree>
    <p:extLst>
      <p:ext uri="{BB962C8B-B14F-4D97-AF65-F5344CB8AC3E}">
        <p14:creationId xmlns:p14="http://schemas.microsoft.com/office/powerpoint/2010/main" val="958234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81200"/>
            <a:ext cx="8229600" cy="1143000"/>
          </a:xfrm>
        </p:spPr>
        <p:txBody>
          <a:bodyPr/>
          <a:lstStyle/>
          <a:p>
            <a:r>
              <a:rPr lang="en-US" b="1" dirty="0"/>
              <a:t>Enhancing the Screening Pool</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505201"/>
            <a:ext cx="3810000" cy="2474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6E84E1B0-BC47-294E-809A-1E90A9254457}"/>
              </a:ext>
            </a:extLst>
          </p:cNvPr>
          <p:cNvPicPr>
            <a:picLocks noChangeAspect="1"/>
          </p:cNvPicPr>
          <p:nvPr/>
        </p:nvPicPr>
        <p:blipFill rotWithShape="1">
          <a:blip r:embed="rId3"/>
          <a:srcRect r="75962"/>
          <a:stretch/>
        </p:blipFill>
        <p:spPr>
          <a:xfrm>
            <a:off x="56436" y="117282"/>
            <a:ext cx="781764" cy="910624"/>
          </a:xfrm>
          <a:prstGeom prst="rect">
            <a:avLst/>
          </a:prstGeom>
        </p:spPr>
      </p:pic>
    </p:spTree>
    <p:extLst>
      <p:ext uri="{BB962C8B-B14F-4D97-AF65-F5344CB8AC3E}">
        <p14:creationId xmlns:p14="http://schemas.microsoft.com/office/powerpoint/2010/main" val="2567025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447800"/>
            <a:ext cx="8610600" cy="4724400"/>
          </a:xfrm>
        </p:spPr>
        <p:txBody>
          <a:bodyPr>
            <a:normAutofit fontScale="92500" lnSpcReduction="10000"/>
          </a:bodyPr>
          <a:lstStyle/>
          <a:p>
            <a:pPr>
              <a:spcBef>
                <a:spcPts val="800"/>
              </a:spcBef>
              <a:spcAft>
                <a:spcPts val="800"/>
              </a:spcAft>
            </a:pPr>
            <a:r>
              <a:rPr lang="en-US" dirty="0"/>
              <a:t>Present at Departmental or Division </a:t>
            </a:r>
            <a:r>
              <a:rPr lang="en-US" b="1" dirty="0"/>
              <a:t>Conferences</a:t>
            </a:r>
          </a:p>
          <a:p>
            <a:pPr>
              <a:spcBef>
                <a:spcPts val="800"/>
              </a:spcBef>
              <a:spcAft>
                <a:spcPts val="800"/>
              </a:spcAft>
            </a:pPr>
            <a:r>
              <a:rPr lang="en-US" dirty="0"/>
              <a:t>Host </a:t>
            </a:r>
            <a:r>
              <a:rPr lang="en-US" b="1" dirty="0"/>
              <a:t>Grand Rounds </a:t>
            </a:r>
            <a:r>
              <a:rPr lang="en-US" dirty="0"/>
              <a:t>or </a:t>
            </a:r>
            <a:r>
              <a:rPr lang="en-US" b="1" dirty="0"/>
              <a:t>CME</a:t>
            </a:r>
            <a:r>
              <a:rPr lang="en-US" dirty="0"/>
              <a:t> meetings</a:t>
            </a:r>
          </a:p>
          <a:p>
            <a:pPr>
              <a:spcBef>
                <a:spcPts val="800"/>
              </a:spcBef>
              <a:spcAft>
                <a:spcPts val="800"/>
              </a:spcAft>
            </a:pPr>
            <a:r>
              <a:rPr lang="en-US" dirty="0"/>
              <a:t>Post information about ARCADIA on your hospital or </a:t>
            </a:r>
            <a:r>
              <a:rPr lang="en-US" b="1" dirty="0"/>
              <a:t>practice website</a:t>
            </a:r>
          </a:p>
          <a:p>
            <a:pPr>
              <a:spcBef>
                <a:spcPts val="800"/>
              </a:spcBef>
              <a:spcAft>
                <a:spcPts val="800"/>
              </a:spcAft>
            </a:pPr>
            <a:r>
              <a:rPr lang="en-US" dirty="0"/>
              <a:t>Send reminders in hospital staff </a:t>
            </a:r>
            <a:r>
              <a:rPr lang="en-US" b="1" dirty="0"/>
              <a:t>newsletters or email blasts</a:t>
            </a:r>
          </a:p>
          <a:p>
            <a:pPr>
              <a:spcBef>
                <a:spcPts val="800"/>
              </a:spcBef>
              <a:spcAft>
                <a:spcPts val="800"/>
              </a:spcAft>
            </a:pPr>
            <a:r>
              <a:rPr lang="en-US" dirty="0"/>
              <a:t>Present at </a:t>
            </a:r>
            <a:r>
              <a:rPr lang="en-US" b="1" dirty="0"/>
              <a:t>physician meetings </a:t>
            </a:r>
            <a:r>
              <a:rPr lang="en-US" dirty="0"/>
              <a:t>and calls</a:t>
            </a:r>
          </a:p>
          <a:p>
            <a:pPr>
              <a:spcBef>
                <a:spcPts val="800"/>
              </a:spcBef>
              <a:spcAft>
                <a:spcPts val="800"/>
              </a:spcAft>
            </a:pPr>
            <a:r>
              <a:rPr lang="en-US" dirty="0"/>
              <a:t>Enter ARCADIA information in your hospital or clinic </a:t>
            </a:r>
            <a:r>
              <a:rPr lang="en-US" b="1" dirty="0"/>
              <a:t>‘</a:t>
            </a:r>
            <a:r>
              <a:rPr lang="en-US" b="1" dirty="0" err="1"/>
              <a:t>StudyFinder</a:t>
            </a:r>
            <a:r>
              <a:rPr lang="en-US" b="1" dirty="0"/>
              <a:t>’ syste</a:t>
            </a:r>
            <a:r>
              <a:rPr lang="en-US" dirty="0"/>
              <a:t>m</a:t>
            </a:r>
          </a:p>
          <a:p>
            <a:pPr>
              <a:spcBef>
                <a:spcPts val="800"/>
              </a:spcBef>
              <a:spcAft>
                <a:spcPts val="800"/>
              </a:spcAft>
            </a:pPr>
            <a:r>
              <a:rPr lang="en-US" dirty="0"/>
              <a:t>Pass out </a:t>
            </a:r>
            <a:r>
              <a:rPr lang="en-US" b="1" dirty="0"/>
              <a:t>inclusion/exclusion cards </a:t>
            </a:r>
            <a:r>
              <a:rPr lang="en-US" dirty="0"/>
              <a:t>to other departments or teams within your hospital system.</a:t>
            </a:r>
          </a:p>
        </p:txBody>
      </p:sp>
      <p:sp>
        <p:nvSpPr>
          <p:cNvPr id="2" name="Title 1"/>
          <p:cNvSpPr>
            <a:spLocks noGrp="1"/>
          </p:cNvSpPr>
          <p:nvPr>
            <p:ph type="title"/>
          </p:nvPr>
        </p:nvSpPr>
        <p:spPr>
          <a:xfrm>
            <a:off x="2286000" y="304800"/>
            <a:ext cx="8229600" cy="1143000"/>
          </a:xfrm>
        </p:spPr>
        <p:txBody>
          <a:bodyPr>
            <a:normAutofit fontScale="90000"/>
          </a:bodyPr>
          <a:lstStyle/>
          <a:p>
            <a:r>
              <a:rPr lang="en-US" b="1" dirty="0"/>
              <a:t>Promoting ARCADIA In Your Hospital</a:t>
            </a:r>
          </a:p>
        </p:txBody>
      </p:sp>
      <p:pic>
        <p:nvPicPr>
          <p:cNvPr id="5" name="Picture 4">
            <a:extLst>
              <a:ext uri="{FF2B5EF4-FFF2-40B4-BE49-F238E27FC236}">
                <a16:creationId xmlns:a16="http://schemas.microsoft.com/office/drawing/2014/main" id="{BF3EDF33-9F1A-F940-8A6B-036E166578E9}"/>
              </a:ext>
            </a:extLst>
          </p:cNvPr>
          <p:cNvPicPr>
            <a:picLocks noChangeAspect="1"/>
          </p:cNvPicPr>
          <p:nvPr/>
        </p:nvPicPr>
        <p:blipFill rotWithShape="1">
          <a:blip r:embed="rId2"/>
          <a:srcRect r="75962"/>
          <a:stretch/>
        </p:blipFill>
        <p:spPr>
          <a:xfrm>
            <a:off x="56436" y="117282"/>
            <a:ext cx="781764" cy="910624"/>
          </a:xfrm>
          <a:prstGeom prst="rect">
            <a:avLst/>
          </a:prstGeom>
        </p:spPr>
      </p:pic>
    </p:spTree>
    <p:extLst>
      <p:ext uri="{BB962C8B-B14F-4D97-AF65-F5344CB8AC3E}">
        <p14:creationId xmlns:p14="http://schemas.microsoft.com/office/powerpoint/2010/main" val="13718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1"/>
            <a:ext cx="8229600" cy="4525963"/>
          </a:xfrm>
        </p:spPr>
        <p:txBody>
          <a:bodyPr>
            <a:normAutofit/>
          </a:bodyPr>
          <a:lstStyle/>
          <a:p>
            <a:pPr marL="0" indent="0">
              <a:spcBef>
                <a:spcPts val="800"/>
              </a:spcBef>
              <a:spcAft>
                <a:spcPts val="800"/>
              </a:spcAft>
              <a:buNone/>
            </a:pPr>
            <a:r>
              <a:rPr lang="en-US" dirty="0"/>
              <a:t>Why let communities know about ARCADIA and other ongoing trials?</a:t>
            </a:r>
          </a:p>
          <a:p>
            <a:pPr marL="0" indent="0">
              <a:spcBef>
                <a:spcPts val="800"/>
              </a:spcBef>
              <a:spcAft>
                <a:spcPts val="800"/>
              </a:spcAft>
              <a:buNone/>
            </a:pPr>
            <a:r>
              <a:rPr lang="en-US" u="sng" dirty="0"/>
              <a:t>Strategies</a:t>
            </a:r>
            <a:r>
              <a:rPr lang="en-US" dirty="0"/>
              <a:t>:</a:t>
            </a:r>
          </a:p>
          <a:p>
            <a:pPr>
              <a:spcBef>
                <a:spcPts val="800"/>
              </a:spcBef>
              <a:spcAft>
                <a:spcPts val="800"/>
              </a:spcAft>
            </a:pPr>
            <a:r>
              <a:rPr lang="en-US" dirty="0"/>
              <a:t>Present at </a:t>
            </a:r>
            <a:r>
              <a:rPr lang="en-US" b="1" dirty="0"/>
              <a:t>Community Research Advisory Board </a:t>
            </a:r>
            <a:r>
              <a:rPr lang="en-US" dirty="0"/>
              <a:t>meetings</a:t>
            </a:r>
          </a:p>
          <a:p>
            <a:pPr>
              <a:spcBef>
                <a:spcPts val="800"/>
              </a:spcBef>
              <a:spcAft>
                <a:spcPts val="800"/>
              </a:spcAft>
            </a:pPr>
            <a:r>
              <a:rPr lang="en-US" dirty="0"/>
              <a:t>Talk to your hospital </a:t>
            </a:r>
            <a:r>
              <a:rPr lang="en-US" b="1" dirty="0"/>
              <a:t>CTSI or public/ community relations department </a:t>
            </a:r>
            <a:r>
              <a:rPr lang="en-US" dirty="0"/>
              <a:t>about additional ways to publicize ARCADIA within your hospital and community</a:t>
            </a:r>
          </a:p>
        </p:txBody>
      </p:sp>
      <p:sp>
        <p:nvSpPr>
          <p:cNvPr id="2" name="Title 1"/>
          <p:cNvSpPr>
            <a:spLocks noGrp="1"/>
          </p:cNvSpPr>
          <p:nvPr>
            <p:ph type="title"/>
          </p:nvPr>
        </p:nvSpPr>
        <p:spPr/>
        <p:txBody>
          <a:bodyPr>
            <a:normAutofit/>
          </a:bodyPr>
          <a:lstStyle/>
          <a:p>
            <a:r>
              <a:rPr lang="en-US" b="1" dirty="0"/>
              <a:t>Promoting ARCADIA In Your Community</a:t>
            </a:r>
          </a:p>
        </p:txBody>
      </p:sp>
      <p:pic>
        <p:nvPicPr>
          <p:cNvPr id="5" name="Picture 4">
            <a:extLst>
              <a:ext uri="{FF2B5EF4-FFF2-40B4-BE49-F238E27FC236}">
                <a16:creationId xmlns:a16="http://schemas.microsoft.com/office/drawing/2014/main" id="{94CDEBA1-4659-4946-A136-356E344882E1}"/>
              </a:ext>
            </a:extLst>
          </p:cNvPr>
          <p:cNvPicPr>
            <a:picLocks noChangeAspect="1"/>
          </p:cNvPicPr>
          <p:nvPr/>
        </p:nvPicPr>
        <p:blipFill rotWithShape="1">
          <a:blip r:embed="rId2"/>
          <a:srcRect r="75962"/>
          <a:stretch/>
        </p:blipFill>
        <p:spPr>
          <a:xfrm>
            <a:off x="56436" y="117282"/>
            <a:ext cx="781764" cy="910624"/>
          </a:xfrm>
          <a:prstGeom prst="rect">
            <a:avLst/>
          </a:prstGeom>
        </p:spPr>
      </p:pic>
    </p:spTree>
    <p:extLst>
      <p:ext uri="{BB962C8B-B14F-4D97-AF65-F5344CB8AC3E}">
        <p14:creationId xmlns:p14="http://schemas.microsoft.com/office/powerpoint/2010/main" val="634324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81200"/>
            <a:ext cx="8229600" cy="1143000"/>
          </a:xfrm>
        </p:spPr>
        <p:txBody>
          <a:bodyPr>
            <a:normAutofit/>
          </a:bodyPr>
          <a:lstStyle/>
          <a:p>
            <a:r>
              <a:rPr lang="en-US" b="1" dirty="0"/>
              <a:t>Converting Eligible to Enrolled</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1" y="3556660"/>
            <a:ext cx="2539999"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8B1D4CDC-33C8-E542-BBA9-C8DE24FDB830}"/>
              </a:ext>
            </a:extLst>
          </p:cNvPr>
          <p:cNvPicPr>
            <a:picLocks noChangeAspect="1"/>
          </p:cNvPicPr>
          <p:nvPr/>
        </p:nvPicPr>
        <p:blipFill rotWithShape="1">
          <a:blip r:embed="rId3"/>
          <a:srcRect r="75962"/>
          <a:stretch/>
        </p:blipFill>
        <p:spPr>
          <a:xfrm>
            <a:off x="56436" y="117282"/>
            <a:ext cx="781764" cy="910624"/>
          </a:xfrm>
          <a:prstGeom prst="rect">
            <a:avLst/>
          </a:prstGeom>
        </p:spPr>
      </p:pic>
    </p:spTree>
    <p:extLst>
      <p:ext uri="{BB962C8B-B14F-4D97-AF65-F5344CB8AC3E}">
        <p14:creationId xmlns:p14="http://schemas.microsoft.com/office/powerpoint/2010/main" val="1308856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Recruitment Best Practices</a:t>
            </a:r>
          </a:p>
        </p:txBody>
      </p:sp>
      <p:sp>
        <p:nvSpPr>
          <p:cNvPr id="3" name="Content Placeholder 2"/>
          <p:cNvSpPr>
            <a:spLocks noGrp="1"/>
          </p:cNvSpPr>
          <p:nvPr>
            <p:ph idx="1"/>
          </p:nvPr>
        </p:nvSpPr>
        <p:spPr>
          <a:xfrm>
            <a:off x="1981200" y="1447800"/>
            <a:ext cx="8229600" cy="4637314"/>
          </a:xfrm>
        </p:spPr>
        <p:txBody>
          <a:bodyPr>
            <a:normAutofit fontScale="77500" lnSpcReduction="20000"/>
          </a:bodyPr>
          <a:lstStyle/>
          <a:p>
            <a:pPr>
              <a:spcBef>
                <a:spcPts val="1600"/>
              </a:spcBef>
              <a:spcAft>
                <a:spcPts val="1000"/>
              </a:spcAft>
            </a:pPr>
            <a:r>
              <a:rPr lang="en-US" dirty="0"/>
              <a:t>Clearly explain that the </a:t>
            </a:r>
            <a:r>
              <a:rPr lang="en-US" b="1" dirty="0"/>
              <a:t>purpose of informed consent </a:t>
            </a:r>
            <a:r>
              <a:rPr lang="en-US" dirty="0"/>
              <a:t>is to protect, not relinquish, participants’ rights. </a:t>
            </a:r>
          </a:p>
          <a:p>
            <a:pPr>
              <a:spcBef>
                <a:spcPts val="1600"/>
              </a:spcBef>
              <a:spcAft>
                <a:spcPts val="1000"/>
              </a:spcAft>
            </a:pPr>
            <a:r>
              <a:rPr lang="en-US" b="1" dirty="0"/>
              <a:t>Provide time </a:t>
            </a:r>
            <a:r>
              <a:rPr lang="en-US" dirty="0"/>
              <a:t>between screening and randomization for patients to reflect and discuss participation with family. </a:t>
            </a:r>
          </a:p>
          <a:p>
            <a:pPr>
              <a:spcBef>
                <a:spcPts val="1600"/>
              </a:spcBef>
              <a:spcAft>
                <a:spcPts val="1000"/>
              </a:spcAft>
            </a:pPr>
            <a:r>
              <a:rPr lang="en-US" dirty="0"/>
              <a:t>Emphasize the proven </a:t>
            </a:r>
            <a:r>
              <a:rPr lang="en-US" b="1" dirty="0"/>
              <a:t>track record of the study drugs</a:t>
            </a:r>
            <a:r>
              <a:rPr lang="en-US" dirty="0"/>
              <a:t>.</a:t>
            </a:r>
          </a:p>
          <a:p>
            <a:pPr>
              <a:spcBef>
                <a:spcPts val="1600"/>
              </a:spcBef>
              <a:spcAft>
                <a:spcPts val="1000"/>
              </a:spcAft>
            </a:pPr>
            <a:r>
              <a:rPr lang="en-US" dirty="0"/>
              <a:t>Emphasize the trial’s potential to help find better treatments to prevent stroke. </a:t>
            </a:r>
          </a:p>
          <a:p>
            <a:pPr>
              <a:spcBef>
                <a:spcPts val="1600"/>
              </a:spcBef>
              <a:spcAft>
                <a:spcPts val="1000"/>
              </a:spcAft>
            </a:pPr>
            <a:r>
              <a:rPr lang="en-US" b="1" dirty="0"/>
              <a:t>Minimize concern about randomization </a:t>
            </a:r>
            <a:r>
              <a:rPr lang="en-US" dirty="0"/>
              <a:t>by clearly explaining its rationale and highlighting the possibility of cross over if clinically indicated. </a:t>
            </a:r>
          </a:p>
          <a:p>
            <a:pPr>
              <a:spcBef>
                <a:spcPts val="1600"/>
              </a:spcBef>
              <a:spcAft>
                <a:spcPts val="1000"/>
              </a:spcAft>
            </a:pPr>
            <a:r>
              <a:rPr lang="en-US" dirty="0"/>
              <a:t>Emphasize that participants will be kept up to date on scientific developments in this field throughout their participation in the trial.</a:t>
            </a:r>
          </a:p>
        </p:txBody>
      </p:sp>
      <p:pic>
        <p:nvPicPr>
          <p:cNvPr id="5" name="Picture 4">
            <a:extLst>
              <a:ext uri="{FF2B5EF4-FFF2-40B4-BE49-F238E27FC236}">
                <a16:creationId xmlns:a16="http://schemas.microsoft.com/office/drawing/2014/main" id="{77CF18DA-EE8E-BC4F-B06E-FF445496A4CC}"/>
              </a:ext>
            </a:extLst>
          </p:cNvPr>
          <p:cNvPicPr>
            <a:picLocks noChangeAspect="1"/>
          </p:cNvPicPr>
          <p:nvPr/>
        </p:nvPicPr>
        <p:blipFill rotWithShape="1">
          <a:blip r:embed="rId2"/>
          <a:srcRect r="75962"/>
          <a:stretch/>
        </p:blipFill>
        <p:spPr>
          <a:xfrm>
            <a:off x="56436" y="117282"/>
            <a:ext cx="781764" cy="910624"/>
          </a:xfrm>
          <a:prstGeom prst="rect">
            <a:avLst/>
          </a:prstGeom>
        </p:spPr>
      </p:pic>
    </p:spTree>
    <p:extLst>
      <p:ext uri="{BB962C8B-B14F-4D97-AF65-F5344CB8AC3E}">
        <p14:creationId xmlns:p14="http://schemas.microsoft.com/office/powerpoint/2010/main" val="2213056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4287" y="152400"/>
            <a:ext cx="8229600" cy="1143000"/>
          </a:xfrm>
        </p:spPr>
        <p:txBody>
          <a:bodyPr/>
          <a:lstStyle/>
          <a:p>
            <a:r>
              <a:rPr lang="en-US" b="1" dirty="0"/>
              <a:t>Motivational Interviewing (MI)</a:t>
            </a:r>
          </a:p>
        </p:txBody>
      </p:sp>
      <p:sp>
        <p:nvSpPr>
          <p:cNvPr id="3" name="Content Placeholder 2"/>
          <p:cNvSpPr>
            <a:spLocks noGrp="1"/>
          </p:cNvSpPr>
          <p:nvPr>
            <p:ph idx="1"/>
          </p:nvPr>
        </p:nvSpPr>
        <p:spPr>
          <a:xfrm>
            <a:off x="1981200" y="3068575"/>
            <a:ext cx="7026234" cy="3306763"/>
          </a:xfrm>
        </p:spPr>
        <p:txBody>
          <a:bodyPr>
            <a:normAutofit/>
          </a:bodyPr>
          <a:lstStyle/>
          <a:p>
            <a:pPr>
              <a:spcAft>
                <a:spcPts val="1000"/>
              </a:spcAft>
            </a:pPr>
            <a:r>
              <a:rPr lang="en-US" sz="2400" dirty="0"/>
              <a:t>Honor patients’ </a:t>
            </a:r>
            <a:r>
              <a:rPr lang="en-US" sz="2400" b="1" dirty="0"/>
              <a:t>autonomy</a:t>
            </a:r>
          </a:p>
          <a:p>
            <a:pPr>
              <a:spcAft>
                <a:spcPts val="1000"/>
              </a:spcAft>
            </a:pPr>
            <a:r>
              <a:rPr lang="en-US" sz="2400" dirty="0"/>
              <a:t>Express </a:t>
            </a:r>
            <a:r>
              <a:rPr lang="en-US" sz="2400" b="1" dirty="0"/>
              <a:t>empathy and compassion </a:t>
            </a:r>
          </a:p>
          <a:p>
            <a:pPr>
              <a:spcAft>
                <a:spcPts val="1000"/>
              </a:spcAft>
            </a:pPr>
            <a:r>
              <a:rPr lang="en-US" sz="2400" dirty="0"/>
              <a:t>Ask </a:t>
            </a:r>
            <a:r>
              <a:rPr lang="en-US" sz="2400" b="1" dirty="0"/>
              <a:t>open-ended questions </a:t>
            </a:r>
          </a:p>
          <a:p>
            <a:pPr>
              <a:spcAft>
                <a:spcPts val="1000"/>
              </a:spcAft>
            </a:pPr>
            <a:r>
              <a:rPr lang="en-US" sz="2400" dirty="0"/>
              <a:t>Practice </a:t>
            </a:r>
            <a:r>
              <a:rPr lang="en-US" sz="2400" b="1" dirty="0"/>
              <a:t>reflective listening </a:t>
            </a:r>
          </a:p>
          <a:p>
            <a:pPr>
              <a:spcAft>
                <a:spcPts val="1000"/>
              </a:spcAft>
            </a:pPr>
            <a:r>
              <a:rPr lang="en-US" sz="2400" dirty="0"/>
              <a:t>Remain </a:t>
            </a:r>
            <a:r>
              <a:rPr lang="en-US" sz="2400" b="1" dirty="0"/>
              <a:t>calm and engaged </a:t>
            </a:r>
            <a:r>
              <a:rPr lang="en-US" sz="2400" dirty="0"/>
              <a:t>when a patient expresses ambivalence about participation</a:t>
            </a:r>
          </a:p>
          <a:p>
            <a:pPr>
              <a:spcAft>
                <a:spcPts val="1000"/>
              </a:spcAft>
            </a:pPr>
            <a:endParaRPr lang="en-US" sz="2400" b="1" dirty="0"/>
          </a:p>
          <a:p>
            <a:pPr>
              <a:spcAft>
                <a:spcPts val="1000"/>
              </a:spcAft>
            </a:pPr>
            <a:endParaRPr lang="en-US" sz="2400" b="1" dirty="0"/>
          </a:p>
          <a:p>
            <a:pPr>
              <a:spcAft>
                <a:spcPts val="1000"/>
              </a:spcAft>
            </a:pPr>
            <a:endParaRPr lang="en-US" sz="2400" dirty="0"/>
          </a:p>
          <a:p>
            <a:pPr>
              <a:spcAft>
                <a:spcPts val="1000"/>
              </a:spcAft>
            </a:pPr>
            <a:endParaRPr lang="en-US" sz="2400" dirty="0"/>
          </a:p>
          <a:p>
            <a:pPr marL="0" indent="0">
              <a:spcAft>
                <a:spcPts val="1000"/>
              </a:spcAft>
              <a:buNone/>
            </a:pPr>
            <a:endParaRPr lang="en-US" sz="2400" dirty="0"/>
          </a:p>
          <a:p>
            <a:pPr>
              <a:spcAft>
                <a:spcPts val="1000"/>
              </a:spcAft>
            </a:pPr>
            <a:endParaRPr lang="en-US" sz="2400" dirty="0"/>
          </a:p>
        </p:txBody>
      </p:sp>
      <p:sp>
        <p:nvSpPr>
          <p:cNvPr id="5" name="Rectangle 4"/>
          <p:cNvSpPr/>
          <p:nvPr/>
        </p:nvSpPr>
        <p:spPr>
          <a:xfrm>
            <a:off x="1657675" y="1219201"/>
            <a:ext cx="8820320" cy="830997"/>
          </a:xfrm>
          <a:prstGeom prst="rect">
            <a:avLst/>
          </a:prstGeom>
        </p:spPr>
        <p:txBody>
          <a:bodyPr wrap="square">
            <a:spAutoFit/>
          </a:bodyPr>
          <a:lstStyle/>
          <a:p>
            <a:r>
              <a:rPr lang="en-US" sz="2400" dirty="0"/>
              <a:t>MI skills can be used to </a:t>
            </a:r>
            <a:r>
              <a:rPr lang="en-US" sz="2400" u="sng" dirty="0"/>
              <a:t>build trust and rapport </a:t>
            </a:r>
            <a:r>
              <a:rPr lang="en-US" sz="2400" dirty="0"/>
              <a:t>with patients during recruitment interactions:</a:t>
            </a:r>
          </a:p>
        </p:txBody>
      </p:sp>
      <p:pic>
        <p:nvPicPr>
          <p:cNvPr id="102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4543" y="3046804"/>
            <a:ext cx="3498978" cy="2286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110343" y="2087567"/>
            <a:ext cx="10559143" cy="959237"/>
          </a:xfrm>
          <a:prstGeom prst="rect">
            <a:avLst/>
          </a:prstGeom>
        </p:spPr>
        <p:txBody>
          <a:bodyPr wrap="square">
            <a:spAutoFit/>
          </a:bodyPr>
          <a:lstStyle/>
          <a:p>
            <a:pPr marL="285750" indent="-285750">
              <a:spcAft>
                <a:spcPts val="1000"/>
              </a:spcAft>
              <a:buFont typeface="Arial" panose="020B0604020202020204" pitchFamily="34" charset="0"/>
              <a:buChar char="•"/>
            </a:pPr>
            <a:r>
              <a:rPr lang="en-US" sz="2400" dirty="0"/>
              <a:t>Approach participants with welcoming attitude that is </a:t>
            </a:r>
            <a:r>
              <a:rPr lang="en-US" sz="2400" b="1" dirty="0"/>
              <a:t>open, sincere and present</a:t>
            </a:r>
          </a:p>
          <a:p>
            <a:pPr marL="285750" indent="-285750">
              <a:spcAft>
                <a:spcPts val="1000"/>
              </a:spcAft>
              <a:buFont typeface="Arial" panose="020B0604020202020204" pitchFamily="34" charset="0"/>
              <a:buChar char="•"/>
            </a:pPr>
            <a:r>
              <a:rPr lang="en-US" sz="2400" dirty="0"/>
              <a:t>Use a </a:t>
            </a:r>
            <a:r>
              <a:rPr lang="en-US" sz="2400" b="1" dirty="0"/>
              <a:t>guiding</a:t>
            </a:r>
            <a:r>
              <a:rPr lang="en-US" sz="2400" dirty="0"/>
              <a:t> rather than directive communication style</a:t>
            </a:r>
          </a:p>
        </p:txBody>
      </p:sp>
      <p:pic>
        <p:nvPicPr>
          <p:cNvPr id="8" name="Picture 7">
            <a:extLst>
              <a:ext uri="{FF2B5EF4-FFF2-40B4-BE49-F238E27FC236}">
                <a16:creationId xmlns:a16="http://schemas.microsoft.com/office/drawing/2014/main" id="{9405786C-6BCC-AF41-99E7-1255AF9A7044}"/>
              </a:ext>
            </a:extLst>
          </p:cNvPr>
          <p:cNvPicPr>
            <a:picLocks noChangeAspect="1"/>
          </p:cNvPicPr>
          <p:nvPr/>
        </p:nvPicPr>
        <p:blipFill rotWithShape="1">
          <a:blip r:embed="rId4"/>
          <a:srcRect r="75962"/>
          <a:stretch/>
        </p:blipFill>
        <p:spPr>
          <a:xfrm>
            <a:off x="56436" y="117282"/>
            <a:ext cx="781764" cy="910624"/>
          </a:xfrm>
          <a:prstGeom prst="rect">
            <a:avLst/>
          </a:prstGeom>
        </p:spPr>
      </p:pic>
    </p:spTree>
    <p:extLst>
      <p:ext uri="{BB962C8B-B14F-4D97-AF65-F5344CB8AC3E}">
        <p14:creationId xmlns:p14="http://schemas.microsoft.com/office/powerpoint/2010/main" val="1181149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81200"/>
            <a:ext cx="8229600" cy="1143000"/>
          </a:xfrm>
        </p:spPr>
        <p:txBody>
          <a:bodyPr>
            <a:normAutofit/>
          </a:bodyPr>
          <a:lstStyle/>
          <a:p>
            <a:pPr marL="742950" indent="-742950">
              <a:spcBef>
                <a:spcPts val="4000"/>
              </a:spcBef>
              <a:spcAft>
                <a:spcPts val="4000"/>
              </a:spcAft>
            </a:pPr>
            <a:r>
              <a:rPr lang="en-US" b="1" dirty="0"/>
              <a:t>Retaining enrolled participants</a:t>
            </a:r>
          </a:p>
        </p:txBody>
      </p:sp>
      <p:pic>
        <p:nvPicPr>
          <p:cNvPr id="6" name="Picture 2" descr="Image result for reten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1" y="3366658"/>
            <a:ext cx="3232723" cy="24245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39932D0-099A-E64D-80D6-190F5935A3DE}"/>
              </a:ext>
            </a:extLst>
          </p:cNvPr>
          <p:cNvPicPr>
            <a:picLocks noChangeAspect="1"/>
          </p:cNvPicPr>
          <p:nvPr/>
        </p:nvPicPr>
        <p:blipFill rotWithShape="1">
          <a:blip r:embed="rId3"/>
          <a:srcRect r="75962"/>
          <a:stretch/>
        </p:blipFill>
        <p:spPr>
          <a:xfrm>
            <a:off x="56436" y="117282"/>
            <a:ext cx="781764" cy="910624"/>
          </a:xfrm>
          <a:prstGeom prst="rect">
            <a:avLst/>
          </a:prstGeom>
        </p:spPr>
      </p:pic>
    </p:spTree>
    <p:extLst>
      <p:ext uri="{BB962C8B-B14F-4D97-AF65-F5344CB8AC3E}">
        <p14:creationId xmlns:p14="http://schemas.microsoft.com/office/powerpoint/2010/main" val="1841386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4063" y="133126"/>
            <a:ext cx="7886700" cy="1325563"/>
          </a:xfrm>
        </p:spPr>
        <p:txBody>
          <a:bodyPr/>
          <a:lstStyle/>
          <a:p>
            <a:r>
              <a:rPr lang="en-US" b="1" dirty="0"/>
              <a:t>Optimizing Retention</a:t>
            </a:r>
          </a:p>
        </p:txBody>
      </p:sp>
      <p:sp>
        <p:nvSpPr>
          <p:cNvPr id="3" name="Content Placeholder 2"/>
          <p:cNvSpPr>
            <a:spLocks noGrp="1"/>
          </p:cNvSpPr>
          <p:nvPr>
            <p:ph idx="1"/>
          </p:nvPr>
        </p:nvSpPr>
        <p:spPr>
          <a:xfrm>
            <a:off x="2767013" y="1431133"/>
            <a:ext cx="7505581" cy="4234542"/>
          </a:xfrm>
        </p:spPr>
        <p:txBody>
          <a:bodyPr>
            <a:normAutofit fontScale="77500" lnSpcReduction="20000"/>
          </a:bodyPr>
          <a:lstStyle/>
          <a:p>
            <a:pPr>
              <a:spcAft>
                <a:spcPts val="1500"/>
              </a:spcAft>
            </a:pPr>
            <a:r>
              <a:rPr lang="en-US" b="1" dirty="0"/>
              <a:t>Extend site hours </a:t>
            </a:r>
            <a:r>
              <a:rPr lang="en-US" dirty="0"/>
              <a:t>beyond 9am-5pm to accommodate working individuals or those with child care needs</a:t>
            </a:r>
          </a:p>
          <a:p>
            <a:pPr>
              <a:spcAft>
                <a:spcPts val="1500"/>
              </a:spcAft>
            </a:pPr>
            <a:r>
              <a:rPr lang="en-US" dirty="0"/>
              <a:t>Provide </a:t>
            </a:r>
            <a:r>
              <a:rPr lang="en-US" b="1" dirty="0"/>
              <a:t>vouchers, transit cards, and/or gift cards </a:t>
            </a:r>
            <a:r>
              <a:rPr lang="en-US" dirty="0"/>
              <a:t>to cover non-medical costs, such as gas mileage, parking, and a meal</a:t>
            </a:r>
          </a:p>
          <a:p>
            <a:pPr>
              <a:spcAft>
                <a:spcPts val="1500"/>
              </a:spcAft>
            </a:pPr>
            <a:r>
              <a:rPr lang="en-US" dirty="0"/>
              <a:t>Establish </a:t>
            </a:r>
            <a:r>
              <a:rPr lang="en-US" b="1" dirty="0"/>
              <a:t>regular contact </a:t>
            </a:r>
            <a:r>
              <a:rPr lang="en-US" dirty="0"/>
              <a:t>with participants (birthday cards, holiday cards, appointment reminders) </a:t>
            </a:r>
          </a:p>
          <a:p>
            <a:pPr>
              <a:spcAft>
                <a:spcPts val="1500"/>
              </a:spcAft>
            </a:pPr>
            <a:r>
              <a:rPr lang="en-US" dirty="0"/>
              <a:t>Provide a </a:t>
            </a:r>
            <a:r>
              <a:rPr lang="en-US" b="1" dirty="0"/>
              <a:t>study number or email address </a:t>
            </a:r>
            <a:r>
              <a:rPr lang="en-US" dirty="0"/>
              <a:t>for participants to reach research staff</a:t>
            </a:r>
          </a:p>
          <a:p>
            <a:pPr>
              <a:spcAft>
                <a:spcPts val="1500"/>
              </a:spcAft>
            </a:pPr>
            <a:r>
              <a:rPr lang="en-US" b="1" dirty="0"/>
              <a:t>Appreciate participant </a:t>
            </a:r>
            <a:r>
              <a:rPr lang="en-US" dirty="0"/>
              <a:t>time and effort (certificates, thank you notes, pens, calendars, bags, etc.)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662" y="4760663"/>
            <a:ext cx="1058338" cy="905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164" y="3429000"/>
            <a:ext cx="884636"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5140" y="1348741"/>
            <a:ext cx="951860" cy="786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9408" y="2388872"/>
            <a:ext cx="1259992" cy="822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a:extLst>
              <a:ext uri="{FF2B5EF4-FFF2-40B4-BE49-F238E27FC236}">
                <a16:creationId xmlns:a16="http://schemas.microsoft.com/office/drawing/2014/main" id="{7BE0CBE7-1561-C143-AD9B-5566E75092AD}"/>
              </a:ext>
            </a:extLst>
          </p:cNvPr>
          <p:cNvPicPr>
            <a:picLocks noChangeAspect="1"/>
          </p:cNvPicPr>
          <p:nvPr/>
        </p:nvPicPr>
        <p:blipFill rotWithShape="1">
          <a:blip r:embed="rId6"/>
          <a:srcRect r="75962"/>
          <a:stretch/>
        </p:blipFill>
        <p:spPr>
          <a:xfrm>
            <a:off x="56436" y="117282"/>
            <a:ext cx="781764" cy="910624"/>
          </a:xfrm>
          <a:prstGeom prst="rect">
            <a:avLst/>
          </a:prstGeom>
        </p:spPr>
      </p:pic>
    </p:spTree>
    <p:extLst>
      <p:ext uri="{BB962C8B-B14F-4D97-AF65-F5344CB8AC3E}">
        <p14:creationId xmlns:p14="http://schemas.microsoft.com/office/powerpoint/2010/main" val="4108958186"/>
      </p:ext>
    </p:extLst>
  </p:cSld>
  <p:clrMapOvr>
    <a:masterClrMapping/>
  </p:clrMapOvr>
  <mc:AlternateContent xmlns:mc="http://schemas.openxmlformats.org/markup-compatibility/2006" xmlns:p14="http://schemas.microsoft.com/office/powerpoint/2010/main">
    <mc:Choice Requires="p14">
      <p:transition spd="slow" p14:dur="2000" advTm="45311"/>
    </mc:Choice>
    <mc:Fallback xmlns="">
      <p:transition xmlns:p14="http://schemas.microsoft.com/office/powerpoint/2010/main" spd="slow" advTm="4531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4631" y="1212684"/>
            <a:ext cx="8749861" cy="5926588"/>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pPr marL="0" indent="0">
              <a:buNone/>
            </a:pPr>
            <a:endParaRPr lang="en-US" dirty="0"/>
          </a:p>
          <a:p>
            <a:endParaRPr lang="en-US" dirty="0"/>
          </a:p>
          <a:p>
            <a:endParaRPr lang="en-US" dirty="0"/>
          </a:p>
        </p:txBody>
      </p:sp>
      <p:sp>
        <p:nvSpPr>
          <p:cNvPr id="7" name="Title 1"/>
          <p:cNvSpPr>
            <a:spLocks noGrp="1"/>
          </p:cNvSpPr>
          <p:nvPr>
            <p:ph type="title"/>
          </p:nvPr>
        </p:nvSpPr>
        <p:spPr>
          <a:xfrm>
            <a:off x="1524000" y="148514"/>
            <a:ext cx="9002110" cy="1143000"/>
          </a:xfrm>
        </p:spPr>
        <p:txBody>
          <a:bodyPr>
            <a:normAutofit fontScale="90000"/>
          </a:bodyPr>
          <a:lstStyle/>
          <a:p>
            <a:r>
              <a:rPr lang="en-US" sz="5300" u="sng" dirty="0">
                <a:solidFill>
                  <a:schemeClr val="tx2">
                    <a:lumMod val="60000"/>
                    <a:lumOff val="40000"/>
                  </a:schemeClr>
                </a:solidFill>
              </a:rPr>
              <a:t>NIMICT.com </a:t>
            </a:r>
            <a:r>
              <a:rPr lang="en-US" dirty="0"/>
              <a:t/>
            </a:r>
            <a:br>
              <a:rPr lang="en-US" dirty="0"/>
            </a:br>
            <a:r>
              <a:rPr lang="en-US" b="0" dirty="0"/>
              <a:t>Toolkit for Recruitment and Retention</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430" t="22896" r="18643" b="13458"/>
          <a:stretch/>
        </p:blipFill>
        <p:spPr bwMode="auto">
          <a:xfrm>
            <a:off x="1843735" y="3148969"/>
            <a:ext cx="4557065" cy="2907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4"/>
          <p:cNvSpPr>
            <a:spLocks noChangeArrowheads="1"/>
          </p:cNvSpPr>
          <p:nvPr/>
        </p:nvSpPr>
        <p:spPr bwMode="auto">
          <a:xfrm>
            <a:off x="7720162" y="3429000"/>
            <a:ext cx="2922108" cy="1477328"/>
          </a:xfrm>
          <a:prstGeom prst="rect">
            <a:avLst/>
          </a:prstGeom>
          <a:noFill/>
          <a:ln w="9525">
            <a:noFill/>
            <a:miter lim="800000"/>
            <a:headEnd/>
            <a:tailEnd/>
          </a:ln>
          <a:effectLst/>
        </p:spPr>
        <p:txBody>
          <a:bodyPr wrap="square" anchor="ctr">
            <a:spAutoFit/>
          </a:bodyPr>
          <a:lstStyle/>
          <a:p>
            <a:pPr algn="ctr"/>
            <a:r>
              <a:rPr lang="en-US" b="1" dirty="0"/>
              <a:t>Supported  by</a:t>
            </a:r>
          </a:p>
          <a:p>
            <a:pPr algn="ctr"/>
            <a:endParaRPr lang="en-US" b="1" dirty="0"/>
          </a:p>
          <a:p>
            <a:pPr algn="ctr"/>
            <a:r>
              <a:rPr lang="en-US" b="1" dirty="0"/>
              <a:t> NINDS/NIMHD</a:t>
            </a:r>
          </a:p>
          <a:p>
            <a:pPr algn="ctr"/>
            <a:endParaRPr lang="en-US" b="1" dirty="0"/>
          </a:p>
          <a:p>
            <a:pPr algn="ctr"/>
            <a:r>
              <a:rPr lang="en-US" b="1" dirty="0"/>
              <a:t> U24#MD006961</a:t>
            </a:r>
            <a:endParaRPr lang="en-US" b="1" dirty="0">
              <a:ea typeface="Calibri" pitchFamily="34" charset="0"/>
              <a:cs typeface="Times New Roman" pitchFamily="18" charset="0"/>
            </a:endParaRPr>
          </a:p>
        </p:txBody>
      </p:sp>
      <p:pic>
        <p:nvPicPr>
          <p:cNvPr id="3075" name="Picture 3" descr="C:\Users\les10\Downloads\NIMICT_logo-color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3735" y="1583922"/>
            <a:ext cx="5543855" cy="1272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773030"/>
      </p:ext>
    </p:extLst>
  </p:cSld>
  <p:clrMapOvr>
    <a:masterClrMapping/>
  </p:clrMapOvr>
  <mc:AlternateContent xmlns:mc="http://schemas.openxmlformats.org/markup-compatibility/2006" xmlns:p14="http://schemas.microsoft.com/office/powerpoint/2010/main">
    <mc:Choice Requires="p14">
      <p:transition spd="slow" p14:dur="2000" advTm="39404"/>
    </mc:Choice>
    <mc:Fallback xmlns="">
      <p:transition xmlns:p14="http://schemas.microsoft.com/office/powerpoint/2010/main" spd="slow" advTm="3940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startup/recruitment profile</a:t>
            </a:r>
          </a:p>
        </p:txBody>
      </p:sp>
      <p:sp>
        <p:nvSpPr>
          <p:cNvPr id="3" name="Content Placeholder 2"/>
          <p:cNvSpPr>
            <a:spLocks noGrp="1"/>
          </p:cNvSpPr>
          <p:nvPr>
            <p:ph idx="1"/>
          </p:nvPr>
        </p:nvSpPr>
        <p:spPr>
          <a:xfrm>
            <a:off x="838200" y="1825625"/>
            <a:ext cx="8531711" cy="3782695"/>
          </a:xfrm>
        </p:spPr>
        <p:txBody>
          <a:bodyPr>
            <a:normAutofit lnSpcReduction="10000"/>
          </a:bodyPr>
          <a:lstStyle/>
          <a:p>
            <a:pPr marL="0" indent="0">
              <a:buNone/>
            </a:pPr>
            <a:r>
              <a:rPr lang="en-US" dirty="0"/>
              <a:t>In past month:</a:t>
            </a:r>
          </a:p>
          <a:p>
            <a:r>
              <a:rPr lang="en-US" dirty="0"/>
              <a:t>114→ 116 sites released to enroll</a:t>
            </a:r>
          </a:p>
          <a:p>
            <a:endParaRPr lang="en-US" dirty="0"/>
          </a:p>
          <a:p>
            <a:r>
              <a:rPr lang="en-US" dirty="0"/>
              <a:t>59 → 63 sites with at least one randomization</a:t>
            </a:r>
          </a:p>
          <a:p>
            <a:pPr lvl="1"/>
            <a:r>
              <a:rPr lang="en-US" dirty="0"/>
              <a:t>Randomizations 0-10</a:t>
            </a:r>
          </a:p>
          <a:p>
            <a:pPr lvl="1"/>
            <a:r>
              <a:rPr lang="en-US" dirty="0"/>
              <a:t>Randomizations per month: 0 – 1.01 (mean 0.18)</a:t>
            </a:r>
          </a:p>
          <a:p>
            <a:pPr lvl="1"/>
            <a:endParaRPr lang="en-US" dirty="0"/>
          </a:p>
          <a:p>
            <a:r>
              <a:rPr lang="en-US" dirty="0"/>
              <a:t>97 → 101 sites with at least one consent</a:t>
            </a:r>
          </a:p>
          <a:p>
            <a:pPr lvl="1"/>
            <a:r>
              <a:rPr lang="en-US" dirty="0"/>
              <a:t>Range 0 to 30 consents per site</a:t>
            </a:r>
          </a:p>
        </p:txBody>
      </p:sp>
    </p:spTree>
    <p:extLst>
      <p:ext uri="{BB962C8B-B14F-4D97-AF65-F5344CB8AC3E}">
        <p14:creationId xmlns:p14="http://schemas.microsoft.com/office/powerpoint/2010/main" val="837487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581" t="12095" r="30586" b="4259"/>
          <a:stretch/>
        </p:blipFill>
        <p:spPr bwMode="auto">
          <a:xfrm>
            <a:off x="5374769" y="124205"/>
            <a:ext cx="4846917" cy="6033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1524001" y="274638"/>
            <a:ext cx="3833946" cy="1143000"/>
          </a:xfrm>
        </p:spPr>
        <p:txBody>
          <a:bodyPr>
            <a:noAutofit/>
          </a:bodyPr>
          <a:lstStyle/>
          <a:p>
            <a:r>
              <a:rPr lang="en-US" sz="3600" u="sng" dirty="0">
                <a:solidFill>
                  <a:schemeClr val="tx2">
                    <a:lumMod val="60000"/>
                    <a:lumOff val="40000"/>
                  </a:schemeClr>
                </a:solidFill>
              </a:rPr>
              <a:t>NIMICT.com</a:t>
            </a:r>
            <a:r>
              <a:rPr lang="en-US" sz="3600" dirty="0"/>
              <a:t> Tools and Resources</a:t>
            </a:r>
          </a:p>
        </p:txBody>
      </p:sp>
      <p:sp>
        <p:nvSpPr>
          <p:cNvPr id="6" name="TextBox 5"/>
          <p:cNvSpPr txBox="1"/>
          <p:nvPr/>
        </p:nvSpPr>
        <p:spPr>
          <a:xfrm>
            <a:off x="1665633" y="2057400"/>
            <a:ext cx="3709136" cy="3570208"/>
          </a:xfrm>
          <a:prstGeom prst="rect">
            <a:avLst/>
          </a:prstGeom>
          <a:noFill/>
        </p:spPr>
        <p:txBody>
          <a:bodyPr wrap="square" rtlCol="0">
            <a:spAutoFit/>
          </a:bodyPr>
          <a:lstStyle/>
          <a:p>
            <a:pPr marL="177800" indent="-177800">
              <a:spcAft>
                <a:spcPts val="600"/>
              </a:spcAft>
              <a:buFont typeface="Arial" panose="020B0604020202020204" pitchFamily="34" charset="0"/>
              <a:buChar char="•"/>
            </a:pPr>
            <a:r>
              <a:rPr lang="en-US" sz="2800" dirty="0"/>
              <a:t>Video series </a:t>
            </a:r>
          </a:p>
          <a:p>
            <a:pPr marL="177800" indent="-177800">
              <a:spcAft>
                <a:spcPts val="600"/>
              </a:spcAft>
              <a:buFont typeface="Arial" panose="020B0604020202020204" pitchFamily="34" charset="0"/>
              <a:buChar char="•"/>
            </a:pPr>
            <a:r>
              <a:rPr lang="en-US" sz="2800" dirty="0"/>
              <a:t>Diagnostic quizzes</a:t>
            </a:r>
          </a:p>
          <a:p>
            <a:pPr marL="177800" indent="-177800">
              <a:spcAft>
                <a:spcPts val="600"/>
              </a:spcAft>
              <a:buFont typeface="Arial" panose="020B0604020202020204" pitchFamily="34" charset="0"/>
              <a:buChar char="•"/>
            </a:pPr>
            <a:r>
              <a:rPr lang="en-US" sz="2800" dirty="0"/>
              <a:t>Best practices</a:t>
            </a:r>
          </a:p>
          <a:p>
            <a:pPr marL="177800" indent="-177800">
              <a:spcAft>
                <a:spcPts val="600"/>
              </a:spcAft>
              <a:buFont typeface="Arial" panose="020B0604020202020204" pitchFamily="34" charset="0"/>
              <a:buChar char="•"/>
            </a:pPr>
            <a:r>
              <a:rPr lang="en-US" sz="2800" dirty="0"/>
              <a:t>Checklists</a:t>
            </a:r>
          </a:p>
          <a:p>
            <a:pPr marL="177800" indent="-177800">
              <a:spcAft>
                <a:spcPts val="600"/>
              </a:spcAft>
              <a:buFont typeface="Arial" panose="020B0604020202020204" pitchFamily="34" charset="0"/>
              <a:buChar char="•"/>
            </a:pPr>
            <a:r>
              <a:rPr lang="en-US" sz="2800" dirty="0"/>
              <a:t>Resource collections</a:t>
            </a:r>
          </a:p>
          <a:p>
            <a:pPr marL="177800" indent="-177800">
              <a:spcAft>
                <a:spcPts val="600"/>
              </a:spcAft>
              <a:buFont typeface="Arial" panose="020B0604020202020204" pitchFamily="34" charset="0"/>
              <a:buChar char="•"/>
            </a:pPr>
            <a:r>
              <a:rPr lang="en-US" sz="2800" dirty="0"/>
              <a:t>Templates</a:t>
            </a:r>
          </a:p>
          <a:p>
            <a:pPr marL="177800" indent="-177800">
              <a:spcAft>
                <a:spcPts val="600"/>
              </a:spcAft>
              <a:buFont typeface="Arial" panose="020B0604020202020204" pitchFamily="34" charset="0"/>
              <a:buChar char="•"/>
            </a:pPr>
            <a:r>
              <a:rPr lang="en-US" sz="2800" dirty="0"/>
              <a:t>Case studies</a:t>
            </a:r>
          </a:p>
        </p:txBody>
      </p:sp>
    </p:spTree>
    <p:extLst>
      <p:ext uri="{BB962C8B-B14F-4D97-AF65-F5344CB8AC3E}">
        <p14:creationId xmlns:p14="http://schemas.microsoft.com/office/powerpoint/2010/main" val="1520600464"/>
      </p:ext>
    </p:extLst>
  </p:cSld>
  <p:clrMapOvr>
    <a:masterClrMapping/>
  </p:clrMapOvr>
  <mc:AlternateContent xmlns:mc="http://schemas.openxmlformats.org/markup-compatibility/2006" xmlns:p14="http://schemas.microsoft.com/office/powerpoint/2010/main">
    <mc:Choice Requires="p14">
      <p:transition spd="slow" p14:dur="2000" advTm="36291"/>
    </mc:Choice>
    <mc:Fallback xmlns="">
      <p:transition xmlns:p14="http://schemas.microsoft.com/office/powerpoint/2010/main" spd="slow" advTm="36291"/>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463160"/>
            <a:ext cx="8229600" cy="4525963"/>
          </a:xfrm>
        </p:spPr>
        <p:txBody>
          <a:bodyPr/>
          <a:lstStyle/>
          <a:p>
            <a:pPr marL="0" indent="0">
              <a:buNone/>
            </a:pPr>
            <a:endParaRPr lang="en-US" dirty="0"/>
          </a:p>
          <a:p>
            <a:r>
              <a:rPr lang="en-US" dirty="0"/>
              <a:t>Bernadette Boden-</a:t>
            </a:r>
            <a:r>
              <a:rPr lang="en-US" dirty="0" err="1"/>
              <a:t>Albala</a:t>
            </a:r>
            <a:r>
              <a:rPr lang="en-US" dirty="0"/>
              <a:t>: </a:t>
            </a:r>
            <a:r>
              <a:rPr lang="en-US" dirty="0">
                <a:hlinkClick r:id="rId2"/>
              </a:rPr>
              <a:t>Bb109@nyu.edu</a:t>
            </a:r>
            <a:endParaRPr lang="en-US" dirty="0"/>
          </a:p>
          <a:p>
            <a:r>
              <a:rPr lang="en-US" dirty="0" err="1"/>
              <a:t>Noa</a:t>
            </a:r>
            <a:r>
              <a:rPr lang="en-US" dirty="0"/>
              <a:t> Appleton: </a:t>
            </a:r>
            <a:r>
              <a:rPr lang="en-US" dirty="0">
                <a:hlinkClick r:id="rId3"/>
              </a:rPr>
              <a:t>Na67@nyu.edu</a:t>
            </a:r>
            <a:r>
              <a:rPr lang="en-US" dirty="0"/>
              <a:t> </a:t>
            </a:r>
          </a:p>
        </p:txBody>
      </p:sp>
      <p:sp>
        <p:nvSpPr>
          <p:cNvPr id="3" name="Title 2"/>
          <p:cNvSpPr>
            <a:spLocks noGrp="1"/>
          </p:cNvSpPr>
          <p:nvPr>
            <p:ph type="title"/>
          </p:nvPr>
        </p:nvSpPr>
        <p:spPr/>
        <p:txBody>
          <a:bodyPr/>
          <a:lstStyle/>
          <a:p>
            <a:r>
              <a:rPr lang="en-US" b="1" dirty="0"/>
              <a:t>Questions or Comments?</a:t>
            </a:r>
          </a:p>
        </p:txBody>
      </p:sp>
      <p:pic>
        <p:nvPicPr>
          <p:cNvPr id="4" name="Picture 3"/>
          <p:cNvPicPr>
            <a:picLocks noChangeAspect="1"/>
          </p:cNvPicPr>
          <p:nvPr/>
        </p:nvPicPr>
        <p:blipFill>
          <a:blip r:embed="rId4"/>
          <a:stretch>
            <a:fillRect/>
          </a:stretch>
        </p:blipFill>
        <p:spPr>
          <a:xfrm>
            <a:off x="3407228" y="4187536"/>
            <a:ext cx="5715007" cy="1600200"/>
          </a:xfrm>
          <a:prstGeom prst="rect">
            <a:avLst/>
          </a:prstGeom>
        </p:spPr>
      </p:pic>
    </p:spTree>
    <p:extLst>
      <p:ext uri="{BB962C8B-B14F-4D97-AF65-F5344CB8AC3E}">
        <p14:creationId xmlns:p14="http://schemas.microsoft.com/office/powerpoint/2010/main" val="2240768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Plans to increase recruitment by adding sites</a:t>
            </a:r>
          </a:p>
        </p:txBody>
      </p:sp>
      <p:sp>
        <p:nvSpPr>
          <p:cNvPr id="3" name="Content Placeholder 2"/>
          <p:cNvSpPr>
            <a:spLocks noGrp="1"/>
          </p:cNvSpPr>
          <p:nvPr>
            <p:ph idx="1"/>
          </p:nvPr>
        </p:nvSpPr>
        <p:spPr/>
        <p:txBody>
          <a:bodyPr/>
          <a:lstStyle/>
          <a:p>
            <a:r>
              <a:rPr lang="en-US" dirty="0"/>
              <a:t>Adding additional sites: StrokeNet, non-StrokeNet US sites, Canadian</a:t>
            </a:r>
          </a:p>
          <a:p>
            <a:r>
              <a:rPr lang="en-US" dirty="0"/>
              <a:t>If you have sites that are interested in participating, let us know and we will have them complete a site selection survey</a:t>
            </a:r>
          </a:p>
          <a:p>
            <a:r>
              <a:rPr lang="en-US" dirty="0"/>
              <a:t>If you have clinics or rehab facilities near you where you could possibly screen subjects for ARCADIA, let us know and we can work with you on what you would need to do to add them</a:t>
            </a:r>
          </a:p>
          <a:p>
            <a:endParaRPr lang="en-US" dirty="0"/>
          </a:p>
        </p:txBody>
      </p:sp>
    </p:spTree>
    <p:extLst>
      <p:ext uri="{BB962C8B-B14F-4D97-AF65-F5344CB8AC3E}">
        <p14:creationId xmlns:p14="http://schemas.microsoft.com/office/powerpoint/2010/main" val="1348751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EB916-FA78-F24D-83BD-0ECB7A51E8BF}"/>
              </a:ext>
            </a:extLst>
          </p:cNvPr>
          <p:cNvSpPr>
            <a:spLocks noGrp="1"/>
          </p:cNvSpPr>
          <p:nvPr>
            <p:ph type="title"/>
          </p:nvPr>
        </p:nvSpPr>
        <p:spPr/>
        <p:txBody>
          <a:bodyPr/>
          <a:lstStyle/>
          <a:p>
            <a:r>
              <a:rPr lang="en-US" dirty="0"/>
              <a:t>Potential patient concerned about travel?</a:t>
            </a:r>
          </a:p>
        </p:txBody>
      </p:sp>
      <p:sp>
        <p:nvSpPr>
          <p:cNvPr id="3" name="Content Placeholder 2">
            <a:extLst>
              <a:ext uri="{FF2B5EF4-FFF2-40B4-BE49-F238E27FC236}">
                <a16:creationId xmlns:a16="http://schemas.microsoft.com/office/drawing/2014/main" id="{474BD212-C333-B94B-ACFF-966E0F9CB87C}"/>
              </a:ext>
            </a:extLst>
          </p:cNvPr>
          <p:cNvSpPr>
            <a:spLocks noGrp="1"/>
          </p:cNvSpPr>
          <p:nvPr>
            <p:ph idx="1"/>
          </p:nvPr>
        </p:nvSpPr>
        <p:spPr/>
        <p:txBody>
          <a:bodyPr/>
          <a:lstStyle/>
          <a:p>
            <a:r>
              <a:rPr lang="en-US" dirty="0"/>
              <a:t>Many sites get referrals from far away</a:t>
            </a:r>
          </a:p>
          <a:p>
            <a:r>
              <a:rPr lang="en-US" dirty="0"/>
              <a:t>We have heard that some potential patients do not want to travel for follow-up visits</a:t>
            </a:r>
          </a:p>
          <a:p>
            <a:endParaRPr lang="en-US" dirty="0"/>
          </a:p>
        </p:txBody>
      </p:sp>
    </p:spTree>
    <p:extLst>
      <p:ext uri="{BB962C8B-B14F-4D97-AF65-F5344CB8AC3E}">
        <p14:creationId xmlns:p14="http://schemas.microsoft.com/office/powerpoint/2010/main" val="2351970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EB916-FA78-F24D-83BD-0ECB7A51E8BF}"/>
              </a:ext>
            </a:extLst>
          </p:cNvPr>
          <p:cNvSpPr>
            <a:spLocks noGrp="1"/>
          </p:cNvSpPr>
          <p:nvPr>
            <p:ph type="title"/>
          </p:nvPr>
        </p:nvSpPr>
        <p:spPr/>
        <p:txBody>
          <a:bodyPr/>
          <a:lstStyle/>
          <a:p>
            <a:r>
              <a:rPr lang="en-US" dirty="0"/>
              <a:t>Potential patient concerned about travel?</a:t>
            </a:r>
          </a:p>
        </p:txBody>
      </p:sp>
      <p:sp>
        <p:nvSpPr>
          <p:cNvPr id="3" name="Content Placeholder 2">
            <a:extLst>
              <a:ext uri="{FF2B5EF4-FFF2-40B4-BE49-F238E27FC236}">
                <a16:creationId xmlns:a16="http://schemas.microsoft.com/office/drawing/2014/main" id="{474BD212-C333-B94B-ACFF-966E0F9CB87C}"/>
              </a:ext>
            </a:extLst>
          </p:cNvPr>
          <p:cNvSpPr>
            <a:spLocks noGrp="1"/>
          </p:cNvSpPr>
          <p:nvPr>
            <p:ph idx="1"/>
          </p:nvPr>
        </p:nvSpPr>
        <p:spPr/>
        <p:txBody>
          <a:bodyPr/>
          <a:lstStyle/>
          <a:p>
            <a:r>
              <a:rPr lang="en-US" dirty="0"/>
              <a:t>Many sites get referrals from far away</a:t>
            </a:r>
          </a:p>
          <a:p>
            <a:r>
              <a:rPr lang="en-US" dirty="0"/>
              <a:t>We have heard that some potential patients do not want to travel for follow-up visits</a:t>
            </a:r>
          </a:p>
          <a:p>
            <a:r>
              <a:rPr lang="en-US" dirty="0"/>
              <a:t>PROTOCOL AMENDMENT:</a:t>
            </a:r>
          </a:p>
          <a:p>
            <a:pPr lvl="1"/>
            <a:r>
              <a:rPr lang="en-US" dirty="0"/>
              <a:t>“If in-person visit cannot be done, an interview via telephone or other HIPAA-compliant telehealth technology should be performed.”</a:t>
            </a:r>
          </a:p>
          <a:p>
            <a:pPr lvl="1"/>
            <a:r>
              <a:rPr lang="en-US" dirty="0"/>
              <a:t>Study drug will need to be resupplied by mail</a:t>
            </a:r>
          </a:p>
          <a:p>
            <a:endParaRPr lang="en-US" dirty="0"/>
          </a:p>
        </p:txBody>
      </p:sp>
    </p:spTree>
    <p:extLst>
      <p:ext uri="{BB962C8B-B14F-4D97-AF65-F5344CB8AC3E}">
        <p14:creationId xmlns:p14="http://schemas.microsoft.com/office/powerpoint/2010/main" val="3244143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CD589-CAFD-9545-809F-C5E20FE21C9A}"/>
              </a:ext>
            </a:extLst>
          </p:cNvPr>
          <p:cNvSpPr>
            <a:spLocks noGrp="1"/>
          </p:cNvSpPr>
          <p:nvPr>
            <p:ph type="title"/>
          </p:nvPr>
        </p:nvSpPr>
        <p:spPr/>
        <p:txBody>
          <a:bodyPr/>
          <a:lstStyle/>
          <a:p>
            <a:r>
              <a:rPr lang="en-US" dirty="0"/>
              <a:t>Recruitment challenge</a:t>
            </a:r>
          </a:p>
        </p:txBody>
      </p:sp>
      <p:sp>
        <p:nvSpPr>
          <p:cNvPr id="3" name="Content Placeholder 2">
            <a:extLst>
              <a:ext uri="{FF2B5EF4-FFF2-40B4-BE49-F238E27FC236}">
                <a16:creationId xmlns:a16="http://schemas.microsoft.com/office/drawing/2014/main" id="{8AF4A5ED-606B-4B4F-A24B-6D7B69CD2FDC}"/>
              </a:ext>
            </a:extLst>
          </p:cNvPr>
          <p:cNvSpPr>
            <a:spLocks noGrp="1"/>
          </p:cNvSpPr>
          <p:nvPr>
            <p:ph idx="1"/>
          </p:nvPr>
        </p:nvSpPr>
        <p:spPr>
          <a:xfrm>
            <a:off x="838200" y="1549101"/>
            <a:ext cx="10515600" cy="4059219"/>
          </a:xfrm>
        </p:spPr>
        <p:txBody>
          <a:bodyPr>
            <a:normAutofit fontScale="77500" lnSpcReduction="20000"/>
          </a:bodyPr>
          <a:lstStyle/>
          <a:p>
            <a:pPr marL="0" indent="0">
              <a:buNone/>
            </a:pPr>
            <a:r>
              <a:rPr lang="en-US" b="1" i="1" dirty="0">
                <a:solidFill>
                  <a:srgbClr val="FF0000"/>
                </a:solidFill>
              </a:rPr>
              <a:t>Case</a:t>
            </a:r>
          </a:p>
          <a:p>
            <a:r>
              <a:rPr lang="en-US" b="1" dirty="0"/>
              <a:t>Patient admitted with retinal artery branch occlusion. </a:t>
            </a:r>
          </a:p>
          <a:p>
            <a:r>
              <a:rPr lang="en-US" b="1" dirty="0"/>
              <a:t>She noted a "grey curtain that moved downward" in her right eye; it only affected the upper portion of her vision. </a:t>
            </a:r>
          </a:p>
          <a:p>
            <a:r>
              <a:rPr lang="en-US" b="1" dirty="0"/>
              <a:t>She saw her eye doctor and was referred to a neuro ophthalmologist, who diagnosed the patient with a retinal artery branch occlusion.  He noted retinal pallor present 48 hours after onset.</a:t>
            </a:r>
          </a:p>
          <a:p>
            <a:r>
              <a:rPr lang="en-US" b="1" dirty="0"/>
              <a:t>NIHSS Score: 0.</a:t>
            </a:r>
          </a:p>
          <a:p>
            <a:r>
              <a:rPr lang="en-US" b="1" dirty="0"/>
              <a:t>Head CT and brain MRI did not show any infarct.</a:t>
            </a:r>
          </a:p>
          <a:p>
            <a:r>
              <a:rPr lang="en-US" b="1" dirty="0"/>
              <a:t>CTA neck showed &lt; 30% right carotid stenosis. CTA head showed no flow-limiting stenosis.</a:t>
            </a:r>
          </a:p>
          <a:p>
            <a:r>
              <a:rPr lang="en-US" b="1" dirty="0"/>
              <a:t>TT echo showed severely increased LA volume; no atrial fibrillation on telemetry. </a:t>
            </a:r>
          </a:p>
          <a:p>
            <a:pPr marL="0" indent="0">
              <a:buNone/>
            </a:pPr>
            <a:r>
              <a:rPr lang="en-US" b="1" i="1" dirty="0">
                <a:solidFill>
                  <a:srgbClr val="FF0000"/>
                </a:solidFill>
              </a:rPr>
              <a:t>QUESTION: Is she eligible?    YES  or NO</a:t>
            </a:r>
          </a:p>
          <a:p>
            <a:endParaRPr lang="en-US" dirty="0"/>
          </a:p>
        </p:txBody>
      </p:sp>
    </p:spTree>
    <p:extLst>
      <p:ext uri="{BB962C8B-B14F-4D97-AF65-F5344CB8AC3E}">
        <p14:creationId xmlns:p14="http://schemas.microsoft.com/office/powerpoint/2010/main" val="194000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CD589-CAFD-9545-809F-C5E20FE21C9A}"/>
              </a:ext>
            </a:extLst>
          </p:cNvPr>
          <p:cNvSpPr>
            <a:spLocks noGrp="1"/>
          </p:cNvSpPr>
          <p:nvPr>
            <p:ph type="title"/>
          </p:nvPr>
        </p:nvSpPr>
        <p:spPr/>
        <p:txBody>
          <a:bodyPr/>
          <a:lstStyle/>
          <a:p>
            <a:r>
              <a:rPr lang="en-US" dirty="0"/>
              <a:t>Recruitment challenge</a:t>
            </a:r>
          </a:p>
        </p:txBody>
      </p:sp>
      <p:sp>
        <p:nvSpPr>
          <p:cNvPr id="3" name="Content Placeholder 2">
            <a:extLst>
              <a:ext uri="{FF2B5EF4-FFF2-40B4-BE49-F238E27FC236}">
                <a16:creationId xmlns:a16="http://schemas.microsoft.com/office/drawing/2014/main" id="{8AF4A5ED-606B-4B4F-A24B-6D7B69CD2FDC}"/>
              </a:ext>
            </a:extLst>
          </p:cNvPr>
          <p:cNvSpPr>
            <a:spLocks noGrp="1"/>
          </p:cNvSpPr>
          <p:nvPr>
            <p:ph idx="1"/>
          </p:nvPr>
        </p:nvSpPr>
        <p:spPr>
          <a:xfrm>
            <a:off x="838200" y="1387736"/>
            <a:ext cx="10515600" cy="4550485"/>
          </a:xfrm>
        </p:spPr>
        <p:txBody>
          <a:bodyPr>
            <a:normAutofit fontScale="77500" lnSpcReduction="20000"/>
          </a:bodyPr>
          <a:lstStyle/>
          <a:p>
            <a:pPr marL="0" indent="0">
              <a:buNone/>
            </a:pPr>
            <a:r>
              <a:rPr lang="en-US" b="1" i="1" dirty="0">
                <a:solidFill>
                  <a:srgbClr val="FF0000"/>
                </a:solidFill>
              </a:rPr>
              <a:t>YES. The patient can be considered eligible.</a:t>
            </a:r>
          </a:p>
          <a:p>
            <a:r>
              <a:rPr lang="en-US" b="1" dirty="0"/>
              <a:t>If symptoms last less than 24 </a:t>
            </a:r>
            <a:r>
              <a:rPr lang="en-US" b="1" dirty="0" err="1"/>
              <a:t>hrs</a:t>
            </a:r>
            <a:r>
              <a:rPr lang="en-US" b="1" dirty="0"/>
              <a:t>, but an infarct is diagnosed in the eye based on ophthalmology exam, then can be considered eligible, even if MRI is negative. </a:t>
            </a:r>
          </a:p>
          <a:p>
            <a:r>
              <a:rPr lang="en-US" b="1" dirty="0"/>
              <a:t>The diagnosis of infarct should be based on evidence of infarct, which could be seen on MRI (brain) or on direct exam (eye). </a:t>
            </a:r>
          </a:p>
          <a:p>
            <a:r>
              <a:rPr lang="en-US" b="1" dirty="0"/>
              <a:t>We would not expect MRI to show an infarct of the eye (we see strokes but not retinal strokes on MRI).</a:t>
            </a:r>
          </a:p>
          <a:p>
            <a:r>
              <a:rPr lang="en-US" b="1" dirty="0"/>
              <a:t>Remember definition of stroke and infarction:</a:t>
            </a:r>
          </a:p>
          <a:p>
            <a:pPr lvl="1"/>
            <a:r>
              <a:rPr lang="en-US" b="1" dirty="0"/>
              <a:t>Definition of ischemic stroke: </a:t>
            </a:r>
            <a:r>
              <a:rPr lang="en-US" dirty="0"/>
              <a:t>An episode of neurological dysfunction caused by focal cerebral, spinal, or </a:t>
            </a:r>
            <a:r>
              <a:rPr lang="en-US" b="1" i="1" dirty="0"/>
              <a:t>retinal</a:t>
            </a:r>
            <a:r>
              <a:rPr lang="en-US" dirty="0"/>
              <a:t> infarction. </a:t>
            </a:r>
          </a:p>
          <a:p>
            <a:pPr lvl="1"/>
            <a:r>
              <a:rPr lang="en-US" b="1" dirty="0"/>
              <a:t>Definition of CNS infarction: </a:t>
            </a:r>
            <a:r>
              <a:rPr lang="en-US" dirty="0"/>
              <a:t>CNS infarction is brain, spinal cord, or retinal cell death attributable to ischemia, based on:</a:t>
            </a:r>
          </a:p>
          <a:p>
            <a:pPr marL="457200" lvl="1" indent="0">
              <a:buNone/>
            </a:pPr>
            <a:r>
              <a:rPr lang="en-US" dirty="0"/>
              <a:t>1. pathological, imaging, or </a:t>
            </a:r>
            <a:r>
              <a:rPr lang="en-US" b="1" i="1" dirty="0"/>
              <a:t>other objective evidence </a:t>
            </a:r>
            <a:r>
              <a:rPr lang="en-US" dirty="0"/>
              <a:t>of cerebral, spinal cord, or retinal focal ischemic injury in a defined vascular distribution; or</a:t>
            </a:r>
          </a:p>
          <a:p>
            <a:pPr marL="457200" lvl="1" indent="0">
              <a:buNone/>
            </a:pPr>
            <a:r>
              <a:rPr lang="en-US" dirty="0"/>
              <a:t>2. clinical evidence of cerebral, spinal cord, or retinal focal ischemic injury based on symptoms persisting ≥24 hours or until death, and other etiologies excluded. </a:t>
            </a:r>
          </a:p>
          <a:p>
            <a:endParaRPr lang="en-US" dirty="0"/>
          </a:p>
        </p:txBody>
      </p:sp>
    </p:spTree>
    <p:extLst>
      <p:ext uri="{BB962C8B-B14F-4D97-AF65-F5344CB8AC3E}">
        <p14:creationId xmlns:p14="http://schemas.microsoft.com/office/powerpoint/2010/main" val="2025144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A4D0A-B058-1848-9C90-C1249D97FF8E}"/>
              </a:ext>
            </a:extLst>
          </p:cNvPr>
          <p:cNvSpPr>
            <a:spLocks noGrp="1"/>
          </p:cNvSpPr>
          <p:nvPr>
            <p:ph type="title"/>
          </p:nvPr>
        </p:nvSpPr>
        <p:spPr/>
        <p:txBody>
          <a:bodyPr/>
          <a:lstStyle/>
          <a:p>
            <a:r>
              <a:rPr lang="en-US" dirty="0"/>
              <a:t>Other protocol changes</a:t>
            </a:r>
          </a:p>
        </p:txBody>
      </p:sp>
      <p:sp>
        <p:nvSpPr>
          <p:cNvPr id="3" name="Content Placeholder 2">
            <a:extLst>
              <a:ext uri="{FF2B5EF4-FFF2-40B4-BE49-F238E27FC236}">
                <a16:creationId xmlns:a16="http://schemas.microsoft.com/office/drawing/2014/main" id="{39B68236-7233-3447-9726-4DAA0DAF1A9E}"/>
              </a:ext>
            </a:extLst>
          </p:cNvPr>
          <p:cNvSpPr>
            <a:spLocks noGrp="1"/>
          </p:cNvSpPr>
          <p:nvPr>
            <p:ph idx="1"/>
          </p:nvPr>
        </p:nvSpPr>
        <p:spPr/>
        <p:txBody>
          <a:bodyPr>
            <a:normAutofit fontScale="92500"/>
          </a:bodyPr>
          <a:lstStyle/>
          <a:p>
            <a:r>
              <a:rPr lang="en-US" i="1" dirty="0"/>
              <a:t>Mild</a:t>
            </a:r>
            <a:r>
              <a:rPr lang="en-US" dirty="0"/>
              <a:t> mitral stenosis not an exclusion</a:t>
            </a:r>
          </a:p>
          <a:p>
            <a:r>
              <a:rPr lang="en-US" dirty="0"/>
              <a:t>Tests to establish ESUS (echo, vessel imaging, </a:t>
            </a:r>
            <a:r>
              <a:rPr lang="en-US" dirty="0" err="1"/>
              <a:t>etc</a:t>
            </a:r>
            <a:r>
              <a:rPr lang="en-US" dirty="0"/>
              <a:t>) </a:t>
            </a:r>
            <a:r>
              <a:rPr lang="en-US" dirty="0">
                <a:solidFill>
                  <a:srgbClr val="FF0000"/>
                </a:solidFill>
              </a:rPr>
              <a:t>can</a:t>
            </a:r>
            <a:r>
              <a:rPr lang="en-US" dirty="0"/>
              <a:t> be from 3 months prior to stroke or more recent. Older tests must be repeated.</a:t>
            </a:r>
          </a:p>
          <a:p>
            <a:r>
              <a:rPr lang="en-US" dirty="0"/>
              <a:t>Clarifying procedures for contacting potential subjects by phone.</a:t>
            </a:r>
          </a:p>
          <a:p>
            <a:r>
              <a:rPr lang="en-US" dirty="0"/>
              <a:t>Study drug must be stopped if you report a potential primary or secondary event. If the event is adjudicated as not an event, then patient can resume study drug after, as long as there has not been any </a:t>
            </a:r>
            <a:r>
              <a:rPr lang="en-US" dirty="0" err="1"/>
              <a:t>unblinding</a:t>
            </a:r>
            <a:r>
              <a:rPr lang="en-US" dirty="0"/>
              <a:t>.</a:t>
            </a:r>
          </a:p>
          <a:p>
            <a:r>
              <a:rPr lang="en-US" dirty="0"/>
              <a:t>Change in consent form to include </a:t>
            </a:r>
            <a:r>
              <a:rPr lang="en-US" dirty="0" err="1"/>
              <a:t>apixaban</a:t>
            </a:r>
            <a:r>
              <a:rPr lang="en-US" dirty="0"/>
              <a:t> reversal agent (</a:t>
            </a:r>
            <a:r>
              <a:rPr lang="en-US" dirty="0" err="1"/>
              <a:t>andexanet</a:t>
            </a:r>
            <a:r>
              <a:rPr lang="en-US" dirty="0"/>
              <a:t> alfa)</a:t>
            </a:r>
          </a:p>
          <a:p>
            <a:endParaRPr lang="en-US" dirty="0">
              <a:solidFill>
                <a:srgbClr val="FF0000"/>
              </a:solidFill>
            </a:endParaRPr>
          </a:p>
        </p:txBody>
      </p:sp>
    </p:spTree>
    <p:extLst>
      <p:ext uri="{BB962C8B-B14F-4D97-AF65-F5344CB8AC3E}">
        <p14:creationId xmlns:p14="http://schemas.microsoft.com/office/powerpoint/2010/main" val="1166543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B171B-5C2F-0C4C-BF7E-CCB032CEF02C}"/>
              </a:ext>
            </a:extLst>
          </p:cNvPr>
          <p:cNvSpPr>
            <a:spLocks noGrp="1"/>
          </p:cNvSpPr>
          <p:nvPr>
            <p:ph type="title"/>
          </p:nvPr>
        </p:nvSpPr>
        <p:spPr/>
        <p:txBody>
          <a:bodyPr/>
          <a:lstStyle/>
          <a:p>
            <a:r>
              <a:rPr lang="en-US" dirty="0"/>
              <a:t>New payment terms planned</a:t>
            </a:r>
          </a:p>
        </p:txBody>
      </p:sp>
      <p:sp>
        <p:nvSpPr>
          <p:cNvPr id="3" name="Content Placeholder 2">
            <a:extLst>
              <a:ext uri="{FF2B5EF4-FFF2-40B4-BE49-F238E27FC236}">
                <a16:creationId xmlns:a16="http://schemas.microsoft.com/office/drawing/2014/main" id="{485BC288-76BB-0540-8DC6-2E4F9BE73259}"/>
              </a:ext>
            </a:extLst>
          </p:cNvPr>
          <p:cNvSpPr>
            <a:spLocks noGrp="1"/>
          </p:cNvSpPr>
          <p:nvPr>
            <p:ph idx="1"/>
          </p:nvPr>
        </p:nvSpPr>
        <p:spPr/>
        <p:txBody>
          <a:bodyPr/>
          <a:lstStyle/>
          <a:p>
            <a:r>
              <a:rPr lang="en-US" dirty="0"/>
              <a:t>Current:</a:t>
            </a:r>
          </a:p>
          <a:p>
            <a:pPr lvl="1"/>
            <a:r>
              <a:rPr lang="en-US" dirty="0"/>
              <a:t>We pay $100 each for up to 3 patients consented but not randomized</a:t>
            </a:r>
          </a:p>
          <a:p>
            <a:pPr lvl="1"/>
            <a:r>
              <a:rPr lang="en-US" dirty="0"/>
              <a:t>Payment at time of randomization</a:t>
            </a:r>
          </a:p>
          <a:p>
            <a:r>
              <a:rPr lang="en-US" dirty="0"/>
              <a:t>On </a:t>
            </a:r>
            <a:r>
              <a:rPr lang="en-US" u="sng" dirty="0"/>
              <a:t>average</a:t>
            </a:r>
            <a:r>
              <a:rPr lang="en-US" dirty="0"/>
              <a:t>, we are right at the 3:1 ratio or even better</a:t>
            </a:r>
          </a:p>
          <a:p>
            <a:r>
              <a:rPr lang="en-US" dirty="0"/>
              <a:t>But some individual sites have worse luck</a:t>
            </a:r>
          </a:p>
        </p:txBody>
      </p:sp>
    </p:spTree>
    <p:extLst>
      <p:ext uri="{BB962C8B-B14F-4D97-AF65-F5344CB8AC3E}">
        <p14:creationId xmlns:p14="http://schemas.microsoft.com/office/powerpoint/2010/main" val="3584785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B171B-5C2F-0C4C-BF7E-CCB032CEF02C}"/>
              </a:ext>
            </a:extLst>
          </p:cNvPr>
          <p:cNvSpPr>
            <a:spLocks noGrp="1"/>
          </p:cNvSpPr>
          <p:nvPr>
            <p:ph type="title"/>
          </p:nvPr>
        </p:nvSpPr>
        <p:spPr/>
        <p:txBody>
          <a:bodyPr/>
          <a:lstStyle/>
          <a:p>
            <a:r>
              <a:rPr lang="en-US" dirty="0"/>
              <a:t>New payment terms planned</a:t>
            </a:r>
          </a:p>
        </p:txBody>
      </p:sp>
      <p:sp>
        <p:nvSpPr>
          <p:cNvPr id="3" name="Content Placeholder 2">
            <a:extLst>
              <a:ext uri="{FF2B5EF4-FFF2-40B4-BE49-F238E27FC236}">
                <a16:creationId xmlns:a16="http://schemas.microsoft.com/office/drawing/2014/main" id="{485BC288-76BB-0540-8DC6-2E4F9BE73259}"/>
              </a:ext>
            </a:extLst>
          </p:cNvPr>
          <p:cNvSpPr>
            <a:spLocks noGrp="1"/>
          </p:cNvSpPr>
          <p:nvPr>
            <p:ph idx="1"/>
          </p:nvPr>
        </p:nvSpPr>
        <p:spPr/>
        <p:txBody>
          <a:bodyPr/>
          <a:lstStyle/>
          <a:p>
            <a:r>
              <a:rPr lang="en-US" dirty="0"/>
              <a:t>We will pay $100 for all consented patients</a:t>
            </a:r>
          </a:p>
          <a:p>
            <a:r>
              <a:rPr lang="en-US" dirty="0"/>
              <a:t>Requires completion of all screening tests (echo, ECG, NT-proBNP) and end-of-study CRF</a:t>
            </a:r>
          </a:p>
        </p:txBody>
      </p:sp>
    </p:spTree>
    <p:extLst>
      <p:ext uri="{BB962C8B-B14F-4D97-AF65-F5344CB8AC3E}">
        <p14:creationId xmlns:p14="http://schemas.microsoft.com/office/powerpoint/2010/main" val="3064703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Enrollment</a:t>
            </a:r>
          </a:p>
        </p:txBody>
      </p:sp>
      <p:sp>
        <p:nvSpPr>
          <p:cNvPr id="3" name="Content Placeholder 2"/>
          <p:cNvSpPr>
            <a:spLocks noGrp="1"/>
          </p:cNvSpPr>
          <p:nvPr>
            <p:ph idx="1"/>
          </p:nvPr>
        </p:nvSpPr>
        <p:spPr>
          <a:xfrm>
            <a:off x="881874" y="1825625"/>
            <a:ext cx="10327409" cy="3782695"/>
          </a:xfrm>
        </p:spPr>
        <p:txBody>
          <a:bodyPr/>
          <a:lstStyle/>
          <a:p>
            <a:pPr marL="0" indent="0">
              <a:buNone/>
            </a:pPr>
            <a:r>
              <a:rPr lang="en-US" dirty="0"/>
              <a:t>In past month:</a:t>
            </a:r>
          </a:p>
          <a:p>
            <a:r>
              <a:rPr lang="en-US" dirty="0"/>
              <a:t>612 → 677 patients consented</a:t>
            </a:r>
          </a:p>
          <a:p>
            <a:r>
              <a:rPr lang="en-US" dirty="0"/>
              <a:t>~40% eligible for randomization</a:t>
            </a:r>
          </a:p>
          <a:p>
            <a:r>
              <a:rPr lang="en-US" dirty="0"/>
              <a:t>149 → 166 randomized</a:t>
            </a:r>
          </a:p>
          <a:p>
            <a:r>
              <a:rPr lang="en-US" b="1" dirty="0">
                <a:solidFill>
                  <a:srgbClr val="FF0000"/>
                </a:solidFill>
              </a:rPr>
              <a:t>25 eligible but not yet randomized</a:t>
            </a:r>
          </a:p>
          <a:p>
            <a:endParaRPr lang="en-US" dirty="0"/>
          </a:p>
        </p:txBody>
      </p:sp>
      <p:graphicFrame>
        <p:nvGraphicFramePr>
          <p:cNvPr id="4" name="Chart 3"/>
          <p:cNvGraphicFramePr/>
          <p:nvPr>
            <p:extLst>
              <p:ext uri="{D42A27DB-BD31-4B8C-83A1-F6EECF244321}">
                <p14:modId xmlns:p14="http://schemas.microsoft.com/office/powerpoint/2010/main" val="2282242134"/>
              </p:ext>
            </p:extLst>
          </p:nvPr>
        </p:nvGraphicFramePr>
        <p:xfrm>
          <a:off x="6462346" y="1027906"/>
          <a:ext cx="4436208" cy="39138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6054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F3B9E-ED05-804E-900D-BA4D5E72CAC3}"/>
              </a:ext>
            </a:extLst>
          </p:cNvPr>
          <p:cNvSpPr>
            <a:spLocks noGrp="1"/>
          </p:cNvSpPr>
          <p:nvPr>
            <p:ph type="title"/>
          </p:nvPr>
        </p:nvSpPr>
        <p:spPr/>
        <p:txBody>
          <a:bodyPr/>
          <a:lstStyle/>
          <a:p>
            <a:r>
              <a:rPr lang="en-US" dirty="0"/>
              <a:t>Consenting process</a:t>
            </a:r>
          </a:p>
        </p:txBody>
      </p:sp>
      <p:sp>
        <p:nvSpPr>
          <p:cNvPr id="3" name="Content Placeholder 2">
            <a:extLst>
              <a:ext uri="{FF2B5EF4-FFF2-40B4-BE49-F238E27FC236}">
                <a16:creationId xmlns:a16="http://schemas.microsoft.com/office/drawing/2014/main" id="{23806A91-741F-A74A-9E9E-079AF355E75E}"/>
              </a:ext>
            </a:extLst>
          </p:cNvPr>
          <p:cNvSpPr>
            <a:spLocks noGrp="1"/>
          </p:cNvSpPr>
          <p:nvPr>
            <p:ph idx="1"/>
          </p:nvPr>
        </p:nvSpPr>
        <p:spPr/>
        <p:txBody>
          <a:bodyPr/>
          <a:lstStyle/>
          <a:p>
            <a:r>
              <a:rPr lang="en-US" dirty="0"/>
              <a:t>Numerous cases of incorrect procedure</a:t>
            </a:r>
          </a:p>
          <a:p>
            <a:r>
              <a:rPr lang="en-US" u="sng" dirty="0"/>
              <a:t>Extremely important</a:t>
            </a:r>
            <a:r>
              <a:rPr lang="en-US" dirty="0"/>
              <a:t> for this to be done correctly</a:t>
            </a:r>
          </a:p>
          <a:p>
            <a:r>
              <a:rPr lang="en-US" dirty="0"/>
              <a:t>Respect for patients, compliance with laws, good practice</a:t>
            </a:r>
          </a:p>
        </p:txBody>
      </p:sp>
    </p:spTree>
    <p:extLst>
      <p:ext uri="{BB962C8B-B14F-4D97-AF65-F5344CB8AC3E}">
        <p14:creationId xmlns:p14="http://schemas.microsoft.com/office/powerpoint/2010/main" val="3989563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525" y="353291"/>
            <a:ext cx="10515600" cy="617336"/>
          </a:xfrm>
        </p:spPr>
        <p:txBody>
          <a:bodyPr>
            <a:normAutofit fontScale="90000"/>
          </a:bodyPr>
          <a:lstStyle/>
          <a:p>
            <a:r>
              <a:rPr lang="en-US" dirty="0"/>
              <a:t>Informed Consent </a:t>
            </a:r>
          </a:p>
        </p:txBody>
      </p:sp>
      <p:sp>
        <p:nvSpPr>
          <p:cNvPr id="3" name="Content Placeholder 2"/>
          <p:cNvSpPr>
            <a:spLocks noGrp="1"/>
          </p:cNvSpPr>
          <p:nvPr>
            <p:ph idx="1"/>
          </p:nvPr>
        </p:nvSpPr>
        <p:spPr>
          <a:xfrm>
            <a:off x="914400" y="1193801"/>
            <a:ext cx="10515600" cy="4290695"/>
          </a:xfrm>
        </p:spPr>
        <p:txBody>
          <a:bodyPr>
            <a:normAutofit/>
          </a:bodyPr>
          <a:lstStyle/>
          <a:p>
            <a:r>
              <a:rPr lang="en-US" dirty="0"/>
              <a:t>Use the </a:t>
            </a:r>
            <a:r>
              <a:rPr lang="en-US" u="sng" dirty="0"/>
              <a:t>most current</a:t>
            </a:r>
            <a:r>
              <a:rPr lang="en-US" dirty="0"/>
              <a:t> </a:t>
            </a:r>
            <a:r>
              <a:rPr lang="en-US" dirty="0" err="1"/>
              <a:t>cIRB</a:t>
            </a:r>
            <a:r>
              <a:rPr lang="en-US" dirty="0"/>
              <a:t> approved version of the ICF when obtaining consent (all </a:t>
            </a:r>
            <a:r>
              <a:rPr lang="en-US" dirty="0" err="1"/>
              <a:t>StrokeNet</a:t>
            </a:r>
            <a:r>
              <a:rPr lang="en-US" dirty="0"/>
              <a:t> sites should be using ICFs with an approval date in December 2018 or later).</a:t>
            </a:r>
          </a:p>
          <a:p>
            <a:r>
              <a:rPr lang="en-US" dirty="0"/>
              <a:t>Consent should be obtained </a:t>
            </a:r>
            <a:r>
              <a:rPr lang="en-US" u="sng" dirty="0"/>
              <a:t>ONLY</a:t>
            </a:r>
            <a:r>
              <a:rPr lang="en-US" dirty="0"/>
              <a:t> by staff who have been delegated this responsibility on the DOA.</a:t>
            </a:r>
          </a:p>
          <a:p>
            <a:r>
              <a:rPr lang="en-US" dirty="0"/>
              <a:t>Double check consent document to make sure all sections have been correctly signed/dated by subject and person obtaining consent. </a:t>
            </a:r>
          </a:p>
          <a:p>
            <a:endParaRPr lang="en-US" dirty="0"/>
          </a:p>
          <a:p>
            <a:endParaRPr lang="en-US" dirty="0"/>
          </a:p>
          <a:p>
            <a:endParaRPr lang="en-US" dirty="0"/>
          </a:p>
        </p:txBody>
      </p:sp>
    </p:spTree>
    <p:extLst>
      <p:ext uri="{BB962C8B-B14F-4D97-AF65-F5344CB8AC3E}">
        <p14:creationId xmlns:p14="http://schemas.microsoft.com/office/powerpoint/2010/main" val="1861800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8"/>
            <a:ext cx="10515600" cy="930273"/>
          </a:xfrm>
        </p:spPr>
        <p:txBody>
          <a:bodyPr>
            <a:normAutofit fontScale="90000"/>
          </a:bodyPr>
          <a:lstStyle/>
          <a:p>
            <a:r>
              <a:rPr lang="en-US" sz="4267" dirty="0"/>
              <a:t>Determining capacity to consent and use of LAR</a:t>
            </a:r>
          </a:p>
        </p:txBody>
      </p:sp>
      <p:sp>
        <p:nvSpPr>
          <p:cNvPr id="3" name="Content Placeholder 2"/>
          <p:cNvSpPr>
            <a:spLocks noGrp="1"/>
          </p:cNvSpPr>
          <p:nvPr>
            <p:ph idx="1"/>
          </p:nvPr>
        </p:nvSpPr>
        <p:spPr>
          <a:xfrm>
            <a:off x="814527" y="1537072"/>
            <a:ext cx="10515600" cy="3923928"/>
          </a:xfrm>
        </p:spPr>
        <p:txBody>
          <a:bodyPr>
            <a:normAutofit fontScale="92500" lnSpcReduction="10000"/>
          </a:bodyPr>
          <a:lstStyle/>
          <a:p>
            <a:r>
              <a:rPr lang="en-US" dirty="0"/>
              <a:t>Subjects who lack cognitive ability to make decisions about study participation </a:t>
            </a:r>
            <a:r>
              <a:rPr lang="en-US" u="sng" dirty="0"/>
              <a:t>cannot give consent</a:t>
            </a:r>
            <a:r>
              <a:rPr lang="en-US" dirty="0"/>
              <a:t>.</a:t>
            </a:r>
          </a:p>
          <a:p>
            <a:r>
              <a:rPr lang="en-US" dirty="0"/>
              <a:t>If there is any question about a subject’s cognitive ability, a trained site investigator must assess the subject for capacity to consent.  This assessment must be documented in the subject’s medical record.</a:t>
            </a:r>
          </a:p>
          <a:p>
            <a:r>
              <a:rPr lang="en-US" dirty="0"/>
              <a:t>If a subject lacks capacity to consent, a legally authorized representative may consent on behalf of the subject.  Refer to section 10.1 of the MOP for guidance on how to determine who is an appropriate LAR.  </a:t>
            </a:r>
          </a:p>
          <a:p>
            <a:r>
              <a:rPr lang="en-US" dirty="0"/>
              <a:t>If a subject regains the ability to consent during study participation, the consent process should be completed with the subject at that time.  </a:t>
            </a:r>
          </a:p>
        </p:txBody>
      </p:sp>
    </p:spTree>
    <p:extLst>
      <p:ext uri="{BB962C8B-B14F-4D97-AF65-F5344CB8AC3E}">
        <p14:creationId xmlns:p14="http://schemas.microsoft.com/office/powerpoint/2010/main" val="52392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930275"/>
          </a:xfrm>
        </p:spPr>
        <p:txBody>
          <a:bodyPr>
            <a:normAutofit/>
          </a:bodyPr>
          <a:lstStyle/>
          <a:p>
            <a:r>
              <a:rPr lang="en-US" sz="4267" dirty="0"/>
              <a:t>Inappropriate use of LAR/surrogate consent</a:t>
            </a:r>
          </a:p>
        </p:txBody>
      </p:sp>
      <p:sp>
        <p:nvSpPr>
          <p:cNvPr id="3" name="Content Placeholder 2"/>
          <p:cNvSpPr>
            <a:spLocks noGrp="1"/>
          </p:cNvSpPr>
          <p:nvPr>
            <p:ph idx="1"/>
          </p:nvPr>
        </p:nvSpPr>
        <p:spPr>
          <a:xfrm>
            <a:off x="838200" y="1160016"/>
            <a:ext cx="10515600" cy="4448305"/>
          </a:xfrm>
        </p:spPr>
        <p:txBody>
          <a:bodyPr>
            <a:normAutofit fontScale="92500" lnSpcReduction="20000"/>
          </a:bodyPr>
          <a:lstStyle/>
          <a:p>
            <a:pPr marL="0" indent="0">
              <a:buNone/>
            </a:pPr>
            <a:r>
              <a:rPr lang="en-US" sz="2667" b="1" dirty="0"/>
              <a:t>LAR signature on an ICF = LAR made decision b/c subject was not capable</a:t>
            </a:r>
            <a:r>
              <a:rPr lang="en-US" b="1" dirty="0"/>
              <a:t>.</a:t>
            </a:r>
          </a:p>
          <a:p>
            <a:pPr marL="0" indent="0">
              <a:buNone/>
            </a:pPr>
            <a:r>
              <a:rPr lang="en-US" sz="2533" dirty="0"/>
              <a:t>LAR signature is </a:t>
            </a:r>
            <a:r>
              <a:rPr lang="en-US" sz="2533" b="1" dirty="0"/>
              <a:t>NEVER</a:t>
            </a:r>
            <a:r>
              <a:rPr lang="en-US" sz="2533" dirty="0"/>
              <a:t> an appropriate way to document the consent of </a:t>
            </a:r>
            <a:r>
              <a:rPr lang="en-US" sz="2533" u="sng" dirty="0"/>
              <a:t>the subject.  </a:t>
            </a:r>
          </a:p>
          <a:p>
            <a:pPr marL="0" indent="0">
              <a:buNone/>
            </a:pPr>
            <a:endParaRPr lang="en-US" dirty="0"/>
          </a:p>
          <a:p>
            <a:pPr marL="0" indent="0">
              <a:buNone/>
            </a:pPr>
            <a:r>
              <a:rPr lang="en-US" dirty="0"/>
              <a:t>Examples of when LAR signature is used to </a:t>
            </a:r>
            <a:r>
              <a:rPr lang="en-US" b="1" dirty="0"/>
              <a:t>incorrectly</a:t>
            </a:r>
            <a:r>
              <a:rPr lang="en-US" dirty="0"/>
              <a:t> document a subject’s consent: </a:t>
            </a:r>
          </a:p>
          <a:p>
            <a:r>
              <a:rPr lang="en-US" sz="3467" dirty="0"/>
              <a:t>Subject has trouble physically signing the ICF</a:t>
            </a:r>
          </a:p>
          <a:p>
            <a:r>
              <a:rPr lang="en-US" sz="3467" dirty="0"/>
              <a:t>Subject is illiterate</a:t>
            </a:r>
          </a:p>
          <a:p>
            <a:r>
              <a:rPr lang="en-US" sz="3467" dirty="0"/>
              <a:t>Subject is blind</a:t>
            </a:r>
          </a:p>
          <a:p>
            <a:r>
              <a:rPr lang="en-US" sz="3467" dirty="0"/>
              <a:t>Subject does not speak English</a:t>
            </a:r>
          </a:p>
          <a:p>
            <a:r>
              <a:rPr lang="en-US" sz="3467" dirty="0"/>
              <a:t>Subject prefers to have friend/family member sign documents</a:t>
            </a:r>
          </a:p>
          <a:p>
            <a:endParaRPr lang="en-US" dirty="0"/>
          </a:p>
          <a:p>
            <a:endParaRPr lang="en-US" dirty="0"/>
          </a:p>
          <a:p>
            <a:endParaRPr lang="en-US" dirty="0"/>
          </a:p>
        </p:txBody>
      </p:sp>
    </p:spTree>
    <p:extLst>
      <p:ext uri="{BB962C8B-B14F-4D97-AF65-F5344CB8AC3E}">
        <p14:creationId xmlns:p14="http://schemas.microsoft.com/office/powerpoint/2010/main" val="17196199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765" y="292848"/>
            <a:ext cx="10515600" cy="812800"/>
          </a:xfrm>
        </p:spPr>
        <p:txBody>
          <a:bodyPr>
            <a:normAutofit fontScale="90000"/>
          </a:bodyPr>
          <a:lstStyle/>
          <a:p>
            <a:r>
              <a:rPr lang="en-US" sz="4800" dirty="0"/>
              <a:t/>
            </a:r>
            <a:br>
              <a:rPr lang="en-US" sz="4800" dirty="0"/>
            </a:br>
            <a:r>
              <a:rPr lang="en-US" sz="4800" dirty="0"/>
              <a:t>Documenting consent for subjects with </a:t>
            </a:r>
            <a:br>
              <a:rPr lang="en-US" sz="4800" dirty="0"/>
            </a:br>
            <a:r>
              <a:rPr lang="en-US" sz="4800" u="sng" dirty="0"/>
              <a:t>non-cognitive</a:t>
            </a:r>
            <a:r>
              <a:rPr lang="en-US" sz="4800" dirty="0"/>
              <a:t> impairments</a:t>
            </a:r>
            <a:r>
              <a:rPr lang="en-US" dirty="0"/>
              <a:t/>
            </a:r>
            <a:br>
              <a:rPr lang="en-US" dirty="0"/>
            </a:br>
            <a:endParaRPr lang="en-US" dirty="0"/>
          </a:p>
        </p:txBody>
      </p:sp>
      <p:sp>
        <p:nvSpPr>
          <p:cNvPr id="3" name="Content Placeholder 2"/>
          <p:cNvSpPr>
            <a:spLocks noGrp="1"/>
          </p:cNvSpPr>
          <p:nvPr>
            <p:ph idx="1"/>
          </p:nvPr>
        </p:nvSpPr>
        <p:spPr>
          <a:xfrm>
            <a:off x="838200" y="1690688"/>
            <a:ext cx="5349240" cy="3387339"/>
          </a:xfrm>
        </p:spPr>
        <p:txBody>
          <a:bodyPr>
            <a:normAutofit fontScale="62500" lnSpcReduction="20000"/>
          </a:bodyPr>
          <a:lstStyle/>
          <a:p>
            <a:r>
              <a:rPr lang="en-US" sz="3200" dirty="0"/>
              <a:t>When subject is capable of giving consent, but is unable to physically sign the consent:</a:t>
            </a:r>
          </a:p>
          <a:p>
            <a:pPr lvl="1">
              <a:buFontTx/>
              <a:buChar char="-"/>
            </a:pPr>
            <a:r>
              <a:rPr lang="en-US" sz="2667" dirty="0"/>
              <a:t>Impartial witness must be present during the consent process and sign consent document.</a:t>
            </a:r>
          </a:p>
          <a:p>
            <a:pPr lvl="1">
              <a:buFontTx/>
              <a:buChar char="-"/>
            </a:pPr>
            <a:r>
              <a:rPr lang="en-US" sz="2667" dirty="0"/>
              <a:t>If possible, subject should make their mark on signature lines. </a:t>
            </a:r>
          </a:p>
          <a:p>
            <a:pPr>
              <a:buFont typeface="Arial" panose="020B0604020202020204" pitchFamily="34" charset="0"/>
              <a:buChar char="•"/>
            </a:pPr>
            <a:r>
              <a:rPr lang="en-US" sz="3200" dirty="0"/>
              <a:t>When a subject is illiterate or visually impaired:</a:t>
            </a:r>
          </a:p>
          <a:p>
            <a:pPr lvl="1">
              <a:buFontTx/>
              <a:buChar char="-"/>
            </a:pPr>
            <a:r>
              <a:rPr lang="en-US" sz="2667" dirty="0"/>
              <a:t>The entire consent must be read aloud to the subject.  </a:t>
            </a:r>
          </a:p>
          <a:p>
            <a:pPr lvl="1">
              <a:buFontTx/>
              <a:buChar char="-"/>
            </a:pPr>
            <a:r>
              <a:rPr lang="en-US" sz="2667" dirty="0"/>
              <a:t>Impartial witness must be present during the consent process and sign consent document.</a:t>
            </a:r>
          </a:p>
          <a:p>
            <a:pPr lvl="1">
              <a:buFontTx/>
              <a:buChar char="-"/>
            </a:pPr>
            <a:r>
              <a:rPr lang="en-US" sz="2667" dirty="0"/>
              <a:t>If possible, subject should make their mark on signature lines.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5120" y="1105648"/>
            <a:ext cx="5008245" cy="4914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0869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Obtaining consent from non-English speaking subjects</a:t>
            </a:r>
          </a:p>
        </p:txBody>
      </p:sp>
      <p:sp>
        <p:nvSpPr>
          <p:cNvPr id="3" name="Content Placeholder 2"/>
          <p:cNvSpPr>
            <a:spLocks noGrp="1"/>
          </p:cNvSpPr>
          <p:nvPr>
            <p:ph idx="1"/>
          </p:nvPr>
        </p:nvSpPr>
        <p:spPr/>
        <p:txBody>
          <a:bodyPr>
            <a:normAutofit/>
          </a:bodyPr>
          <a:lstStyle/>
          <a:p>
            <a:r>
              <a:rPr lang="en-US" dirty="0"/>
              <a:t>To obtain consent from non-English speaking subjects, you must have either a </a:t>
            </a:r>
            <a:r>
              <a:rPr lang="en-US" dirty="0" err="1"/>
              <a:t>cIRB</a:t>
            </a:r>
            <a:r>
              <a:rPr lang="en-US" dirty="0"/>
              <a:t> approved </a:t>
            </a:r>
            <a:r>
              <a:rPr lang="en-US" b="1" dirty="0"/>
              <a:t>Full Translated ICF </a:t>
            </a:r>
            <a:r>
              <a:rPr lang="en-US" dirty="0"/>
              <a:t>or a translated </a:t>
            </a:r>
            <a:r>
              <a:rPr lang="en-US" b="1" dirty="0"/>
              <a:t>Short Form consent </a:t>
            </a:r>
            <a:r>
              <a:rPr lang="en-US" dirty="0"/>
              <a:t>in the subject’s language. </a:t>
            </a:r>
          </a:p>
          <a:p>
            <a:r>
              <a:rPr lang="en-US" dirty="0"/>
              <a:t>The presentation of the consent must be done in the subject’s language. Either the person obtaining consent must be fluent in the subject’s language or an interpreter must be used.  </a:t>
            </a:r>
            <a:r>
              <a:rPr lang="en-US" b="1" dirty="0"/>
              <a:t>The subject’s friends of family members MAY NOT be used as interpreters.</a:t>
            </a:r>
          </a:p>
        </p:txBody>
      </p:sp>
    </p:spTree>
    <p:extLst>
      <p:ext uri="{BB962C8B-B14F-4D97-AF65-F5344CB8AC3E}">
        <p14:creationId xmlns:p14="http://schemas.microsoft.com/office/powerpoint/2010/main" val="27802271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8"/>
            <a:ext cx="10515600" cy="625473"/>
          </a:xfrm>
        </p:spPr>
        <p:txBody>
          <a:bodyPr>
            <a:normAutofit fontScale="90000"/>
          </a:bodyPr>
          <a:lstStyle/>
          <a:p>
            <a:r>
              <a:rPr lang="en-US" dirty="0"/>
              <a:t>Short form consent</a:t>
            </a:r>
          </a:p>
        </p:txBody>
      </p:sp>
      <p:sp>
        <p:nvSpPr>
          <p:cNvPr id="3" name="Content Placeholder 2"/>
          <p:cNvSpPr>
            <a:spLocks noGrp="1"/>
          </p:cNvSpPr>
          <p:nvPr>
            <p:ph idx="1"/>
          </p:nvPr>
        </p:nvSpPr>
        <p:spPr>
          <a:xfrm>
            <a:off x="812800" y="977776"/>
            <a:ext cx="9956800" cy="520824"/>
          </a:xfrm>
        </p:spPr>
        <p:txBody>
          <a:bodyPr>
            <a:noAutofit/>
          </a:bodyPr>
          <a:lstStyle/>
          <a:p>
            <a:pPr marL="0" indent="0">
              <a:buNone/>
            </a:pPr>
            <a:r>
              <a:rPr lang="en-US" sz="1600" dirty="0"/>
              <a:t>The short form is used when the consent is presented orally (because there is no translated full consent document). </a:t>
            </a:r>
          </a:p>
        </p:txBody>
      </p:sp>
      <p:pic>
        <p:nvPicPr>
          <p:cNvPr id="1027" name="Picture 3" descr="C:\Users\klintwor\Desktop\English Short Form_Page_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38" t="10726" r="9946" b="48072"/>
          <a:stretch/>
        </p:blipFill>
        <p:spPr bwMode="auto">
          <a:xfrm>
            <a:off x="429089" y="1498600"/>
            <a:ext cx="5460873" cy="415943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C:\Users\klintwor\Desktop\English Short Form_Page_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219" t="52465" r="10826"/>
          <a:stretch/>
        </p:blipFill>
        <p:spPr bwMode="auto">
          <a:xfrm>
            <a:off x="6118687" y="1498600"/>
            <a:ext cx="5277280" cy="415943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3208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984279"/>
          </a:xfrm>
        </p:spPr>
        <p:txBody>
          <a:bodyPr/>
          <a:lstStyle/>
          <a:p>
            <a:pPr algn="ctr"/>
            <a:r>
              <a:rPr lang="en-US" dirty="0"/>
              <a:t>Short Form consent</a:t>
            </a:r>
          </a:p>
        </p:txBody>
      </p:sp>
      <p:sp>
        <p:nvSpPr>
          <p:cNvPr id="4" name="Content Placeholder 3"/>
          <p:cNvSpPr>
            <a:spLocks noGrp="1"/>
          </p:cNvSpPr>
          <p:nvPr>
            <p:ph idx="1"/>
          </p:nvPr>
        </p:nvSpPr>
        <p:spPr>
          <a:xfrm>
            <a:off x="838200" y="1376518"/>
            <a:ext cx="10515600" cy="4231804"/>
          </a:xfrm>
        </p:spPr>
        <p:txBody>
          <a:bodyPr>
            <a:normAutofit fontScale="92500" lnSpcReduction="20000"/>
          </a:bodyPr>
          <a:lstStyle/>
          <a:p>
            <a:pPr>
              <a:buFont typeface="Wingdings" panose="05000000000000000000" pitchFamily="2" charset="2"/>
              <a:buChar char="q"/>
            </a:pPr>
            <a:r>
              <a:rPr lang="en-US" dirty="0"/>
              <a:t>The subject should read and sign the short form</a:t>
            </a:r>
          </a:p>
          <a:p>
            <a:pPr>
              <a:buFont typeface="Wingdings" panose="05000000000000000000" pitchFamily="2" charset="2"/>
              <a:buChar char="q"/>
            </a:pPr>
            <a:r>
              <a:rPr lang="en-US" dirty="0"/>
              <a:t>A study team member who has been delegated responsibility to obtain consent should  perform the consent process orally.  If the person obtaining consent is not fluent in the subject’s native language, an interpreter should be used.</a:t>
            </a:r>
          </a:p>
          <a:p>
            <a:pPr>
              <a:buFont typeface="Wingdings" panose="05000000000000000000" pitchFamily="2" charset="2"/>
              <a:buChar char="q"/>
            </a:pPr>
            <a:r>
              <a:rPr lang="en-US" dirty="0"/>
              <a:t> A witness, who is fluent in both English and the subject’s native language must witness the entire consent process.  If an interpreter is used, the interpreter may serve as witness.  The witness/translator will sign the English consent as well as the short form as the “witness” </a:t>
            </a:r>
          </a:p>
          <a:p>
            <a:pPr>
              <a:buFont typeface="Wingdings" panose="05000000000000000000" pitchFamily="2" charset="2"/>
              <a:buChar char="q"/>
            </a:pPr>
            <a:r>
              <a:rPr lang="en-US" dirty="0"/>
              <a:t> The study team member who obtains consent must sign the English ICF.  A copy of the short form and English ICF must be provided to the participant.  </a:t>
            </a:r>
          </a:p>
          <a:p>
            <a:pPr>
              <a:buFont typeface="Wingdings" panose="05000000000000000000" pitchFamily="2" charset="2"/>
              <a:buChar char="q"/>
            </a:pPr>
            <a:r>
              <a:rPr lang="en-US" dirty="0"/>
              <a:t>Notify the project manager who will request a fully translated consent in that language to be signed by the subject within 30 days.</a:t>
            </a:r>
          </a:p>
        </p:txBody>
      </p:sp>
    </p:spTree>
    <p:extLst>
      <p:ext uri="{BB962C8B-B14F-4D97-AF65-F5344CB8AC3E}">
        <p14:creationId xmlns:p14="http://schemas.microsoft.com/office/powerpoint/2010/main" val="2687940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960605"/>
          </a:xfrm>
        </p:spPr>
        <p:txBody>
          <a:bodyPr>
            <a:normAutofit/>
          </a:bodyPr>
          <a:lstStyle/>
          <a:p>
            <a:r>
              <a:rPr lang="en-US" dirty="0"/>
              <a:t>Documentation of short form consent</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22401" y="1701800"/>
            <a:ext cx="4786745"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22401" y="1250026"/>
            <a:ext cx="2708676" cy="461665"/>
          </a:xfrm>
          <a:prstGeom prst="rect">
            <a:avLst/>
          </a:prstGeom>
          <a:noFill/>
        </p:spPr>
        <p:txBody>
          <a:bodyPr wrap="square" rtlCol="0">
            <a:spAutoFit/>
          </a:bodyPr>
          <a:lstStyle/>
          <a:p>
            <a:r>
              <a:rPr lang="en-US" sz="2400" dirty="0"/>
              <a:t>On Short Form:</a:t>
            </a:r>
          </a:p>
        </p:txBody>
      </p:sp>
      <p:sp>
        <p:nvSpPr>
          <p:cNvPr id="5" name="Right Arrow 4"/>
          <p:cNvSpPr/>
          <p:nvPr/>
        </p:nvSpPr>
        <p:spPr>
          <a:xfrm rot="805180">
            <a:off x="215037" y="3615429"/>
            <a:ext cx="1219200" cy="406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solidFill>
                  <a:sysClr val="windowText" lastClr="000000"/>
                </a:solidFill>
              </a:rPr>
              <a:t>Subject</a:t>
            </a:r>
          </a:p>
        </p:txBody>
      </p:sp>
      <p:sp>
        <p:nvSpPr>
          <p:cNvPr id="7" name="Right Arrow 6"/>
          <p:cNvSpPr/>
          <p:nvPr/>
        </p:nvSpPr>
        <p:spPr>
          <a:xfrm rot="20561222">
            <a:off x="175576" y="4024487"/>
            <a:ext cx="1347433" cy="138511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67" dirty="0">
                <a:solidFill>
                  <a:sysClr val="windowText" lastClr="000000"/>
                </a:solidFill>
              </a:rPr>
              <a:t>Interpreter OR witness fluent in both languages</a:t>
            </a:r>
            <a:endParaRPr lang="en-US" sz="1200" dirty="0">
              <a:solidFill>
                <a:sysClr val="windowText" lastClr="000000"/>
              </a:solidFill>
            </a:endParaRP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0597" y="3397246"/>
            <a:ext cx="50807" cy="63509"/>
          </a:xfrm>
          <a:prstGeom prst="rect">
            <a:avLst/>
          </a:prstGeom>
        </p:spPr>
      </p:pic>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4246" y="3403597"/>
            <a:ext cx="63509" cy="50807"/>
          </a:xfrm>
          <a:prstGeom prst="rect">
            <a:avLst/>
          </a:prstGeom>
        </p:spPr>
      </p:pic>
      <p:pic>
        <p:nvPicPr>
          <p:cNvPr id="9" name="Picture 8"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0291" y="1225296"/>
            <a:ext cx="4431860" cy="4710037"/>
          </a:xfrm>
          <a:prstGeom prst="rect">
            <a:avLst/>
          </a:prstGeom>
          <a:ln>
            <a:solidFill>
              <a:schemeClr val="tx1"/>
            </a:solidFill>
          </a:ln>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44262">
            <a:off x="5246707" y="1292956"/>
            <a:ext cx="1422400" cy="1373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Left Arrow 9"/>
          <p:cNvSpPr/>
          <p:nvPr/>
        </p:nvSpPr>
        <p:spPr>
          <a:xfrm rot="608073">
            <a:off x="9855200" y="5461000"/>
            <a:ext cx="1609344" cy="646176"/>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67" dirty="0">
                <a:solidFill>
                  <a:schemeClr val="tx1"/>
                </a:solidFill>
              </a:rPr>
              <a:t>Person obtaining consent</a:t>
            </a:r>
          </a:p>
        </p:txBody>
      </p:sp>
    </p:spTree>
    <p:extLst>
      <p:ext uri="{BB962C8B-B14F-4D97-AF65-F5344CB8AC3E}">
        <p14:creationId xmlns:p14="http://schemas.microsoft.com/office/powerpoint/2010/main" val="27936394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F56BA-C6CF-5944-ABD8-4E3B91E2B833}"/>
              </a:ext>
            </a:extLst>
          </p:cNvPr>
          <p:cNvSpPr>
            <a:spLocks noGrp="1"/>
          </p:cNvSpPr>
          <p:nvPr>
            <p:ph type="title"/>
          </p:nvPr>
        </p:nvSpPr>
        <p:spPr/>
        <p:txBody>
          <a:bodyPr/>
          <a:lstStyle/>
          <a:p>
            <a:r>
              <a:rPr lang="en-US" dirty="0"/>
              <a:t>Consenting process</a:t>
            </a:r>
          </a:p>
        </p:txBody>
      </p:sp>
      <p:sp>
        <p:nvSpPr>
          <p:cNvPr id="3" name="Content Placeholder 2">
            <a:extLst>
              <a:ext uri="{FF2B5EF4-FFF2-40B4-BE49-F238E27FC236}">
                <a16:creationId xmlns:a16="http://schemas.microsoft.com/office/drawing/2014/main" id="{2424C83A-CF69-8946-9931-BAC5B629D644}"/>
              </a:ext>
            </a:extLst>
          </p:cNvPr>
          <p:cNvSpPr>
            <a:spLocks noGrp="1"/>
          </p:cNvSpPr>
          <p:nvPr>
            <p:ph idx="1"/>
          </p:nvPr>
        </p:nvSpPr>
        <p:spPr/>
        <p:txBody>
          <a:bodyPr/>
          <a:lstStyle/>
          <a:p>
            <a:pPr marL="0" indent="0">
              <a:buNone/>
            </a:pPr>
            <a:r>
              <a:rPr lang="en-US" dirty="0"/>
              <a:t>Question 1</a:t>
            </a:r>
          </a:p>
          <a:p>
            <a:pPr marL="0" indent="0">
              <a:buNone/>
            </a:pPr>
            <a:r>
              <a:rPr lang="en-US" dirty="0"/>
              <a:t>TRUE OR FALSE: The investigator/coordinator can write the date on the patient’s signature block on behalf of the patient</a:t>
            </a:r>
          </a:p>
          <a:p>
            <a:pPr marL="0" indent="0">
              <a:buNone/>
            </a:pPr>
            <a:endParaRPr lang="en-US" dirty="0"/>
          </a:p>
        </p:txBody>
      </p:sp>
    </p:spTree>
    <p:extLst>
      <p:ext uri="{BB962C8B-B14F-4D97-AF65-F5344CB8AC3E}">
        <p14:creationId xmlns:p14="http://schemas.microsoft.com/office/powerpoint/2010/main" val="2857842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enrolling sites – by # randomized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03193982"/>
              </p:ext>
            </p:extLst>
          </p:nvPr>
        </p:nvGraphicFramePr>
        <p:xfrm>
          <a:off x="2125683" y="1433597"/>
          <a:ext cx="9228117" cy="4500245"/>
        </p:xfrm>
        <a:graphic>
          <a:graphicData uri="http://schemas.openxmlformats.org/drawingml/2006/table">
            <a:tbl>
              <a:tblPr firstRow="1" bandRow="1">
                <a:tableStyleId>{5C22544A-7EE6-4342-B048-85BDC9FD1C3A}</a:tableStyleId>
              </a:tblPr>
              <a:tblGrid>
                <a:gridCol w="3206338">
                  <a:extLst>
                    <a:ext uri="{9D8B030D-6E8A-4147-A177-3AD203B41FA5}">
                      <a16:colId xmlns:a16="http://schemas.microsoft.com/office/drawing/2014/main" val="20000"/>
                    </a:ext>
                  </a:extLst>
                </a:gridCol>
                <a:gridCol w="3040083">
                  <a:extLst>
                    <a:ext uri="{9D8B030D-6E8A-4147-A177-3AD203B41FA5}">
                      <a16:colId xmlns:a16="http://schemas.microsoft.com/office/drawing/2014/main" val="20001"/>
                    </a:ext>
                  </a:extLst>
                </a:gridCol>
                <a:gridCol w="2981696">
                  <a:extLst>
                    <a:ext uri="{9D8B030D-6E8A-4147-A177-3AD203B41FA5}">
                      <a16:colId xmlns:a16="http://schemas.microsoft.com/office/drawing/2014/main" val="20002"/>
                    </a:ext>
                  </a:extLst>
                </a:gridCol>
              </a:tblGrid>
              <a:tr h="370840">
                <a:tc>
                  <a:txBody>
                    <a:bodyPr/>
                    <a:lstStyle/>
                    <a:p>
                      <a:pPr algn="ctr" fontAlgn="b">
                        <a:lnSpc>
                          <a:spcPct val="100000"/>
                        </a:lnSpc>
                      </a:pPr>
                      <a:endParaRPr lang="en-US" sz="2400" b="1" i="0" u="none" strike="noStrike" dirty="0">
                        <a:solidFill>
                          <a:srgbClr val="000000"/>
                        </a:solidFill>
                        <a:effectLst/>
                        <a:latin typeface="Calibri" charset="0"/>
                        <a:ea typeface="Calibri" charset="0"/>
                        <a:cs typeface="Calibri" charset="0"/>
                      </a:endParaRPr>
                    </a:p>
                  </a:txBody>
                  <a:tcPr marL="6350" marR="6350" marT="6350" marB="0" anchor="b">
                    <a:noFill/>
                  </a:tcPr>
                </a:tc>
                <a:tc>
                  <a:txBody>
                    <a:bodyPr/>
                    <a:lstStyle/>
                    <a:p>
                      <a:pPr algn="ctr" fontAlgn="b">
                        <a:lnSpc>
                          <a:spcPct val="100000"/>
                        </a:lnSpc>
                      </a:pPr>
                      <a:r>
                        <a:rPr lang="en-US" sz="2400" b="1" i="0" u="none" strike="noStrike" dirty="0">
                          <a:solidFill>
                            <a:srgbClr val="000000"/>
                          </a:solidFill>
                          <a:effectLst/>
                          <a:latin typeface="Calibri" charset="0"/>
                          <a:ea typeface="Calibri" charset="0"/>
                          <a:cs typeface="Calibri" charset="0"/>
                        </a:rPr>
                        <a:t>Randomized</a:t>
                      </a:r>
                    </a:p>
                  </a:txBody>
                  <a:tcPr marL="6350" marR="6350" marT="6350" marB="0" anchor="b">
                    <a:noFill/>
                  </a:tcPr>
                </a:tc>
                <a:tc>
                  <a:txBody>
                    <a:bodyPr/>
                    <a:lstStyle/>
                    <a:p>
                      <a:pPr algn="ctr" fontAlgn="b">
                        <a:lnSpc>
                          <a:spcPct val="100000"/>
                        </a:lnSpc>
                      </a:pPr>
                      <a:r>
                        <a:rPr lang="en-US" sz="2400" b="1" i="0" u="none" strike="noStrike" dirty="0">
                          <a:solidFill>
                            <a:srgbClr val="000000"/>
                          </a:solidFill>
                          <a:effectLst/>
                          <a:latin typeface="Calibri" charset="0"/>
                          <a:ea typeface="Calibri" charset="0"/>
                          <a:cs typeface="Calibri" charset="0"/>
                        </a:rPr>
                        <a:t>Consented</a:t>
                      </a:r>
                    </a:p>
                  </a:txBody>
                  <a:tcPr marL="6350" marR="6350" marT="6350" marB="0" anchor="b">
                    <a:noFill/>
                  </a:tcPr>
                </a:tc>
                <a:extLst>
                  <a:ext uri="{0D108BD9-81ED-4DB2-BD59-A6C34878D82A}">
                    <a16:rowId xmlns:a16="http://schemas.microsoft.com/office/drawing/2014/main" val="10000"/>
                  </a:ext>
                </a:extLst>
              </a:tr>
              <a:tr h="370840">
                <a:tc>
                  <a:txBody>
                    <a:bodyPr/>
                    <a:lstStyle/>
                    <a:p>
                      <a:pPr algn="l" fontAlgn="b"/>
                      <a:r>
                        <a:rPr lang="en-US" sz="2400" b="0" i="0" u="none" strike="noStrike" dirty="0">
                          <a:solidFill>
                            <a:srgbClr val="000000"/>
                          </a:solidFill>
                          <a:effectLst/>
                          <a:latin typeface="Calibri" panose="020F0502020204030204" pitchFamily="34" charset="0"/>
                        </a:rPr>
                        <a:t>United</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10</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30</a:t>
                      </a:r>
                    </a:p>
                  </a:txBody>
                  <a:tcPr marL="9525" marR="9525" marT="9525" marB="0" anchor="b">
                    <a:noFill/>
                  </a:tcPr>
                </a:tc>
                <a:extLst>
                  <a:ext uri="{0D108BD9-81ED-4DB2-BD59-A6C34878D82A}">
                    <a16:rowId xmlns:a16="http://schemas.microsoft.com/office/drawing/2014/main" val="10001"/>
                  </a:ext>
                </a:extLst>
              </a:tr>
              <a:tr h="370840">
                <a:tc>
                  <a:txBody>
                    <a:bodyPr/>
                    <a:lstStyle/>
                    <a:p>
                      <a:pPr algn="l" fontAlgn="b"/>
                      <a:r>
                        <a:rPr lang="en-US" sz="2400" b="0" i="0" u="none" strike="noStrike" dirty="0">
                          <a:solidFill>
                            <a:srgbClr val="000000"/>
                          </a:solidFill>
                          <a:effectLst/>
                          <a:latin typeface="Calibri" panose="020F0502020204030204" pitchFamily="34" charset="0"/>
                        </a:rPr>
                        <a:t>OHSU</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9</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30</a:t>
                      </a:r>
                    </a:p>
                  </a:txBody>
                  <a:tcPr marL="9525" marR="9525" marT="9525" marB="0" anchor="b">
                    <a:noFill/>
                  </a:tcPr>
                </a:tc>
                <a:extLst>
                  <a:ext uri="{0D108BD9-81ED-4DB2-BD59-A6C34878D82A}">
                    <a16:rowId xmlns:a16="http://schemas.microsoft.com/office/drawing/2014/main" val="10002"/>
                  </a:ext>
                </a:extLst>
              </a:tr>
              <a:tr h="370840">
                <a:tc>
                  <a:txBody>
                    <a:bodyPr/>
                    <a:lstStyle/>
                    <a:p>
                      <a:pPr algn="l" fontAlgn="b"/>
                      <a:r>
                        <a:rPr lang="en-US" sz="2400" b="0" i="0" u="none" strike="noStrike" dirty="0">
                          <a:solidFill>
                            <a:srgbClr val="000000"/>
                          </a:solidFill>
                          <a:effectLst/>
                          <a:latin typeface="Calibri" panose="020F0502020204030204" pitchFamily="34" charset="0"/>
                        </a:rPr>
                        <a:t>Iowa</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9</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25</a:t>
                      </a:r>
                    </a:p>
                  </a:txBody>
                  <a:tcPr marL="9525" marR="9525" marT="9525" marB="0" anchor="b">
                    <a:noFill/>
                  </a:tcPr>
                </a:tc>
                <a:extLst>
                  <a:ext uri="{0D108BD9-81ED-4DB2-BD59-A6C34878D82A}">
                    <a16:rowId xmlns:a16="http://schemas.microsoft.com/office/drawing/2014/main" val="10003"/>
                  </a:ext>
                </a:extLst>
              </a:tr>
              <a:tr h="370840">
                <a:tc>
                  <a:txBody>
                    <a:bodyPr/>
                    <a:lstStyle/>
                    <a:p>
                      <a:pPr algn="l" fontAlgn="b"/>
                      <a:r>
                        <a:rPr lang="en-US" sz="2400" b="0" i="0" u="none" strike="noStrike" dirty="0">
                          <a:solidFill>
                            <a:srgbClr val="000000"/>
                          </a:solidFill>
                          <a:effectLst/>
                          <a:latin typeface="Calibri" panose="020F0502020204030204" pitchFamily="34" charset="0"/>
                        </a:rPr>
                        <a:t>Cincinnati</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9</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24</a:t>
                      </a:r>
                    </a:p>
                  </a:txBody>
                  <a:tcPr marL="9525" marR="9525" marT="9525" marB="0" anchor="b">
                    <a:noFill/>
                  </a:tcPr>
                </a:tc>
                <a:extLst>
                  <a:ext uri="{0D108BD9-81ED-4DB2-BD59-A6C34878D82A}">
                    <a16:rowId xmlns:a16="http://schemas.microsoft.com/office/drawing/2014/main" val="10004"/>
                  </a:ext>
                </a:extLst>
              </a:tr>
              <a:tr h="370840">
                <a:tc>
                  <a:txBody>
                    <a:bodyPr/>
                    <a:lstStyle/>
                    <a:p>
                      <a:pPr algn="l" fontAlgn="b"/>
                      <a:r>
                        <a:rPr lang="en-US" sz="2400" b="0" i="0" u="none" strike="noStrike">
                          <a:solidFill>
                            <a:srgbClr val="000000"/>
                          </a:solidFill>
                          <a:effectLst/>
                          <a:latin typeface="Calibri" panose="020F0502020204030204" pitchFamily="34" charset="0"/>
                        </a:rPr>
                        <a:t>UF Shands</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6</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17</a:t>
                      </a:r>
                    </a:p>
                  </a:txBody>
                  <a:tcPr marL="9525" marR="9525" marT="9525" marB="0" anchor="b">
                    <a:noFill/>
                  </a:tcPr>
                </a:tc>
                <a:extLst>
                  <a:ext uri="{0D108BD9-81ED-4DB2-BD59-A6C34878D82A}">
                    <a16:rowId xmlns:a16="http://schemas.microsoft.com/office/drawing/2014/main" val="10005"/>
                  </a:ext>
                </a:extLst>
              </a:tr>
              <a:tr h="370840">
                <a:tc>
                  <a:txBody>
                    <a:bodyPr/>
                    <a:lstStyle/>
                    <a:p>
                      <a:pPr algn="l" fontAlgn="b"/>
                      <a:r>
                        <a:rPr lang="en-US" sz="2400" b="0" i="0" u="none" strike="noStrike">
                          <a:solidFill>
                            <a:srgbClr val="000000"/>
                          </a:solidFill>
                          <a:effectLst/>
                          <a:latin typeface="Calibri" panose="020F0502020204030204" pitchFamily="34" charset="0"/>
                        </a:rPr>
                        <a:t>Memorial Hermann</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6</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16</a:t>
                      </a:r>
                    </a:p>
                  </a:txBody>
                  <a:tcPr marL="9525" marR="9525" marT="9525" marB="0" anchor="b">
                    <a:noFill/>
                  </a:tcPr>
                </a:tc>
                <a:extLst>
                  <a:ext uri="{0D108BD9-81ED-4DB2-BD59-A6C34878D82A}">
                    <a16:rowId xmlns:a16="http://schemas.microsoft.com/office/drawing/2014/main" val="10006"/>
                  </a:ext>
                </a:extLst>
              </a:tr>
              <a:tr h="370840">
                <a:tc>
                  <a:txBody>
                    <a:bodyPr/>
                    <a:lstStyle/>
                    <a:p>
                      <a:pPr algn="l" fontAlgn="b"/>
                      <a:r>
                        <a:rPr lang="en-US" sz="2400" b="0" i="0" u="none" strike="noStrike">
                          <a:solidFill>
                            <a:srgbClr val="000000"/>
                          </a:solidFill>
                          <a:effectLst/>
                          <a:latin typeface="Calibri" panose="020F0502020204030204" pitchFamily="34" charset="0"/>
                        </a:rPr>
                        <a:t>MUSC</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5</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19</a:t>
                      </a:r>
                    </a:p>
                  </a:txBody>
                  <a:tcPr marL="9525" marR="9525" marT="9525" marB="0" anchor="b">
                    <a:noFill/>
                  </a:tcPr>
                </a:tc>
                <a:extLst>
                  <a:ext uri="{0D108BD9-81ED-4DB2-BD59-A6C34878D82A}">
                    <a16:rowId xmlns:a16="http://schemas.microsoft.com/office/drawing/2014/main" val="10007"/>
                  </a:ext>
                </a:extLst>
              </a:tr>
              <a:tr h="370840">
                <a:tc>
                  <a:txBody>
                    <a:bodyPr/>
                    <a:lstStyle/>
                    <a:p>
                      <a:pPr algn="l" fontAlgn="b"/>
                      <a:r>
                        <a:rPr lang="en-US" sz="2400" b="0" i="0" u="none" strike="noStrike">
                          <a:solidFill>
                            <a:srgbClr val="000000"/>
                          </a:solidFill>
                          <a:effectLst/>
                          <a:latin typeface="Calibri" panose="020F0502020204030204" pitchFamily="34" charset="0"/>
                        </a:rPr>
                        <a:t>Penn</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5</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15</a:t>
                      </a:r>
                    </a:p>
                  </a:txBody>
                  <a:tcPr marL="9525" marR="9525" marT="9525" marB="0" anchor="b">
                    <a:noFill/>
                  </a:tcPr>
                </a:tc>
                <a:extLst>
                  <a:ext uri="{0D108BD9-81ED-4DB2-BD59-A6C34878D82A}">
                    <a16:rowId xmlns:a16="http://schemas.microsoft.com/office/drawing/2014/main" val="10008"/>
                  </a:ext>
                </a:extLst>
              </a:tr>
              <a:tr h="370840">
                <a:tc>
                  <a:txBody>
                    <a:bodyPr/>
                    <a:lstStyle/>
                    <a:p>
                      <a:pPr algn="l" fontAlgn="b"/>
                      <a:r>
                        <a:rPr lang="en-US" sz="2400" b="0" i="0" u="none" strike="noStrike">
                          <a:solidFill>
                            <a:srgbClr val="000000"/>
                          </a:solidFill>
                          <a:effectLst/>
                          <a:latin typeface="Calibri" panose="020F0502020204030204" pitchFamily="34" charset="0"/>
                        </a:rPr>
                        <a:t>Intercoastal</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4</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18</a:t>
                      </a:r>
                    </a:p>
                  </a:txBody>
                  <a:tcPr marL="9525" marR="9525" marT="9525" marB="0" anchor="b">
                    <a:noFill/>
                  </a:tcPr>
                </a:tc>
                <a:extLst>
                  <a:ext uri="{0D108BD9-81ED-4DB2-BD59-A6C34878D82A}">
                    <a16:rowId xmlns:a16="http://schemas.microsoft.com/office/drawing/2014/main" val="10009"/>
                  </a:ext>
                </a:extLst>
              </a:tr>
              <a:tr h="370840">
                <a:tc>
                  <a:txBody>
                    <a:bodyPr/>
                    <a:lstStyle/>
                    <a:p>
                      <a:pPr algn="l" fontAlgn="b"/>
                      <a:r>
                        <a:rPr lang="en-US" sz="2400" b="0" i="0" u="none" strike="noStrike">
                          <a:solidFill>
                            <a:srgbClr val="000000"/>
                          </a:solidFill>
                          <a:effectLst/>
                          <a:latin typeface="Calibri" panose="020F0502020204030204" pitchFamily="34" charset="0"/>
                        </a:rPr>
                        <a:t>St. Mary's Grand Junction</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4</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10</a:t>
                      </a:r>
                    </a:p>
                  </a:txBody>
                  <a:tcPr marL="9525" marR="9525" marT="9525" marB="0" anchor="b">
                    <a:noFill/>
                  </a:tcPr>
                </a:tc>
                <a:extLst>
                  <a:ext uri="{0D108BD9-81ED-4DB2-BD59-A6C34878D82A}">
                    <a16:rowId xmlns:a16="http://schemas.microsoft.com/office/drawing/2014/main" val="4185056493"/>
                  </a:ext>
                </a:extLst>
              </a:tr>
              <a:tr h="370840">
                <a:tc>
                  <a:txBody>
                    <a:bodyPr/>
                    <a:lstStyle/>
                    <a:p>
                      <a:pPr algn="l" fontAlgn="b"/>
                      <a:r>
                        <a:rPr lang="en-US" sz="2400" b="0" i="0" u="none" strike="noStrike" dirty="0">
                          <a:solidFill>
                            <a:srgbClr val="000000"/>
                          </a:solidFill>
                          <a:effectLst/>
                          <a:latin typeface="Calibri" panose="020F0502020204030204" pitchFamily="34" charset="0"/>
                        </a:rPr>
                        <a:t>Univ. Illinois</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4</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7</a:t>
                      </a:r>
                    </a:p>
                  </a:txBody>
                  <a:tcPr marL="9525" marR="9525" marT="9525" marB="0" anchor="b">
                    <a:noFill/>
                  </a:tcPr>
                </a:tc>
                <a:extLst>
                  <a:ext uri="{0D108BD9-81ED-4DB2-BD59-A6C34878D82A}">
                    <a16:rowId xmlns:a16="http://schemas.microsoft.com/office/drawing/2014/main" val="1210756257"/>
                  </a:ext>
                </a:extLst>
              </a:tr>
            </a:tbl>
          </a:graphicData>
        </a:graphic>
      </p:graphicFrame>
    </p:spTree>
    <p:extLst>
      <p:ext uri="{BB962C8B-B14F-4D97-AF65-F5344CB8AC3E}">
        <p14:creationId xmlns:p14="http://schemas.microsoft.com/office/powerpoint/2010/main" val="38582408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F56BA-C6CF-5944-ABD8-4E3B91E2B833}"/>
              </a:ext>
            </a:extLst>
          </p:cNvPr>
          <p:cNvSpPr>
            <a:spLocks noGrp="1"/>
          </p:cNvSpPr>
          <p:nvPr>
            <p:ph type="title"/>
          </p:nvPr>
        </p:nvSpPr>
        <p:spPr/>
        <p:txBody>
          <a:bodyPr/>
          <a:lstStyle/>
          <a:p>
            <a:r>
              <a:rPr lang="en-US" dirty="0"/>
              <a:t>Consenting process</a:t>
            </a:r>
          </a:p>
        </p:txBody>
      </p:sp>
      <p:sp>
        <p:nvSpPr>
          <p:cNvPr id="3" name="Content Placeholder 2">
            <a:extLst>
              <a:ext uri="{FF2B5EF4-FFF2-40B4-BE49-F238E27FC236}">
                <a16:creationId xmlns:a16="http://schemas.microsoft.com/office/drawing/2014/main" id="{2424C83A-CF69-8946-9931-BAC5B629D644}"/>
              </a:ext>
            </a:extLst>
          </p:cNvPr>
          <p:cNvSpPr>
            <a:spLocks noGrp="1"/>
          </p:cNvSpPr>
          <p:nvPr>
            <p:ph idx="1"/>
          </p:nvPr>
        </p:nvSpPr>
        <p:spPr/>
        <p:txBody>
          <a:bodyPr/>
          <a:lstStyle/>
          <a:p>
            <a:pPr marL="0" indent="0">
              <a:buNone/>
            </a:pPr>
            <a:r>
              <a:rPr lang="en-US" dirty="0"/>
              <a:t>Question 1</a:t>
            </a:r>
          </a:p>
          <a:p>
            <a:pPr marL="0" indent="0">
              <a:buNone/>
            </a:pPr>
            <a:r>
              <a:rPr lang="en-US" dirty="0"/>
              <a:t>TRUE OR FALSE: The investigator/coordinator can write the date on the patient’s signature block on behalf of the patient</a:t>
            </a:r>
          </a:p>
          <a:p>
            <a:pPr marL="0" indent="0">
              <a:buNone/>
            </a:pPr>
            <a:endParaRPr lang="en-US" dirty="0"/>
          </a:p>
          <a:p>
            <a:pPr marL="0" indent="0">
              <a:buNone/>
            </a:pPr>
            <a:r>
              <a:rPr lang="en-US" dirty="0"/>
              <a:t>Answer: FALSE</a:t>
            </a:r>
          </a:p>
          <a:p>
            <a:pPr marL="0" indent="0">
              <a:buNone/>
            </a:pPr>
            <a:r>
              <a:rPr lang="en-US" dirty="0"/>
              <a:t>The patient must write the date, and if the patient makes an error, he/she should be the person to correct it</a:t>
            </a:r>
          </a:p>
        </p:txBody>
      </p:sp>
    </p:spTree>
    <p:extLst>
      <p:ext uri="{BB962C8B-B14F-4D97-AF65-F5344CB8AC3E}">
        <p14:creationId xmlns:p14="http://schemas.microsoft.com/office/powerpoint/2010/main" val="31275152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F56BA-C6CF-5944-ABD8-4E3B91E2B833}"/>
              </a:ext>
            </a:extLst>
          </p:cNvPr>
          <p:cNvSpPr>
            <a:spLocks noGrp="1"/>
          </p:cNvSpPr>
          <p:nvPr>
            <p:ph type="title"/>
          </p:nvPr>
        </p:nvSpPr>
        <p:spPr/>
        <p:txBody>
          <a:bodyPr/>
          <a:lstStyle/>
          <a:p>
            <a:r>
              <a:rPr lang="en-US" dirty="0"/>
              <a:t>Consenting process</a:t>
            </a:r>
          </a:p>
        </p:txBody>
      </p:sp>
      <p:sp>
        <p:nvSpPr>
          <p:cNvPr id="3" name="Content Placeholder 2">
            <a:extLst>
              <a:ext uri="{FF2B5EF4-FFF2-40B4-BE49-F238E27FC236}">
                <a16:creationId xmlns:a16="http://schemas.microsoft.com/office/drawing/2014/main" id="{2424C83A-CF69-8946-9931-BAC5B629D644}"/>
              </a:ext>
            </a:extLst>
          </p:cNvPr>
          <p:cNvSpPr>
            <a:spLocks noGrp="1"/>
          </p:cNvSpPr>
          <p:nvPr>
            <p:ph idx="1"/>
          </p:nvPr>
        </p:nvSpPr>
        <p:spPr/>
        <p:txBody>
          <a:bodyPr/>
          <a:lstStyle/>
          <a:p>
            <a:pPr marL="0" indent="0">
              <a:buNone/>
            </a:pPr>
            <a:r>
              <a:rPr lang="en-US" dirty="0"/>
              <a:t>Question 2</a:t>
            </a:r>
          </a:p>
          <a:p>
            <a:pPr marL="0" indent="0">
              <a:buNone/>
            </a:pPr>
            <a:r>
              <a:rPr lang="en-US" dirty="0"/>
              <a:t>TRUE OR FALSE: LAR should provide consent if a patient cannot physically</a:t>
            </a:r>
            <a:r>
              <a:rPr lang="en-US" dirty="0">
                <a:solidFill>
                  <a:srgbClr val="FF0000"/>
                </a:solidFill>
              </a:rPr>
              <a:t> </a:t>
            </a:r>
            <a:r>
              <a:rPr lang="en-US" dirty="0"/>
              <a:t>sign the document,</a:t>
            </a:r>
            <a:r>
              <a:rPr lang="en-US" dirty="0">
                <a:solidFill>
                  <a:srgbClr val="FF0000"/>
                </a:solidFill>
              </a:rPr>
              <a:t> </a:t>
            </a:r>
            <a:r>
              <a:rPr lang="en-US" dirty="0"/>
              <a:t>but has capacity to make decisions</a:t>
            </a:r>
          </a:p>
          <a:p>
            <a:pPr marL="0" indent="0">
              <a:buNone/>
            </a:pPr>
            <a:endParaRPr lang="en-US" dirty="0"/>
          </a:p>
        </p:txBody>
      </p:sp>
    </p:spTree>
    <p:extLst>
      <p:ext uri="{BB962C8B-B14F-4D97-AF65-F5344CB8AC3E}">
        <p14:creationId xmlns:p14="http://schemas.microsoft.com/office/powerpoint/2010/main" val="18448005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F56BA-C6CF-5944-ABD8-4E3B91E2B833}"/>
              </a:ext>
            </a:extLst>
          </p:cNvPr>
          <p:cNvSpPr>
            <a:spLocks noGrp="1"/>
          </p:cNvSpPr>
          <p:nvPr>
            <p:ph type="title"/>
          </p:nvPr>
        </p:nvSpPr>
        <p:spPr/>
        <p:txBody>
          <a:bodyPr/>
          <a:lstStyle/>
          <a:p>
            <a:r>
              <a:rPr lang="en-US" dirty="0"/>
              <a:t>Consenting process</a:t>
            </a:r>
          </a:p>
        </p:txBody>
      </p:sp>
      <p:sp>
        <p:nvSpPr>
          <p:cNvPr id="3" name="Content Placeholder 2">
            <a:extLst>
              <a:ext uri="{FF2B5EF4-FFF2-40B4-BE49-F238E27FC236}">
                <a16:creationId xmlns:a16="http://schemas.microsoft.com/office/drawing/2014/main" id="{2424C83A-CF69-8946-9931-BAC5B629D644}"/>
              </a:ext>
            </a:extLst>
          </p:cNvPr>
          <p:cNvSpPr>
            <a:spLocks noGrp="1"/>
          </p:cNvSpPr>
          <p:nvPr>
            <p:ph idx="1"/>
          </p:nvPr>
        </p:nvSpPr>
        <p:spPr/>
        <p:txBody>
          <a:bodyPr/>
          <a:lstStyle/>
          <a:p>
            <a:pPr marL="0" indent="0">
              <a:buNone/>
            </a:pPr>
            <a:r>
              <a:rPr lang="en-US" dirty="0"/>
              <a:t>Question 2</a:t>
            </a:r>
          </a:p>
          <a:p>
            <a:pPr marL="0" indent="0">
              <a:buNone/>
            </a:pPr>
            <a:r>
              <a:rPr lang="en-US" dirty="0"/>
              <a:t>TRUE OR FALSE: LAR should provide consent if a patient cannot physically</a:t>
            </a:r>
            <a:r>
              <a:rPr lang="en-US" dirty="0">
                <a:solidFill>
                  <a:srgbClr val="FF0000"/>
                </a:solidFill>
              </a:rPr>
              <a:t> </a:t>
            </a:r>
            <a:r>
              <a:rPr lang="en-US" dirty="0"/>
              <a:t>sign the document,</a:t>
            </a:r>
            <a:r>
              <a:rPr lang="en-US" dirty="0">
                <a:solidFill>
                  <a:srgbClr val="FF0000"/>
                </a:solidFill>
              </a:rPr>
              <a:t> </a:t>
            </a:r>
            <a:r>
              <a:rPr lang="en-US" dirty="0"/>
              <a:t>but has capacity to make decisions</a:t>
            </a:r>
          </a:p>
          <a:p>
            <a:pPr marL="0" indent="0">
              <a:buNone/>
            </a:pPr>
            <a:endParaRPr lang="en-US" dirty="0"/>
          </a:p>
          <a:p>
            <a:pPr marL="0" indent="0">
              <a:buNone/>
            </a:pPr>
            <a:r>
              <a:rPr lang="en-US" dirty="0"/>
              <a:t>Answer: FALSE</a:t>
            </a:r>
          </a:p>
          <a:p>
            <a:pPr marL="0" indent="0">
              <a:buNone/>
            </a:pPr>
            <a:r>
              <a:rPr lang="en-US" dirty="0"/>
              <a:t>The patient should make a mark on the signature block </a:t>
            </a:r>
            <a:r>
              <a:rPr lang="en-US" u="sng" dirty="0"/>
              <a:t>and</a:t>
            </a:r>
            <a:r>
              <a:rPr lang="en-US" dirty="0"/>
              <a:t> a witness (not the person obtaining consent) should sign on the witness block</a:t>
            </a:r>
          </a:p>
        </p:txBody>
      </p:sp>
    </p:spTree>
    <p:extLst>
      <p:ext uri="{BB962C8B-B14F-4D97-AF65-F5344CB8AC3E}">
        <p14:creationId xmlns:p14="http://schemas.microsoft.com/office/powerpoint/2010/main" val="37981336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F56BA-C6CF-5944-ABD8-4E3B91E2B833}"/>
              </a:ext>
            </a:extLst>
          </p:cNvPr>
          <p:cNvSpPr>
            <a:spLocks noGrp="1"/>
          </p:cNvSpPr>
          <p:nvPr>
            <p:ph type="title"/>
          </p:nvPr>
        </p:nvSpPr>
        <p:spPr/>
        <p:txBody>
          <a:bodyPr/>
          <a:lstStyle/>
          <a:p>
            <a:r>
              <a:rPr lang="en-US" dirty="0"/>
              <a:t>Consenting process</a:t>
            </a:r>
          </a:p>
        </p:txBody>
      </p:sp>
      <p:sp>
        <p:nvSpPr>
          <p:cNvPr id="3" name="Content Placeholder 2">
            <a:extLst>
              <a:ext uri="{FF2B5EF4-FFF2-40B4-BE49-F238E27FC236}">
                <a16:creationId xmlns:a16="http://schemas.microsoft.com/office/drawing/2014/main" id="{2424C83A-CF69-8946-9931-BAC5B629D644}"/>
              </a:ext>
            </a:extLst>
          </p:cNvPr>
          <p:cNvSpPr>
            <a:spLocks noGrp="1"/>
          </p:cNvSpPr>
          <p:nvPr>
            <p:ph idx="1"/>
          </p:nvPr>
        </p:nvSpPr>
        <p:spPr/>
        <p:txBody>
          <a:bodyPr/>
          <a:lstStyle/>
          <a:p>
            <a:pPr marL="0" indent="0">
              <a:buNone/>
            </a:pPr>
            <a:r>
              <a:rPr lang="en-US" dirty="0"/>
              <a:t>Question 3</a:t>
            </a:r>
          </a:p>
          <a:p>
            <a:pPr marL="0" indent="0">
              <a:buNone/>
            </a:pPr>
            <a:r>
              <a:rPr lang="en-US" dirty="0"/>
              <a:t>TRUE OR FALSE: If the Investigator and the coordinator are present during the consent process it is ok for the coordinator to sign as the witness and the investigator to sign as the person obtaining consent.</a:t>
            </a:r>
          </a:p>
          <a:p>
            <a:pPr marL="0" indent="0">
              <a:buNone/>
            </a:pPr>
            <a:endParaRPr lang="en-US" dirty="0"/>
          </a:p>
        </p:txBody>
      </p:sp>
    </p:spTree>
    <p:extLst>
      <p:ext uri="{BB962C8B-B14F-4D97-AF65-F5344CB8AC3E}">
        <p14:creationId xmlns:p14="http://schemas.microsoft.com/office/powerpoint/2010/main" val="31640125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F56BA-C6CF-5944-ABD8-4E3B91E2B833}"/>
              </a:ext>
            </a:extLst>
          </p:cNvPr>
          <p:cNvSpPr>
            <a:spLocks noGrp="1"/>
          </p:cNvSpPr>
          <p:nvPr>
            <p:ph type="title"/>
          </p:nvPr>
        </p:nvSpPr>
        <p:spPr/>
        <p:txBody>
          <a:bodyPr/>
          <a:lstStyle/>
          <a:p>
            <a:r>
              <a:rPr lang="en-US" dirty="0"/>
              <a:t>Consenting process</a:t>
            </a:r>
          </a:p>
        </p:txBody>
      </p:sp>
      <p:sp>
        <p:nvSpPr>
          <p:cNvPr id="3" name="Content Placeholder 2">
            <a:extLst>
              <a:ext uri="{FF2B5EF4-FFF2-40B4-BE49-F238E27FC236}">
                <a16:creationId xmlns:a16="http://schemas.microsoft.com/office/drawing/2014/main" id="{2424C83A-CF69-8946-9931-BAC5B629D644}"/>
              </a:ext>
            </a:extLst>
          </p:cNvPr>
          <p:cNvSpPr>
            <a:spLocks noGrp="1"/>
          </p:cNvSpPr>
          <p:nvPr>
            <p:ph idx="1"/>
          </p:nvPr>
        </p:nvSpPr>
        <p:spPr/>
        <p:txBody>
          <a:bodyPr/>
          <a:lstStyle/>
          <a:p>
            <a:pPr marL="0" indent="0">
              <a:buNone/>
            </a:pPr>
            <a:r>
              <a:rPr lang="en-US" dirty="0"/>
              <a:t>Question 3</a:t>
            </a:r>
          </a:p>
          <a:p>
            <a:pPr marL="0" indent="0">
              <a:buNone/>
            </a:pPr>
            <a:r>
              <a:rPr lang="en-US" dirty="0"/>
              <a:t>TRUE OR FALSE: If the Investigator and the coordinator are present during the consent process it is ok for the coordinator to sign as the witness and the investigator to sign as the person obtaining consent.</a:t>
            </a:r>
          </a:p>
          <a:p>
            <a:pPr marL="0" indent="0">
              <a:buNone/>
            </a:pPr>
            <a:endParaRPr lang="en-US" dirty="0"/>
          </a:p>
          <a:p>
            <a:pPr marL="0" indent="0">
              <a:buNone/>
            </a:pPr>
            <a:r>
              <a:rPr lang="en-US" dirty="0"/>
              <a:t>Answer: FALSE</a:t>
            </a:r>
          </a:p>
          <a:p>
            <a:pPr marL="0" indent="0">
              <a:buNone/>
            </a:pPr>
            <a:r>
              <a:rPr lang="en-US" dirty="0"/>
              <a:t>A study team member cannot be a witness</a:t>
            </a:r>
          </a:p>
        </p:txBody>
      </p:sp>
    </p:spTree>
    <p:extLst>
      <p:ext uri="{BB962C8B-B14F-4D97-AF65-F5344CB8AC3E}">
        <p14:creationId xmlns:p14="http://schemas.microsoft.com/office/powerpoint/2010/main" val="29107419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F56BA-C6CF-5944-ABD8-4E3B91E2B833}"/>
              </a:ext>
            </a:extLst>
          </p:cNvPr>
          <p:cNvSpPr>
            <a:spLocks noGrp="1"/>
          </p:cNvSpPr>
          <p:nvPr>
            <p:ph type="title"/>
          </p:nvPr>
        </p:nvSpPr>
        <p:spPr/>
        <p:txBody>
          <a:bodyPr/>
          <a:lstStyle/>
          <a:p>
            <a:r>
              <a:rPr lang="en-US" dirty="0"/>
              <a:t>Consenting process</a:t>
            </a:r>
          </a:p>
        </p:txBody>
      </p:sp>
      <p:sp>
        <p:nvSpPr>
          <p:cNvPr id="3" name="Content Placeholder 2">
            <a:extLst>
              <a:ext uri="{FF2B5EF4-FFF2-40B4-BE49-F238E27FC236}">
                <a16:creationId xmlns:a16="http://schemas.microsoft.com/office/drawing/2014/main" id="{2424C83A-CF69-8946-9931-BAC5B629D644}"/>
              </a:ext>
            </a:extLst>
          </p:cNvPr>
          <p:cNvSpPr>
            <a:spLocks noGrp="1"/>
          </p:cNvSpPr>
          <p:nvPr>
            <p:ph idx="1"/>
          </p:nvPr>
        </p:nvSpPr>
        <p:spPr/>
        <p:txBody>
          <a:bodyPr>
            <a:normAutofit/>
          </a:bodyPr>
          <a:lstStyle/>
          <a:p>
            <a:pPr marL="0" indent="0">
              <a:buNone/>
            </a:pPr>
            <a:r>
              <a:rPr lang="en-US" dirty="0"/>
              <a:t>Question 4</a:t>
            </a:r>
          </a:p>
          <a:p>
            <a:pPr marL="0" indent="0">
              <a:buNone/>
            </a:pPr>
            <a:r>
              <a:rPr lang="en-US" dirty="0"/>
              <a:t>What is the most common error when obtaining consent?</a:t>
            </a:r>
          </a:p>
          <a:p>
            <a:pPr marL="0" indent="0">
              <a:buNone/>
            </a:pPr>
            <a:endParaRPr lang="en-US" dirty="0"/>
          </a:p>
          <a:p>
            <a:pPr marL="0" indent="0">
              <a:buNone/>
            </a:pPr>
            <a:r>
              <a:rPr lang="en-US" dirty="0"/>
              <a:t>Choices</a:t>
            </a:r>
          </a:p>
          <a:p>
            <a:pPr marL="514350" indent="-514350">
              <a:buAutoNum type="alphaUcParenR"/>
            </a:pPr>
            <a:r>
              <a:rPr lang="en-US" dirty="0"/>
              <a:t>Signature in wrong section</a:t>
            </a:r>
          </a:p>
          <a:p>
            <a:pPr marL="514350" indent="-514350">
              <a:buAutoNum type="alphaUcParenR"/>
            </a:pPr>
            <a:r>
              <a:rPr lang="en-US" dirty="0"/>
              <a:t>Missing information</a:t>
            </a:r>
          </a:p>
          <a:p>
            <a:pPr marL="514350" indent="-514350">
              <a:buAutoNum type="alphaUcParenR"/>
            </a:pPr>
            <a:r>
              <a:rPr lang="en-US" dirty="0"/>
              <a:t>Wrong version of consent</a:t>
            </a:r>
          </a:p>
        </p:txBody>
      </p:sp>
    </p:spTree>
    <p:extLst>
      <p:ext uri="{BB962C8B-B14F-4D97-AF65-F5344CB8AC3E}">
        <p14:creationId xmlns:p14="http://schemas.microsoft.com/office/powerpoint/2010/main" val="16627932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F56BA-C6CF-5944-ABD8-4E3B91E2B833}"/>
              </a:ext>
            </a:extLst>
          </p:cNvPr>
          <p:cNvSpPr>
            <a:spLocks noGrp="1"/>
          </p:cNvSpPr>
          <p:nvPr>
            <p:ph type="title"/>
          </p:nvPr>
        </p:nvSpPr>
        <p:spPr/>
        <p:txBody>
          <a:bodyPr/>
          <a:lstStyle/>
          <a:p>
            <a:r>
              <a:rPr lang="en-US" dirty="0"/>
              <a:t>Consenting process</a:t>
            </a:r>
          </a:p>
        </p:txBody>
      </p:sp>
      <p:sp>
        <p:nvSpPr>
          <p:cNvPr id="3" name="Content Placeholder 2">
            <a:extLst>
              <a:ext uri="{FF2B5EF4-FFF2-40B4-BE49-F238E27FC236}">
                <a16:creationId xmlns:a16="http://schemas.microsoft.com/office/drawing/2014/main" id="{2424C83A-CF69-8946-9931-BAC5B629D644}"/>
              </a:ext>
            </a:extLst>
          </p:cNvPr>
          <p:cNvSpPr>
            <a:spLocks noGrp="1"/>
          </p:cNvSpPr>
          <p:nvPr>
            <p:ph idx="1"/>
          </p:nvPr>
        </p:nvSpPr>
        <p:spPr/>
        <p:txBody>
          <a:bodyPr>
            <a:normAutofit/>
          </a:bodyPr>
          <a:lstStyle/>
          <a:p>
            <a:pPr marL="0" indent="0">
              <a:buNone/>
            </a:pPr>
            <a:r>
              <a:rPr lang="en-US" dirty="0"/>
              <a:t>Question 4</a:t>
            </a:r>
          </a:p>
          <a:p>
            <a:pPr marL="0" indent="0">
              <a:buNone/>
            </a:pPr>
            <a:r>
              <a:rPr lang="en-US" dirty="0"/>
              <a:t>What is the most common error when obtaining consent?</a:t>
            </a:r>
          </a:p>
          <a:p>
            <a:pPr marL="0" indent="0">
              <a:buNone/>
            </a:pPr>
            <a:endParaRPr lang="en-US" dirty="0"/>
          </a:p>
          <a:p>
            <a:pPr marL="0" indent="0">
              <a:buNone/>
            </a:pPr>
            <a:r>
              <a:rPr lang="en-US" dirty="0"/>
              <a:t>Correct answer</a:t>
            </a:r>
          </a:p>
          <a:p>
            <a:pPr marL="0" indent="0">
              <a:buNone/>
            </a:pPr>
            <a:r>
              <a:rPr lang="en-US" dirty="0"/>
              <a:t>Wrong version of consent</a:t>
            </a:r>
          </a:p>
        </p:txBody>
      </p:sp>
    </p:spTree>
    <p:extLst>
      <p:ext uri="{BB962C8B-B14F-4D97-AF65-F5344CB8AC3E}">
        <p14:creationId xmlns:p14="http://schemas.microsoft.com/office/powerpoint/2010/main" val="20437086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7C7E1-454B-AD40-85C9-61C635F35E75}"/>
              </a:ext>
            </a:extLst>
          </p:cNvPr>
          <p:cNvSpPr>
            <a:spLocks noGrp="1"/>
          </p:cNvSpPr>
          <p:nvPr>
            <p:ph type="title"/>
          </p:nvPr>
        </p:nvSpPr>
        <p:spPr/>
        <p:txBody>
          <a:bodyPr/>
          <a:lstStyle/>
          <a:p>
            <a:r>
              <a:rPr lang="en-US" dirty="0"/>
              <a:t>Other consenting FAQs</a:t>
            </a:r>
          </a:p>
        </p:txBody>
      </p:sp>
      <p:sp>
        <p:nvSpPr>
          <p:cNvPr id="3" name="Content Placeholder 2">
            <a:extLst>
              <a:ext uri="{FF2B5EF4-FFF2-40B4-BE49-F238E27FC236}">
                <a16:creationId xmlns:a16="http://schemas.microsoft.com/office/drawing/2014/main" id="{B046DD91-ACF0-D140-9003-5359EBF00A96}"/>
              </a:ext>
            </a:extLst>
          </p:cNvPr>
          <p:cNvSpPr>
            <a:spLocks noGrp="1"/>
          </p:cNvSpPr>
          <p:nvPr>
            <p:ph idx="1"/>
          </p:nvPr>
        </p:nvSpPr>
        <p:spPr/>
        <p:txBody>
          <a:bodyPr>
            <a:normAutofit lnSpcReduction="10000"/>
          </a:bodyPr>
          <a:lstStyle/>
          <a:p>
            <a:r>
              <a:rPr lang="en-US" dirty="0"/>
              <a:t>When is a witness necessary?</a:t>
            </a:r>
          </a:p>
          <a:p>
            <a:pPr lvl="1"/>
            <a:r>
              <a:rPr lang="en-US" dirty="0"/>
              <a:t>Patient has full capacity to consent, but cannot read or write, or is blind</a:t>
            </a:r>
          </a:p>
          <a:p>
            <a:pPr lvl="1"/>
            <a:r>
              <a:rPr lang="en-US" dirty="0"/>
              <a:t>LAR cannot read or write, or is blind</a:t>
            </a:r>
          </a:p>
          <a:p>
            <a:pPr lvl="1"/>
            <a:r>
              <a:rPr lang="en-US" dirty="0"/>
              <a:t>When using a short form consent</a:t>
            </a:r>
          </a:p>
          <a:p>
            <a:r>
              <a:rPr lang="en-US" dirty="0"/>
              <a:t>Who can be a witness?</a:t>
            </a:r>
          </a:p>
          <a:p>
            <a:pPr lvl="1"/>
            <a:r>
              <a:rPr lang="en-US" dirty="0"/>
              <a:t>Impartial third party (never a study team member)</a:t>
            </a:r>
          </a:p>
          <a:p>
            <a:r>
              <a:rPr lang="en-US" dirty="0"/>
              <a:t>What is the witness attesting to?</a:t>
            </a:r>
          </a:p>
          <a:p>
            <a:pPr lvl="1"/>
            <a:r>
              <a:rPr lang="en-US" dirty="0"/>
              <a:t>The patient was read the information and marked an X or signature as best they could at that time expressing voluntary consent to participate</a:t>
            </a:r>
          </a:p>
        </p:txBody>
      </p:sp>
    </p:spTree>
    <p:extLst>
      <p:ext uri="{BB962C8B-B14F-4D97-AF65-F5344CB8AC3E}">
        <p14:creationId xmlns:p14="http://schemas.microsoft.com/office/powerpoint/2010/main" val="42927969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7C7E1-454B-AD40-85C9-61C635F35E75}"/>
              </a:ext>
            </a:extLst>
          </p:cNvPr>
          <p:cNvSpPr>
            <a:spLocks noGrp="1"/>
          </p:cNvSpPr>
          <p:nvPr>
            <p:ph type="title"/>
          </p:nvPr>
        </p:nvSpPr>
        <p:spPr/>
        <p:txBody>
          <a:bodyPr/>
          <a:lstStyle/>
          <a:p>
            <a:r>
              <a:rPr lang="en-US" dirty="0"/>
              <a:t>Other consenting FAQs</a:t>
            </a:r>
          </a:p>
        </p:txBody>
      </p:sp>
      <p:sp>
        <p:nvSpPr>
          <p:cNvPr id="3" name="Content Placeholder 2">
            <a:extLst>
              <a:ext uri="{FF2B5EF4-FFF2-40B4-BE49-F238E27FC236}">
                <a16:creationId xmlns:a16="http://schemas.microsoft.com/office/drawing/2014/main" id="{B046DD91-ACF0-D140-9003-5359EBF00A96}"/>
              </a:ext>
            </a:extLst>
          </p:cNvPr>
          <p:cNvSpPr>
            <a:spLocks noGrp="1"/>
          </p:cNvSpPr>
          <p:nvPr>
            <p:ph idx="1"/>
          </p:nvPr>
        </p:nvSpPr>
        <p:spPr/>
        <p:txBody>
          <a:bodyPr>
            <a:normAutofit/>
          </a:bodyPr>
          <a:lstStyle/>
          <a:p>
            <a:r>
              <a:rPr lang="en-US" dirty="0"/>
              <a:t>When is it appropriate to consent an LAR instead of the patient?</a:t>
            </a:r>
          </a:p>
          <a:p>
            <a:pPr lvl="1"/>
            <a:r>
              <a:rPr lang="en-US" dirty="0"/>
              <a:t>Patient does not have capacity to consent</a:t>
            </a:r>
          </a:p>
          <a:p>
            <a:pPr lvl="1"/>
            <a:r>
              <a:rPr lang="en-US" dirty="0"/>
              <a:t>Subject should be re-consented as soon as they have regained capacity</a:t>
            </a:r>
          </a:p>
        </p:txBody>
      </p:sp>
    </p:spTree>
    <p:extLst>
      <p:ext uri="{BB962C8B-B14F-4D97-AF65-F5344CB8AC3E}">
        <p14:creationId xmlns:p14="http://schemas.microsoft.com/office/powerpoint/2010/main" val="41602666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FAQs</a:t>
            </a:r>
          </a:p>
        </p:txBody>
      </p:sp>
      <p:sp>
        <p:nvSpPr>
          <p:cNvPr id="3" name="Content Placeholder 2"/>
          <p:cNvSpPr>
            <a:spLocks noGrp="1"/>
          </p:cNvSpPr>
          <p:nvPr>
            <p:ph idx="1"/>
          </p:nvPr>
        </p:nvSpPr>
        <p:spPr/>
        <p:txBody>
          <a:bodyPr>
            <a:normAutofit/>
          </a:bodyPr>
          <a:lstStyle/>
          <a:p>
            <a:r>
              <a:rPr lang="en-US" i="1" dirty="0"/>
              <a:t>Question</a:t>
            </a:r>
            <a:r>
              <a:rPr lang="en-US" dirty="0"/>
              <a:t>: What should we do if patient placed on amiodarone for VT after randomization?</a:t>
            </a:r>
          </a:p>
          <a:p>
            <a:r>
              <a:rPr lang="en-US" i="1" dirty="0"/>
              <a:t>Answer</a:t>
            </a:r>
            <a:r>
              <a:rPr lang="en-US" dirty="0"/>
              <a:t>:</a:t>
            </a:r>
          </a:p>
          <a:p>
            <a:pPr lvl="1"/>
            <a:r>
              <a:rPr lang="en-US" dirty="0"/>
              <a:t>Clarify that it was not AF</a:t>
            </a:r>
          </a:p>
          <a:p>
            <a:pPr lvl="1"/>
            <a:r>
              <a:rPr lang="en-US" dirty="0"/>
              <a:t>If not, no action needed</a:t>
            </a:r>
          </a:p>
        </p:txBody>
      </p:sp>
    </p:spTree>
    <p:extLst>
      <p:ext uri="{BB962C8B-B14F-4D97-AF65-F5344CB8AC3E}">
        <p14:creationId xmlns:p14="http://schemas.microsoft.com/office/powerpoint/2010/main" val="4066064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enrolling sites – by randomization rate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02272204"/>
              </p:ext>
            </p:extLst>
          </p:nvPr>
        </p:nvGraphicFramePr>
        <p:xfrm>
          <a:off x="2125683" y="1433597"/>
          <a:ext cx="9228117" cy="4124960"/>
        </p:xfrm>
        <a:graphic>
          <a:graphicData uri="http://schemas.openxmlformats.org/drawingml/2006/table">
            <a:tbl>
              <a:tblPr firstRow="1" bandRow="1">
                <a:tableStyleId>{5C22544A-7EE6-4342-B048-85BDC9FD1C3A}</a:tableStyleId>
              </a:tblPr>
              <a:tblGrid>
                <a:gridCol w="3206338">
                  <a:extLst>
                    <a:ext uri="{9D8B030D-6E8A-4147-A177-3AD203B41FA5}">
                      <a16:colId xmlns:a16="http://schemas.microsoft.com/office/drawing/2014/main" val="20000"/>
                    </a:ext>
                  </a:extLst>
                </a:gridCol>
                <a:gridCol w="3040083">
                  <a:extLst>
                    <a:ext uri="{9D8B030D-6E8A-4147-A177-3AD203B41FA5}">
                      <a16:colId xmlns:a16="http://schemas.microsoft.com/office/drawing/2014/main" val="20001"/>
                    </a:ext>
                  </a:extLst>
                </a:gridCol>
                <a:gridCol w="2981696">
                  <a:extLst>
                    <a:ext uri="{9D8B030D-6E8A-4147-A177-3AD203B41FA5}">
                      <a16:colId xmlns:a16="http://schemas.microsoft.com/office/drawing/2014/main" val="20002"/>
                    </a:ext>
                  </a:extLst>
                </a:gridCol>
              </a:tblGrid>
              <a:tr h="370840">
                <a:tc>
                  <a:txBody>
                    <a:bodyPr/>
                    <a:lstStyle/>
                    <a:p>
                      <a:pPr algn="ctr" fontAlgn="b">
                        <a:lnSpc>
                          <a:spcPct val="100000"/>
                        </a:lnSpc>
                      </a:pPr>
                      <a:endParaRPr lang="en-US" sz="2400" b="1" i="0" u="none" strike="noStrike" dirty="0">
                        <a:solidFill>
                          <a:srgbClr val="000000"/>
                        </a:solidFill>
                        <a:effectLst/>
                        <a:latin typeface="Calibri" charset="0"/>
                        <a:ea typeface="Calibri" charset="0"/>
                        <a:cs typeface="Calibri" charset="0"/>
                      </a:endParaRPr>
                    </a:p>
                  </a:txBody>
                  <a:tcPr marL="6350" marR="6350" marT="6350" marB="0" anchor="b">
                    <a:noFill/>
                  </a:tcPr>
                </a:tc>
                <a:tc>
                  <a:txBody>
                    <a:bodyPr/>
                    <a:lstStyle/>
                    <a:p>
                      <a:pPr algn="ctr" fontAlgn="b">
                        <a:lnSpc>
                          <a:spcPct val="100000"/>
                        </a:lnSpc>
                      </a:pPr>
                      <a:r>
                        <a:rPr lang="en-US" sz="2400" b="1" i="0" u="none" strike="noStrike" dirty="0">
                          <a:solidFill>
                            <a:srgbClr val="000000"/>
                          </a:solidFill>
                          <a:effectLst/>
                          <a:latin typeface="Calibri" charset="0"/>
                          <a:ea typeface="Calibri" charset="0"/>
                          <a:cs typeface="Calibri" charset="0"/>
                        </a:rPr>
                        <a:t>Randomized/Month</a:t>
                      </a:r>
                    </a:p>
                  </a:txBody>
                  <a:tcPr marL="6350" marR="6350" marT="6350" marB="0" anchor="b">
                    <a:noFill/>
                  </a:tcPr>
                </a:tc>
                <a:tc>
                  <a:txBody>
                    <a:bodyPr/>
                    <a:lstStyle/>
                    <a:p>
                      <a:pPr algn="ctr" fontAlgn="b">
                        <a:lnSpc>
                          <a:spcPct val="100000"/>
                        </a:lnSpc>
                      </a:pPr>
                      <a:r>
                        <a:rPr lang="en-US" sz="2400" b="1" i="0" u="none" strike="noStrike" dirty="0">
                          <a:solidFill>
                            <a:srgbClr val="000000"/>
                          </a:solidFill>
                          <a:effectLst/>
                          <a:latin typeface="Calibri" charset="0"/>
                          <a:ea typeface="Calibri" charset="0"/>
                          <a:cs typeface="Calibri" charset="0"/>
                        </a:rPr>
                        <a:t>Consented/Month</a:t>
                      </a:r>
                    </a:p>
                  </a:txBody>
                  <a:tcPr marL="6350" marR="6350" marT="6350" marB="0" anchor="b">
                    <a:noFill/>
                  </a:tcPr>
                </a:tc>
                <a:extLst>
                  <a:ext uri="{0D108BD9-81ED-4DB2-BD59-A6C34878D82A}">
                    <a16:rowId xmlns:a16="http://schemas.microsoft.com/office/drawing/2014/main" val="10000"/>
                  </a:ext>
                </a:extLst>
              </a:tr>
              <a:tr h="370840">
                <a:tc>
                  <a:txBody>
                    <a:bodyPr/>
                    <a:lstStyle/>
                    <a:p>
                      <a:pPr algn="l" fontAlgn="b"/>
                      <a:r>
                        <a:rPr lang="en-US" sz="2400" b="0" i="0" u="none" strike="noStrike">
                          <a:solidFill>
                            <a:srgbClr val="000000"/>
                          </a:solidFill>
                          <a:effectLst/>
                          <a:latin typeface="Calibri" panose="020F0502020204030204" pitchFamily="34" charset="0"/>
                        </a:rPr>
                        <a:t>United</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1.01</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3.0</a:t>
                      </a:r>
                    </a:p>
                  </a:txBody>
                  <a:tcPr marL="9525" marR="9525" marT="9525" marB="0" anchor="b">
                    <a:noFill/>
                  </a:tcPr>
                </a:tc>
                <a:extLst>
                  <a:ext uri="{0D108BD9-81ED-4DB2-BD59-A6C34878D82A}">
                    <a16:rowId xmlns:a16="http://schemas.microsoft.com/office/drawing/2014/main" val="10001"/>
                  </a:ext>
                </a:extLst>
              </a:tr>
              <a:tr h="370840">
                <a:tc>
                  <a:txBody>
                    <a:bodyPr/>
                    <a:lstStyle/>
                    <a:p>
                      <a:pPr algn="l" fontAlgn="b"/>
                      <a:r>
                        <a:rPr lang="en-US" sz="2400" b="0" i="0" u="none" strike="noStrike">
                          <a:solidFill>
                            <a:srgbClr val="000000"/>
                          </a:solidFill>
                          <a:effectLst/>
                          <a:latin typeface="Calibri" panose="020F0502020204030204" pitchFamily="34" charset="0"/>
                        </a:rPr>
                        <a:t>OHSU</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0.92</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3.1</a:t>
                      </a:r>
                    </a:p>
                  </a:txBody>
                  <a:tcPr marL="9525" marR="9525" marT="9525" marB="0" anchor="b">
                    <a:noFill/>
                  </a:tcPr>
                </a:tc>
                <a:extLst>
                  <a:ext uri="{0D108BD9-81ED-4DB2-BD59-A6C34878D82A}">
                    <a16:rowId xmlns:a16="http://schemas.microsoft.com/office/drawing/2014/main" val="10002"/>
                  </a:ext>
                </a:extLst>
              </a:tr>
              <a:tr h="370840">
                <a:tc>
                  <a:txBody>
                    <a:bodyPr/>
                    <a:lstStyle/>
                    <a:p>
                      <a:pPr algn="l" fontAlgn="b"/>
                      <a:r>
                        <a:rPr lang="en-US" sz="2400" b="0" i="0" u="none" strike="noStrike">
                          <a:solidFill>
                            <a:srgbClr val="000000"/>
                          </a:solidFill>
                          <a:effectLst/>
                          <a:latin typeface="Calibri" panose="020F0502020204030204" pitchFamily="34" charset="0"/>
                        </a:rPr>
                        <a:t>Iowa</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0.83</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2.3</a:t>
                      </a:r>
                    </a:p>
                  </a:txBody>
                  <a:tcPr marL="9525" marR="9525" marT="9525" marB="0" anchor="b">
                    <a:noFill/>
                  </a:tcPr>
                </a:tc>
                <a:extLst>
                  <a:ext uri="{0D108BD9-81ED-4DB2-BD59-A6C34878D82A}">
                    <a16:rowId xmlns:a16="http://schemas.microsoft.com/office/drawing/2014/main" val="10003"/>
                  </a:ext>
                </a:extLst>
              </a:tr>
              <a:tr h="370840">
                <a:tc>
                  <a:txBody>
                    <a:bodyPr/>
                    <a:lstStyle/>
                    <a:p>
                      <a:pPr algn="l" fontAlgn="b"/>
                      <a:r>
                        <a:rPr lang="en-US" sz="2400" b="0" i="0" u="none" strike="noStrike">
                          <a:solidFill>
                            <a:srgbClr val="000000"/>
                          </a:solidFill>
                          <a:effectLst/>
                          <a:latin typeface="Calibri" panose="020F0502020204030204" pitchFamily="34" charset="0"/>
                        </a:rPr>
                        <a:t>Cincinnati</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0.69</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1.9</a:t>
                      </a:r>
                    </a:p>
                  </a:txBody>
                  <a:tcPr marL="9525" marR="9525" marT="9525" marB="0" anchor="b">
                    <a:noFill/>
                  </a:tcPr>
                </a:tc>
                <a:extLst>
                  <a:ext uri="{0D108BD9-81ED-4DB2-BD59-A6C34878D82A}">
                    <a16:rowId xmlns:a16="http://schemas.microsoft.com/office/drawing/2014/main" val="10004"/>
                  </a:ext>
                </a:extLst>
              </a:tr>
              <a:tr h="370840">
                <a:tc>
                  <a:txBody>
                    <a:bodyPr/>
                    <a:lstStyle/>
                    <a:p>
                      <a:pPr algn="l" fontAlgn="b"/>
                      <a:r>
                        <a:rPr lang="en-US" sz="2400" b="0" i="0" u="none" strike="noStrike">
                          <a:solidFill>
                            <a:srgbClr val="000000"/>
                          </a:solidFill>
                          <a:effectLst/>
                          <a:latin typeface="Calibri" panose="020F0502020204030204" pitchFamily="34" charset="0"/>
                        </a:rPr>
                        <a:t>MUSC</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0.53</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2.0</a:t>
                      </a:r>
                    </a:p>
                  </a:txBody>
                  <a:tcPr marL="9525" marR="9525" marT="9525" marB="0" anchor="b">
                    <a:noFill/>
                  </a:tcPr>
                </a:tc>
                <a:extLst>
                  <a:ext uri="{0D108BD9-81ED-4DB2-BD59-A6C34878D82A}">
                    <a16:rowId xmlns:a16="http://schemas.microsoft.com/office/drawing/2014/main" val="10005"/>
                  </a:ext>
                </a:extLst>
              </a:tr>
              <a:tr h="370840">
                <a:tc>
                  <a:txBody>
                    <a:bodyPr/>
                    <a:lstStyle/>
                    <a:p>
                      <a:pPr algn="l" fontAlgn="b"/>
                      <a:r>
                        <a:rPr lang="en-US" sz="2400" b="0" i="0" u="none" strike="noStrike">
                          <a:solidFill>
                            <a:srgbClr val="000000"/>
                          </a:solidFill>
                          <a:effectLst/>
                          <a:latin typeface="Calibri" panose="020F0502020204030204" pitchFamily="34" charset="0"/>
                        </a:rPr>
                        <a:t>UF Shands</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0.53</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1.5</a:t>
                      </a:r>
                    </a:p>
                  </a:txBody>
                  <a:tcPr marL="9525" marR="9525" marT="9525" marB="0" anchor="b">
                    <a:noFill/>
                  </a:tcPr>
                </a:tc>
                <a:extLst>
                  <a:ext uri="{0D108BD9-81ED-4DB2-BD59-A6C34878D82A}">
                    <a16:rowId xmlns:a16="http://schemas.microsoft.com/office/drawing/2014/main" val="10006"/>
                  </a:ext>
                </a:extLst>
              </a:tr>
              <a:tr h="370840">
                <a:tc>
                  <a:txBody>
                    <a:bodyPr/>
                    <a:lstStyle/>
                    <a:p>
                      <a:pPr algn="l" fontAlgn="b"/>
                      <a:r>
                        <a:rPr lang="en-US" sz="2400" b="0" i="0" u="none" strike="noStrike">
                          <a:solidFill>
                            <a:srgbClr val="000000"/>
                          </a:solidFill>
                          <a:effectLst/>
                          <a:latin typeface="Calibri" panose="020F0502020204030204" pitchFamily="34" charset="0"/>
                        </a:rPr>
                        <a:t>Memorial Hermann</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0.51</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1.4</a:t>
                      </a:r>
                    </a:p>
                  </a:txBody>
                  <a:tcPr marL="9525" marR="9525" marT="9525" marB="0" anchor="b">
                    <a:noFill/>
                  </a:tcPr>
                </a:tc>
                <a:extLst>
                  <a:ext uri="{0D108BD9-81ED-4DB2-BD59-A6C34878D82A}">
                    <a16:rowId xmlns:a16="http://schemas.microsoft.com/office/drawing/2014/main" val="10007"/>
                  </a:ext>
                </a:extLst>
              </a:tr>
              <a:tr h="370840">
                <a:tc>
                  <a:txBody>
                    <a:bodyPr/>
                    <a:lstStyle/>
                    <a:p>
                      <a:pPr algn="l" fontAlgn="b"/>
                      <a:r>
                        <a:rPr lang="en-US" sz="2400" b="0" i="0" u="none" strike="noStrike">
                          <a:solidFill>
                            <a:srgbClr val="000000"/>
                          </a:solidFill>
                          <a:effectLst/>
                          <a:latin typeface="Calibri" panose="020F0502020204030204" pitchFamily="34" charset="0"/>
                        </a:rPr>
                        <a:t>Univ. Illinois</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0.50</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0.9</a:t>
                      </a:r>
                    </a:p>
                  </a:txBody>
                  <a:tcPr marL="9525" marR="9525" marT="9525" marB="0" anchor="b">
                    <a:noFill/>
                  </a:tcPr>
                </a:tc>
                <a:extLst>
                  <a:ext uri="{0D108BD9-81ED-4DB2-BD59-A6C34878D82A}">
                    <a16:rowId xmlns:a16="http://schemas.microsoft.com/office/drawing/2014/main" val="10008"/>
                  </a:ext>
                </a:extLst>
              </a:tr>
              <a:tr h="370840">
                <a:tc>
                  <a:txBody>
                    <a:bodyPr/>
                    <a:lstStyle/>
                    <a:p>
                      <a:pPr algn="l" fontAlgn="b"/>
                      <a:r>
                        <a:rPr lang="en-US" sz="2400" b="0" i="0" u="none" strike="noStrike">
                          <a:solidFill>
                            <a:srgbClr val="000000"/>
                          </a:solidFill>
                          <a:effectLst/>
                          <a:latin typeface="Calibri" panose="020F0502020204030204" pitchFamily="34" charset="0"/>
                        </a:rPr>
                        <a:t>Emory</a:t>
                      </a:r>
                    </a:p>
                  </a:txBody>
                  <a:tcPr marL="9525" marR="9525" marT="9525" marB="0" anchor="b">
                    <a:noFill/>
                  </a:tcPr>
                </a:tc>
                <a:tc>
                  <a:txBody>
                    <a:bodyPr/>
                    <a:lstStyle/>
                    <a:p>
                      <a:pPr algn="ctr" fontAlgn="b"/>
                      <a:r>
                        <a:rPr lang="en-US" sz="2400" b="0" i="0" u="none" strike="noStrike">
                          <a:solidFill>
                            <a:srgbClr val="000000"/>
                          </a:solidFill>
                          <a:effectLst/>
                          <a:latin typeface="Calibri" panose="020F0502020204030204" pitchFamily="34" charset="0"/>
                        </a:rPr>
                        <a:t>0.49</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2.7</a:t>
                      </a:r>
                    </a:p>
                  </a:txBody>
                  <a:tcPr marL="9525" marR="9525" marT="9525" marB="0" anchor="b">
                    <a:noFill/>
                  </a:tcPr>
                </a:tc>
                <a:extLst>
                  <a:ext uri="{0D108BD9-81ED-4DB2-BD59-A6C34878D82A}">
                    <a16:rowId xmlns:a16="http://schemas.microsoft.com/office/drawing/2014/main" val="10009"/>
                  </a:ext>
                </a:extLst>
              </a:tr>
              <a:tr h="370840">
                <a:tc>
                  <a:txBody>
                    <a:bodyPr/>
                    <a:lstStyle/>
                    <a:p>
                      <a:pPr algn="l" fontAlgn="b"/>
                      <a:r>
                        <a:rPr lang="en-US" sz="2400" b="0" i="0" u="none" strike="noStrike" dirty="0">
                          <a:solidFill>
                            <a:srgbClr val="000000"/>
                          </a:solidFill>
                          <a:effectLst/>
                          <a:latin typeface="Calibri" panose="020F0502020204030204" pitchFamily="34" charset="0"/>
                        </a:rPr>
                        <a:t>Long Beach</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0.48</a:t>
                      </a:r>
                    </a:p>
                  </a:txBody>
                  <a:tcPr marL="9525" marR="9525" marT="9525" marB="0" anchor="b">
                    <a:noFill/>
                  </a:tcPr>
                </a:tc>
                <a:tc>
                  <a:txBody>
                    <a:bodyPr/>
                    <a:lstStyle/>
                    <a:p>
                      <a:pPr algn="ctr" fontAlgn="b"/>
                      <a:r>
                        <a:rPr lang="en-US" sz="2400" b="0" i="0" u="none" strike="noStrike" dirty="0">
                          <a:solidFill>
                            <a:srgbClr val="000000"/>
                          </a:solidFill>
                          <a:effectLst/>
                          <a:latin typeface="Calibri" panose="020F0502020204030204" pitchFamily="34" charset="0"/>
                        </a:rPr>
                        <a:t>0.5</a:t>
                      </a:r>
                    </a:p>
                  </a:txBody>
                  <a:tcPr marL="9525" marR="9525" marT="9525" marB="0" anchor="b">
                    <a:noFill/>
                  </a:tcPr>
                </a:tc>
                <a:extLst>
                  <a:ext uri="{0D108BD9-81ED-4DB2-BD59-A6C34878D82A}">
                    <a16:rowId xmlns:a16="http://schemas.microsoft.com/office/drawing/2014/main" val="4185056493"/>
                  </a:ext>
                </a:extLst>
              </a:tr>
            </a:tbl>
          </a:graphicData>
        </a:graphic>
      </p:graphicFrame>
    </p:spTree>
    <p:extLst>
      <p:ext uri="{BB962C8B-B14F-4D97-AF65-F5344CB8AC3E}">
        <p14:creationId xmlns:p14="http://schemas.microsoft.com/office/powerpoint/2010/main" val="26319856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FAQs</a:t>
            </a:r>
          </a:p>
        </p:txBody>
      </p:sp>
      <p:sp>
        <p:nvSpPr>
          <p:cNvPr id="3" name="Content Placeholder 2"/>
          <p:cNvSpPr>
            <a:spLocks noGrp="1"/>
          </p:cNvSpPr>
          <p:nvPr>
            <p:ph idx="1"/>
          </p:nvPr>
        </p:nvSpPr>
        <p:spPr>
          <a:xfrm>
            <a:off x="838200" y="1825625"/>
            <a:ext cx="10515600" cy="4220173"/>
          </a:xfrm>
        </p:spPr>
        <p:txBody>
          <a:bodyPr>
            <a:normAutofit fontScale="85000" lnSpcReduction="20000"/>
          </a:bodyPr>
          <a:lstStyle/>
          <a:p>
            <a:r>
              <a:rPr lang="en-US" i="1" dirty="0"/>
              <a:t>Question</a:t>
            </a:r>
            <a:r>
              <a:rPr lang="en-US" dirty="0"/>
              <a:t>: What to do if patient provided consent but then found to have a bladder mass while still hospitalized? </a:t>
            </a:r>
          </a:p>
          <a:p>
            <a:r>
              <a:rPr lang="en-US" i="1" dirty="0"/>
              <a:t>Answer</a:t>
            </a:r>
            <a:r>
              <a:rPr lang="en-US" dirty="0"/>
              <a:t>:</a:t>
            </a:r>
          </a:p>
          <a:p>
            <a:pPr lvl="1"/>
            <a:r>
              <a:rPr lang="en-US" dirty="0"/>
              <a:t>Judgment call </a:t>
            </a:r>
          </a:p>
          <a:p>
            <a:pPr lvl="1"/>
            <a:r>
              <a:rPr lang="en-US" dirty="0"/>
              <a:t>May make sense to delay randomization until diagnosis, prognosis, and treatment plan more clear</a:t>
            </a:r>
          </a:p>
          <a:p>
            <a:pPr lvl="1"/>
            <a:r>
              <a:rPr lang="en-US" dirty="0"/>
              <a:t>The presence of cancer does not in itself exclude participation. Remember, though some cancers are associated with a hypercoagulable state and increase stroke risk, cancer is not generally considered a proximate cause of stroke. </a:t>
            </a:r>
          </a:p>
          <a:p>
            <a:pPr lvl="1"/>
            <a:r>
              <a:rPr lang="en-US" dirty="0"/>
              <a:t>Other issues may need to be taken into account in such patients: </a:t>
            </a:r>
          </a:p>
          <a:p>
            <a:pPr lvl="2"/>
            <a:r>
              <a:rPr lang="en-US" dirty="0"/>
              <a:t>are they able to participate in a stroke trial, or will they be receiving aggressive or experimental chemotherapy that may complicate the use of study medications? </a:t>
            </a:r>
          </a:p>
          <a:p>
            <a:pPr lvl="2"/>
            <a:r>
              <a:rPr lang="en-US" dirty="0"/>
              <a:t>What is their cancer-related prognosis and will they be able to follow up?</a:t>
            </a:r>
          </a:p>
          <a:p>
            <a:pPr lvl="2"/>
            <a:r>
              <a:rPr lang="en-US" dirty="0"/>
              <a:t>In some cases, especially in patients with adenocarcinoma or those at risk of deep venous thrombosis, an oncologist may want to prescribe anticoagulation for these patients</a:t>
            </a:r>
          </a:p>
          <a:p>
            <a:pPr lvl="1"/>
            <a:endParaRPr lang="en-US" dirty="0">
              <a:solidFill>
                <a:srgbClr val="FF0000"/>
              </a:solidFill>
            </a:endParaRPr>
          </a:p>
        </p:txBody>
      </p:sp>
    </p:spTree>
    <p:extLst>
      <p:ext uri="{BB962C8B-B14F-4D97-AF65-F5344CB8AC3E}">
        <p14:creationId xmlns:p14="http://schemas.microsoft.com/office/powerpoint/2010/main" val="42737479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FAQs</a:t>
            </a:r>
          </a:p>
        </p:txBody>
      </p:sp>
      <p:sp>
        <p:nvSpPr>
          <p:cNvPr id="3" name="Content Placeholder 2"/>
          <p:cNvSpPr>
            <a:spLocks noGrp="1"/>
          </p:cNvSpPr>
          <p:nvPr>
            <p:ph idx="1"/>
          </p:nvPr>
        </p:nvSpPr>
        <p:spPr/>
        <p:txBody>
          <a:bodyPr>
            <a:normAutofit/>
          </a:bodyPr>
          <a:lstStyle/>
          <a:p>
            <a:r>
              <a:rPr lang="en-US" i="1" dirty="0"/>
              <a:t>Question</a:t>
            </a:r>
            <a:r>
              <a:rPr lang="en-US" dirty="0"/>
              <a:t>: OK to consent if investigator has only MRI report, not actual images? Report says there is a small cortical infarct</a:t>
            </a:r>
          </a:p>
          <a:p>
            <a:r>
              <a:rPr lang="en-US" i="1" dirty="0"/>
              <a:t>Answer</a:t>
            </a:r>
            <a:r>
              <a:rPr lang="en-US" dirty="0"/>
              <a:t>:</a:t>
            </a:r>
          </a:p>
          <a:p>
            <a:pPr lvl="1"/>
            <a:r>
              <a:rPr lang="en-US" dirty="0"/>
              <a:t>OK to use report</a:t>
            </a:r>
          </a:p>
        </p:txBody>
      </p:sp>
    </p:spTree>
    <p:extLst>
      <p:ext uri="{BB962C8B-B14F-4D97-AF65-F5344CB8AC3E}">
        <p14:creationId xmlns:p14="http://schemas.microsoft.com/office/powerpoint/2010/main" val="21634511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D25FB-90B2-AD4A-B5D5-F46E29A2A79B}"/>
              </a:ext>
            </a:extLst>
          </p:cNvPr>
          <p:cNvSpPr>
            <a:spLocks noGrp="1"/>
          </p:cNvSpPr>
          <p:nvPr>
            <p:ph type="title"/>
          </p:nvPr>
        </p:nvSpPr>
        <p:spPr/>
        <p:txBody>
          <a:bodyPr/>
          <a:lstStyle/>
          <a:p>
            <a:r>
              <a:rPr lang="en-US" dirty="0"/>
              <a:t>Tips</a:t>
            </a:r>
          </a:p>
        </p:txBody>
      </p:sp>
      <p:sp>
        <p:nvSpPr>
          <p:cNvPr id="3" name="Content Placeholder 2">
            <a:extLst>
              <a:ext uri="{FF2B5EF4-FFF2-40B4-BE49-F238E27FC236}">
                <a16:creationId xmlns:a16="http://schemas.microsoft.com/office/drawing/2014/main" id="{0D2CF373-8E48-9F4C-BC17-CF1A884CD76F}"/>
              </a:ext>
            </a:extLst>
          </p:cNvPr>
          <p:cNvSpPr>
            <a:spLocks noGrp="1"/>
          </p:cNvSpPr>
          <p:nvPr>
            <p:ph idx="1"/>
          </p:nvPr>
        </p:nvSpPr>
        <p:spPr/>
        <p:txBody>
          <a:bodyPr/>
          <a:lstStyle/>
          <a:p>
            <a:r>
              <a:rPr lang="en-US" dirty="0"/>
              <a:t>Uploading ECGs</a:t>
            </a:r>
          </a:p>
          <a:p>
            <a:pPr lvl="1"/>
            <a:r>
              <a:rPr lang="en-US" dirty="0"/>
              <a:t>Only first technically adequate </a:t>
            </a:r>
            <a:r>
              <a:rPr lang="en-US" u="sng" dirty="0"/>
              <a:t>post-stroke</a:t>
            </a:r>
            <a:r>
              <a:rPr lang="en-US" dirty="0"/>
              <a:t> ECG should be uploaded to </a:t>
            </a:r>
            <a:r>
              <a:rPr lang="en-US" dirty="0" err="1"/>
              <a:t>WebDCU</a:t>
            </a:r>
            <a:endParaRPr lang="en-US" dirty="0"/>
          </a:p>
          <a:p>
            <a:r>
              <a:rPr lang="en-US" dirty="0"/>
              <a:t>Sending echo images</a:t>
            </a:r>
          </a:p>
          <a:p>
            <a:pPr lvl="1"/>
            <a:r>
              <a:rPr lang="en-US" dirty="0"/>
              <a:t>Only first technically adequate </a:t>
            </a:r>
            <a:r>
              <a:rPr lang="en-US" u="sng" dirty="0"/>
              <a:t>post-stroke</a:t>
            </a:r>
            <a:r>
              <a:rPr lang="en-US" dirty="0"/>
              <a:t> trans</a:t>
            </a:r>
            <a:r>
              <a:rPr lang="en-US" u="sng" dirty="0"/>
              <a:t>thoracic</a:t>
            </a:r>
            <a:r>
              <a:rPr lang="en-US" dirty="0"/>
              <a:t> echo should be sent</a:t>
            </a:r>
          </a:p>
          <a:p>
            <a:pPr lvl="1"/>
            <a:r>
              <a:rPr lang="en-US" dirty="0"/>
              <a:t>Please check with echo lab to determine if it is transthoracic or transesophageal</a:t>
            </a:r>
          </a:p>
          <a:p>
            <a:pPr lvl="1"/>
            <a:r>
              <a:rPr lang="en-US" b="1" dirty="0"/>
              <a:t>DO NOT SEND TRANSESOPHAGEAL ECHOS FOR CENTRAL REVIEW</a:t>
            </a:r>
          </a:p>
          <a:p>
            <a:endParaRPr lang="en-US" dirty="0"/>
          </a:p>
        </p:txBody>
      </p:sp>
    </p:spTree>
    <p:extLst>
      <p:ext uri="{BB962C8B-B14F-4D97-AF65-F5344CB8AC3E}">
        <p14:creationId xmlns:p14="http://schemas.microsoft.com/office/powerpoint/2010/main" val="30929870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B9A43-3B53-0E4D-81F0-A85FB6339D12}"/>
              </a:ext>
            </a:extLst>
          </p:cNvPr>
          <p:cNvSpPr>
            <a:spLocks noGrp="1"/>
          </p:cNvSpPr>
          <p:nvPr>
            <p:ph type="title"/>
          </p:nvPr>
        </p:nvSpPr>
        <p:spPr/>
        <p:txBody>
          <a:bodyPr/>
          <a:lstStyle/>
          <a:p>
            <a:r>
              <a:rPr lang="en-US" dirty="0"/>
              <a:t>Tips</a:t>
            </a:r>
          </a:p>
        </p:txBody>
      </p:sp>
      <p:sp>
        <p:nvSpPr>
          <p:cNvPr id="3" name="Content Placeholder 2">
            <a:extLst>
              <a:ext uri="{FF2B5EF4-FFF2-40B4-BE49-F238E27FC236}">
                <a16:creationId xmlns:a16="http://schemas.microsoft.com/office/drawing/2014/main" id="{FB035FED-C701-BA4F-B888-8698DB9FA5C7}"/>
              </a:ext>
            </a:extLst>
          </p:cNvPr>
          <p:cNvSpPr>
            <a:spLocks noGrp="1"/>
          </p:cNvSpPr>
          <p:nvPr>
            <p:ph idx="1"/>
          </p:nvPr>
        </p:nvSpPr>
        <p:spPr/>
        <p:txBody>
          <a:bodyPr/>
          <a:lstStyle/>
          <a:p>
            <a:r>
              <a:rPr lang="en-US" dirty="0"/>
              <a:t>If study personnel DOA name is different than document being uploaded (e.g., marriage), please add reason on “submit notes”</a:t>
            </a:r>
          </a:p>
          <a:p>
            <a:r>
              <a:rPr lang="en-US" dirty="0"/>
              <a:t>When adding/changing/removing roles and responsibilities</a:t>
            </a:r>
          </a:p>
          <a:p>
            <a:pPr lvl="1"/>
            <a:r>
              <a:rPr lang="en-US" dirty="0"/>
              <a:t>Remove Dr. X as of Y date from prior role</a:t>
            </a:r>
          </a:p>
          <a:p>
            <a:pPr lvl="1"/>
            <a:r>
              <a:rPr lang="en-US" dirty="0"/>
              <a:t>Add Dr. X as of the same Y date to new role</a:t>
            </a:r>
          </a:p>
          <a:p>
            <a:pPr lvl="1"/>
            <a:r>
              <a:rPr lang="en-US" dirty="0"/>
              <a:t>Submit revised DOA for review and approval </a:t>
            </a:r>
          </a:p>
          <a:p>
            <a:pPr lvl="1"/>
            <a:endParaRPr lang="en-US" dirty="0"/>
          </a:p>
        </p:txBody>
      </p:sp>
    </p:spTree>
    <p:extLst>
      <p:ext uri="{BB962C8B-B14F-4D97-AF65-F5344CB8AC3E}">
        <p14:creationId xmlns:p14="http://schemas.microsoft.com/office/powerpoint/2010/main" val="28632282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Core reminders</a:t>
            </a:r>
          </a:p>
        </p:txBody>
      </p:sp>
      <p:sp>
        <p:nvSpPr>
          <p:cNvPr id="3" name="Content Placeholder 2"/>
          <p:cNvSpPr>
            <a:spLocks noGrp="1"/>
          </p:cNvSpPr>
          <p:nvPr>
            <p:ph idx="1"/>
          </p:nvPr>
        </p:nvSpPr>
        <p:spPr/>
        <p:txBody>
          <a:bodyPr/>
          <a:lstStyle/>
          <a:p>
            <a:r>
              <a:rPr lang="en-US" dirty="0"/>
              <a:t>Ideally, lab specimens should …</a:t>
            </a:r>
          </a:p>
          <a:p>
            <a:pPr lvl="1"/>
            <a:r>
              <a:rPr lang="en-US" dirty="0"/>
              <a:t>… be shipped the same day </a:t>
            </a:r>
          </a:p>
          <a:p>
            <a:pPr lvl="1"/>
            <a:r>
              <a:rPr lang="en-US" dirty="0"/>
              <a:t>… not be shipped late on Thursday or anytime Friday</a:t>
            </a:r>
          </a:p>
          <a:p>
            <a:pPr lvl="1"/>
            <a:r>
              <a:rPr lang="en-US" dirty="0"/>
              <a:t>… centrifuged/refrigerated if drawn late Thu/anytime Friday, and shipped Monday</a:t>
            </a:r>
          </a:p>
        </p:txBody>
      </p:sp>
    </p:spTree>
    <p:extLst>
      <p:ext uri="{BB962C8B-B14F-4D97-AF65-F5344CB8AC3E}">
        <p14:creationId xmlns:p14="http://schemas.microsoft.com/office/powerpoint/2010/main" val="4187080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Core reminders</a:t>
            </a:r>
          </a:p>
        </p:txBody>
      </p:sp>
      <p:sp>
        <p:nvSpPr>
          <p:cNvPr id="3" name="Content Placeholder 2"/>
          <p:cNvSpPr>
            <a:spLocks noGrp="1"/>
          </p:cNvSpPr>
          <p:nvPr>
            <p:ph idx="1"/>
          </p:nvPr>
        </p:nvSpPr>
        <p:spPr/>
        <p:txBody>
          <a:bodyPr/>
          <a:lstStyle/>
          <a:p>
            <a:pPr marL="0" indent="0">
              <a:buNone/>
            </a:pPr>
            <a:r>
              <a:rPr lang="en-US" dirty="0"/>
              <a:t>Question 1</a:t>
            </a:r>
          </a:p>
          <a:p>
            <a:pPr marL="0" indent="0">
              <a:buNone/>
            </a:pPr>
            <a:r>
              <a:rPr lang="en-US" dirty="0"/>
              <a:t>TRUE OR FALSE: If shipping to the lab the same day, you need to centrifuge or refrigerate the sample</a:t>
            </a:r>
          </a:p>
          <a:p>
            <a:pPr marL="0" indent="0">
              <a:buNone/>
            </a:pPr>
            <a:endParaRPr lang="en-US" dirty="0"/>
          </a:p>
        </p:txBody>
      </p:sp>
    </p:spTree>
    <p:extLst>
      <p:ext uri="{BB962C8B-B14F-4D97-AF65-F5344CB8AC3E}">
        <p14:creationId xmlns:p14="http://schemas.microsoft.com/office/powerpoint/2010/main" val="3030453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Core reminders</a:t>
            </a:r>
          </a:p>
        </p:txBody>
      </p:sp>
      <p:sp>
        <p:nvSpPr>
          <p:cNvPr id="3" name="Content Placeholder 2"/>
          <p:cNvSpPr>
            <a:spLocks noGrp="1"/>
          </p:cNvSpPr>
          <p:nvPr>
            <p:ph idx="1"/>
          </p:nvPr>
        </p:nvSpPr>
        <p:spPr/>
        <p:txBody>
          <a:bodyPr/>
          <a:lstStyle/>
          <a:p>
            <a:pPr marL="0" indent="0">
              <a:buNone/>
            </a:pPr>
            <a:r>
              <a:rPr lang="en-US" dirty="0"/>
              <a:t>Question 1</a:t>
            </a:r>
          </a:p>
          <a:p>
            <a:pPr marL="0" indent="0">
              <a:buNone/>
            </a:pPr>
            <a:r>
              <a:rPr lang="en-US" dirty="0"/>
              <a:t>TRUE OR FALSE: If shipping to the lab the same day, you need to centrifuge or refrigerate the sample</a:t>
            </a:r>
          </a:p>
          <a:p>
            <a:pPr marL="0" indent="0">
              <a:buNone/>
            </a:pPr>
            <a:endParaRPr lang="en-US" dirty="0"/>
          </a:p>
          <a:p>
            <a:pPr marL="0" indent="0">
              <a:buNone/>
            </a:pPr>
            <a:r>
              <a:rPr lang="en-US" dirty="0"/>
              <a:t>Answer: FALSE</a:t>
            </a:r>
          </a:p>
        </p:txBody>
      </p:sp>
    </p:spTree>
    <p:extLst>
      <p:ext uri="{BB962C8B-B14F-4D97-AF65-F5344CB8AC3E}">
        <p14:creationId xmlns:p14="http://schemas.microsoft.com/office/powerpoint/2010/main" val="29026607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Core reminders</a:t>
            </a:r>
          </a:p>
        </p:txBody>
      </p:sp>
      <p:sp>
        <p:nvSpPr>
          <p:cNvPr id="3" name="Content Placeholder 2"/>
          <p:cNvSpPr>
            <a:spLocks noGrp="1"/>
          </p:cNvSpPr>
          <p:nvPr>
            <p:ph idx="1"/>
          </p:nvPr>
        </p:nvSpPr>
        <p:spPr/>
        <p:txBody>
          <a:bodyPr>
            <a:normAutofit/>
          </a:bodyPr>
          <a:lstStyle/>
          <a:p>
            <a:pPr marL="0" indent="0">
              <a:buNone/>
            </a:pPr>
            <a:r>
              <a:rPr lang="en-US" dirty="0"/>
              <a:t>Question 2</a:t>
            </a:r>
          </a:p>
          <a:p>
            <a:pPr marL="0" indent="0">
              <a:buNone/>
            </a:pPr>
            <a:r>
              <a:rPr lang="en-US" dirty="0"/>
              <a:t>TRUE OR FALSE: If you need to store the specimen overnight or over the weekend, then you must centrifuge the specimen and refrigerate it</a:t>
            </a:r>
          </a:p>
          <a:p>
            <a:endParaRPr lang="en-US" dirty="0"/>
          </a:p>
        </p:txBody>
      </p:sp>
    </p:spTree>
    <p:extLst>
      <p:ext uri="{BB962C8B-B14F-4D97-AF65-F5344CB8AC3E}">
        <p14:creationId xmlns:p14="http://schemas.microsoft.com/office/powerpoint/2010/main" val="25418608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Core reminders</a:t>
            </a:r>
          </a:p>
        </p:txBody>
      </p:sp>
      <p:sp>
        <p:nvSpPr>
          <p:cNvPr id="3" name="Content Placeholder 2"/>
          <p:cNvSpPr>
            <a:spLocks noGrp="1"/>
          </p:cNvSpPr>
          <p:nvPr>
            <p:ph idx="1"/>
          </p:nvPr>
        </p:nvSpPr>
        <p:spPr/>
        <p:txBody>
          <a:bodyPr>
            <a:normAutofit/>
          </a:bodyPr>
          <a:lstStyle/>
          <a:p>
            <a:pPr marL="0" indent="0">
              <a:buNone/>
            </a:pPr>
            <a:r>
              <a:rPr lang="en-US" dirty="0"/>
              <a:t>Question 2</a:t>
            </a:r>
          </a:p>
          <a:p>
            <a:pPr marL="0" indent="0">
              <a:buNone/>
            </a:pPr>
            <a:r>
              <a:rPr lang="en-US" dirty="0"/>
              <a:t>TRUE OR FALSE: If you need to store the specimen overnight or over the weekend, then you must centrifuge the specimen and refrigerate it</a:t>
            </a:r>
          </a:p>
          <a:p>
            <a:endParaRPr lang="en-US" dirty="0"/>
          </a:p>
          <a:p>
            <a:pPr marL="0" indent="0">
              <a:buNone/>
            </a:pPr>
            <a:r>
              <a:rPr lang="en-US" dirty="0"/>
              <a:t>Answer: TRUE</a:t>
            </a:r>
          </a:p>
          <a:p>
            <a:pPr marL="0" indent="0">
              <a:buNone/>
            </a:pPr>
            <a:r>
              <a:rPr lang="en-US" dirty="0"/>
              <a:t>Please refer to Lab Manual section 12 for instructions on centrifuging</a:t>
            </a:r>
          </a:p>
        </p:txBody>
      </p:sp>
    </p:spTree>
    <p:extLst>
      <p:ext uri="{BB962C8B-B14F-4D97-AF65-F5344CB8AC3E}">
        <p14:creationId xmlns:p14="http://schemas.microsoft.com/office/powerpoint/2010/main" val="24683566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PROMIS Assessments</a:t>
            </a:r>
          </a:p>
        </p:txBody>
      </p:sp>
      <p:sp>
        <p:nvSpPr>
          <p:cNvPr id="4" name="Content Placeholder 3"/>
          <p:cNvSpPr>
            <a:spLocks noGrp="1"/>
          </p:cNvSpPr>
          <p:nvPr>
            <p:ph idx="1"/>
          </p:nvPr>
        </p:nvSpPr>
        <p:spPr>
          <a:xfrm>
            <a:off x="838200" y="1600201"/>
            <a:ext cx="10515600" cy="4231804"/>
          </a:xfrm>
        </p:spPr>
        <p:txBody>
          <a:bodyPr>
            <a:normAutofit lnSpcReduction="10000"/>
          </a:bodyPr>
          <a:lstStyle/>
          <a:p>
            <a:pPr>
              <a:buFont typeface="Wingdings" panose="05000000000000000000" pitchFamily="2" charset="2"/>
              <a:buChar char="q"/>
            </a:pPr>
            <a:r>
              <a:rPr lang="en-US" dirty="0"/>
              <a:t>If a subject was consented with a non-English informed consent form, then the PROMIS assessments must also be conducted in the same language used to consent the subject.</a:t>
            </a:r>
          </a:p>
          <a:p>
            <a:pPr>
              <a:buFont typeface="Wingdings" panose="05000000000000000000" pitchFamily="2" charset="2"/>
              <a:buChar char="q"/>
            </a:pPr>
            <a:r>
              <a:rPr lang="en-US" dirty="0"/>
              <a:t>Translations for both the Physical Function 6B and Global Health assessments can be requested online. Please make sure to request the translations well in advance of the subject’s 12 </a:t>
            </a:r>
            <a:r>
              <a:rPr lang="en-US"/>
              <a:t>Month visit.</a:t>
            </a:r>
            <a:endParaRPr lang="en-US" dirty="0"/>
          </a:p>
          <a:p>
            <a:pPr>
              <a:buFont typeface="Wingdings" panose="05000000000000000000" pitchFamily="2" charset="2"/>
              <a:buChar char="q"/>
            </a:pPr>
            <a:r>
              <a:rPr lang="en-US" dirty="0"/>
              <a:t>Spanish translations of both assessments are saved under Project Documents on </a:t>
            </a:r>
            <a:r>
              <a:rPr lang="en-US" dirty="0" err="1"/>
              <a:t>WebDCU</a:t>
            </a:r>
            <a:r>
              <a:rPr lang="en-US" dirty="0"/>
              <a:t>.</a:t>
            </a:r>
          </a:p>
          <a:p>
            <a:pPr>
              <a:buFont typeface="Wingdings" panose="05000000000000000000" pitchFamily="2" charset="2"/>
              <a:buChar char="q"/>
            </a:pPr>
            <a:r>
              <a:rPr lang="en-US" dirty="0"/>
              <a:t>Please see the Data Collection Guidelines for details of other available languages and the link to request translations.</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3138279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25AFD-FB33-B44C-B36D-76036DCBE0A6}"/>
              </a:ext>
            </a:extLst>
          </p:cNvPr>
          <p:cNvSpPr>
            <a:spLocks noGrp="1"/>
          </p:cNvSpPr>
          <p:nvPr>
            <p:ph type="title"/>
          </p:nvPr>
        </p:nvSpPr>
        <p:spPr/>
        <p:txBody>
          <a:bodyPr/>
          <a:lstStyle/>
          <a:p>
            <a:r>
              <a:rPr lang="en-US" dirty="0"/>
              <a:t>ARCADIA heroes</a:t>
            </a:r>
          </a:p>
        </p:txBody>
      </p:sp>
      <p:sp>
        <p:nvSpPr>
          <p:cNvPr id="3" name="Content Placeholder 2">
            <a:extLst>
              <a:ext uri="{FF2B5EF4-FFF2-40B4-BE49-F238E27FC236}">
                <a16:creationId xmlns:a16="http://schemas.microsoft.com/office/drawing/2014/main" id="{D9F12DFD-0812-094D-BC00-D400BE3F09C8}"/>
              </a:ext>
            </a:extLst>
          </p:cNvPr>
          <p:cNvSpPr>
            <a:spLocks noGrp="1"/>
          </p:cNvSpPr>
          <p:nvPr>
            <p:ph idx="1"/>
          </p:nvPr>
        </p:nvSpPr>
        <p:spPr/>
        <p:txBody>
          <a:bodyPr/>
          <a:lstStyle/>
          <a:p>
            <a:r>
              <a:rPr lang="en-US" dirty="0"/>
              <a:t>Above and beyond: </a:t>
            </a:r>
          </a:p>
          <a:p>
            <a:pPr lvl="1"/>
            <a:r>
              <a:rPr lang="en-US" dirty="0"/>
              <a:t>Medstar team identified a potentially eligible patient </a:t>
            </a:r>
          </a:p>
          <a:p>
            <a:pPr lvl="1"/>
            <a:r>
              <a:rPr lang="en-US" dirty="0"/>
              <a:t>Being discharged before complete work-up</a:t>
            </a:r>
          </a:p>
          <a:p>
            <a:pPr lvl="1"/>
            <a:r>
              <a:rPr lang="en-US" dirty="0"/>
              <a:t>Patient lives in New Jersey</a:t>
            </a:r>
          </a:p>
          <a:p>
            <a:pPr lvl="1"/>
            <a:r>
              <a:rPr lang="en-US" dirty="0"/>
              <a:t>Service attending (Amie Hsia) coordinated with site PI (Chandni </a:t>
            </a:r>
            <a:r>
              <a:rPr lang="en-US" dirty="0" err="1"/>
              <a:t>Kalaria</a:t>
            </a:r>
            <a:r>
              <a:rPr lang="en-US" dirty="0"/>
              <a:t>) and national PIs to arrange evaluation at Columbia</a:t>
            </a:r>
          </a:p>
          <a:p>
            <a:r>
              <a:rPr lang="en-US" dirty="0"/>
              <a:t>Thank you Dr. Hsia and Dr. </a:t>
            </a:r>
            <a:r>
              <a:rPr lang="en-US" dirty="0" err="1"/>
              <a:t>Kalaria</a:t>
            </a:r>
            <a:r>
              <a:rPr lang="en-US" dirty="0"/>
              <a:t>!</a:t>
            </a:r>
          </a:p>
        </p:txBody>
      </p:sp>
    </p:spTree>
    <p:extLst>
      <p:ext uri="{BB962C8B-B14F-4D97-AF65-F5344CB8AC3E}">
        <p14:creationId xmlns:p14="http://schemas.microsoft.com/office/powerpoint/2010/main" val="30148097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Feel free to reach out!</a:t>
            </a:r>
          </a:p>
        </p:txBody>
      </p:sp>
      <p:sp>
        <p:nvSpPr>
          <p:cNvPr id="3" name="Content Placeholder 2"/>
          <p:cNvSpPr>
            <a:spLocks noGrp="1"/>
          </p:cNvSpPr>
          <p:nvPr>
            <p:ph idx="1"/>
          </p:nvPr>
        </p:nvSpPr>
        <p:spPr/>
        <p:txBody>
          <a:bodyPr>
            <a:normAutofit lnSpcReduction="10000"/>
          </a:bodyPr>
          <a:lstStyle/>
          <a:p>
            <a:r>
              <a:rPr lang="en-US" dirty="0"/>
              <a:t>24-hour telephone hotline</a:t>
            </a:r>
          </a:p>
          <a:p>
            <a:pPr lvl="1"/>
            <a:r>
              <a:rPr lang="en-US" dirty="0"/>
              <a:t>Please use it for any urgent questions</a:t>
            </a:r>
          </a:p>
          <a:p>
            <a:pPr lvl="1"/>
            <a:r>
              <a:rPr lang="en-US" dirty="0"/>
              <a:t>Eligibility, randomization, unblinding, etc</a:t>
            </a:r>
          </a:p>
          <a:p>
            <a:r>
              <a:rPr lang="en-US" dirty="0"/>
              <a:t>1-877-427-2234 (1-877-4AR-CADI): useful to save in your cell phone</a:t>
            </a:r>
          </a:p>
          <a:p>
            <a:r>
              <a:rPr lang="en-US" dirty="0"/>
              <a:t>The hotline automatically calls the four PIs in succession</a:t>
            </a:r>
          </a:p>
          <a:p>
            <a:pPr lvl="1"/>
            <a:r>
              <a:rPr lang="en-US" dirty="0"/>
              <a:t>Please let it ring</a:t>
            </a:r>
          </a:p>
          <a:p>
            <a:pPr lvl="1"/>
            <a:r>
              <a:rPr lang="en-US" dirty="0"/>
              <a:t>And call back if no luck—one of us will pick up!</a:t>
            </a:r>
          </a:p>
          <a:p>
            <a:r>
              <a:rPr lang="en-US" dirty="0"/>
              <a:t>Please email arcadia@ucmail.uc.edu with non-urgent questions, including eligibility of challenging cases</a:t>
            </a:r>
          </a:p>
        </p:txBody>
      </p:sp>
    </p:spTree>
    <p:extLst>
      <p:ext uri="{BB962C8B-B14F-4D97-AF65-F5344CB8AC3E}">
        <p14:creationId xmlns:p14="http://schemas.microsoft.com/office/powerpoint/2010/main" val="1204275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Exciting news!</a:t>
            </a:r>
            <a:br>
              <a:rPr lang="en-US" dirty="0"/>
            </a:br>
            <a:r>
              <a:rPr lang="en-US" dirty="0"/>
              <a:t>ARCADIA-CSI (Cognition and Silent Infarcts)</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a:t>First ancillary study funded!</a:t>
            </a:r>
          </a:p>
          <a:p>
            <a:r>
              <a:rPr lang="en-US" dirty="0">
                <a:latin typeface="+mn-lt"/>
              </a:rPr>
              <a:t>PIs: </a:t>
            </a:r>
            <a:r>
              <a:rPr lang="en-US" dirty="0">
                <a:latin typeface="+mn-lt"/>
                <a:cs typeface="Arial" panose="020B0604020202020204" pitchFamily="34" charset="0"/>
              </a:rPr>
              <a:t>George Howard, DrPH; Maarten Lansberg, MD, PhD; Ronald Lazar, PhD; Kevin N. Sheth, MD; David </a:t>
            </a:r>
            <a:r>
              <a:rPr lang="en-US" dirty="0" err="1">
                <a:latin typeface="+mn-lt"/>
                <a:cs typeface="Arial" panose="020B0604020202020204" pitchFamily="34" charset="0"/>
              </a:rPr>
              <a:t>Tirschwell</a:t>
            </a:r>
            <a:r>
              <a:rPr lang="en-US" dirty="0">
                <a:latin typeface="+mn-lt"/>
                <a:cs typeface="Arial" panose="020B0604020202020204" pitchFamily="34" charset="0"/>
              </a:rPr>
              <a:t>, MD</a:t>
            </a:r>
          </a:p>
          <a:p>
            <a:pPr marL="290513" indent="-290513"/>
            <a:r>
              <a:rPr lang="en-US" dirty="0">
                <a:latin typeface="+mn-lt"/>
                <a:cs typeface="Arial" panose="020B0604020202020204" pitchFamily="34" charset="0"/>
              </a:rPr>
              <a:t>Aims: </a:t>
            </a:r>
          </a:p>
          <a:p>
            <a:pPr marL="463550" indent="-1588">
              <a:buFont typeface="+mj-lt"/>
              <a:buAutoNum type="arabicPeriod"/>
            </a:pPr>
            <a:r>
              <a:rPr lang="en-US" dirty="0"/>
              <a:t> To determine the effect of anticoagulation (vs antiplatelet therapy) on cognitive function after stroke (primary clinical outcome)</a:t>
            </a:r>
          </a:p>
          <a:p>
            <a:pPr marL="463550" indent="-1588">
              <a:buFont typeface="+mj-lt"/>
              <a:buAutoNum type="arabicPeriod"/>
            </a:pPr>
            <a:r>
              <a:rPr lang="en-US" dirty="0"/>
              <a:t> To determine the effect of anticoagulation (vs antiplatelet therapy) on the incidence of silent infarcts after stroke (primary imaging outcome)</a:t>
            </a:r>
          </a:p>
          <a:p>
            <a:pPr marL="463550" indent="-1588">
              <a:buFont typeface="+mj-lt"/>
              <a:buAutoNum type="arabicPeriod"/>
            </a:pPr>
            <a:r>
              <a:rPr lang="en-US" kern="0" dirty="0">
                <a:ea typeface="ＭＳ Ｐゴシック" charset="-128"/>
              </a:rPr>
              <a:t> To determine the imaging and clinical predictors of cognitive impairment after stroke</a:t>
            </a:r>
            <a:endParaRPr lang="en-US" dirty="0"/>
          </a:p>
          <a:p>
            <a:endParaRPr lang="en-US" dirty="0">
              <a:latin typeface="+mn-lt"/>
            </a:endParaRPr>
          </a:p>
          <a:p>
            <a:endParaRPr lang="en-US" dirty="0"/>
          </a:p>
        </p:txBody>
      </p:sp>
    </p:spTree>
    <p:extLst>
      <p:ext uri="{BB962C8B-B14F-4D97-AF65-F5344CB8AC3E}">
        <p14:creationId xmlns:p14="http://schemas.microsoft.com/office/powerpoint/2010/main" val="119563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0" y="1883228"/>
            <a:ext cx="9144000" cy="2242457"/>
          </a:xfrm>
        </p:spPr>
        <p:txBody>
          <a:bodyPr>
            <a:normAutofit fontScale="90000"/>
          </a:bodyPr>
          <a:lstStyle/>
          <a:p>
            <a:pPr algn="ctr"/>
            <a:r>
              <a:rPr lang="en-US" b="1" dirty="0"/>
              <a:t>Inclusion of Women and Minorities in ARCADIA</a:t>
            </a:r>
            <a:br>
              <a:rPr lang="en-US" b="1" dirty="0"/>
            </a:br>
            <a:endParaRPr lang="en-US" b="1" dirty="0"/>
          </a:p>
        </p:txBody>
      </p:sp>
      <p:sp>
        <p:nvSpPr>
          <p:cNvPr id="5" name="Text Placeholder 2"/>
          <p:cNvSpPr txBox="1">
            <a:spLocks/>
          </p:cNvSpPr>
          <p:nvPr/>
        </p:nvSpPr>
        <p:spPr>
          <a:xfrm>
            <a:off x="1905000" y="3581401"/>
            <a:ext cx="8458200" cy="248194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defRPr/>
            </a:pPr>
            <a:r>
              <a:rPr lang="en-US" sz="1600" b="1" dirty="0"/>
              <a:t>Bernadette Boden-</a:t>
            </a:r>
            <a:r>
              <a:rPr lang="en-US" sz="1600" b="1" dirty="0" err="1"/>
              <a:t>Albala</a:t>
            </a:r>
            <a:r>
              <a:rPr lang="en-US" sz="1600" b="1" dirty="0"/>
              <a:t>, MPH, </a:t>
            </a:r>
            <a:r>
              <a:rPr lang="en-US" sz="1600" b="1" dirty="0" err="1"/>
              <a:t>DrPH</a:t>
            </a:r>
            <a:r>
              <a:rPr lang="en-US" sz="1600" b="1" dirty="0"/>
              <a:t/>
            </a:r>
            <a:br>
              <a:rPr lang="en-US" sz="1600" b="1" dirty="0"/>
            </a:br>
            <a:r>
              <a:rPr lang="en-US" sz="1600" b="1" dirty="0"/>
              <a:t>Co-Chair, </a:t>
            </a:r>
            <a:r>
              <a:rPr lang="en-US" sz="1600" b="1" dirty="0" err="1"/>
              <a:t>StrokeNet</a:t>
            </a:r>
            <a:r>
              <a:rPr lang="en-US" sz="1600" b="1" dirty="0"/>
              <a:t> National Advisory Committee for Minority Recruitment and Retention</a:t>
            </a:r>
            <a:br>
              <a:rPr lang="en-US" sz="1600" b="1" dirty="0"/>
            </a:br>
            <a:r>
              <a:rPr lang="en-US" sz="1600" b="1" dirty="0"/>
              <a:t>Senior Associate Dean, Research and Program Development</a:t>
            </a:r>
          </a:p>
          <a:p>
            <a:pPr>
              <a:spcBef>
                <a:spcPts val="0"/>
              </a:spcBef>
              <a:defRPr/>
            </a:pPr>
            <a:r>
              <a:rPr lang="en-US" sz="1600" b="1" dirty="0"/>
              <a:t>Interim Chair, Epidemiology </a:t>
            </a:r>
          </a:p>
          <a:p>
            <a:pPr>
              <a:spcBef>
                <a:spcPts val="0"/>
              </a:spcBef>
              <a:defRPr/>
            </a:pPr>
            <a:r>
              <a:rPr lang="en-US" sz="1600" b="1" dirty="0"/>
              <a:t>Professor of Public Health, Epidemiology and Neurology and Global Public Health</a:t>
            </a:r>
          </a:p>
          <a:p>
            <a:pPr>
              <a:spcBef>
                <a:spcPts val="0"/>
              </a:spcBef>
              <a:defRPr/>
            </a:pPr>
            <a:r>
              <a:rPr lang="en-US" sz="1600" b="1" dirty="0"/>
              <a:t>New York University</a:t>
            </a:r>
          </a:p>
          <a:p>
            <a:pPr>
              <a:spcBef>
                <a:spcPts val="0"/>
              </a:spcBef>
              <a:defRPr/>
            </a:pPr>
            <a:r>
              <a:rPr lang="en-US" sz="1600" b="1" dirty="0"/>
              <a:t/>
            </a:r>
            <a:br>
              <a:rPr lang="en-US" sz="1600" b="1" dirty="0"/>
            </a:br>
            <a:r>
              <a:rPr lang="en-US" sz="1600" b="1" dirty="0"/>
              <a:t>February 26</a:t>
            </a:r>
            <a:r>
              <a:rPr lang="en-US" sz="1600" b="1" baseline="30000" dirty="0"/>
              <a:t>th</a:t>
            </a:r>
            <a:r>
              <a:rPr lang="en-US" sz="1600" b="1" dirty="0"/>
              <a:t>, 2019</a:t>
            </a:r>
          </a:p>
        </p:txBody>
      </p:sp>
      <p:pic>
        <p:nvPicPr>
          <p:cNvPr id="6" name="Picture 5"/>
          <p:cNvPicPr>
            <a:picLocks noChangeAspect="1"/>
          </p:cNvPicPr>
          <p:nvPr/>
        </p:nvPicPr>
        <p:blipFill>
          <a:blip r:embed="rId2"/>
          <a:stretch>
            <a:fillRect/>
          </a:stretch>
        </p:blipFill>
        <p:spPr>
          <a:xfrm>
            <a:off x="1657672" y="195857"/>
            <a:ext cx="4743128" cy="1328076"/>
          </a:xfrm>
          <a:prstGeom prst="rect">
            <a:avLst/>
          </a:prstGeom>
        </p:spPr>
      </p:pic>
    </p:spTree>
    <p:extLst>
      <p:ext uri="{BB962C8B-B14F-4D97-AF65-F5344CB8AC3E}">
        <p14:creationId xmlns:p14="http://schemas.microsoft.com/office/powerpoint/2010/main" val="3630640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Importance of Inclusion</a:t>
            </a:r>
          </a:p>
        </p:txBody>
      </p:sp>
      <p:sp>
        <p:nvSpPr>
          <p:cNvPr id="3" name="Content Placeholder 2"/>
          <p:cNvSpPr>
            <a:spLocks noGrp="1"/>
          </p:cNvSpPr>
          <p:nvPr>
            <p:ph idx="1"/>
          </p:nvPr>
        </p:nvSpPr>
        <p:spPr>
          <a:xfrm>
            <a:off x="1981200" y="1295400"/>
            <a:ext cx="8229600" cy="4724400"/>
          </a:xfrm>
        </p:spPr>
        <p:txBody>
          <a:bodyPr>
            <a:normAutofit/>
          </a:bodyPr>
          <a:lstStyle/>
          <a:p>
            <a:r>
              <a:rPr lang="en-US" dirty="0"/>
              <a:t>Stroke is characterized by stark racial/ethnic disparities </a:t>
            </a:r>
          </a:p>
          <a:p>
            <a:endParaRPr lang="en-US" dirty="0"/>
          </a:p>
          <a:p>
            <a:pPr>
              <a:spcBef>
                <a:spcPts val="500"/>
              </a:spcBef>
              <a:spcAft>
                <a:spcPts val="1000"/>
              </a:spcAft>
            </a:pPr>
            <a:r>
              <a:rPr lang="en-US" dirty="0"/>
              <a:t>Trials must include adequate representation of racial/ethnic subgroups in order for results to generalize to U.S. population </a:t>
            </a:r>
          </a:p>
          <a:p>
            <a:pPr marL="812800" lvl="1" indent="-342900">
              <a:spcAft>
                <a:spcPts val="1000"/>
              </a:spcAft>
              <a:buClr>
                <a:srgbClr val="0D57C4"/>
              </a:buClr>
              <a:tabLst>
                <a:tab pos="241935" algn="l"/>
              </a:tabLst>
              <a:defRPr/>
            </a:pPr>
            <a:r>
              <a:rPr lang="en-US" b="1" i="1" u="sng" spc="-5" dirty="0">
                <a:solidFill>
                  <a:prstClr val="black"/>
                </a:solidFill>
                <a:latin typeface="Arial"/>
                <a:cs typeface="Arial"/>
              </a:rPr>
              <a:t>Scientific</a:t>
            </a:r>
            <a:r>
              <a:rPr lang="en-US" spc="-5" dirty="0">
                <a:solidFill>
                  <a:prstClr val="black"/>
                </a:solidFill>
                <a:latin typeface="Arial"/>
                <a:cs typeface="Arial"/>
              </a:rPr>
              <a:t>: Critical to determine if there are differences in safety or efficacy by race/ethnicity</a:t>
            </a:r>
          </a:p>
          <a:p>
            <a:pPr marL="812800" lvl="1" indent="-342900">
              <a:spcAft>
                <a:spcPts val="1000"/>
              </a:spcAft>
              <a:buClr>
                <a:srgbClr val="0D57C4"/>
              </a:buClr>
              <a:tabLst>
                <a:tab pos="241935" algn="l"/>
              </a:tabLst>
              <a:defRPr/>
            </a:pPr>
            <a:r>
              <a:rPr lang="en-US" b="1" i="1" u="sng" spc="-5" dirty="0">
                <a:solidFill>
                  <a:prstClr val="black"/>
                </a:solidFill>
                <a:latin typeface="Arial"/>
                <a:cs typeface="Arial"/>
              </a:rPr>
              <a:t>Ethical: </a:t>
            </a:r>
            <a:r>
              <a:rPr lang="en-US" spc="-5" dirty="0">
                <a:solidFill>
                  <a:prstClr val="black"/>
                </a:solidFill>
                <a:latin typeface="Arial"/>
                <a:cs typeface="Arial"/>
              </a:rPr>
              <a:t>Everyone should have equal access to trials that determine clinical guidelines</a:t>
            </a:r>
          </a:p>
          <a:p>
            <a:endParaRPr lang="en-US" dirty="0"/>
          </a:p>
        </p:txBody>
      </p:sp>
      <p:pic>
        <p:nvPicPr>
          <p:cNvPr id="4" name="Picture 3"/>
          <p:cNvPicPr>
            <a:picLocks noChangeAspect="1"/>
          </p:cNvPicPr>
          <p:nvPr/>
        </p:nvPicPr>
        <p:blipFill rotWithShape="1">
          <a:blip r:embed="rId2"/>
          <a:srcRect r="75962"/>
          <a:stretch/>
        </p:blipFill>
        <p:spPr>
          <a:xfrm>
            <a:off x="56436" y="117282"/>
            <a:ext cx="781764" cy="910624"/>
          </a:xfrm>
          <a:prstGeom prst="rect">
            <a:avLst/>
          </a:prstGeom>
        </p:spPr>
      </p:pic>
    </p:spTree>
    <p:extLst>
      <p:ext uri="{BB962C8B-B14F-4D97-AF65-F5344CB8AC3E}">
        <p14:creationId xmlns:p14="http://schemas.microsoft.com/office/powerpoint/2010/main" val="29841686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607</TotalTime>
  <Words>3162</Words>
  <Application>Microsoft Office PowerPoint</Application>
  <PresentationFormat>Widescreen</PresentationFormat>
  <Paragraphs>414</Paragraphs>
  <Slides>60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ＭＳ Ｐゴシック</vt:lpstr>
      <vt:lpstr>Arial</vt:lpstr>
      <vt:lpstr>Calibri</vt:lpstr>
      <vt:lpstr>Calibri Light</vt:lpstr>
      <vt:lpstr>Times New Roman</vt:lpstr>
      <vt:lpstr>Wingdings</vt:lpstr>
      <vt:lpstr>Office Theme</vt:lpstr>
      <vt:lpstr>PI and Coordinator Webinar</vt:lpstr>
      <vt:lpstr>Site startup/recruitment profile</vt:lpstr>
      <vt:lpstr>Enrollment</vt:lpstr>
      <vt:lpstr>Top enrolling sites – by # randomized</vt:lpstr>
      <vt:lpstr>Top enrolling sites – by randomization rate</vt:lpstr>
      <vt:lpstr>ARCADIA heroes</vt:lpstr>
      <vt:lpstr>Exciting news! ARCADIA-CSI (Cognition and Silent Infarcts) </vt:lpstr>
      <vt:lpstr>Inclusion of Women and Minorities in ARCADIA </vt:lpstr>
      <vt:lpstr>Importance of Inclusion</vt:lpstr>
      <vt:lpstr>Overall Challenges to Inclusion</vt:lpstr>
      <vt:lpstr>Enhancing the Screening Pool</vt:lpstr>
      <vt:lpstr>Promoting ARCADIA In Your Hospital</vt:lpstr>
      <vt:lpstr>Promoting ARCADIA In Your Community</vt:lpstr>
      <vt:lpstr>Converting Eligible to Enrolled</vt:lpstr>
      <vt:lpstr>Recruitment Best Practices</vt:lpstr>
      <vt:lpstr>Motivational Interviewing (MI)</vt:lpstr>
      <vt:lpstr>Retaining enrolled participants</vt:lpstr>
      <vt:lpstr>Optimizing Retention</vt:lpstr>
      <vt:lpstr>NIMICT.com  Toolkit for Recruitment and Retention</vt:lpstr>
      <vt:lpstr>NIMICT.com Tools and Resources</vt:lpstr>
      <vt:lpstr>Questions or Comments?</vt:lpstr>
      <vt:lpstr>Plans to increase recruitment by adding sites</vt:lpstr>
      <vt:lpstr>Potential patient concerned about travel?</vt:lpstr>
      <vt:lpstr>Potential patient concerned about travel?</vt:lpstr>
      <vt:lpstr>Recruitment challenge</vt:lpstr>
      <vt:lpstr>Recruitment challenge</vt:lpstr>
      <vt:lpstr>Other protocol changes</vt:lpstr>
      <vt:lpstr>New payment terms planned</vt:lpstr>
      <vt:lpstr>New payment terms planned</vt:lpstr>
      <vt:lpstr>Consenting process</vt:lpstr>
      <vt:lpstr>Informed Consent </vt:lpstr>
      <vt:lpstr>Determining capacity to consent and use of LAR</vt:lpstr>
      <vt:lpstr>Inappropriate use of LAR/surrogate consent</vt:lpstr>
      <vt:lpstr> Documenting consent for subjects with  non-cognitive impairments </vt:lpstr>
      <vt:lpstr>Obtaining consent from non-English speaking subjects</vt:lpstr>
      <vt:lpstr>Short form consent</vt:lpstr>
      <vt:lpstr>Short Form consent</vt:lpstr>
      <vt:lpstr>Documentation of short form consent</vt:lpstr>
      <vt:lpstr>Consenting process</vt:lpstr>
      <vt:lpstr>Consenting process</vt:lpstr>
      <vt:lpstr>Consenting process</vt:lpstr>
      <vt:lpstr>Consenting process</vt:lpstr>
      <vt:lpstr>Consenting process</vt:lpstr>
      <vt:lpstr>Consenting process</vt:lpstr>
      <vt:lpstr>Consenting process</vt:lpstr>
      <vt:lpstr>Consenting process</vt:lpstr>
      <vt:lpstr>Other consenting FAQs</vt:lpstr>
      <vt:lpstr>Other consenting FAQs</vt:lpstr>
      <vt:lpstr>FAQs</vt:lpstr>
      <vt:lpstr>FAQs</vt:lpstr>
      <vt:lpstr>FAQs</vt:lpstr>
      <vt:lpstr>Tips</vt:lpstr>
      <vt:lpstr>Tips</vt:lpstr>
      <vt:lpstr>Lab Core reminders</vt:lpstr>
      <vt:lpstr>Lab Core reminders</vt:lpstr>
      <vt:lpstr>Lab Core reminders</vt:lpstr>
      <vt:lpstr>Lab Core reminders</vt:lpstr>
      <vt:lpstr>Lab Core reminders</vt:lpstr>
      <vt:lpstr>PROMIS Assessments</vt:lpstr>
      <vt:lpstr>Feel free to reach out!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Chen</dc:creator>
  <cp:lastModifiedBy>Sester, Regina (sesterrj)</cp:lastModifiedBy>
  <cp:revision>195</cp:revision>
  <dcterms:created xsi:type="dcterms:W3CDTF">2017-08-22T21:44:43Z</dcterms:created>
  <dcterms:modified xsi:type="dcterms:W3CDTF">2019-02-26T11:25:23Z</dcterms:modified>
</cp:coreProperties>
</file>