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7" r:id="rId2"/>
    <p:sldId id="260" r:id="rId3"/>
    <p:sldId id="303" r:id="rId4"/>
    <p:sldId id="293" r:id="rId5"/>
    <p:sldId id="304" r:id="rId6"/>
    <p:sldId id="331" r:id="rId7"/>
    <p:sldId id="284" r:id="rId8"/>
    <p:sldId id="297" r:id="rId9"/>
    <p:sldId id="298" r:id="rId10"/>
    <p:sldId id="290" r:id="rId11"/>
    <p:sldId id="300" r:id="rId12"/>
    <p:sldId id="301" r:id="rId13"/>
    <p:sldId id="296" r:id="rId14"/>
    <p:sldId id="299" r:id="rId15"/>
    <p:sldId id="265" r:id="rId16"/>
    <p:sldId id="305" r:id="rId17"/>
    <p:sldId id="306" r:id="rId18"/>
    <p:sldId id="307" r:id="rId19"/>
    <p:sldId id="308" r:id="rId20"/>
    <p:sldId id="309" r:id="rId21"/>
    <p:sldId id="330" r:id="rId22"/>
    <p:sldId id="310" r:id="rId23"/>
    <p:sldId id="318" r:id="rId24"/>
    <p:sldId id="321" r:id="rId25"/>
    <p:sldId id="319" r:id="rId26"/>
    <p:sldId id="320" r:id="rId27"/>
    <p:sldId id="311" r:id="rId28"/>
    <p:sldId id="323" r:id="rId29"/>
    <p:sldId id="324" r:id="rId30"/>
    <p:sldId id="325" r:id="rId31"/>
    <p:sldId id="314" r:id="rId32"/>
    <p:sldId id="327" r:id="rId33"/>
    <p:sldId id="328" r:id="rId34"/>
    <p:sldId id="329" r:id="rId35"/>
    <p:sldId id="335" r:id="rId36"/>
    <p:sldId id="333" r:id="rId37"/>
    <p:sldId id="334" r:id="rId38"/>
    <p:sldId id="326" r:id="rId39"/>
    <p:sldId id="27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46"/>
    <p:restoredTop sz="94643"/>
  </p:normalViewPr>
  <p:slideViewPr>
    <p:cSldViewPr snapToGrid="0" snapToObjects="1">
      <p:cViewPr varScale="1">
        <p:scale>
          <a:sx n="118" d="100"/>
          <a:sy n="118" d="100"/>
        </p:scale>
        <p:origin x="2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B3A38-BAAF-C341-8873-BDCBB3090266}"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0FEA1-91FE-6640-ADBF-4D08DDDBD880}" type="slidenum">
              <a:rPr lang="en-US" smtClean="0"/>
              <a:t>‹#›</a:t>
            </a:fld>
            <a:endParaRPr lang="en-US"/>
          </a:p>
        </p:txBody>
      </p:sp>
    </p:spTree>
    <p:extLst>
      <p:ext uri="{BB962C8B-B14F-4D97-AF65-F5344CB8AC3E}">
        <p14:creationId xmlns:p14="http://schemas.microsoft.com/office/powerpoint/2010/main" val="130586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B0FEA1-91FE-6640-ADBF-4D08DDDBD880}" type="slidenum">
              <a:rPr lang="en-US" smtClean="0"/>
              <a:t>8</a:t>
            </a:fld>
            <a:endParaRPr lang="en-US"/>
          </a:p>
        </p:txBody>
      </p:sp>
    </p:spTree>
    <p:extLst>
      <p:ext uri="{BB962C8B-B14F-4D97-AF65-F5344CB8AC3E}">
        <p14:creationId xmlns:p14="http://schemas.microsoft.com/office/powerpoint/2010/main" val="132588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88057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37779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295103"/>
            <a:ext cx="10515600" cy="13290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8140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a:xfrm>
            <a:off x="838200" y="1825625"/>
            <a:ext cx="10515600" cy="37826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4132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73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940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5270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64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41939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04112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187440"/>
            <a:ext cx="12192000" cy="670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7826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38199" y="5658539"/>
            <a:ext cx="1086294" cy="1050335"/>
          </a:xfrm>
          <a:prstGeom prst="rect">
            <a:avLst/>
          </a:prstGeom>
        </p:spPr>
      </p:pic>
      <p:pic>
        <p:nvPicPr>
          <p:cNvPr id="4" name="Picture 3"/>
          <p:cNvPicPr>
            <a:picLocks noChangeAspect="1"/>
          </p:cNvPicPr>
          <p:nvPr userDrawn="1"/>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11234" y="6326372"/>
            <a:ext cx="1842566" cy="388233"/>
          </a:xfrm>
          <a:prstGeom prst="rect">
            <a:avLst/>
          </a:prstGeom>
        </p:spPr>
      </p:pic>
    </p:spTree>
    <p:extLst>
      <p:ext uri="{BB962C8B-B14F-4D97-AF65-F5344CB8AC3E}">
        <p14:creationId xmlns:p14="http://schemas.microsoft.com/office/powerpoint/2010/main" val="121623355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ebdcu.musc.edu/campu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3.xml"/><Relationship Id="rId4" Type="http://schemas.openxmlformats.org/officeDocument/2006/relationships/image" Target="../media/image3.tiff"/></Relationships>
</file>

<file path=ppt/slides/_rels/slide3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3.xml"/><Relationship Id="rId4" Type="http://schemas.openxmlformats.org/officeDocument/2006/relationships/image" Target="../media/image13.tiff"/></Relationships>
</file>

<file path=ppt/slides/_rels/slide3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mailto:strokenet@ucmail.uc.edu"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 and Coordinator Webinar</a:t>
            </a:r>
          </a:p>
        </p:txBody>
      </p:sp>
      <p:sp>
        <p:nvSpPr>
          <p:cNvPr id="3" name="Text Placeholder 2"/>
          <p:cNvSpPr>
            <a:spLocks noGrp="1"/>
          </p:cNvSpPr>
          <p:nvPr>
            <p:ph type="body" idx="1"/>
          </p:nvPr>
        </p:nvSpPr>
        <p:spPr/>
        <p:txBody>
          <a:bodyPr/>
          <a:lstStyle/>
          <a:p>
            <a:r>
              <a:rPr lang="en-US" dirty="0"/>
              <a:t>October 23, 2018</a:t>
            </a:r>
          </a:p>
          <a:p>
            <a:endParaRPr lang="en-US" dirty="0"/>
          </a:p>
        </p:txBody>
      </p:sp>
    </p:spTree>
    <p:extLst>
      <p:ext uri="{BB962C8B-B14F-4D97-AF65-F5344CB8AC3E}">
        <p14:creationId xmlns:p14="http://schemas.microsoft.com/office/powerpoint/2010/main" val="1917248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Informed Consent-Short Form</a:t>
            </a:r>
          </a:p>
        </p:txBody>
      </p:sp>
      <p:sp>
        <p:nvSpPr>
          <p:cNvPr id="4" name="Content Placeholder 3"/>
          <p:cNvSpPr>
            <a:spLocks noGrp="1"/>
          </p:cNvSpPr>
          <p:nvPr>
            <p:ph idx="1"/>
          </p:nvPr>
        </p:nvSpPr>
        <p:spPr>
          <a:xfrm>
            <a:off x="838200" y="1376517"/>
            <a:ext cx="10515600" cy="4231804"/>
          </a:xfrm>
        </p:spPr>
        <p:txBody>
          <a:bodyPr>
            <a:normAutofit fontScale="77500" lnSpcReduction="20000"/>
          </a:bodyPr>
          <a:lstStyle/>
          <a:p>
            <a:pPr marL="0" indent="0">
              <a:buNone/>
            </a:pPr>
            <a:r>
              <a:rPr lang="en-US" dirty="0"/>
              <a:t>If you have a non-English speaking subject and you are going to use the short form in that subjects native language: </a:t>
            </a:r>
          </a:p>
          <a:p>
            <a:pPr>
              <a:buFont typeface="Wingdings" panose="05000000000000000000" pitchFamily="2" charset="2"/>
              <a:buChar char="q"/>
            </a:pPr>
            <a:r>
              <a:rPr lang="en-US" dirty="0"/>
              <a:t>The subject should read and sign the short form</a:t>
            </a:r>
          </a:p>
          <a:p>
            <a:pPr>
              <a:buFont typeface="Wingdings" panose="05000000000000000000" pitchFamily="2" charset="2"/>
              <a:buChar char="q"/>
            </a:pPr>
            <a:r>
              <a:rPr lang="en-US" dirty="0"/>
              <a:t>A study team member who has been delegated responsibility to obtain consent should  perform the consent process orally.  If the person obtaining consent is not fluent in the subject’s native language, a translator should be used.</a:t>
            </a:r>
          </a:p>
          <a:p>
            <a:pPr>
              <a:buFont typeface="Wingdings" panose="05000000000000000000" pitchFamily="2" charset="2"/>
              <a:buChar char="q"/>
            </a:pPr>
            <a:r>
              <a:rPr lang="en-US" dirty="0"/>
              <a:t> A witness, who is fluent in both English and the subject’s native language must witness the entire consent process.  If a translator is used, the translator may serve as witness.  The witness/translator will sign the English consent as well as the short form as the “witness” </a:t>
            </a:r>
          </a:p>
          <a:p>
            <a:pPr>
              <a:buFont typeface="Wingdings" panose="05000000000000000000" pitchFamily="2" charset="2"/>
              <a:buChar char="q"/>
            </a:pPr>
            <a:r>
              <a:rPr lang="en-US" dirty="0"/>
              <a:t> The study team member who obtains consent must sign the English ICF.  A copy of the short form and English ICF must be provided to the participant.  </a:t>
            </a:r>
          </a:p>
          <a:p>
            <a:pPr>
              <a:buFont typeface="Wingdings" panose="05000000000000000000" pitchFamily="2" charset="2"/>
              <a:buChar char="q"/>
            </a:pPr>
            <a:r>
              <a:rPr lang="en-US" dirty="0"/>
              <a:t>Notify the project manager who will request a fully translated consent in that language to be signed by the subject within 30 days.</a:t>
            </a:r>
          </a:p>
        </p:txBody>
      </p:sp>
    </p:spTree>
    <p:extLst>
      <p:ext uri="{BB962C8B-B14F-4D97-AF65-F5344CB8AC3E}">
        <p14:creationId xmlns:p14="http://schemas.microsoft.com/office/powerpoint/2010/main" val="4003272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Core Lab reminders</a:t>
            </a:r>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a:t>Be sure to fill the tubes as much as possible. The core lab has had several specimens that they were unable to run the NT-</a:t>
            </a:r>
            <a:r>
              <a:rPr lang="en-US" dirty="0" err="1"/>
              <a:t>ProBNP</a:t>
            </a:r>
            <a:r>
              <a:rPr lang="en-US" dirty="0"/>
              <a:t> on due to insufficient blood.</a:t>
            </a:r>
          </a:p>
          <a:p>
            <a:pPr>
              <a:buFont typeface="Wingdings" panose="05000000000000000000" pitchFamily="2" charset="2"/>
              <a:buChar char="q"/>
            </a:pPr>
            <a:r>
              <a:rPr lang="en-US" dirty="0"/>
              <a:t>If you have an expired tube, you can go ahead and use it if you need to. Then please reach out to the core lab and notify them to replace any additional expired tubes at your site. </a:t>
            </a:r>
          </a:p>
        </p:txBody>
      </p:sp>
    </p:spTree>
    <p:extLst>
      <p:ext uri="{BB962C8B-B14F-4D97-AF65-F5344CB8AC3E}">
        <p14:creationId xmlns:p14="http://schemas.microsoft.com/office/powerpoint/2010/main" val="2992487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Reminders about “end of study” </a:t>
            </a:r>
          </a:p>
        </p:txBody>
      </p:sp>
      <p:sp>
        <p:nvSpPr>
          <p:cNvPr id="3" name="Content Placeholder 2"/>
          <p:cNvSpPr>
            <a:spLocks noGrp="1"/>
          </p:cNvSpPr>
          <p:nvPr>
            <p:ph idx="1"/>
          </p:nvPr>
        </p:nvSpPr>
        <p:spPr/>
        <p:txBody>
          <a:bodyPr/>
          <a:lstStyle/>
          <a:p>
            <a:pPr marL="0" indent="0">
              <a:buNone/>
            </a:pPr>
            <a:r>
              <a:rPr lang="en-US" dirty="0"/>
              <a:t>When a subject </a:t>
            </a:r>
            <a:r>
              <a:rPr lang="en-US" b="1" dirty="0"/>
              <a:t>terminates</a:t>
            </a:r>
            <a:r>
              <a:rPr lang="en-US" dirty="0"/>
              <a:t> from the study, either due to an outcome event or some other reason:</a:t>
            </a:r>
          </a:p>
          <a:p>
            <a:pPr marL="0" indent="0">
              <a:buNone/>
            </a:pPr>
            <a:r>
              <a:rPr lang="en-US" dirty="0"/>
              <a:t>The 30 Day Post Study Medication Termination &amp; End of Study Visit should be added </a:t>
            </a:r>
            <a:r>
              <a:rPr lang="en-US" b="1" dirty="0"/>
              <a:t>30 days after the subject terminates study drug              </a:t>
            </a:r>
            <a:r>
              <a:rPr lang="en-US" dirty="0"/>
              <a:t>or 30 days after the subject completes the study.</a:t>
            </a:r>
          </a:p>
          <a:p>
            <a:pPr marL="0" indent="0">
              <a:buNone/>
            </a:pPr>
            <a:r>
              <a:rPr lang="en-US" dirty="0"/>
              <a:t>If a subject comes off study medication due to Atrial Fib or some other reason that is </a:t>
            </a:r>
            <a:r>
              <a:rPr lang="en-US" u="sng" dirty="0"/>
              <a:t>not</a:t>
            </a:r>
            <a:r>
              <a:rPr lang="en-US" dirty="0"/>
              <a:t> an outcome event, we want to continue to follow them.</a:t>
            </a:r>
          </a:p>
          <a:p>
            <a:pPr marL="0" indent="0">
              <a:buNone/>
            </a:pPr>
            <a:endParaRPr lang="en-US" dirty="0"/>
          </a:p>
          <a:p>
            <a:endParaRPr lang="en-US" dirty="0"/>
          </a:p>
        </p:txBody>
      </p:sp>
    </p:spTree>
    <p:extLst>
      <p:ext uri="{BB962C8B-B14F-4D97-AF65-F5344CB8AC3E}">
        <p14:creationId xmlns:p14="http://schemas.microsoft.com/office/powerpoint/2010/main" val="4121410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Re-training </a:t>
            </a:r>
          </a:p>
        </p:txBody>
      </p:sp>
      <p:sp>
        <p:nvSpPr>
          <p:cNvPr id="3" name="Content Placeholder 2"/>
          <p:cNvSpPr>
            <a:spLocks noGrp="1"/>
          </p:cNvSpPr>
          <p:nvPr>
            <p:ph idx="1"/>
          </p:nvPr>
        </p:nvSpPr>
        <p:spPr>
          <a:xfrm>
            <a:off x="838200" y="1445343"/>
            <a:ext cx="10515600" cy="4162978"/>
          </a:xfrm>
        </p:spPr>
        <p:txBody>
          <a:bodyPr>
            <a:normAutofit fontScale="92500"/>
          </a:bodyPr>
          <a:lstStyle/>
          <a:p>
            <a:pPr>
              <a:buFont typeface="Wingdings" panose="05000000000000000000" pitchFamily="2" charset="2"/>
              <a:buChar char="q"/>
            </a:pPr>
            <a:r>
              <a:rPr lang="en-US" dirty="0"/>
              <a:t>If your site has not consented any subjects in previous 3 months you will receive an email notification that retraining will be required if you do not consent any subject within the next 6 weeks.</a:t>
            </a:r>
          </a:p>
          <a:p>
            <a:pPr>
              <a:buFont typeface="Wingdings" panose="05000000000000000000" pitchFamily="2" charset="2"/>
              <a:buChar char="q"/>
            </a:pPr>
            <a:r>
              <a:rPr lang="en-US" dirty="0"/>
              <a:t>The retraining will consist of the Site PI reviewing the Investigator slides on the campus training website </a:t>
            </a:r>
            <a:r>
              <a:rPr lang="en-US" dirty="0">
                <a:hlinkClick r:id="rId2"/>
              </a:rPr>
              <a:t>https://webdcu.musc.edu/campus/</a:t>
            </a:r>
            <a:r>
              <a:rPr lang="en-US" dirty="0"/>
              <a:t> and reviewing the trial details with his/her team.</a:t>
            </a:r>
          </a:p>
          <a:p>
            <a:pPr>
              <a:buFont typeface="Wingdings" panose="05000000000000000000" pitchFamily="2" charset="2"/>
              <a:buChar char="q"/>
            </a:pPr>
            <a:r>
              <a:rPr lang="en-US" dirty="0"/>
              <a:t>The Site PI will be required to sign a re-training attestation form also located on the campus training website and uploading this to </a:t>
            </a:r>
            <a:r>
              <a:rPr lang="en-US" dirty="0" err="1"/>
              <a:t>WebDCU</a:t>
            </a:r>
            <a:r>
              <a:rPr lang="en-US" dirty="0"/>
              <a:t>.</a:t>
            </a:r>
          </a:p>
          <a:p>
            <a:pPr>
              <a:buFont typeface="Wingdings" panose="05000000000000000000" pitchFamily="2" charset="2"/>
              <a:buChar char="q"/>
            </a:pPr>
            <a:r>
              <a:rPr lang="en-US" dirty="0"/>
              <a:t>The ARCADIA team may also request a phone call with the site to discuss screening and recruitment strategies.  </a:t>
            </a:r>
          </a:p>
        </p:txBody>
      </p:sp>
    </p:spTree>
    <p:extLst>
      <p:ext uri="{BB962C8B-B14F-4D97-AF65-F5344CB8AC3E}">
        <p14:creationId xmlns:p14="http://schemas.microsoft.com/office/powerpoint/2010/main" val="87330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ARCADIA Subject Payments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dirty="0"/>
              <a:t>You do not have to request payments. These will be made automatically. </a:t>
            </a:r>
          </a:p>
          <a:p>
            <a:pPr>
              <a:buFont typeface="Wingdings" panose="05000000000000000000" pitchFamily="2" charset="2"/>
              <a:buChar char="q"/>
            </a:pPr>
            <a:r>
              <a:rPr lang="en-US" dirty="0"/>
              <a:t>Invoices for study visits will be paid once the visit is marked “ready” in </a:t>
            </a:r>
            <a:r>
              <a:rPr lang="en-US" dirty="0" err="1"/>
              <a:t>WebDCU</a:t>
            </a:r>
            <a:r>
              <a:rPr lang="en-US" dirty="0"/>
              <a:t>.</a:t>
            </a:r>
          </a:p>
          <a:p>
            <a:pPr>
              <a:buFont typeface="Wingdings" panose="05000000000000000000" pitchFamily="2" charset="2"/>
              <a:buChar char="q"/>
            </a:pPr>
            <a:r>
              <a:rPr lang="en-US" dirty="0"/>
              <a:t>To become ready for payment, all required CRFs for that visit must be completed and any DCRs or rule violations addressed.</a:t>
            </a:r>
          </a:p>
          <a:p>
            <a:pPr>
              <a:buFont typeface="Wingdings" panose="05000000000000000000" pitchFamily="2" charset="2"/>
              <a:buChar char="q"/>
            </a:pPr>
            <a:r>
              <a:rPr lang="en-US" dirty="0"/>
              <a:t>Primary Study Coordinator and PIs will be given access to view </a:t>
            </a:r>
            <a:r>
              <a:rPr lang="en-US" b="1" i="1" dirty="0"/>
              <a:t>Site Invoice Payments</a:t>
            </a:r>
            <a:r>
              <a:rPr lang="en-US" dirty="0"/>
              <a:t> in </a:t>
            </a:r>
            <a:r>
              <a:rPr lang="en-US" dirty="0" err="1"/>
              <a:t>WebDCU</a:t>
            </a:r>
            <a:r>
              <a:rPr lang="en-US" dirty="0"/>
              <a:t>™ under the </a:t>
            </a:r>
            <a:r>
              <a:rPr lang="en-US" b="1" i="1" dirty="0"/>
              <a:t>Site Management </a:t>
            </a:r>
            <a:r>
              <a:rPr lang="en-US" dirty="0"/>
              <a:t>tab. </a:t>
            </a:r>
          </a:p>
        </p:txBody>
      </p:sp>
    </p:spTree>
    <p:extLst>
      <p:ext uri="{BB962C8B-B14F-4D97-AF65-F5344CB8AC3E}">
        <p14:creationId xmlns:p14="http://schemas.microsoft.com/office/powerpoint/2010/main" val="2166695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FAQs</a:t>
            </a:r>
          </a:p>
        </p:txBody>
      </p:sp>
      <p:sp>
        <p:nvSpPr>
          <p:cNvPr id="3" name="Content Placeholder 2"/>
          <p:cNvSpPr>
            <a:spLocks noGrp="1"/>
          </p:cNvSpPr>
          <p:nvPr>
            <p:ph idx="1"/>
          </p:nvPr>
        </p:nvSpPr>
        <p:spPr/>
        <p:txBody>
          <a:bodyPr>
            <a:normAutofit fontScale="92500" lnSpcReduction="10000"/>
          </a:bodyPr>
          <a:lstStyle/>
          <a:p>
            <a:r>
              <a:rPr lang="en-US" i="1" dirty="0"/>
              <a:t>Question</a:t>
            </a:r>
            <a:r>
              <a:rPr lang="en-US" dirty="0"/>
              <a:t>: Is migraine an exclusion?</a:t>
            </a:r>
          </a:p>
          <a:p>
            <a:r>
              <a:rPr lang="en-US" i="1" dirty="0"/>
              <a:t>Answer</a:t>
            </a:r>
            <a:r>
              <a:rPr lang="en-US" dirty="0"/>
              <a:t>:</a:t>
            </a:r>
          </a:p>
          <a:p>
            <a:pPr lvl="1"/>
            <a:r>
              <a:rPr lang="en-US" dirty="0"/>
              <a:t>For migraine to be an exclusion, the treating clinician, the site investigator or both would have to conclude that migraine is the cause of the ischemic stroke, not just one of several potential risk factors for stroke.</a:t>
            </a:r>
          </a:p>
          <a:p>
            <a:pPr lvl="1"/>
            <a:r>
              <a:rPr lang="en-US" dirty="0"/>
              <a:t>Calling “migraine” as the cause of stroke usually a very unsure diagnosis or exclusion.</a:t>
            </a:r>
            <a:endParaRPr lang="en-US" sz="2800" dirty="0"/>
          </a:p>
          <a:p>
            <a:pPr lvl="1"/>
            <a:r>
              <a:rPr lang="en-US" dirty="0"/>
              <a:t>If they were in the midst of a bad and typical migraine with focal symptoms then confirmed on MRI to be stroke, and the investigator thinks directly related, then they should be excluded.</a:t>
            </a:r>
            <a:endParaRPr lang="en-US" sz="2800" dirty="0"/>
          </a:p>
          <a:p>
            <a:pPr lvl="1"/>
            <a:r>
              <a:rPr lang="en-US" dirty="0"/>
              <a:t>If there is just a history of migraine, or just some headache with the stroke they could be enrolled if meet all other criteria</a:t>
            </a:r>
            <a:endParaRPr lang="en-US" sz="2800" dirty="0"/>
          </a:p>
        </p:txBody>
      </p:sp>
    </p:spTree>
    <p:extLst>
      <p:ext uri="{BB962C8B-B14F-4D97-AF65-F5344CB8AC3E}">
        <p14:creationId xmlns:p14="http://schemas.microsoft.com/office/powerpoint/2010/main" val="4066064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FAQs</a:t>
            </a:r>
          </a:p>
        </p:txBody>
      </p:sp>
      <p:sp>
        <p:nvSpPr>
          <p:cNvPr id="3" name="Content Placeholder 2"/>
          <p:cNvSpPr>
            <a:spLocks noGrp="1"/>
          </p:cNvSpPr>
          <p:nvPr>
            <p:ph idx="1"/>
          </p:nvPr>
        </p:nvSpPr>
        <p:spPr/>
        <p:txBody>
          <a:bodyPr>
            <a:normAutofit fontScale="85000" lnSpcReduction="20000"/>
          </a:bodyPr>
          <a:lstStyle/>
          <a:p>
            <a:r>
              <a:rPr lang="en-US" i="1" dirty="0"/>
              <a:t>Question</a:t>
            </a:r>
            <a:r>
              <a:rPr lang="en-US" dirty="0"/>
              <a:t>: What degree of “hemorrhagic transformation of index stroke” is allowable?</a:t>
            </a:r>
          </a:p>
          <a:p>
            <a:r>
              <a:rPr lang="en-US" i="1" dirty="0"/>
              <a:t>Answer</a:t>
            </a:r>
            <a:r>
              <a:rPr lang="en-US" dirty="0"/>
              <a:t>:</a:t>
            </a:r>
          </a:p>
          <a:p>
            <a:pPr lvl="1"/>
            <a:r>
              <a:rPr lang="en-US" dirty="0"/>
              <a:t>Hemorrhagic transformation of the index stroke refers to clinically symptomatic or radiographically significant hemorrhagic transformation. </a:t>
            </a:r>
          </a:p>
          <a:p>
            <a:pPr lvl="1"/>
            <a:r>
              <a:rPr lang="en-US" dirty="0"/>
              <a:t>Such a hemorrhagic transformation is visible on CT or detected on MRI as a well-delineated hematoma with or without mass effect. </a:t>
            </a:r>
          </a:p>
          <a:p>
            <a:pPr lvl="1"/>
            <a:r>
              <a:rPr lang="en-US" dirty="0"/>
              <a:t>This combination of clinical and imaging findings would not exclude the patient from being randomized in the trial but should prompt treating clinicians and investigators to delay initiation of study drug for at least 2 weeks. </a:t>
            </a:r>
          </a:p>
          <a:p>
            <a:pPr lvl="1"/>
            <a:r>
              <a:rPr lang="en-US" dirty="0"/>
              <a:t>For clinically asymptomatic imaging changes consistent with petechial hemorrhage in the bed of the infarct, no restrictions would apply on when to start study drug, and the treating clinicians and investigator would decide when to start study drug.</a:t>
            </a:r>
            <a:endParaRPr lang="en-US" sz="2000" dirty="0"/>
          </a:p>
        </p:txBody>
      </p:sp>
    </p:spTree>
    <p:extLst>
      <p:ext uri="{BB962C8B-B14F-4D97-AF65-F5344CB8AC3E}">
        <p14:creationId xmlns:p14="http://schemas.microsoft.com/office/powerpoint/2010/main" val="658012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54FC-F749-C84E-B6A1-5039511755D8}"/>
              </a:ext>
            </a:extLst>
          </p:cNvPr>
          <p:cNvSpPr>
            <a:spLocks noGrp="1"/>
          </p:cNvSpPr>
          <p:nvPr>
            <p:ph type="title"/>
          </p:nvPr>
        </p:nvSpPr>
        <p:spPr/>
        <p:txBody>
          <a:bodyPr/>
          <a:lstStyle/>
          <a:p>
            <a:r>
              <a:rPr lang="en-US" dirty="0"/>
              <a:t>Please check with SNF/rehab</a:t>
            </a:r>
          </a:p>
        </p:txBody>
      </p:sp>
      <p:sp>
        <p:nvSpPr>
          <p:cNvPr id="3" name="Content Placeholder 2">
            <a:extLst>
              <a:ext uri="{FF2B5EF4-FFF2-40B4-BE49-F238E27FC236}">
                <a16:creationId xmlns:a16="http://schemas.microsoft.com/office/drawing/2014/main" id="{C0DA77EE-37F7-9642-8CB6-08098A25401C}"/>
              </a:ext>
            </a:extLst>
          </p:cNvPr>
          <p:cNvSpPr>
            <a:spLocks noGrp="1"/>
          </p:cNvSpPr>
          <p:nvPr>
            <p:ph idx="1"/>
          </p:nvPr>
        </p:nvSpPr>
        <p:spPr/>
        <p:txBody>
          <a:bodyPr/>
          <a:lstStyle/>
          <a:p>
            <a:r>
              <a:rPr lang="en-US" dirty="0"/>
              <a:t>Please check with SNF/rehab about whether they will allow study drug to be taken</a:t>
            </a:r>
          </a:p>
          <a:p>
            <a:r>
              <a:rPr lang="en-US" dirty="0"/>
              <a:t>If not, please delay randomization until after discharge from SNF/rehab</a:t>
            </a:r>
          </a:p>
        </p:txBody>
      </p:sp>
    </p:spTree>
    <p:extLst>
      <p:ext uri="{BB962C8B-B14F-4D97-AF65-F5344CB8AC3E}">
        <p14:creationId xmlns:p14="http://schemas.microsoft.com/office/powerpoint/2010/main" val="734815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2FB6F-4783-DB43-A3FC-849F1A50B408}"/>
              </a:ext>
            </a:extLst>
          </p:cNvPr>
          <p:cNvSpPr>
            <a:spLocks noGrp="1"/>
          </p:cNvSpPr>
          <p:nvPr>
            <p:ph type="title"/>
          </p:nvPr>
        </p:nvSpPr>
        <p:spPr>
          <a:xfrm>
            <a:off x="838199" y="365125"/>
            <a:ext cx="10680865" cy="1325563"/>
          </a:xfrm>
        </p:spPr>
        <p:txBody>
          <a:bodyPr/>
          <a:lstStyle/>
          <a:p>
            <a:r>
              <a:rPr lang="en-US" dirty="0"/>
              <a:t>Please complete CCS form for recurrent stroke</a:t>
            </a:r>
          </a:p>
        </p:txBody>
      </p:sp>
      <p:sp>
        <p:nvSpPr>
          <p:cNvPr id="3" name="Content Placeholder 2">
            <a:extLst>
              <a:ext uri="{FF2B5EF4-FFF2-40B4-BE49-F238E27FC236}">
                <a16:creationId xmlns:a16="http://schemas.microsoft.com/office/drawing/2014/main" id="{C91392E4-4003-1E49-B150-9A46191D3AE5}"/>
              </a:ext>
            </a:extLst>
          </p:cNvPr>
          <p:cNvSpPr>
            <a:spLocks noGrp="1"/>
          </p:cNvSpPr>
          <p:nvPr>
            <p:ph idx="1"/>
          </p:nvPr>
        </p:nvSpPr>
        <p:spPr/>
        <p:txBody>
          <a:bodyPr/>
          <a:lstStyle/>
          <a:p>
            <a:r>
              <a:rPr lang="en-US" dirty="0"/>
              <a:t>Online module as detailed in MOP</a:t>
            </a:r>
          </a:p>
          <a:p>
            <a:r>
              <a:rPr lang="en-US" dirty="0"/>
              <a:t>Only for cases of recurrent stroke after randomization—not needed for baseline (index) stroke!</a:t>
            </a:r>
          </a:p>
          <a:p>
            <a:r>
              <a:rPr lang="en-US" dirty="0"/>
              <a:t>Please cut and paste text from CCS website to </a:t>
            </a:r>
            <a:r>
              <a:rPr lang="en-US" dirty="0" err="1"/>
              <a:t>WebDCU</a:t>
            </a:r>
            <a:endParaRPr lang="en-US" dirty="0"/>
          </a:p>
          <a:p>
            <a:r>
              <a:rPr lang="en-US" dirty="0"/>
              <a:t>Having data on recurrent stroke subtype will help us tremendously!</a:t>
            </a:r>
          </a:p>
        </p:txBody>
      </p:sp>
    </p:spTree>
    <p:extLst>
      <p:ext uri="{BB962C8B-B14F-4D97-AF65-F5344CB8AC3E}">
        <p14:creationId xmlns:p14="http://schemas.microsoft.com/office/powerpoint/2010/main" val="2372209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89D1-33D8-FB44-BD11-1CA2F12846AB}"/>
              </a:ext>
            </a:extLst>
          </p:cNvPr>
          <p:cNvSpPr>
            <a:spLocks noGrp="1"/>
          </p:cNvSpPr>
          <p:nvPr>
            <p:ph type="title"/>
          </p:nvPr>
        </p:nvSpPr>
        <p:spPr/>
        <p:txBody>
          <a:bodyPr/>
          <a:lstStyle/>
          <a:p>
            <a:r>
              <a:rPr lang="en-US" dirty="0"/>
              <a:t>Please check for duplicate consent!</a:t>
            </a:r>
          </a:p>
        </p:txBody>
      </p:sp>
      <p:sp>
        <p:nvSpPr>
          <p:cNvPr id="3" name="Content Placeholder 2">
            <a:extLst>
              <a:ext uri="{FF2B5EF4-FFF2-40B4-BE49-F238E27FC236}">
                <a16:creationId xmlns:a16="http://schemas.microsoft.com/office/drawing/2014/main" id="{7756423E-B7EA-A840-9AD2-C87A5E2985B4}"/>
              </a:ext>
            </a:extLst>
          </p:cNvPr>
          <p:cNvSpPr>
            <a:spLocks noGrp="1"/>
          </p:cNvSpPr>
          <p:nvPr>
            <p:ph idx="1"/>
          </p:nvPr>
        </p:nvSpPr>
        <p:spPr/>
        <p:txBody>
          <a:bodyPr/>
          <a:lstStyle/>
          <a:p>
            <a:r>
              <a:rPr lang="en-US" dirty="0"/>
              <a:t>Please ask patient if they have already consented for this trial at another site</a:t>
            </a:r>
          </a:p>
          <a:p>
            <a:r>
              <a:rPr lang="en-US" dirty="0"/>
              <a:t>We have no way to check for this centrally, and it has happened!</a:t>
            </a:r>
          </a:p>
        </p:txBody>
      </p:sp>
    </p:spTree>
    <p:extLst>
      <p:ext uri="{BB962C8B-B14F-4D97-AF65-F5344CB8AC3E}">
        <p14:creationId xmlns:p14="http://schemas.microsoft.com/office/powerpoint/2010/main" val="2317071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Site startup</a:t>
            </a:r>
          </a:p>
        </p:txBody>
      </p:sp>
      <p:sp>
        <p:nvSpPr>
          <p:cNvPr id="3" name="Content Placeholder 2"/>
          <p:cNvSpPr>
            <a:spLocks noGrp="1"/>
          </p:cNvSpPr>
          <p:nvPr>
            <p:ph idx="1"/>
          </p:nvPr>
        </p:nvSpPr>
        <p:spPr/>
        <p:txBody>
          <a:bodyPr/>
          <a:lstStyle/>
          <a:p>
            <a:pPr marL="0" indent="0">
              <a:buNone/>
            </a:pPr>
            <a:r>
              <a:rPr lang="en-US" dirty="0"/>
              <a:t>In past month:</a:t>
            </a:r>
          </a:p>
          <a:p>
            <a:r>
              <a:rPr lang="en-US" dirty="0"/>
              <a:t>95 → 100 sites released to enroll</a:t>
            </a:r>
          </a:p>
          <a:p>
            <a:r>
              <a:rPr lang="en-US" dirty="0"/>
              <a:t>39 → 45 sites with at least one randomization</a:t>
            </a:r>
          </a:p>
          <a:p>
            <a:r>
              <a:rPr lang="en-US" dirty="0"/>
              <a:t>79 sites with at least one consent</a:t>
            </a:r>
          </a:p>
        </p:txBody>
      </p:sp>
    </p:spTree>
    <p:extLst>
      <p:ext uri="{BB962C8B-B14F-4D97-AF65-F5344CB8AC3E}">
        <p14:creationId xmlns:p14="http://schemas.microsoft.com/office/powerpoint/2010/main" val="837487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ADC5-DAC6-9445-AB2D-478DA3D571A9}"/>
              </a:ext>
            </a:extLst>
          </p:cNvPr>
          <p:cNvSpPr>
            <a:spLocks noGrp="1"/>
          </p:cNvSpPr>
          <p:nvPr>
            <p:ph type="title"/>
          </p:nvPr>
        </p:nvSpPr>
        <p:spPr/>
        <p:txBody>
          <a:bodyPr/>
          <a:lstStyle/>
          <a:p>
            <a:r>
              <a:rPr lang="en-US" dirty="0"/>
              <a:t>Useful tidbit from U. of Iowa site</a:t>
            </a:r>
          </a:p>
        </p:txBody>
      </p:sp>
      <p:sp>
        <p:nvSpPr>
          <p:cNvPr id="3" name="Content Placeholder 2">
            <a:extLst>
              <a:ext uri="{FF2B5EF4-FFF2-40B4-BE49-F238E27FC236}">
                <a16:creationId xmlns:a16="http://schemas.microsoft.com/office/drawing/2014/main" id="{85EC3A4A-E151-F345-9EBF-0AE93E6C8AF7}"/>
              </a:ext>
            </a:extLst>
          </p:cNvPr>
          <p:cNvSpPr>
            <a:spLocks noGrp="1"/>
          </p:cNvSpPr>
          <p:nvPr>
            <p:ph idx="1"/>
          </p:nvPr>
        </p:nvSpPr>
        <p:spPr/>
        <p:txBody>
          <a:bodyPr/>
          <a:lstStyle/>
          <a:p>
            <a:r>
              <a:rPr lang="en-US" dirty="0"/>
              <a:t>May be helpful to tell patients who had mechanical thrombectomy that the use of this procedure was only possible because of prior patients who agreed to participate in clinical trials</a:t>
            </a:r>
          </a:p>
        </p:txBody>
      </p:sp>
    </p:spTree>
    <p:extLst>
      <p:ext uri="{BB962C8B-B14F-4D97-AF65-F5344CB8AC3E}">
        <p14:creationId xmlns:p14="http://schemas.microsoft.com/office/powerpoint/2010/main" val="155357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Newsletter</a:t>
            </a:r>
          </a:p>
        </p:txBody>
      </p:sp>
      <p:sp>
        <p:nvSpPr>
          <p:cNvPr id="5" name="TextBox 4"/>
          <p:cNvSpPr txBox="1"/>
          <p:nvPr/>
        </p:nvSpPr>
        <p:spPr>
          <a:xfrm>
            <a:off x="1043353" y="1781908"/>
            <a:ext cx="9609957" cy="2031325"/>
          </a:xfrm>
          <a:prstGeom prst="rect">
            <a:avLst/>
          </a:prstGeom>
          <a:noFill/>
        </p:spPr>
        <p:txBody>
          <a:bodyPr wrap="square" rtlCol="0">
            <a:spAutoFit/>
          </a:bodyPr>
          <a:lstStyle/>
          <a:p>
            <a:r>
              <a:rPr lang="en-US" dirty="0"/>
              <a:t>Look for a special post-World Stroke Organization wrap-up newsletter later this week;</a:t>
            </a:r>
          </a:p>
          <a:p>
            <a:r>
              <a:rPr lang="en-US" dirty="0"/>
              <a:t>please review for lots of important information</a:t>
            </a:r>
          </a:p>
          <a:p>
            <a:endParaRPr lang="en-US" dirty="0"/>
          </a:p>
          <a:p>
            <a:pPr marL="285750" indent="-285750">
              <a:buFont typeface="Arial" panose="020B0604020202020204" pitchFamily="34" charset="0"/>
              <a:buChar char="•"/>
            </a:pPr>
            <a:r>
              <a:rPr lang="en-US" dirty="0"/>
              <a:t>RE-SPECT ESUS summary and what it means for ARCADIA</a:t>
            </a:r>
          </a:p>
          <a:p>
            <a:pPr marL="285750" indent="-285750">
              <a:buFont typeface="Arial" panose="020B0604020202020204" pitchFamily="34" charset="0"/>
              <a:buChar char="•"/>
            </a:pPr>
            <a:r>
              <a:rPr lang="en-US" dirty="0"/>
              <a:t>Enrolment updates</a:t>
            </a:r>
          </a:p>
          <a:p>
            <a:pPr marL="285750" indent="-285750">
              <a:buFont typeface="Arial" panose="020B0604020202020204" pitchFamily="34" charset="0"/>
              <a:buChar char="•"/>
            </a:pPr>
            <a:r>
              <a:rPr lang="en-US" dirty="0"/>
              <a:t>What is ESUS?</a:t>
            </a:r>
          </a:p>
          <a:p>
            <a:pPr marL="285750" indent="-285750">
              <a:buFont typeface="Arial" panose="020B0604020202020204" pitchFamily="34" charset="0"/>
              <a:buChar char="•"/>
            </a:pPr>
            <a:r>
              <a:rPr lang="en-US" dirty="0"/>
              <a:t>AND MORE!</a:t>
            </a:r>
          </a:p>
        </p:txBody>
      </p:sp>
    </p:spTree>
    <p:extLst>
      <p:ext uri="{BB962C8B-B14F-4D97-AF65-F5344CB8AC3E}">
        <p14:creationId xmlns:p14="http://schemas.microsoft.com/office/powerpoint/2010/main" val="843092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DD3E-F413-A445-A400-60DA13B4E45E}"/>
              </a:ext>
            </a:extLst>
          </p:cNvPr>
          <p:cNvSpPr>
            <a:spLocks noGrp="1"/>
          </p:cNvSpPr>
          <p:nvPr>
            <p:ph type="title"/>
          </p:nvPr>
        </p:nvSpPr>
        <p:spPr>
          <a:xfrm>
            <a:off x="838199" y="365125"/>
            <a:ext cx="10752117" cy="1325563"/>
          </a:xfrm>
        </p:spPr>
        <p:txBody>
          <a:bodyPr/>
          <a:lstStyle/>
          <a:p>
            <a:r>
              <a:rPr lang="en-US" dirty="0"/>
              <a:t>What do recent ESUS trials mean for ARCADIA?</a:t>
            </a:r>
          </a:p>
        </p:txBody>
      </p:sp>
      <p:sp>
        <p:nvSpPr>
          <p:cNvPr id="3" name="Content Placeholder 2">
            <a:extLst>
              <a:ext uri="{FF2B5EF4-FFF2-40B4-BE49-F238E27FC236}">
                <a16:creationId xmlns:a16="http://schemas.microsoft.com/office/drawing/2014/main" id="{11B13FB5-E8BF-7A43-B93A-D3A8239B718B}"/>
              </a:ext>
            </a:extLst>
          </p:cNvPr>
          <p:cNvSpPr>
            <a:spLocks noGrp="1"/>
          </p:cNvSpPr>
          <p:nvPr>
            <p:ph idx="1"/>
          </p:nvPr>
        </p:nvSpPr>
        <p:spPr/>
        <p:txBody>
          <a:bodyPr/>
          <a:lstStyle/>
          <a:p>
            <a:r>
              <a:rPr lang="en-US" dirty="0"/>
              <a:t>NAVIGATE ESUS announced last October, published in May</a:t>
            </a:r>
          </a:p>
          <a:p>
            <a:r>
              <a:rPr lang="en-US" dirty="0"/>
              <a:t>RE-SPECT ESUS announced last week at WSC</a:t>
            </a:r>
          </a:p>
          <a:p>
            <a:r>
              <a:rPr lang="en-US" dirty="0"/>
              <a:t>Both trials found no benefit of anticoagulation in </a:t>
            </a:r>
            <a:r>
              <a:rPr lang="en-US" u="sng" dirty="0"/>
              <a:t>all</a:t>
            </a:r>
            <a:r>
              <a:rPr lang="en-US" dirty="0"/>
              <a:t> ESUS</a:t>
            </a:r>
          </a:p>
          <a:p>
            <a:r>
              <a:rPr lang="en-US" dirty="0"/>
              <a:t>Reinforces importance of ARCADIA and search for tailored treatment strategies</a:t>
            </a:r>
          </a:p>
          <a:p>
            <a:endParaRPr lang="en-US" dirty="0"/>
          </a:p>
        </p:txBody>
      </p:sp>
    </p:spTree>
    <p:extLst>
      <p:ext uri="{BB962C8B-B14F-4D97-AF65-F5344CB8AC3E}">
        <p14:creationId xmlns:p14="http://schemas.microsoft.com/office/powerpoint/2010/main" val="3276069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6F75B-373A-CC4B-AEA1-60395015B23F}"/>
              </a:ext>
            </a:extLst>
          </p:cNvPr>
          <p:cNvPicPr>
            <a:picLocks noChangeAspect="1"/>
          </p:cNvPicPr>
          <p:nvPr/>
        </p:nvPicPr>
        <p:blipFill>
          <a:blip r:embed="rId2"/>
          <a:stretch>
            <a:fillRect/>
          </a:stretch>
        </p:blipFill>
        <p:spPr>
          <a:xfrm>
            <a:off x="9200462" y="4106916"/>
            <a:ext cx="2629149" cy="1824859"/>
          </a:xfrm>
          <a:prstGeom prst="rect">
            <a:avLst/>
          </a:prstGeom>
        </p:spPr>
      </p:pic>
      <p:pic>
        <p:nvPicPr>
          <p:cNvPr id="4" name="Picture 3">
            <a:extLst>
              <a:ext uri="{FF2B5EF4-FFF2-40B4-BE49-F238E27FC236}">
                <a16:creationId xmlns:a16="http://schemas.microsoft.com/office/drawing/2014/main" id="{DBFC8E70-6416-9A40-A5F4-C455FA0446A5}"/>
              </a:ext>
            </a:extLst>
          </p:cNvPr>
          <p:cNvPicPr>
            <a:picLocks noChangeAspect="1"/>
          </p:cNvPicPr>
          <p:nvPr/>
        </p:nvPicPr>
        <p:blipFill>
          <a:blip r:embed="rId3"/>
          <a:stretch>
            <a:fillRect/>
          </a:stretch>
        </p:blipFill>
        <p:spPr>
          <a:xfrm>
            <a:off x="729013" y="677388"/>
            <a:ext cx="8026400" cy="4648200"/>
          </a:xfrm>
          <a:prstGeom prst="rect">
            <a:avLst/>
          </a:prstGeom>
        </p:spPr>
      </p:pic>
    </p:spTree>
    <p:extLst>
      <p:ext uri="{BB962C8B-B14F-4D97-AF65-F5344CB8AC3E}">
        <p14:creationId xmlns:p14="http://schemas.microsoft.com/office/powerpoint/2010/main" val="433009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6F75B-373A-CC4B-AEA1-60395015B23F}"/>
              </a:ext>
            </a:extLst>
          </p:cNvPr>
          <p:cNvPicPr>
            <a:picLocks noChangeAspect="1"/>
          </p:cNvPicPr>
          <p:nvPr/>
        </p:nvPicPr>
        <p:blipFill>
          <a:blip r:embed="rId2"/>
          <a:stretch>
            <a:fillRect/>
          </a:stretch>
        </p:blipFill>
        <p:spPr>
          <a:xfrm>
            <a:off x="9200462" y="4106916"/>
            <a:ext cx="2629149" cy="1824859"/>
          </a:xfrm>
          <a:prstGeom prst="rect">
            <a:avLst/>
          </a:prstGeom>
        </p:spPr>
      </p:pic>
      <p:pic>
        <p:nvPicPr>
          <p:cNvPr id="3" name="Picture 2">
            <a:extLst>
              <a:ext uri="{FF2B5EF4-FFF2-40B4-BE49-F238E27FC236}">
                <a16:creationId xmlns:a16="http://schemas.microsoft.com/office/drawing/2014/main" id="{CD993D55-1B40-C84A-A20F-58E1EDCD4D82}"/>
              </a:ext>
            </a:extLst>
          </p:cNvPr>
          <p:cNvPicPr>
            <a:picLocks noChangeAspect="1"/>
          </p:cNvPicPr>
          <p:nvPr/>
        </p:nvPicPr>
        <p:blipFill>
          <a:blip r:embed="rId3"/>
          <a:stretch>
            <a:fillRect/>
          </a:stretch>
        </p:blipFill>
        <p:spPr>
          <a:xfrm>
            <a:off x="914401" y="914400"/>
            <a:ext cx="6803136" cy="4570046"/>
          </a:xfrm>
          <a:prstGeom prst="rect">
            <a:avLst/>
          </a:prstGeom>
        </p:spPr>
      </p:pic>
    </p:spTree>
    <p:extLst>
      <p:ext uri="{BB962C8B-B14F-4D97-AF65-F5344CB8AC3E}">
        <p14:creationId xmlns:p14="http://schemas.microsoft.com/office/powerpoint/2010/main" val="173196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6F75B-373A-CC4B-AEA1-60395015B23F}"/>
              </a:ext>
            </a:extLst>
          </p:cNvPr>
          <p:cNvPicPr>
            <a:picLocks noChangeAspect="1"/>
          </p:cNvPicPr>
          <p:nvPr/>
        </p:nvPicPr>
        <p:blipFill>
          <a:blip r:embed="rId2"/>
          <a:stretch>
            <a:fillRect/>
          </a:stretch>
        </p:blipFill>
        <p:spPr>
          <a:xfrm>
            <a:off x="9200462" y="4106916"/>
            <a:ext cx="2629149" cy="1824859"/>
          </a:xfrm>
          <a:prstGeom prst="rect">
            <a:avLst/>
          </a:prstGeom>
        </p:spPr>
      </p:pic>
      <p:pic>
        <p:nvPicPr>
          <p:cNvPr id="4" name="Picture 3">
            <a:extLst>
              <a:ext uri="{FF2B5EF4-FFF2-40B4-BE49-F238E27FC236}">
                <a16:creationId xmlns:a16="http://schemas.microsoft.com/office/drawing/2014/main" id="{4CE97E8E-2939-E048-B37B-B0A72D57949B}"/>
              </a:ext>
            </a:extLst>
          </p:cNvPr>
          <p:cNvPicPr>
            <a:picLocks noChangeAspect="1"/>
          </p:cNvPicPr>
          <p:nvPr/>
        </p:nvPicPr>
        <p:blipFill>
          <a:blip r:embed="rId3"/>
          <a:stretch>
            <a:fillRect/>
          </a:stretch>
        </p:blipFill>
        <p:spPr>
          <a:xfrm>
            <a:off x="914399" y="914400"/>
            <a:ext cx="7370064" cy="4573219"/>
          </a:xfrm>
          <a:prstGeom prst="rect">
            <a:avLst/>
          </a:prstGeom>
        </p:spPr>
      </p:pic>
    </p:spTree>
    <p:extLst>
      <p:ext uri="{BB962C8B-B14F-4D97-AF65-F5344CB8AC3E}">
        <p14:creationId xmlns:p14="http://schemas.microsoft.com/office/powerpoint/2010/main" val="219725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6F75B-373A-CC4B-AEA1-60395015B23F}"/>
              </a:ext>
            </a:extLst>
          </p:cNvPr>
          <p:cNvPicPr>
            <a:picLocks noChangeAspect="1"/>
          </p:cNvPicPr>
          <p:nvPr/>
        </p:nvPicPr>
        <p:blipFill>
          <a:blip r:embed="rId2"/>
          <a:stretch>
            <a:fillRect/>
          </a:stretch>
        </p:blipFill>
        <p:spPr>
          <a:xfrm>
            <a:off x="9200462" y="4106916"/>
            <a:ext cx="2629149" cy="1824859"/>
          </a:xfrm>
          <a:prstGeom prst="rect">
            <a:avLst/>
          </a:prstGeom>
        </p:spPr>
      </p:pic>
      <p:pic>
        <p:nvPicPr>
          <p:cNvPr id="3" name="Picture 2">
            <a:extLst>
              <a:ext uri="{FF2B5EF4-FFF2-40B4-BE49-F238E27FC236}">
                <a16:creationId xmlns:a16="http://schemas.microsoft.com/office/drawing/2014/main" id="{9C1879BF-8576-EA45-B454-FFB9E541D4DC}"/>
              </a:ext>
            </a:extLst>
          </p:cNvPr>
          <p:cNvPicPr>
            <a:picLocks noChangeAspect="1"/>
          </p:cNvPicPr>
          <p:nvPr/>
        </p:nvPicPr>
        <p:blipFill>
          <a:blip r:embed="rId3"/>
          <a:stretch>
            <a:fillRect/>
          </a:stretch>
        </p:blipFill>
        <p:spPr>
          <a:xfrm>
            <a:off x="914400" y="914400"/>
            <a:ext cx="7434072" cy="4570224"/>
          </a:xfrm>
          <a:prstGeom prst="rect">
            <a:avLst/>
          </a:prstGeom>
        </p:spPr>
      </p:pic>
    </p:spTree>
    <p:extLst>
      <p:ext uri="{BB962C8B-B14F-4D97-AF65-F5344CB8AC3E}">
        <p14:creationId xmlns:p14="http://schemas.microsoft.com/office/powerpoint/2010/main" val="1816885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4A3A-6CFA-F14F-A010-127A44EDB08D}"/>
              </a:ext>
            </a:extLst>
          </p:cNvPr>
          <p:cNvSpPr>
            <a:spLocks noGrp="1"/>
          </p:cNvSpPr>
          <p:nvPr>
            <p:ph type="title"/>
          </p:nvPr>
        </p:nvSpPr>
        <p:spPr/>
        <p:txBody>
          <a:bodyPr/>
          <a:lstStyle/>
          <a:p>
            <a:r>
              <a:rPr lang="en-US" dirty="0"/>
              <a:t>What about RESPECT ESUS?</a:t>
            </a:r>
          </a:p>
        </p:txBody>
      </p:sp>
      <p:pic>
        <p:nvPicPr>
          <p:cNvPr id="4" name="Picture 3">
            <a:extLst>
              <a:ext uri="{FF2B5EF4-FFF2-40B4-BE49-F238E27FC236}">
                <a16:creationId xmlns:a16="http://schemas.microsoft.com/office/drawing/2014/main" id="{9BB5F7BA-1DC5-F64A-9550-7FF509B18043}"/>
              </a:ext>
            </a:extLst>
          </p:cNvPr>
          <p:cNvPicPr>
            <a:picLocks noChangeAspect="1"/>
          </p:cNvPicPr>
          <p:nvPr/>
        </p:nvPicPr>
        <p:blipFill>
          <a:blip r:embed="rId2"/>
          <a:stretch>
            <a:fillRect/>
          </a:stretch>
        </p:blipFill>
        <p:spPr>
          <a:xfrm>
            <a:off x="1701361" y="1857483"/>
            <a:ext cx="8690108" cy="2880055"/>
          </a:xfrm>
          <a:prstGeom prst="rect">
            <a:avLst/>
          </a:prstGeom>
        </p:spPr>
      </p:pic>
    </p:spTree>
    <p:extLst>
      <p:ext uri="{BB962C8B-B14F-4D97-AF65-F5344CB8AC3E}">
        <p14:creationId xmlns:p14="http://schemas.microsoft.com/office/powerpoint/2010/main" val="2998124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E661-2CDA-854E-9E35-5C01716C7A74}"/>
              </a:ext>
            </a:extLst>
          </p:cNvPr>
          <p:cNvSpPr>
            <a:spLocks noGrp="1"/>
          </p:cNvSpPr>
          <p:nvPr>
            <p:ph type="title"/>
          </p:nvPr>
        </p:nvSpPr>
        <p:spPr/>
        <p:txBody>
          <a:bodyPr/>
          <a:lstStyle/>
          <a:p>
            <a:r>
              <a:rPr lang="en-US" dirty="0"/>
              <a:t>RE-SPECT ESUS baseline characteristics</a:t>
            </a:r>
          </a:p>
        </p:txBody>
      </p:sp>
      <p:graphicFrame>
        <p:nvGraphicFramePr>
          <p:cNvPr id="4" name="Table 3">
            <a:extLst>
              <a:ext uri="{FF2B5EF4-FFF2-40B4-BE49-F238E27FC236}">
                <a16:creationId xmlns:a16="http://schemas.microsoft.com/office/drawing/2014/main" id="{6B086125-550E-8648-8BC2-988A5E78D181}"/>
              </a:ext>
            </a:extLst>
          </p:cNvPr>
          <p:cNvGraphicFramePr>
            <a:graphicFrameLocks noGrp="1"/>
          </p:cNvGraphicFramePr>
          <p:nvPr>
            <p:extLst>
              <p:ext uri="{D42A27DB-BD31-4B8C-83A1-F6EECF244321}">
                <p14:modId xmlns:p14="http://schemas.microsoft.com/office/powerpoint/2010/main" val="1014671248"/>
              </p:ext>
            </p:extLst>
          </p:nvPr>
        </p:nvGraphicFramePr>
        <p:xfrm>
          <a:off x="674913" y="1645711"/>
          <a:ext cx="10842174" cy="3808792"/>
        </p:xfrm>
        <a:graphic>
          <a:graphicData uri="http://schemas.openxmlformats.org/drawingml/2006/table">
            <a:tbl>
              <a:tblPr firstRow="1" bandRow="1">
                <a:tableStyleId>{5C22544A-7EE6-4342-B048-85BDC9FD1C3A}</a:tableStyleId>
              </a:tblPr>
              <a:tblGrid>
                <a:gridCol w="5725886">
                  <a:extLst>
                    <a:ext uri="{9D8B030D-6E8A-4147-A177-3AD203B41FA5}">
                      <a16:colId xmlns:a16="http://schemas.microsoft.com/office/drawing/2014/main" val="2266923872"/>
                    </a:ext>
                  </a:extLst>
                </a:gridCol>
                <a:gridCol w="2590800">
                  <a:extLst>
                    <a:ext uri="{9D8B030D-6E8A-4147-A177-3AD203B41FA5}">
                      <a16:colId xmlns:a16="http://schemas.microsoft.com/office/drawing/2014/main" val="1873002328"/>
                    </a:ext>
                  </a:extLst>
                </a:gridCol>
                <a:gridCol w="2525488">
                  <a:extLst>
                    <a:ext uri="{9D8B030D-6E8A-4147-A177-3AD203B41FA5}">
                      <a16:colId xmlns:a16="http://schemas.microsoft.com/office/drawing/2014/main" val="1212794805"/>
                    </a:ext>
                  </a:extLst>
                </a:gridCol>
              </a:tblGrid>
              <a:tr h="476099">
                <a:tc>
                  <a:txBody>
                    <a:bodyPr/>
                    <a:lstStyle/>
                    <a:p>
                      <a:r>
                        <a:rPr lang="en-US" dirty="0"/>
                        <a:t>Characteristic</a:t>
                      </a:r>
                    </a:p>
                  </a:txBody>
                  <a:tcPr/>
                </a:tc>
                <a:tc>
                  <a:txBody>
                    <a:bodyPr/>
                    <a:lstStyle/>
                    <a:p>
                      <a:pPr algn="ctr"/>
                      <a:r>
                        <a:rPr lang="en-US" dirty="0"/>
                        <a:t>Dabigatran (N = 2,695)</a:t>
                      </a:r>
                    </a:p>
                  </a:txBody>
                  <a:tcPr/>
                </a:tc>
                <a:tc>
                  <a:txBody>
                    <a:bodyPr/>
                    <a:lstStyle/>
                    <a:p>
                      <a:pPr algn="ctr"/>
                      <a:r>
                        <a:rPr lang="en-US" dirty="0"/>
                        <a:t>Aspirin (N = 2,695)</a:t>
                      </a:r>
                    </a:p>
                  </a:txBody>
                  <a:tcPr/>
                </a:tc>
                <a:extLst>
                  <a:ext uri="{0D108BD9-81ED-4DB2-BD59-A6C34878D82A}">
                    <a16:rowId xmlns:a16="http://schemas.microsoft.com/office/drawing/2014/main" val="2013807272"/>
                  </a:ext>
                </a:extLst>
              </a:tr>
              <a:tr h="476099">
                <a:tc>
                  <a:txBody>
                    <a:bodyPr/>
                    <a:lstStyle/>
                    <a:p>
                      <a:r>
                        <a:rPr lang="en-US" dirty="0"/>
                        <a:t>Age, mean, years (SD)</a:t>
                      </a:r>
                    </a:p>
                  </a:txBody>
                  <a:tcPr/>
                </a:tc>
                <a:tc>
                  <a:txBody>
                    <a:bodyPr/>
                    <a:lstStyle/>
                    <a:p>
                      <a:pPr algn="ctr"/>
                      <a:r>
                        <a:rPr lang="en-US" dirty="0"/>
                        <a:t>64.5 (11)</a:t>
                      </a:r>
                    </a:p>
                  </a:txBody>
                  <a:tcPr/>
                </a:tc>
                <a:tc>
                  <a:txBody>
                    <a:bodyPr/>
                    <a:lstStyle/>
                    <a:p>
                      <a:pPr algn="ctr"/>
                      <a:r>
                        <a:rPr lang="en-US" dirty="0"/>
                        <a:t>63.9 (11)</a:t>
                      </a:r>
                    </a:p>
                  </a:txBody>
                  <a:tcPr/>
                </a:tc>
                <a:extLst>
                  <a:ext uri="{0D108BD9-81ED-4DB2-BD59-A6C34878D82A}">
                    <a16:rowId xmlns:a16="http://schemas.microsoft.com/office/drawing/2014/main" val="3708631098"/>
                  </a:ext>
                </a:extLst>
              </a:tr>
              <a:tr h="476099">
                <a:tc>
                  <a:txBody>
                    <a:bodyPr/>
                    <a:lstStyle/>
                    <a:p>
                      <a:r>
                        <a:rPr lang="en-US" dirty="0"/>
                        <a:t>Female</a:t>
                      </a:r>
                    </a:p>
                  </a:txBody>
                  <a:tcPr/>
                </a:tc>
                <a:tc>
                  <a:txBody>
                    <a:bodyPr/>
                    <a:lstStyle/>
                    <a:p>
                      <a:pPr algn="ctr"/>
                      <a:r>
                        <a:rPr lang="en-US" dirty="0"/>
                        <a:t>1,001 (37)</a:t>
                      </a:r>
                    </a:p>
                  </a:txBody>
                  <a:tcPr/>
                </a:tc>
                <a:tc>
                  <a:txBody>
                    <a:bodyPr/>
                    <a:lstStyle/>
                    <a:p>
                      <a:pPr algn="ctr"/>
                      <a:r>
                        <a:rPr lang="en-US" dirty="0"/>
                        <a:t>986 (37)</a:t>
                      </a:r>
                    </a:p>
                  </a:txBody>
                  <a:tcPr/>
                </a:tc>
                <a:extLst>
                  <a:ext uri="{0D108BD9-81ED-4DB2-BD59-A6C34878D82A}">
                    <a16:rowId xmlns:a16="http://schemas.microsoft.com/office/drawing/2014/main" val="2775641683"/>
                  </a:ext>
                </a:extLst>
              </a:tr>
              <a:tr h="476099">
                <a:tc>
                  <a:txBody>
                    <a:bodyPr/>
                    <a:lstStyle/>
                    <a:p>
                      <a:r>
                        <a:rPr lang="en-US" dirty="0"/>
                        <a:t>Time from stroke to randomization, median, days</a:t>
                      </a:r>
                    </a:p>
                  </a:txBody>
                  <a:tcPr/>
                </a:tc>
                <a:tc>
                  <a:txBody>
                    <a:bodyPr/>
                    <a:lstStyle/>
                    <a:p>
                      <a:pPr algn="ctr"/>
                      <a:r>
                        <a:rPr lang="en-US" dirty="0"/>
                        <a:t>46</a:t>
                      </a:r>
                    </a:p>
                  </a:txBody>
                  <a:tcPr/>
                </a:tc>
                <a:tc>
                  <a:txBody>
                    <a:bodyPr/>
                    <a:lstStyle/>
                    <a:p>
                      <a:pPr algn="ctr"/>
                      <a:r>
                        <a:rPr lang="en-US" dirty="0"/>
                        <a:t>43</a:t>
                      </a:r>
                    </a:p>
                  </a:txBody>
                  <a:tcPr/>
                </a:tc>
                <a:extLst>
                  <a:ext uri="{0D108BD9-81ED-4DB2-BD59-A6C34878D82A}">
                    <a16:rowId xmlns:a16="http://schemas.microsoft.com/office/drawing/2014/main" val="4175017738"/>
                  </a:ext>
                </a:extLst>
              </a:tr>
              <a:tr h="476099">
                <a:tc>
                  <a:txBody>
                    <a:bodyPr/>
                    <a:lstStyle/>
                    <a:p>
                      <a:r>
                        <a:rPr lang="en-US" dirty="0"/>
                        <a:t>Prior stroke or TIA</a:t>
                      </a:r>
                    </a:p>
                  </a:txBody>
                  <a:tcPr/>
                </a:tc>
                <a:tc>
                  <a:txBody>
                    <a:bodyPr/>
                    <a:lstStyle/>
                    <a:p>
                      <a:pPr algn="ctr"/>
                      <a:r>
                        <a:rPr lang="en-US" dirty="0"/>
                        <a:t>475 (18)</a:t>
                      </a:r>
                    </a:p>
                  </a:txBody>
                  <a:tcPr/>
                </a:tc>
                <a:tc>
                  <a:txBody>
                    <a:bodyPr/>
                    <a:lstStyle/>
                    <a:p>
                      <a:pPr algn="ctr"/>
                      <a:r>
                        <a:rPr lang="en-US" dirty="0"/>
                        <a:t>500 (19)</a:t>
                      </a:r>
                    </a:p>
                  </a:txBody>
                  <a:tcPr/>
                </a:tc>
                <a:extLst>
                  <a:ext uri="{0D108BD9-81ED-4DB2-BD59-A6C34878D82A}">
                    <a16:rowId xmlns:a16="http://schemas.microsoft.com/office/drawing/2014/main" val="3128843409"/>
                  </a:ext>
                </a:extLst>
              </a:tr>
              <a:tr h="476099">
                <a:tc>
                  <a:txBody>
                    <a:bodyPr/>
                    <a:lstStyle/>
                    <a:p>
                      <a:r>
                        <a:rPr lang="en-US" dirty="0"/>
                        <a:t>Hypertension</a:t>
                      </a:r>
                    </a:p>
                  </a:txBody>
                  <a:tcPr/>
                </a:tc>
                <a:tc>
                  <a:txBody>
                    <a:bodyPr/>
                    <a:lstStyle/>
                    <a:p>
                      <a:pPr algn="ctr"/>
                      <a:r>
                        <a:rPr lang="en-US" dirty="0"/>
                        <a:t>1,996 (74)</a:t>
                      </a:r>
                    </a:p>
                  </a:txBody>
                  <a:tcPr/>
                </a:tc>
                <a:tc>
                  <a:txBody>
                    <a:bodyPr/>
                    <a:lstStyle/>
                    <a:p>
                      <a:pPr algn="ctr"/>
                      <a:r>
                        <a:rPr lang="en-US" dirty="0"/>
                        <a:t>1,985 (74)</a:t>
                      </a:r>
                    </a:p>
                  </a:txBody>
                  <a:tcPr/>
                </a:tc>
                <a:extLst>
                  <a:ext uri="{0D108BD9-81ED-4DB2-BD59-A6C34878D82A}">
                    <a16:rowId xmlns:a16="http://schemas.microsoft.com/office/drawing/2014/main" val="3671381391"/>
                  </a:ext>
                </a:extLst>
              </a:tr>
              <a:tr h="476099">
                <a:tc>
                  <a:txBody>
                    <a:bodyPr/>
                    <a:lstStyle/>
                    <a:p>
                      <a:r>
                        <a:rPr lang="en-US" dirty="0"/>
                        <a:t>Diabetes</a:t>
                      </a:r>
                    </a:p>
                  </a:txBody>
                  <a:tcPr/>
                </a:tc>
                <a:tc>
                  <a:txBody>
                    <a:bodyPr/>
                    <a:lstStyle/>
                    <a:p>
                      <a:pPr algn="ctr"/>
                      <a:r>
                        <a:rPr lang="en-US" dirty="0"/>
                        <a:t>585 (22)</a:t>
                      </a:r>
                    </a:p>
                  </a:txBody>
                  <a:tcPr/>
                </a:tc>
                <a:tc>
                  <a:txBody>
                    <a:bodyPr/>
                    <a:lstStyle/>
                    <a:p>
                      <a:pPr algn="ctr"/>
                      <a:r>
                        <a:rPr lang="en-US" dirty="0"/>
                        <a:t>639 (24)</a:t>
                      </a:r>
                    </a:p>
                  </a:txBody>
                  <a:tcPr/>
                </a:tc>
                <a:extLst>
                  <a:ext uri="{0D108BD9-81ED-4DB2-BD59-A6C34878D82A}">
                    <a16:rowId xmlns:a16="http://schemas.microsoft.com/office/drawing/2014/main" val="351823597"/>
                  </a:ext>
                </a:extLst>
              </a:tr>
              <a:tr h="476099">
                <a:tc>
                  <a:txBody>
                    <a:bodyPr/>
                    <a:lstStyle/>
                    <a:p>
                      <a:r>
                        <a:rPr lang="en-US" dirty="0"/>
                        <a:t>Patent foramen </a:t>
                      </a:r>
                      <a:r>
                        <a:rPr lang="en-US" dirty="0" err="1"/>
                        <a:t>ovale</a:t>
                      </a:r>
                      <a:endParaRPr lang="en-US" dirty="0"/>
                    </a:p>
                  </a:txBody>
                  <a:tcPr/>
                </a:tc>
                <a:tc>
                  <a:txBody>
                    <a:bodyPr/>
                    <a:lstStyle/>
                    <a:p>
                      <a:pPr algn="ctr"/>
                      <a:r>
                        <a:rPr lang="en-US" dirty="0"/>
                        <a:t>319 (12)</a:t>
                      </a:r>
                    </a:p>
                  </a:txBody>
                  <a:tcPr/>
                </a:tc>
                <a:tc>
                  <a:txBody>
                    <a:bodyPr/>
                    <a:lstStyle/>
                    <a:p>
                      <a:pPr algn="ctr"/>
                      <a:r>
                        <a:rPr lang="en-US" dirty="0"/>
                        <a:t>361 (13)</a:t>
                      </a:r>
                    </a:p>
                  </a:txBody>
                  <a:tcPr/>
                </a:tc>
                <a:extLst>
                  <a:ext uri="{0D108BD9-81ED-4DB2-BD59-A6C34878D82A}">
                    <a16:rowId xmlns:a16="http://schemas.microsoft.com/office/drawing/2014/main" val="3049036813"/>
                  </a:ext>
                </a:extLst>
              </a:tr>
            </a:tbl>
          </a:graphicData>
        </a:graphic>
      </p:graphicFrame>
    </p:spTree>
    <p:extLst>
      <p:ext uri="{BB962C8B-B14F-4D97-AF65-F5344CB8AC3E}">
        <p14:creationId xmlns:p14="http://schemas.microsoft.com/office/powerpoint/2010/main" val="3266937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E661-2CDA-854E-9E35-5C01716C7A74}"/>
              </a:ext>
            </a:extLst>
          </p:cNvPr>
          <p:cNvSpPr>
            <a:spLocks noGrp="1"/>
          </p:cNvSpPr>
          <p:nvPr>
            <p:ph type="title"/>
          </p:nvPr>
        </p:nvSpPr>
        <p:spPr/>
        <p:txBody>
          <a:bodyPr/>
          <a:lstStyle/>
          <a:p>
            <a:r>
              <a:rPr lang="en-US" dirty="0"/>
              <a:t>RE-SPECT ESUS outcomes</a:t>
            </a:r>
          </a:p>
        </p:txBody>
      </p:sp>
      <p:graphicFrame>
        <p:nvGraphicFramePr>
          <p:cNvPr id="4" name="Table 3">
            <a:extLst>
              <a:ext uri="{FF2B5EF4-FFF2-40B4-BE49-F238E27FC236}">
                <a16:creationId xmlns:a16="http://schemas.microsoft.com/office/drawing/2014/main" id="{6B086125-550E-8648-8BC2-988A5E78D181}"/>
              </a:ext>
            </a:extLst>
          </p:cNvPr>
          <p:cNvGraphicFramePr>
            <a:graphicFrameLocks noGrp="1"/>
          </p:cNvGraphicFramePr>
          <p:nvPr>
            <p:extLst>
              <p:ext uri="{D42A27DB-BD31-4B8C-83A1-F6EECF244321}">
                <p14:modId xmlns:p14="http://schemas.microsoft.com/office/powerpoint/2010/main" val="2555286898"/>
              </p:ext>
            </p:extLst>
          </p:nvPr>
        </p:nvGraphicFramePr>
        <p:xfrm>
          <a:off x="674913" y="1645711"/>
          <a:ext cx="10842175" cy="1904396"/>
        </p:xfrm>
        <a:graphic>
          <a:graphicData uri="http://schemas.openxmlformats.org/drawingml/2006/table">
            <a:tbl>
              <a:tblPr firstRow="1" bandRow="1">
                <a:tableStyleId>{5C22544A-7EE6-4342-B048-85BDC9FD1C3A}</a:tableStyleId>
              </a:tblPr>
              <a:tblGrid>
                <a:gridCol w="3641906">
                  <a:extLst>
                    <a:ext uri="{9D8B030D-6E8A-4147-A177-3AD203B41FA5}">
                      <a16:colId xmlns:a16="http://schemas.microsoft.com/office/drawing/2014/main" val="2266923872"/>
                    </a:ext>
                  </a:extLst>
                </a:gridCol>
                <a:gridCol w="2562446">
                  <a:extLst>
                    <a:ext uri="{9D8B030D-6E8A-4147-A177-3AD203B41FA5}">
                      <a16:colId xmlns:a16="http://schemas.microsoft.com/office/drawing/2014/main" val="1873002328"/>
                    </a:ext>
                  </a:extLst>
                </a:gridCol>
                <a:gridCol w="2381693">
                  <a:extLst>
                    <a:ext uri="{9D8B030D-6E8A-4147-A177-3AD203B41FA5}">
                      <a16:colId xmlns:a16="http://schemas.microsoft.com/office/drawing/2014/main" val="1212794805"/>
                    </a:ext>
                  </a:extLst>
                </a:gridCol>
                <a:gridCol w="2256130">
                  <a:extLst>
                    <a:ext uri="{9D8B030D-6E8A-4147-A177-3AD203B41FA5}">
                      <a16:colId xmlns:a16="http://schemas.microsoft.com/office/drawing/2014/main" val="389149073"/>
                    </a:ext>
                  </a:extLst>
                </a:gridCol>
              </a:tblGrid>
              <a:tr h="476099">
                <a:tc>
                  <a:txBody>
                    <a:bodyPr/>
                    <a:lstStyle/>
                    <a:p>
                      <a:r>
                        <a:rPr lang="en-US" dirty="0"/>
                        <a:t>Outcome</a:t>
                      </a:r>
                    </a:p>
                  </a:txBody>
                  <a:tcPr/>
                </a:tc>
                <a:tc>
                  <a:txBody>
                    <a:bodyPr/>
                    <a:lstStyle/>
                    <a:p>
                      <a:pPr algn="ctr"/>
                      <a:r>
                        <a:rPr lang="en-US" dirty="0"/>
                        <a:t>Dabigatran (N = 2,695)</a:t>
                      </a:r>
                    </a:p>
                  </a:txBody>
                  <a:tcPr/>
                </a:tc>
                <a:tc>
                  <a:txBody>
                    <a:bodyPr/>
                    <a:lstStyle/>
                    <a:p>
                      <a:pPr algn="ctr"/>
                      <a:r>
                        <a:rPr lang="en-US" dirty="0"/>
                        <a:t>Aspirin (N = 2,695)</a:t>
                      </a:r>
                    </a:p>
                  </a:txBody>
                  <a:tcPr/>
                </a:tc>
                <a:tc>
                  <a:txBody>
                    <a:bodyPr/>
                    <a:lstStyle/>
                    <a:p>
                      <a:pPr algn="ctr"/>
                      <a:r>
                        <a:rPr lang="en-US" dirty="0"/>
                        <a:t>HR (95% CI)</a:t>
                      </a:r>
                    </a:p>
                  </a:txBody>
                  <a:tcPr/>
                </a:tc>
                <a:extLst>
                  <a:ext uri="{0D108BD9-81ED-4DB2-BD59-A6C34878D82A}">
                    <a16:rowId xmlns:a16="http://schemas.microsoft.com/office/drawing/2014/main" val="2013807272"/>
                  </a:ext>
                </a:extLst>
              </a:tr>
              <a:tr h="476099">
                <a:tc>
                  <a:txBody>
                    <a:bodyPr/>
                    <a:lstStyle/>
                    <a:p>
                      <a:r>
                        <a:rPr lang="en-US" dirty="0"/>
                        <a:t>Any recurrent stroke</a:t>
                      </a:r>
                    </a:p>
                  </a:txBody>
                  <a:tcPr/>
                </a:tc>
                <a:tc>
                  <a:txBody>
                    <a:bodyPr/>
                    <a:lstStyle/>
                    <a:p>
                      <a:pPr algn="ctr"/>
                      <a:r>
                        <a:rPr lang="en-US" dirty="0"/>
                        <a:t>4.1%</a:t>
                      </a:r>
                    </a:p>
                  </a:txBody>
                  <a:tcPr/>
                </a:tc>
                <a:tc>
                  <a:txBody>
                    <a:bodyPr/>
                    <a:lstStyle/>
                    <a:p>
                      <a:pPr algn="ctr"/>
                      <a:r>
                        <a:rPr lang="en-US" dirty="0"/>
                        <a:t>4.8%</a:t>
                      </a:r>
                    </a:p>
                  </a:txBody>
                  <a:tcPr/>
                </a:tc>
                <a:tc>
                  <a:txBody>
                    <a:bodyPr/>
                    <a:lstStyle/>
                    <a:p>
                      <a:pPr algn="ctr"/>
                      <a:r>
                        <a:rPr lang="en-US" dirty="0"/>
                        <a:t>0.85 (0.69-1.03)</a:t>
                      </a:r>
                    </a:p>
                  </a:txBody>
                  <a:tcPr/>
                </a:tc>
                <a:extLst>
                  <a:ext uri="{0D108BD9-81ED-4DB2-BD59-A6C34878D82A}">
                    <a16:rowId xmlns:a16="http://schemas.microsoft.com/office/drawing/2014/main" val="3708631098"/>
                  </a:ext>
                </a:extLst>
              </a:tr>
              <a:tr h="476099">
                <a:tc>
                  <a:txBody>
                    <a:bodyPr/>
                    <a:lstStyle/>
                    <a:p>
                      <a:r>
                        <a:rPr lang="en-US" dirty="0"/>
                        <a:t>Ischemic stroke</a:t>
                      </a:r>
                    </a:p>
                  </a:txBody>
                  <a:tcPr/>
                </a:tc>
                <a:tc>
                  <a:txBody>
                    <a:bodyPr/>
                    <a:lstStyle/>
                    <a:p>
                      <a:pPr algn="ctr"/>
                      <a:r>
                        <a:rPr lang="en-US" dirty="0"/>
                        <a:t>4.0%</a:t>
                      </a:r>
                    </a:p>
                  </a:txBody>
                  <a:tcPr/>
                </a:tc>
                <a:tc>
                  <a:txBody>
                    <a:bodyPr/>
                    <a:lstStyle/>
                    <a:p>
                      <a:pPr algn="ctr"/>
                      <a:r>
                        <a:rPr lang="en-US" dirty="0"/>
                        <a:t>4.7%</a:t>
                      </a:r>
                    </a:p>
                  </a:txBody>
                  <a:tcPr/>
                </a:tc>
                <a:tc>
                  <a:txBody>
                    <a:bodyPr/>
                    <a:lstStyle/>
                    <a:p>
                      <a:pPr algn="ctr"/>
                      <a:r>
                        <a:rPr lang="en-US" dirty="0"/>
                        <a:t>0.84 (0.68-1.03)</a:t>
                      </a:r>
                    </a:p>
                  </a:txBody>
                  <a:tcPr/>
                </a:tc>
                <a:extLst>
                  <a:ext uri="{0D108BD9-81ED-4DB2-BD59-A6C34878D82A}">
                    <a16:rowId xmlns:a16="http://schemas.microsoft.com/office/drawing/2014/main" val="2775641683"/>
                  </a:ext>
                </a:extLst>
              </a:tr>
              <a:tr h="476099">
                <a:tc>
                  <a:txBody>
                    <a:bodyPr/>
                    <a:lstStyle/>
                    <a:p>
                      <a:r>
                        <a:rPr lang="en-US" dirty="0"/>
                        <a:t>Stroke, MI, or CV death</a:t>
                      </a:r>
                    </a:p>
                  </a:txBody>
                  <a:tcPr/>
                </a:tc>
                <a:tc>
                  <a:txBody>
                    <a:bodyPr/>
                    <a:lstStyle/>
                    <a:p>
                      <a:pPr algn="ctr"/>
                      <a:r>
                        <a:rPr lang="en-US" dirty="0"/>
                        <a:t>4.8%</a:t>
                      </a:r>
                    </a:p>
                  </a:txBody>
                  <a:tcPr/>
                </a:tc>
                <a:tc>
                  <a:txBody>
                    <a:bodyPr/>
                    <a:lstStyle/>
                    <a:p>
                      <a:pPr algn="ctr"/>
                      <a:r>
                        <a:rPr lang="en-US" dirty="0"/>
                        <a:t>5.4%</a:t>
                      </a:r>
                    </a:p>
                  </a:txBody>
                  <a:tcPr/>
                </a:tc>
                <a:tc>
                  <a:txBody>
                    <a:bodyPr/>
                    <a:lstStyle/>
                    <a:p>
                      <a:pPr algn="ctr"/>
                      <a:r>
                        <a:rPr lang="en-US" dirty="0"/>
                        <a:t>0.88 (0.73-1.06)</a:t>
                      </a:r>
                    </a:p>
                  </a:txBody>
                  <a:tcPr/>
                </a:tc>
                <a:extLst>
                  <a:ext uri="{0D108BD9-81ED-4DB2-BD59-A6C34878D82A}">
                    <a16:rowId xmlns:a16="http://schemas.microsoft.com/office/drawing/2014/main" val="4175017738"/>
                  </a:ext>
                </a:extLst>
              </a:tr>
            </a:tbl>
          </a:graphicData>
        </a:graphic>
      </p:graphicFrame>
    </p:spTree>
    <p:extLst>
      <p:ext uri="{BB962C8B-B14F-4D97-AF65-F5344CB8AC3E}">
        <p14:creationId xmlns:p14="http://schemas.microsoft.com/office/powerpoint/2010/main" val="1353765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a:t>
            </a:r>
          </a:p>
        </p:txBody>
      </p:sp>
      <p:sp>
        <p:nvSpPr>
          <p:cNvPr id="3" name="Content Placeholder 2"/>
          <p:cNvSpPr>
            <a:spLocks noGrp="1"/>
          </p:cNvSpPr>
          <p:nvPr>
            <p:ph idx="1"/>
          </p:nvPr>
        </p:nvSpPr>
        <p:spPr>
          <a:xfrm>
            <a:off x="881874" y="1825625"/>
            <a:ext cx="3871259" cy="3782695"/>
          </a:xfrm>
        </p:spPr>
        <p:txBody>
          <a:bodyPr/>
          <a:lstStyle/>
          <a:p>
            <a:pPr marL="0" indent="0">
              <a:buNone/>
            </a:pPr>
            <a:r>
              <a:rPr lang="en-US" dirty="0"/>
              <a:t>In past month:</a:t>
            </a:r>
          </a:p>
          <a:p>
            <a:r>
              <a:rPr lang="en-US" dirty="0"/>
              <a:t>336 -&gt; 404 patients consented</a:t>
            </a:r>
          </a:p>
          <a:p>
            <a:r>
              <a:rPr lang="en-US" dirty="0"/>
              <a:t>~40% eligible for randomization</a:t>
            </a:r>
          </a:p>
          <a:p>
            <a:r>
              <a:rPr lang="en-US" dirty="0"/>
              <a:t>92 → 107 randomized</a:t>
            </a:r>
          </a:p>
        </p:txBody>
      </p:sp>
    </p:spTree>
    <p:extLst>
      <p:ext uri="{BB962C8B-B14F-4D97-AF65-F5344CB8AC3E}">
        <p14:creationId xmlns:p14="http://schemas.microsoft.com/office/powerpoint/2010/main" val="4016054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141BE-3838-784A-8166-1B5BE3536BF4}"/>
              </a:ext>
            </a:extLst>
          </p:cNvPr>
          <p:cNvPicPr>
            <a:picLocks noChangeAspect="1"/>
          </p:cNvPicPr>
          <p:nvPr/>
        </p:nvPicPr>
        <p:blipFill>
          <a:blip r:embed="rId2"/>
          <a:stretch>
            <a:fillRect/>
          </a:stretch>
        </p:blipFill>
        <p:spPr>
          <a:xfrm>
            <a:off x="1470908" y="2475187"/>
            <a:ext cx="9346208" cy="943522"/>
          </a:xfrm>
          <a:prstGeom prst="rect">
            <a:avLst/>
          </a:prstGeom>
        </p:spPr>
      </p:pic>
      <p:sp>
        <p:nvSpPr>
          <p:cNvPr id="7" name="Title 1">
            <a:extLst>
              <a:ext uri="{FF2B5EF4-FFF2-40B4-BE49-F238E27FC236}">
                <a16:creationId xmlns:a16="http://schemas.microsoft.com/office/drawing/2014/main" id="{B105AC11-6D18-B348-AF79-A327BDEC664A}"/>
              </a:ext>
            </a:extLst>
          </p:cNvPr>
          <p:cNvSpPr>
            <a:spLocks noGrp="1"/>
          </p:cNvSpPr>
          <p:nvPr>
            <p:ph type="title"/>
          </p:nvPr>
        </p:nvSpPr>
        <p:spPr>
          <a:xfrm>
            <a:off x="838200" y="365125"/>
            <a:ext cx="10807262" cy="1325563"/>
          </a:xfrm>
        </p:spPr>
        <p:txBody>
          <a:bodyPr/>
          <a:lstStyle/>
          <a:p>
            <a:r>
              <a:rPr lang="en-US" dirty="0"/>
              <a:t>Equipoise remains for ESUS + atrial cardiopathy</a:t>
            </a:r>
          </a:p>
        </p:txBody>
      </p:sp>
    </p:spTree>
    <p:extLst>
      <p:ext uri="{BB962C8B-B14F-4D97-AF65-F5344CB8AC3E}">
        <p14:creationId xmlns:p14="http://schemas.microsoft.com/office/powerpoint/2010/main" val="4169406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7585-50A2-CD47-B697-1FE7819D49B8}"/>
              </a:ext>
            </a:extLst>
          </p:cNvPr>
          <p:cNvSpPr>
            <a:spLocks noGrp="1"/>
          </p:cNvSpPr>
          <p:nvPr>
            <p:ph type="title"/>
          </p:nvPr>
        </p:nvSpPr>
        <p:spPr>
          <a:xfrm>
            <a:off x="838200" y="365125"/>
            <a:ext cx="10807262" cy="1325563"/>
          </a:xfrm>
        </p:spPr>
        <p:txBody>
          <a:bodyPr/>
          <a:lstStyle/>
          <a:p>
            <a:r>
              <a:rPr lang="en-US" dirty="0"/>
              <a:t>Equipoise remains for ESUS + atrial cardiopathy</a:t>
            </a:r>
          </a:p>
        </p:txBody>
      </p:sp>
      <p:pic>
        <p:nvPicPr>
          <p:cNvPr id="4" name="Picture 3">
            <a:extLst>
              <a:ext uri="{FF2B5EF4-FFF2-40B4-BE49-F238E27FC236}">
                <a16:creationId xmlns:a16="http://schemas.microsoft.com/office/drawing/2014/main" id="{4E9141BE-3838-784A-8166-1B5BE3536BF4}"/>
              </a:ext>
            </a:extLst>
          </p:cNvPr>
          <p:cNvPicPr>
            <a:picLocks noChangeAspect="1"/>
          </p:cNvPicPr>
          <p:nvPr/>
        </p:nvPicPr>
        <p:blipFill>
          <a:blip r:embed="rId2"/>
          <a:stretch>
            <a:fillRect/>
          </a:stretch>
        </p:blipFill>
        <p:spPr>
          <a:xfrm>
            <a:off x="1470908" y="2475187"/>
            <a:ext cx="9346208" cy="943522"/>
          </a:xfrm>
          <a:prstGeom prst="rect">
            <a:avLst/>
          </a:prstGeom>
        </p:spPr>
      </p:pic>
      <p:pic>
        <p:nvPicPr>
          <p:cNvPr id="5" name="Picture 4">
            <a:extLst>
              <a:ext uri="{FF2B5EF4-FFF2-40B4-BE49-F238E27FC236}">
                <a16:creationId xmlns:a16="http://schemas.microsoft.com/office/drawing/2014/main" id="{D1F20E90-F7DF-474E-AE76-E415BF38539A}"/>
              </a:ext>
            </a:extLst>
          </p:cNvPr>
          <p:cNvPicPr>
            <a:picLocks noChangeAspect="1"/>
          </p:cNvPicPr>
          <p:nvPr/>
        </p:nvPicPr>
        <p:blipFill>
          <a:blip r:embed="rId3"/>
          <a:stretch>
            <a:fillRect/>
          </a:stretch>
        </p:blipFill>
        <p:spPr>
          <a:xfrm>
            <a:off x="5545725" y="4140146"/>
            <a:ext cx="3947087" cy="1405112"/>
          </a:xfrm>
          <a:prstGeom prst="rect">
            <a:avLst/>
          </a:prstGeom>
        </p:spPr>
      </p:pic>
      <p:pic>
        <p:nvPicPr>
          <p:cNvPr id="6" name="Picture 5">
            <a:extLst>
              <a:ext uri="{FF2B5EF4-FFF2-40B4-BE49-F238E27FC236}">
                <a16:creationId xmlns:a16="http://schemas.microsoft.com/office/drawing/2014/main" id="{E55FA7C2-6D40-7B44-926C-C61629B12D32}"/>
              </a:ext>
            </a:extLst>
          </p:cNvPr>
          <p:cNvPicPr>
            <a:picLocks noChangeAspect="1"/>
          </p:cNvPicPr>
          <p:nvPr/>
        </p:nvPicPr>
        <p:blipFill>
          <a:blip r:embed="rId4"/>
          <a:stretch>
            <a:fillRect/>
          </a:stretch>
        </p:blipFill>
        <p:spPr>
          <a:xfrm>
            <a:off x="9788592" y="4568777"/>
            <a:ext cx="1856870" cy="1288830"/>
          </a:xfrm>
          <a:prstGeom prst="rect">
            <a:avLst/>
          </a:prstGeom>
        </p:spPr>
      </p:pic>
      <p:sp>
        <p:nvSpPr>
          <p:cNvPr id="7" name="Rectangle 6">
            <a:extLst>
              <a:ext uri="{FF2B5EF4-FFF2-40B4-BE49-F238E27FC236}">
                <a16:creationId xmlns:a16="http://schemas.microsoft.com/office/drawing/2014/main" id="{4DB16F91-78E4-C44C-90E2-B92BA7CA9799}"/>
              </a:ext>
            </a:extLst>
          </p:cNvPr>
          <p:cNvSpPr/>
          <p:nvPr/>
        </p:nvSpPr>
        <p:spPr>
          <a:xfrm>
            <a:off x="5399689" y="4065242"/>
            <a:ext cx="693683" cy="325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105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0B43E-CA32-1C40-AA5A-2C93FA62CFC8}"/>
              </a:ext>
            </a:extLst>
          </p:cNvPr>
          <p:cNvSpPr>
            <a:spLocks noGrp="1"/>
          </p:cNvSpPr>
          <p:nvPr>
            <p:ph type="title"/>
          </p:nvPr>
        </p:nvSpPr>
        <p:spPr/>
        <p:txBody>
          <a:bodyPr/>
          <a:lstStyle/>
          <a:p>
            <a:r>
              <a:rPr lang="en-US" dirty="0"/>
              <a:t>Prior evidence for Rx heterogeneity</a:t>
            </a:r>
          </a:p>
        </p:txBody>
      </p:sp>
      <p:pic>
        <p:nvPicPr>
          <p:cNvPr id="4" name="Picture 3">
            <a:extLst>
              <a:ext uri="{FF2B5EF4-FFF2-40B4-BE49-F238E27FC236}">
                <a16:creationId xmlns:a16="http://schemas.microsoft.com/office/drawing/2014/main" id="{81D65C5C-59AD-204C-8B68-C01B1DFB532A}"/>
              </a:ext>
            </a:extLst>
          </p:cNvPr>
          <p:cNvPicPr>
            <a:picLocks noChangeAspect="1"/>
          </p:cNvPicPr>
          <p:nvPr/>
        </p:nvPicPr>
        <p:blipFill>
          <a:blip r:embed="rId2"/>
          <a:stretch>
            <a:fillRect/>
          </a:stretch>
        </p:blipFill>
        <p:spPr>
          <a:xfrm>
            <a:off x="7772400" y="4731758"/>
            <a:ext cx="4076745" cy="879431"/>
          </a:xfrm>
          <a:prstGeom prst="rect">
            <a:avLst/>
          </a:prstGeom>
        </p:spPr>
      </p:pic>
      <p:pic>
        <p:nvPicPr>
          <p:cNvPr id="5" name="Picture 4">
            <a:extLst>
              <a:ext uri="{FF2B5EF4-FFF2-40B4-BE49-F238E27FC236}">
                <a16:creationId xmlns:a16="http://schemas.microsoft.com/office/drawing/2014/main" id="{3EC8F770-7780-2449-BF1D-152B571AB0F6}"/>
              </a:ext>
            </a:extLst>
          </p:cNvPr>
          <p:cNvPicPr>
            <a:picLocks noChangeAspect="1"/>
          </p:cNvPicPr>
          <p:nvPr/>
        </p:nvPicPr>
        <p:blipFill>
          <a:blip r:embed="rId3"/>
          <a:stretch>
            <a:fillRect/>
          </a:stretch>
        </p:blipFill>
        <p:spPr>
          <a:xfrm>
            <a:off x="1158948" y="1444942"/>
            <a:ext cx="6275637" cy="4082026"/>
          </a:xfrm>
          <a:prstGeom prst="rect">
            <a:avLst/>
          </a:prstGeom>
        </p:spPr>
      </p:pic>
      <p:pic>
        <p:nvPicPr>
          <p:cNvPr id="6" name="Picture 5">
            <a:extLst>
              <a:ext uri="{FF2B5EF4-FFF2-40B4-BE49-F238E27FC236}">
                <a16:creationId xmlns:a16="http://schemas.microsoft.com/office/drawing/2014/main" id="{A96DA933-0551-FD48-955B-042E399B7BAE}"/>
              </a:ext>
            </a:extLst>
          </p:cNvPr>
          <p:cNvPicPr>
            <a:picLocks noChangeAspect="1"/>
          </p:cNvPicPr>
          <p:nvPr/>
        </p:nvPicPr>
        <p:blipFill>
          <a:blip r:embed="rId4"/>
          <a:stretch>
            <a:fillRect/>
          </a:stretch>
        </p:blipFill>
        <p:spPr>
          <a:xfrm>
            <a:off x="8688676" y="5647284"/>
            <a:ext cx="2239528" cy="288424"/>
          </a:xfrm>
          <a:prstGeom prst="rect">
            <a:avLst/>
          </a:prstGeom>
        </p:spPr>
      </p:pic>
    </p:spTree>
    <p:extLst>
      <p:ext uri="{BB962C8B-B14F-4D97-AF65-F5344CB8AC3E}">
        <p14:creationId xmlns:p14="http://schemas.microsoft.com/office/powerpoint/2010/main" val="757389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0B43E-CA32-1C40-AA5A-2C93FA62CFC8}"/>
              </a:ext>
            </a:extLst>
          </p:cNvPr>
          <p:cNvSpPr>
            <a:spLocks noGrp="1"/>
          </p:cNvSpPr>
          <p:nvPr>
            <p:ph type="title"/>
          </p:nvPr>
        </p:nvSpPr>
        <p:spPr/>
        <p:txBody>
          <a:bodyPr/>
          <a:lstStyle/>
          <a:p>
            <a:r>
              <a:rPr lang="en-US" dirty="0"/>
              <a:t>New evidence for Rx heterogeneity</a:t>
            </a:r>
          </a:p>
        </p:txBody>
      </p:sp>
      <p:pic>
        <p:nvPicPr>
          <p:cNvPr id="3" name="Picture 2">
            <a:extLst>
              <a:ext uri="{FF2B5EF4-FFF2-40B4-BE49-F238E27FC236}">
                <a16:creationId xmlns:a16="http://schemas.microsoft.com/office/drawing/2014/main" id="{94EFAE36-5FA0-FF4A-B4AD-A5D538AAD960}"/>
              </a:ext>
            </a:extLst>
          </p:cNvPr>
          <p:cNvPicPr>
            <a:picLocks noChangeAspect="1"/>
          </p:cNvPicPr>
          <p:nvPr/>
        </p:nvPicPr>
        <p:blipFill>
          <a:blip r:embed="rId2"/>
          <a:stretch>
            <a:fillRect/>
          </a:stretch>
        </p:blipFill>
        <p:spPr>
          <a:xfrm>
            <a:off x="6526744" y="4795284"/>
            <a:ext cx="5260627" cy="1077580"/>
          </a:xfrm>
          <a:prstGeom prst="rect">
            <a:avLst/>
          </a:prstGeom>
        </p:spPr>
      </p:pic>
      <p:pic>
        <p:nvPicPr>
          <p:cNvPr id="7" name="Picture 6">
            <a:extLst>
              <a:ext uri="{FF2B5EF4-FFF2-40B4-BE49-F238E27FC236}">
                <a16:creationId xmlns:a16="http://schemas.microsoft.com/office/drawing/2014/main" id="{5481580B-A247-6441-A40F-FDFDA0A77EBE}"/>
              </a:ext>
            </a:extLst>
          </p:cNvPr>
          <p:cNvPicPr>
            <a:picLocks noChangeAspect="1"/>
          </p:cNvPicPr>
          <p:nvPr/>
        </p:nvPicPr>
        <p:blipFill>
          <a:blip r:embed="rId3"/>
          <a:stretch>
            <a:fillRect/>
          </a:stretch>
        </p:blipFill>
        <p:spPr>
          <a:xfrm>
            <a:off x="715483" y="1952476"/>
            <a:ext cx="9301904" cy="2424667"/>
          </a:xfrm>
          <a:prstGeom prst="rect">
            <a:avLst/>
          </a:prstGeom>
        </p:spPr>
      </p:pic>
    </p:spTree>
    <p:extLst>
      <p:ext uri="{BB962C8B-B14F-4D97-AF65-F5344CB8AC3E}">
        <p14:creationId xmlns:p14="http://schemas.microsoft.com/office/powerpoint/2010/main" val="248460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99825-8187-AE47-B3A0-DCEC9E88FBD3}"/>
              </a:ext>
            </a:extLst>
          </p:cNvPr>
          <p:cNvSpPr>
            <a:spLocks noGrp="1"/>
          </p:cNvSpPr>
          <p:nvPr>
            <p:ph type="title"/>
          </p:nvPr>
        </p:nvSpPr>
        <p:spPr>
          <a:xfrm>
            <a:off x="838200" y="365125"/>
            <a:ext cx="10889512" cy="1325563"/>
          </a:xfrm>
        </p:spPr>
        <p:txBody>
          <a:bodyPr/>
          <a:lstStyle/>
          <a:p>
            <a:r>
              <a:rPr lang="en-US" dirty="0"/>
              <a:t>Must interpret subgroup analyses with caution!</a:t>
            </a:r>
          </a:p>
        </p:txBody>
      </p:sp>
      <p:sp>
        <p:nvSpPr>
          <p:cNvPr id="3" name="Content Placeholder 2">
            <a:extLst>
              <a:ext uri="{FF2B5EF4-FFF2-40B4-BE49-F238E27FC236}">
                <a16:creationId xmlns:a16="http://schemas.microsoft.com/office/drawing/2014/main" id="{34664F6A-805F-A44F-9EB4-865E387855CC}"/>
              </a:ext>
            </a:extLst>
          </p:cNvPr>
          <p:cNvSpPr>
            <a:spLocks noGrp="1"/>
          </p:cNvSpPr>
          <p:nvPr>
            <p:ph idx="1"/>
          </p:nvPr>
        </p:nvSpPr>
        <p:spPr/>
        <p:txBody>
          <a:bodyPr/>
          <a:lstStyle/>
          <a:p>
            <a:r>
              <a:rPr lang="en-US" dirty="0"/>
              <a:t>NAVIGATE PFO subgroup: HR, 0.54 (95% CI, 0.22-1.36)</a:t>
            </a:r>
          </a:p>
        </p:txBody>
      </p:sp>
    </p:spTree>
    <p:extLst>
      <p:ext uri="{BB962C8B-B14F-4D97-AF65-F5344CB8AC3E}">
        <p14:creationId xmlns:p14="http://schemas.microsoft.com/office/powerpoint/2010/main" val="892349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99825-8187-AE47-B3A0-DCEC9E88FBD3}"/>
              </a:ext>
            </a:extLst>
          </p:cNvPr>
          <p:cNvSpPr>
            <a:spLocks noGrp="1"/>
          </p:cNvSpPr>
          <p:nvPr>
            <p:ph type="title"/>
          </p:nvPr>
        </p:nvSpPr>
        <p:spPr>
          <a:xfrm>
            <a:off x="838200" y="365125"/>
            <a:ext cx="10889512" cy="1325563"/>
          </a:xfrm>
        </p:spPr>
        <p:txBody>
          <a:bodyPr/>
          <a:lstStyle/>
          <a:p>
            <a:r>
              <a:rPr lang="en-US" dirty="0"/>
              <a:t>Must interpret subgroup analyses with caution!</a:t>
            </a:r>
          </a:p>
        </p:txBody>
      </p:sp>
      <p:sp>
        <p:nvSpPr>
          <p:cNvPr id="3" name="Content Placeholder 2">
            <a:extLst>
              <a:ext uri="{FF2B5EF4-FFF2-40B4-BE49-F238E27FC236}">
                <a16:creationId xmlns:a16="http://schemas.microsoft.com/office/drawing/2014/main" id="{34664F6A-805F-A44F-9EB4-865E387855CC}"/>
              </a:ext>
            </a:extLst>
          </p:cNvPr>
          <p:cNvSpPr>
            <a:spLocks noGrp="1"/>
          </p:cNvSpPr>
          <p:nvPr>
            <p:ph idx="1"/>
          </p:nvPr>
        </p:nvSpPr>
        <p:spPr/>
        <p:txBody>
          <a:bodyPr/>
          <a:lstStyle/>
          <a:p>
            <a:r>
              <a:rPr lang="en-US" dirty="0"/>
              <a:t>NAVIGATE PFO subgroup: HR, 0.54 (95% CI, 0.22-1.36)</a:t>
            </a:r>
          </a:p>
          <a:p>
            <a:r>
              <a:rPr lang="en-US" dirty="0"/>
              <a:t>Meta-analysis with PICSS and CLOSE: HR, 0.48 (95% CI, 0.24-0.96) </a:t>
            </a:r>
          </a:p>
        </p:txBody>
      </p:sp>
    </p:spTree>
    <p:extLst>
      <p:ext uri="{BB962C8B-B14F-4D97-AF65-F5344CB8AC3E}">
        <p14:creationId xmlns:p14="http://schemas.microsoft.com/office/powerpoint/2010/main" val="2258907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99825-8187-AE47-B3A0-DCEC9E88FBD3}"/>
              </a:ext>
            </a:extLst>
          </p:cNvPr>
          <p:cNvSpPr>
            <a:spLocks noGrp="1"/>
          </p:cNvSpPr>
          <p:nvPr>
            <p:ph type="title"/>
          </p:nvPr>
        </p:nvSpPr>
        <p:spPr>
          <a:xfrm>
            <a:off x="838200" y="365125"/>
            <a:ext cx="10889512" cy="1325563"/>
          </a:xfrm>
        </p:spPr>
        <p:txBody>
          <a:bodyPr/>
          <a:lstStyle/>
          <a:p>
            <a:r>
              <a:rPr lang="en-US" dirty="0"/>
              <a:t>Must interpret subgroup analyses with caution!</a:t>
            </a:r>
          </a:p>
        </p:txBody>
      </p:sp>
      <p:sp>
        <p:nvSpPr>
          <p:cNvPr id="3" name="Content Placeholder 2">
            <a:extLst>
              <a:ext uri="{FF2B5EF4-FFF2-40B4-BE49-F238E27FC236}">
                <a16:creationId xmlns:a16="http://schemas.microsoft.com/office/drawing/2014/main" id="{34664F6A-805F-A44F-9EB4-865E387855CC}"/>
              </a:ext>
            </a:extLst>
          </p:cNvPr>
          <p:cNvSpPr>
            <a:spLocks noGrp="1"/>
          </p:cNvSpPr>
          <p:nvPr>
            <p:ph idx="1"/>
          </p:nvPr>
        </p:nvSpPr>
        <p:spPr/>
        <p:txBody>
          <a:bodyPr/>
          <a:lstStyle/>
          <a:p>
            <a:r>
              <a:rPr lang="en-US" dirty="0"/>
              <a:t>NAVIGATE PFO subgroup: HR, 0.54 (95% CI, 0.22-1.36)</a:t>
            </a:r>
          </a:p>
          <a:p>
            <a:r>
              <a:rPr lang="en-US" dirty="0"/>
              <a:t>Meta-analysis with PICSS and CLOSE: HR, 0.48 (95% CI, 0.24-0.96) </a:t>
            </a:r>
          </a:p>
          <a:p>
            <a:r>
              <a:rPr lang="en-US" dirty="0"/>
              <a:t>RE-SPECT PFO subgroup: HR, 0.88 (95% CI, 0.45-1.71)</a:t>
            </a:r>
          </a:p>
          <a:p>
            <a:endParaRPr lang="en-US" dirty="0"/>
          </a:p>
        </p:txBody>
      </p:sp>
    </p:spTree>
    <p:extLst>
      <p:ext uri="{BB962C8B-B14F-4D97-AF65-F5344CB8AC3E}">
        <p14:creationId xmlns:p14="http://schemas.microsoft.com/office/powerpoint/2010/main" val="1167462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99825-8187-AE47-B3A0-DCEC9E88FBD3}"/>
              </a:ext>
            </a:extLst>
          </p:cNvPr>
          <p:cNvSpPr>
            <a:spLocks noGrp="1"/>
          </p:cNvSpPr>
          <p:nvPr>
            <p:ph type="title"/>
          </p:nvPr>
        </p:nvSpPr>
        <p:spPr>
          <a:xfrm>
            <a:off x="838200" y="365125"/>
            <a:ext cx="10889512" cy="1325563"/>
          </a:xfrm>
        </p:spPr>
        <p:txBody>
          <a:bodyPr/>
          <a:lstStyle/>
          <a:p>
            <a:r>
              <a:rPr lang="en-US" dirty="0"/>
              <a:t>Must interpret subgroup analyses with caution!</a:t>
            </a:r>
          </a:p>
        </p:txBody>
      </p:sp>
      <p:sp>
        <p:nvSpPr>
          <p:cNvPr id="3" name="Content Placeholder 2">
            <a:extLst>
              <a:ext uri="{FF2B5EF4-FFF2-40B4-BE49-F238E27FC236}">
                <a16:creationId xmlns:a16="http://schemas.microsoft.com/office/drawing/2014/main" id="{34664F6A-805F-A44F-9EB4-865E387855CC}"/>
              </a:ext>
            </a:extLst>
          </p:cNvPr>
          <p:cNvSpPr>
            <a:spLocks noGrp="1"/>
          </p:cNvSpPr>
          <p:nvPr>
            <p:ph idx="1"/>
          </p:nvPr>
        </p:nvSpPr>
        <p:spPr/>
        <p:txBody>
          <a:bodyPr/>
          <a:lstStyle/>
          <a:p>
            <a:r>
              <a:rPr lang="en-US" dirty="0"/>
              <a:t>NAVIGATE PFO subgroup: HR, 0.54 (95% CI, 0.22-1.36)</a:t>
            </a:r>
          </a:p>
          <a:p>
            <a:r>
              <a:rPr lang="en-US" dirty="0"/>
              <a:t>Meta-analysis with PICSS and CLOSE: HR, 0.48 (95% CI, 0.24-0.96) </a:t>
            </a:r>
          </a:p>
          <a:p>
            <a:r>
              <a:rPr lang="en-US" dirty="0"/>
              <a:t>RE-SPECT PFO subgroup: HR, 0.88 (95% CI, 0.45-1.71)</a:t>
            </a:r>
          </a:p>
          <a:p>
            <a:r>
              <a:rPr lang="en-US" dirty="0"/>
              <a:t>Combined meta-analysis: Probably will not be significant</a:t>
            </a:r>
          </a:p>
          <a:p>
            <a:endParaRPr lang="en-US" dirty="0"/>
          </a:p>
        </p:txBody>
      </p:sp>
    </p:spTree>
    <p:extLst>
      <p:ext uri="{BB962C8B-B14F-4D97-AF65-F5344CB8AC3E}">
        <p14:creationId xmlns:p14="http://schemas.microsoft.com/office/powerpoint/2010/main" val="4203163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B30B-B3F7-5743-B277-EFDDDC88F2CE}"/>
              </a:ext>
            </a:extLst>
          </p:cNvPr>
          <p:cNvSpPr>
            <a:spLocks noGrp="1"/>
          </p:cNvSpPr>
          <p:nvPr>
            <p:ph type="title"/>
          </p:nvPr>
        </p:nvSpPr>
        <p:spPr/>
        <p:txBody>
          <a:bodyPr/>
          <a:lstStyle/>
          <a:p>
            <a:r>
              <a:rPr lang="en-US" dirty="0"/>
              <a:t>Our interpretation of ESUS trials</a:t>
            </a:r>
          </a:p>
        </p:txBody>
      </p:sp>
      <p:sp>
        <p:nvSpPr>
          <p:cNvPr id="3" name="Content Placeholder 2">
            <a:extLst>
              <a:ext uri="{FF2B5EF4-FFF2-40B4-BE49-F238E27FC236}">
                <a16:creationId xmlns:a16="http://schemas.microsoft.com/office/drawing/2014/main" id="{D2AB90E9-4EA4-DC4E-8174-A317F65277F3}"/>
              </a:ext>
            </a:extLst>
          </p:cNvPr>
          <p:cNvSpPr>
            <a:spLocks noGrp="1"/>
          </p:cNvSpPr>
          <p:nvPr>
            <p:ph idx="1"/>
          </p:nvPr>
        </p:nvSpPr>
        <p:spPr/>
        <p:txBody>
          <a:bodyPr/>
          <a:lstStyle/>
          <a:p>
            <a:r>
              <a:rPr lang="en-US" dirty="0"/>
              <a:t>No global indication for anticoagulation in </a:t>
            </a:r>
            <a:r>
              <a:rPr lang="en-US" u="sng" dirty="0"/>
              <a:t>all</a:t>
            </a:r>
            <a:r>
              <a:rPr lang="en-US" dirty="0"/>
              <a:t> ESUS</a:t>
            </a:r>
          </a:p>
          <a:p>
            <a:r>
              <a:rPr lang="en-US" dirty="0"/>
              <a:t>Compelling evidence for subsets that will respond to anticoagulants</a:t>
            </a:r>
          </a:p>
          <a:p>
            <a:r>
              <a:rPr lang="en-US" dirty="0"/>
              <a:t>We should not be nihilistic about finding better, more tailored preventive treatments</a:t>
            </a:r>
          </a:p>
          <a:p>
            <a:r>
              <a:rPr lang="en-US" dirty="0"/>
              <a:t>It is now even more important to complete ARCADIA!</a:t>
            </a:r>
          </a:p>
        </p:txBody>
      </p:sp>
    </p:spTree>
    <p:extLst>
      <p:ext uri="{BB962C8B-B14F-4D97-AF65-F5344CB8AC3E}">
        <p14:creationId xmlns:p14="http://schemas.microsoft.com/office/powerpoint/2010/main" val="991067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Feel free to reach out!</a:t>
            </a:r>
          </a:p>
        </p:txBody>
      </p:sp>
      <p:sp>
        <p:nvSpPr>
          <p:cNvPr id="3" name="Content Placeholder 2"/>
          <p:cNvSpPr>
            <a:spLocks noGrp="1"/>
          </p:cNvSpPr>
          <p:nvPr>
            <p:ph idx="1"/>
          </p:nvPr>
        </p:nvSpPr>
        <p:spPr/>
        <p:txBody>
          <a:bodyPr/>
          <a:lstStyle/>
          <a:p>
            <a:r>
              <a:rPr lang="en-US" dirty="0"/>
              <a:t>24-hour telephone hotline</a:t>
            </a:r>
          </a:p>
          <a:p>
            <a:pPr lvl="1"/>
            <a:r>
              <a:rPr lang="en-US" dirty="0"/>
              <a:t>Please use it for any urgent questions</a:t>
            </a:r>
          </a:p>
          <a:p>
            <a:pPr lvl="1"/>
            <a:r>
              <a:rPr lang="en-US" dirty="0"/>
              <a:t>Eligibility, randomization, unblinding, etc</a:t>
            </a:r>
          </a:p>
          <a:p>
            <a:r>
              <a:rPr lang="en-US" dirty="0"/>
              <a:t>1-877-427-2234 (1-877-4AR-CADI): useful to save in your cell phone</a:t>
            </a:r>
          </a:p>
          <a:p>
            <a:r>
              <a:rPr lang="en-US" dirty="0"/>
              <a:t>The hotline automatically calls the four PIs in succession</a:t>
            </a:r>
          </a:p>
          <a:p>
            <a:pPr lvl="1"/>
            <a:r>
              <a:rPr lang="en-US" dirty="0"/>
              <a:t>Please let it ring</a:t>
            </a:r>
          </a:p>
          <a:p>
            <a:pPr lvl="1"/>
            <a:r>
              <a:rPr lang="en-US" dirty="0"/>
              <a:t>And call back if no luck—one of us will pick up!</a:t>
            </a:r>
          </a:p>
          <a:p>
            <a:r>
              <a:rPr lang="en-US" dirty="0"/>
              <a:t>Please email </a:t>
            </a:r>
            <a:r>
              <a:rPr lang="en-US" dirty="0" err="1"/>
              <a:t>arcadia@ucmail.uc.edu</a:t>
            </a:r>
            <a:r>
              <a:rPr lang="en-US" dirty="0"/>
              <a:t> with non-urgent questions</a:t>
            </a:r>
          </a:p>
        </p:txBody>
      </p:sp>
    </p:spTree>
    <p:extLst>
      <p:ext uri="{BB962C8B-B14F-4D97-AF65-F5344CB8AC3E}">
        <p14:creationId xmlns:p14="http://schemas.microsoft.com/office/powerpoint/2010/main" val="1204275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enrolling sites – by # randomized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3728903"/>
              </p:ext>
            </p:extLst>
          </p:nvPr>
        </p:nvGraphicFramePr>
        <p:xfrm>
          <a:off x="2125683" y="1433597"/>
          <a:ext cx="9228117" cy="4124960"/>
        </p:xfrm>
        <a:graphic>
          <a:graphicData uri="http://schemas.openxmlformats.org/drawingml/2006/table">
            <a:tbl>
              <a:tblPr firstRow="1" bandRow="1">
                <a:tableStyleId>{5C22544A-7EE6-4342-B048-85BDC9FD1C3A}</a:tableStyleId>
              </a:tblPr>
              <a:tblGrid>
                <a:gridCol w="3206338">
                  <a:extLst>
                    <a:ext uri="{9D8B030D-6E8A-4147-A177-3AD203B41FA5}">
                      <a16:colId xmlns:a16="http://schemas.microsoft.com/office/drawing/2014/main" val="20000"/>
                    </a:ext>
                  </a:extLst>
                </a:gridCol>
                <a:gridCol w="3040083">
                  <a:extLst>
                    <a:ext uri="{9D8B030D-6E8A-4147-A177-3AD203B41FA5}">
                      <a16:colId xmlns:a16="http://schemas.microsoft.com/office/drawing/2014/main" val="20001"/>
                    </a:ext>
                  </a:extLst>
                </a:gridCol>
                <a:gridCol w="2981696">
                  <a:extLst>
                    <a:ext uri="{9D8B030D-6E8A-4147-A177-3AD203B41FA5}">
                      <a16:colId xmlns:a16="http://schemas.microsoft.com/office/drawing/2014/main" val="20002"/>
                    </a:ext>
                  </a:extLst>
                </a:gridCol>
              </a:tblGrid>
              <a:tr h="370840">
                <a:tc>
                  <a:txBody>
                    <a:bodyPr/>
                    <a:lstStyle/>
                    <a:p>
                      <a:pPr algn="ctr" fontAlgn="b">
                        <a:lnSpc>
                          <a:spcPct val="100000"/>
                        </a:lnSpc>
                      </a:pPr>
                      <a:endParaRPr lang="en-US" sz="2400" b="1" i="0" u="none" strike="noStrike" dirty="0">
                        <a:solidFill>
                          <a:srgbClr val="000000"/>
                        </a:solidFill>
                        <a:effectLst/>
                        <a:latin typeface="Calibri" charset="0"/>
                        <a:ea typeface="Calibri" charset="0"/>
                        <a:cs typeface="Calibri" charset="0"/>
                      </a:endParaRPr>
                    </a:p>
                  </a:txBody>
                  <a:tcPr marL="6350" marR="6350" marT="6350" marB="0" anchor="b">
                    <a:noFill/>
                  </a:tcPr>
                </a:tc>
                <a:tc>
                  <a:txBody>
                    <a:bodyPr/>
                    <a:lstStyle/>
                    <a:p>
                      <a:pPr algn="ctr" fontAlgn="b">
                        <a:lnSpc>
                          <a:spcPct val="100000"/>
                        </a:lnSpc>
                      </a:pPr>
                      <a:r>
                        <a:rPr lang="en-US" sz="2400" b="1" i="0" u="none" strike="noStrike" dirty="0">
                          <a:solidFill>
                            <a:srgbClr val="000000"/>
                          </a:solidFill>
                          <a:effectLst/>
                          <a:latin typeface="Calibri" charset="0"/>
                          <a:ea typeface="Calibri" charset="0"/>
                          <a:cs typeface="Calibri" charset="0"/>
                        </a:rPr>
                        <a:t>Randomized</a:t>
                      </a:r>
                    </a:p>
                  </a:txBody>
                  <a:tcPr marL="6350" marR="6350" marT="6350" marB="0" anchor="b">
                    <a:noFill/>
                  </a:tcPr>
                </a:tc>
                <a:tc>
                  <a:txBody>
                    <a:bodyPr/>
                    <a:lstStyle/>
                    <a:p>
                      <a:pPr algn="ctr" fontAlgn="b">
                        <a:lnSpc>
                          <a:spcPct val="100000"/>
                        </a:lnSpc>
                      </a:pPr>
                      <a:r>
                        <a:rPr lang="en-US" sz="2400" b="1" i="0" u="none" strike="noStrike" dirty="0">
                          <a:solidFill>
                            <a:srgbClr val="000000"/>
                          </a:solidFill>
                          <a:effectLst/>
                          <a:latin typeface="Calibri" charset="0"/>
                          <a:ea typeface="Calibri" charset="0"/>
                          <a:cs typeface="Calibri" charset="0"/>
                        </a:rPr>
                        <a:t>Consented</a:t>
                      </a:r>
                    </a:p>
                  </a:txBody>
                  <a:tcPr marL="6350" marR="6350" marT="6350" marB="0" anchor="b">
                    <a:noFill/>
                  </a:tcPr>
                </a:tc>
                <a:extLst>
                  <a:ext uri="{0D108BD9-81ED-4DB2-BD59-A6C34878D82A}">
                    <a16:rowId xmlns:a16="http://schemas.microsoft.com/office/drawing/2014/main" val="10000"/>
                  </a:ext>
                </a:extLst>
              </a:tr>
              <a:tr h="370840">
                <a:tc>
                  <a:txBody>
                    <a:bodyPr/>
                    <a:lstStyle/>
                    <a:p>
                      <a:pPr algn="l" fontAlgn="b"/>
                      <a:r>
                        <a:rPr lang="en-US" sz="2400" b="0" i="0" u="none" strike="noStrike">
                          <a:solidFill>
                            <a:srgbClr val="000000"/>
                          </a:solidFill>
                          <a:effectLst/>
                          <a:latin typeface="Calibri" panose="020F0502020204030204" pitchFamily="34" charset="0"/>
                        </a:rPr>
                        <a:t>United</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9</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25</a:t>
                      </a:r>
                    </a:p>
                  </a:txBody>
                  <a:tcPr marL="9525" marR="9525" marT="9525" marB="0" anchor="b">
                    <a:noFill/>
                  </a:tcPr>
                </a:tc>
                <a:extLst>
                  <a:ext uri="{0D108BD9-81ED-4DB2-BD59-A6C34878D82A}">
                    <a16:rowId xmlns:a16="http://schemas.microsoft.com/office/drawing/2014/main" val="10001"/>
                  </a:ext>
                </a:extLst>
              </a:tr>
              <a:tr h="370840">
                <a:tc>
                  <a:txBody>
                    <a:bodyPr/>
                    <a:lstStyle/>
                    <a:p>
                      <a:pPr algn="l" fontAlgn="b"/>
                      <a:r>
                        <a:rPr lang="en-US" sz="2400" b="0" i="0" u="none" strike="noStrike">
                          <a:solidFill>
                            <a:srgbClr val="000000"/>
                          </a:solidFill>
                          <a:effectLst/>
                          <a:latin typeface="Calibri" panose="020F0502020204030204" pitchFamily="34" charset="0"/>
                        </a:rPr>
                        <a:t>Iowa</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9</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19</a:t>
                      </a:r>
                    </a:p>
                  </a:txBody>
                  <a:tcPr marL="9525" marR="9525" marT="9525" marB="0" anchor="b">
                    <a:noFill/>
                  </a:tcPr>
                </a:tc>
                <a:extLst>
                  <a:ext uri="{0D108BD9-81ED-4DB2-BD59-A6C34878D82A}">
                    <a16:rowId xmlns:a16="http://schemas.microsoft.com/office/drawing/2014/main" val="10002"/>
                  </a:ext>
                </a:extLst>
              </a:tr>
              <a:tr h="370840">
                <a:tc>
                  <a:txBody>
                    <a:bodyPr/>
                    <a:lstStyle/>
                    <a:p>
                      <a:pPr algn="l" fontAlgn="b"/>
                      <a:r>
                        <a:rPr lang="en-US" sz="2400" b="0" i="0" u="none" strike="noStrike">
                          <a:solidFill>
                            <a:srgbClr val="000000"/>
                          </a:solidFill>
                          <a:effectLst/>
                          <a:latin typeface="Calibri" panose="020F0502020204030204" pitchFamily="34" charset="0"/>
                        </a:rPr>
                        <a:t>OHSU</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7</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23</a:t>
                      </a:r>
                    </a:p>
                  </a:txBody>
                  <a:tcPr marL="9525" marR="9525" marT="9525" marB="0" anchor="b">
                    <a:noFill/>
                  </a:tcPr>
                </a:tc>
                <a:extLst>
                  <a:ext uri="{0D108BD9-81ED-4DB2-BD59-A6C34878D82A}">
                    <a16:rowId xmlns:a16="http://schemas.microsoft.com/office/drawing/2014/main" val="10003"/>
                  </a:ext>
                </a:extLst>
              </a:tr>
              <a:tr h="370840">
                <a:tc>
                  <a:txBody>
                    <a:bodyPr/>
                    <a:lstStyle/>
                    <a:p>
                      <a:pPr algn="l" fontAlgn="b"/>
                      <a:r>
                        <a:rPr lang="en-US" sz="2400" b="0" i="0" u="none" strike="noStrike">
                          <a:solidFill>
                            <a:srgbClr val="000000"/>
                          </a:solidFill>
                          <a:effectLst/>
                          <a:latin typeface="Calibri" panose="020F0502020204030204" pitchFamily="34" charset="0"/>
                        </a:rPr>
                        <a:t>Cincinnati</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7</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18</a:t>
                      </a:r>
                    </a:p>
                  </a:txBody>
                  <a:tcPr marL="9525" marR="9525" marT="9525" marB="0" anchor="b">
                    <a:noFill/>
                  </a:tcPr>
                </a:tc>
                <a:extLst>
                  <a:ext uri="{0D108BD9-81ED-4DB2-BD59-A6C34878D82A}">
                    <a16:rowId xmlns:a16="http://schemas.microsoft.com/office/drawing/2014/main" val="10004"/>
                  </a:ext>
                </a:extLst>
              </a:tr>
              <a:tr h="370840">
                <a:tc>
                  <a:txBody>
                    <a:bodyPr/>
                    <a:lstStyle/>
                    <a:p>
                      <a:pPr algn="l" fontAlgn="b"/>
                      <a:r>
                        <a:rPr lang="en-US" sz="2400" b="0" i="0" u="none" strike="noStrike">
                          <a:solidFill>
                            <a:srgbClr val="000000"/>
                          </a:solidFill>
                          <a:effectLst/>
                          <a:latin typeface="Calibri" panose="020F0502020204030204" pitchFamily="34" charset="0"/>
                        </a:rPr>
                        <a:t>Penn</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4</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10</a:t>
                      </a:r>
                    </a:p>
                  </a:txBody>
                  <a:tcPr marL="9525" marR="9525" marT="9525" marB="0" anchor="b">
                    <a:noFill/>
                  </a:tcPr>
                </a:tc>
                <a:extLst>
                  <a:ext uri="{0D108BD9-81ED-4DB2-BD59-A6C34878D82A}">
                    <a16:rowId xmlns:a16="http://schemas.microsoft.com/office/drawing/2014/main" val="10005"/>
                  </a:ext>
                </a:extLst>
              </a:tr>
              <a:tr h="370840">
                <a:tc>
                  <a:txBody>
                    <a:bodyPr/>
                    <a:lstStyle/>
                    <a:p>
                      <a:pPr algn="l" fontAlgn="b"/>
                      <a:r>
                        <a:rPr lang="en-US" sz="2400" b="0" i="0" u="none" strike="noStrike">
                          <a:solidFill>
                            <a:srgbClr val="000000"/>
                          </a:solidFill>
                          <a:effectLst/>
                          <a:latin typeface="Calibri" panose="020F0502020204030204" pitchFamily="34" charset="0"/>
                        </a:rPr>
                        <a:t>MUSC</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3</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16</a:t>
                      </a:r>
                    </a:p>
                  </a:txBody>
                  <a:tcPr marL="9525" marR="9525" marT="9525" marB="0" anchor="b">
                    <a:noFill/>
                  </a:tcPr>
                </a:tc>
                <a:extLst>
                  <a:ext uri="{0D108BD9-81ED-4DB2-BD59-A6C34878D82A}">
                    <a16:rowId xmlns:a16="http://schemas.microsoft.com/office/drawing/2014/main" val="10006"/>
                  </a:ext>
                </a:extLst>
              </a:tr>
              <a:tr h="370840">
                <a:tc>
                  <a:txBody>
                    <a:bodyPr/>
                    <a:lstStyle/>
                    <a:p>
                      <a:pPr algn="l" fontAlgn="b"/>
                      <a:r>
                        <a:rPr lang="en-US" sz="2400" b="0" i="0" u="none" strike="noStrike">
                          <a:solidFill>
                            <a:srgbClr val="000000"/>
                          </a:solidFill>
                          <a:effectLst/>
                          <a:latin typeface="Calibri" panose="020F0502020204030204" pitchFamily="34" charset="0"/>
                        </a:rPr>
                        <a:t>Intercoastal</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3</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13</a:t>
                      </a:r>
                    </a:p>
                  </a:txBody>
                  <a:tcPr marL="9525" marR="9525" marT="9525" marB="0" anchor="b">
                    <a:noFill/>
                  </a:tcPr>
                </a:tc>
                <a:extLst>
                  <a:ext uri="{0D108BD9-81ED-4DB2-BD59-A6C34878D82A}">
                    <a16:rowId xmlns:a16="http://schemas.microsoft.com/office/drawing/2014/main" val="10007"/>
                  </a:ext>
                </a:extLst>
              </a:tr>
              <a:tr h="370840">
                <a:tc>
                  <a:txBody>
                    <a:bodyPr/>
                    <a:lstStyle/>
                    <a:p>
                      <a:pPr algn="l" fontAlgn="b"/>
                      <a:r>
                        <a:rPr lang="en-US" sz="2400" b="0" i="0" u="none" strike="noStrike">
                          <a:solidFill>
                            <a:srgbClr val="000000"/>
                          </a:solidFill>
                          <a:effectLst/>
                          <a:latin typeface="Calibri" panose="020F0502020204030204" pitchFamily="34" charset="0"/>
                        </a:rPr>
                        <a:t>UF Shands</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3</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10</a:t>
                      </a:r>
                    </a:p>
                  </a:txBody>
                  <a:tcPr marL="9525" marR="9525" marT="9525" marB="0" anchor="b">
                    <a:noFill/>
                  </a:tcPr>
                </a:tc>
                <a:extLst>
                  <a:ext uri="{0D108BD9-81ED-4DB2-BD59-A6C34878D82A}">
                    <a16:rowId xmlns:a16="http://schemas.microsoft.com/office/drawing/2014/main" val="10008"/>
                  </a:ext>
                </a:extLst>
              </a:tr>
              <a:tr h="370840">
                <a:tc>
                  <a:txBody>
                    <a:bodyPr/>
                    <a:lstStyle/>
                    <a:p>
                      <a:pPr algn="l" fontAlgn="b"/>
                      <a:r>
                        <a:rPr lang="en-US" sz="2400" b="0" i="0" u="none" strike="noStrike">
                          <a:solidFill>
                            <a:srgbClr val="000000"/>
                          </a:solidFill>
                          <a:effectLst/>
                          <a:latin typeface="Calibri" panose="020F0502020204030204" pitchFamily="34" charset="0"/>
                        </a:rPr>
                        <a:t>OSU</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3</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10</a:t>
                      </a:r>
                    </a:p>
                  </a:txBody>
                  <a:tcPr marL="9525" marR="9525" marT="9525" marB="0" anchor="b">
                    <a:noFill/>
                  </a:tcPr>
                </a:tc>
                <a:extLst>
                  <a:ext uri="{0D108BD9-81ED-4DB2-BD59-A6C34878D82A}">
                    <a16:rowId xmlns:a16="http://schemas.microsoft.com/office/drawing/2014/main" val="10009"/>
                  </a:ext>
                </a:extLst>
              </a:tr>
              <a:tr h="370840">
                <a:tc>
                  <a:txBody>
                    <a:bodyPr/>
                    <a:lstStyle/>
                    <a:p>
                      <a:pPr algn="l" fontAlgn="b"/>
                      <a:r>
                        <a:rPr lang="en-US" sz="2400" b="0" i="0" u="none" strike="noStrike">
                          <a:solidFill>
                            <a:srgbClr val="000000"/>
                          </a:solidFill>
                          <a:effectLst/>
                          <a:latin typeface="Calibri" panose="020F0502020204030204" pitchFamily="34" charset="0"/>
                        </a:rPr>
                        <a:t>Memorial Hermann</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3</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9</a:t>
                      </a:r>
                    </a:p>
                  </a:txBody>
                  <a:tcPr marL="9525" marR="9525" marT="9525" marB="0" anchor="b">
                    <a:noFill/>
                  </a:tcPr>
                </a:tc>
                <a:extLst>
                  <a:ext uri="{0D108BD9-81ED-4DB2-BD59-A6C34878D82A}">
                    <a16:rowId xmlns:a16="http://schemas.microsoft.com/office/drawing/2014/main" val="4185056493"/>
                  </a:ext>
                </a:extLst>
              </a:tr>
            </a:tbl>
          </a:graphicData>
        </a:graphic>
      </p:graphicFrame>
    </p:spTree>
    <p:extLst>
      <p:ext uri="{BB962C8B-B14F-4D97-AF65-F5344CB8AC3E}">
        <p14:creationId xmlns:p14="http://schemas.microsoft.com/office/powerpoint/2010/main" val="3858240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enrolling sites – by randomization rate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7776144"/>
              </p:ext>
            </p:extLst>
          </p:nvPr>
        </p:nvGraphicFramePr>
        <p:xfrm>
          <a:off x="2125683" y="1433597"/>
          <a:ext cx="9228117" cy="4124960"/>
        </p:xfrm>
        <a:graphic>
          <a:graphicData uri="http://schemas.openxmlformats.org/drawingml/2006/table">
            <a:tbl>
              <a:tblPr firstRow="1" bandRow="1">
                <a:tableStyleId>{5C22544A-7EE6-4342-B048-85BDC9FD1C3A}</a:tableStyleId>
              </a:tblPr>
              <a:tblGrid>
                <a:gridCol w="3206338">
                  <a:extLst>
                    <a:ext uri="{9D8B030D-6E8A-4147-A177-3AD203B41FA5}">
                      <a16:colId xmlns:a16="http://schemas.microsoft.com/office/drawing/2014/main" val="20000"/>
                    </a:ext>
                  </a:extLst>
                </a:gridCol>
                <a:gridCol w="3040083">
                  <a:extLst>
                    <a:ext uri="{9D8B030D-6E8A-4147-A177-3AD203B41FA5}">
                      <a16:colId xmlns:a16="http://schemas.microsoft.com/office/drawing/2014/main" val="20001"/>
                    </a:ext>
                  </a:extLst>
                </a:gridCol>
                <a:gridCol w="2981696">
                  <a:extLst>
                    <a:ext uri="{9D8B030D-6E8A-4147-A177-3AD203B41FA5}">
                      <a16:colId xmlns:a16="http://schemas.microsoft.com/office/drawing/2014/main" val="20002"/>
                    </a:ext>
                  </a:extLst>
                </a:gridCol>
              </a:tblGrid>
              <a:tr h="370840">
                <a:tc>
                  <a:txBody>
                    <a:bodyPr/>
                    <a:lstStyle/>
                    <a:p>
                      <a:pPr algn="ctr" fontAlgn="b">
                        <a:lnSpc>
                          <a:spcPct val="100000"/>
                        </a:lnSpc>
                      </a:pPr>
                      <a:endParaRPr lang="en-US" sz="2400" b="1" i="0" u="none" strike="noStrike" dirty="0">
                        <a:solidFill>
                          <a:srgbClr val="000000"/>
                        </a:solidFill>
                        <a:effectLst/>
                        <a:latin typeface="Calibri" charset="0"/>
                        <a:ea typeface="Calibri" charset="0"/>
                        <a:cs typeface="Calibri" charset="0"/>
                      </a:endParaRPr>
                    </a:p>
                  </a:txBody>
                  <a:tcPr marL="6350" marR="6350" marT="6350" marB="0" anchor="b">
                    <a:noFill/>
                  </a:tcPr>
                </a:tc>
                <a:tc>
                  <a:txBody>
                    <a:bodyPr/>
                    <a:lstStyle/>
                    <a:p>
                      <a:pPr algn="ctr" fontAlgn="b">
                        <a:lnSpc>
                          <a:spcPct val="100000"/>
                        </a:lnSpc>
                      </a:pPr>
                      <a:r>
                        <a:rPr lang="en-US" sz="2400" b="1" i="0" u="none" strike="noStrike" dirty="0">
                          <a:solidFill>
                            <a:srgbClr val="000000"/>
                          </a:solidFill>
                          <a:effectLst/>
                          <a:latin typeface="Calibri" charset="0"/>
                          <a:ea typeface="Calibri" charset="0"/>
                          <a:cs typeface="Calibri" charset="0"/>
                        </a:rPr>
                        <a:t>Randomized/Month</a:t>
                      </a:r>
                    </a:p>
                  </a:txBody>
                  <a:tcPr marL="6350" marR="6350" marT="6350" marB="0" anchor="b">
                    <a:noFill/>
                  </a:tcPr>
                </a:tc>
                <a:tc>
                  <a:txBody>
                    <a:bodyPr/>
                    <a:lstStyle/>
                    <a:p>
                      <a:pPr algn="ctr" fontAlgn="b">
                        <a:lnSpc>
                          <a:spcPct val="100000"/>
                        </a:lnSpc>
                      </a:pPr>
                      <a:r>
                        <a:rPr lang="en-US" sz="2400" b="1" i="0" u="none" strike="noStrike" dirty="0">
                          <a:solidFill>
                            <a:srgbClr val="000000"/>
                          </a:solidFill>
                          <a:effectLst/>
                          <a:latin typeface="Calibri" charset="0"/>
                          <a:ea typeface="Calibri" charset="0"/>
                          <a:cs typeface="Calibri" charset="0"/>
                        </a:rPr>
                        <a:t>Consented/Month</a:t>
                      </a:r>
                    </a:p>
                  </a:txBody>
                  <a:tcPr marL="6350" marR="6350" marT="6350" marB="0" anchor="b">
                    <a:noFill/>
                  </a:tcPr>
                </a:tc>
                <a:extLst>
                  <a:ext uri="{0D108BD9-81ED-4DB2-BD59-A6C34878D82A}">
                    <a16:rowId xmlns:a16="http://schemas.microsoft.com/office/drawing/2014/main" val="10000"/>
                  </a:ext>
                </a:extLst>
              </a:tr>
              <a:tr h="370840">
                <a:tc>
                  <a:txBody>
                    <a:bodyPr/>
                    <a:lstStyle/>
                    <a:p>
                      <a:pPr algn="l" fontAlgn="b"/>
                      <a:r>
                        <a:rPr lang="en-US" sz="2400" b="0" i="0" u="none" strike="noStrike">
                          <a:solidFill>
                            <a:srgbClr val="000000"/>
                          </a:solidFill>
                          <a:effectLst/>
                          <a:latin typeface="Calibri" panose="020F0502020204030204" pitchFamily="34" charset="0"/>
                        </a:rPr>
                        <a:t>United</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1.55</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4.31</a:t>
                      </a:r>
                    </a:p>
                  </a:txBody>
                  <a:tcPr marL="9525" marR="9525" marT="9525" marB="0" anchor="b">
                    <a:noFill/>
                  </a:tcPr>
                </a:tc>
                <a:extLst>
                  <a:ext uri="{0D108BD9-81ED-4DB2-BD59-A6C34878D82A}">
                    <a16:rowId xmlns:a16="http://schemas.microsoft.com/office/drawing/2014/main" val="10001"/>
                  </a:ext>
                </a:extLst>
              </a:tr>
              <a:tr h="370840">
                <a:tc>
                  <a:txBody>
                    <a:bodyPr/>
                    <a:lstStyle/>
                    <a:p>
                      <a:pPr algn="l" fontAlgn="b"/>
                      <a:r>
                        <a:rPr lang="en-US" sz="2400" b="0" i="0" u="none" strike="noStrike">
                          <a:solidFill>
                            <a:srgbClr val="000000"/>
                          </a:solidFill>
                          <a:effectLst/>
                          <a:latin typeface="Calibri" panose="020F0502020204030204" pitchFamily="34" charset="0"/>
                        </a:rPr>
                        <a:t>Iowa</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1.33</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2.81</a:t>
                      </a:r>
                    </a:p>
                  </a:txBody>
                  <a:tcPr marL="9525" marR="9525" marT="9525" marB="0" anchor="b">
                    <a:noFill/>
                  </a:tcPr>
                </a:tc>
                <a:extLst>
                  <a:ext uri="{0D108BD9-81ED-4DB2-BD59-A6C34878D82A}">
                    <a16:rowId xmlns:a16="http://schemas.microsoft.com/office/drawing/2014/main" val="10002"/>
                  </a:ext>
                </a:extLst>
              </a:tr>
              <a:tr h="370840">
                <a:tc>
                  <a:txBody>
                    <a:bodyPr/>
                    <a:lstStyle/>
                    <a:p>
                      <a:pPr algn="l" fontAlgn="b"/>
                      <a:r>
                        <a:rPr lang="en-US" sz="2400" b="0" i="0" u="none" strike="noStrike">
                          <a:solidFill>
                            <a:srgbClr val="000000"/>
                          </a:solidFill>
                          <a:effectLst/>
                          <a:latin typeface="Calibri" panose="020F0502020204030204" pitchFamily="34" charset="0"/>
                        </a:rPr>
                        <a:t>OHSU</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1.22</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4.01</a:t>
                      </a:r>
                    </a:p>
                  </a:txBody>
                  <a:tcPr marL="9525" marR="9525" marT="9525" marB="0" anchor="b">
                    <a:noFill/>
                  </a:tcPr>
                </a:tc>
                <a:extLst>
                  <a:ext uri="{0D108BD9-81ED-4DB2-BD59-A6C34878D82A}">
                    <a16:rowId xmlns:a16="http://schemas.microsoft.com/office/drawing/2014/main" val="10003"/>
                  </a:ext>
                </a:extLst>
              </a:tr>
              <a:tr h="370840">
                <a:tc>
                  <a:txBody>
                    <a:bodyPr/>
                    <a:lstStyle/>
                    <a:p>
                      <a:pPr algn="l" fontAlgn="b"/>
                      <a:r>
                        <a:rPr lang="en-US" sz="2400" b="0" i="0" u="none" strike="noStrike">
                          <a:solidFill>
                            <a:srgbClr val="000000"/>
                          </a:solidFill>
                          <a:effectLst/>
                          <a:latin typeface="Calibri" panose="020F0502020204030204" pitchFamily="34" charset="0"/>
                        </a:rPr>
                        <a:t>Cincinnati</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0.79</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2.03</a:t>
                      </a:r>
                    </a:p>
                  </a:txBody>
                  <a:tcPr marL="9525" marR="9525" marT="9525" marB="0" anchor="b">
                    <a:noFill/>
                  </a:tcPr>
                </a:tc>
                <a:extLst>
                  <a:ext uri="{0D108BD9-81ED-4DB2-BD59-A6C34878D82A}">
                    <a16:rowId xmlns:a16="http://schemas.microsoft.com/office/drawing/2014/main" val="10004"/>
                  </a:ext>
                </a:extLst>
              </a:tr>
              <a:tr h="370840">
                <a:tc>
                  <a:txBody>
                    <a:bodyPr/>
                    <a:lstStyle/>
                    <a:p>
                      <a:pPr algn="l" fontAlgn="b"/>
                      <a:r>
                        <a:rPr lang="en-US" sz="2400" b="0" i="0" u="none" strike="noStrike">
                          <a:solidFill>
                            <a:srgbClr val="000000"/>
                          </a:solidFill>
                          <a:effectLst/>
                          <a:latin typeface="Calibri" panose="020F0502020204030204" pitchFamily="34" charset="0"/>
                        </a:rPr>
                        <a:t>Univ. Illinois</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0.78</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1.55</a:t>
                      </a:r>
                    </a:p>
                  </a:txBody>
                  <a:tcPr marL="9525" marR="9525" marT="9525" marB="0" anchor="b">
                    <a:noFill/>
                  </a:tcPr>
                </a:tc>
                <a:extLst>
                  <a:ext uri="{0D108BD9-81ED-4DB2-BD59-A6C34878D82A}">
                    <a16:rowId xmlns:a16="http://schemas.microsoft.com/office/drawing/2014/main" val="10005"/>
                  </a:ext>
                </a:extLst>
              </a:tr>
              <a:tr h="370840">
                <a:tc>
                  <a:txBody>
                    <a:bodyPr/>
                    <a:lstStyle/>
                    <a:p>
                      <a:pPr algn="l" fontAlgn="b"/>
                      <a:r>
                        <a:rPr lang="en-US" sz="2400" b="0" i="0" u="none" strike="noStrike">
                          <a:solidFill>
                            <a:srgbClr val="000000"/>
                          </a:solidFill>
                          <a:effectLst/>
                          <a:latin typeface="Calibri" panose="020F0502020204030204" pitchFamily="34" charset="0"/>
                        </a:rPr>
                        <a:t>UCSF</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0.62</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0.93</a:t>
                      </a:r>
                    </a:p>
                  </a:txBody>
                  <a:tcPr marL="9525" marR="9525" marT="9525" marB="0" anchor="b">
                    <a:noFill/>
                  </a:tcPr>
                </a:tc>
                <a:extLst>
                  <a:ext uri="{0D108BD9-81ED-4DB2-BD59-A6C34878D82A}">
                    <a16:rowId xmlns:a16="http://schemas.microsoft.com/office/drawing/2014/main" val="10006"/>
                  </a:ext>
                </a:extLst>
              </a:tr>
              <a:tr h="370840">
                <a:tc>
                  <a:txBody>
                    <a:bodyPr/>
                    <a:lstStyle/>
                    <a:p>
                      <a:pPr algn="l" fontAlgn="b"/>
                      <a:r>
                        <a:rPr lang="en-US" sz="2400" b="0" i="0" u="none" strike="noStrike">
                          <a:solidFill>
                            <a:srgbClr val="000000"/>
                          </a:solidFill>
                          <a:effectLst/>
                          <a:latin typeface="Calibri" panose="020F0502020204030204" pitchFamily="34" charset="0"/>
                        </a:rPr>
                        <a:t>Kentucky</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0.58</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2.62</a:t>
                      </a:r>
                    </a:p>
                  </a:txBody>
                  <a:tcPr marL="9525" marR="9525" marT="9525" marB="0" anchor="b">
                    <a:noFill/>
                  </a:tcPr>
                </a:tc>
                <a:extLst>
                  <a:ext uri="{0D108BD9-81ED-4DB2-BD59-A6C34878D82A}">
                    <a16:rowId xmlns:a16="http://schemas.microsoft.com/office/drawing/2014/main" val="10007"/>
                  </a:ext>
                </a:extLst>
              </a:tr>
              <a:tr h="370840">
                <a:tc>
                  <a:txBody>
                    <a:bodyPr/>
                    <a:lstStyle/>
                    <a:p>
                      <a:pPr algn="l" fontAlgn="b"/>
                      <a:r>
                        <a:rPr lang="en-US" sz="2400" b="0" i="0" u="none" strike="noStrike">
                          <a:solidFill>
                            <a:srgbClr val="000000"/>
                          </a:solidFill>
                          <a:effectLst/>
                          <a:latin typeface="Calibri" panose="020F0502020204030204" pitchFamily="34" charset="0"/>
                        </a:rPr>
                        <a:t>Penn</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0.58</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1.46</a:t>
                      </a:r>
                    </a:p>
                  </a:txBody>
                  <a:tcPr marL="9525" marR="9525" marT="9525" marB="0" anchor="b">
                    <a:noFill/>
                  </a:tcPr>
                </a:tc>
                <a:extLst>
                  <a:ext uri="{0D108BD9-81ED-4DB2-BD59-A6C34878D82A}">
                    <a16:rowId xmlns:a16="http://schemas.microsoft.com/office/drawing/2014/main" val="10008"/>
                  </a:ext>
                </a:extLst>
              </a:tr>
              <a:tr h="370840">
                <a:tc>
                  <a:txBody>
                    <a:bodyPr/>
                    <a:lstStyle/>
                    <a:p>
                      <a:pPr algn="l" fontAlgn="b"/>
                      <a:r>
                        <a:rPr lang="en-US" sz="2400" b="0" i="0" u="none" strike="noStrike">
                          <a:solidFill>
                            <a:srgbClr val="000000"/>
                          </a:solidFill>
                          <a:effectLst/>
                          <a:latin typeface="Calibri" panose="020F0502020204030204" pitchFamily="34" charset="0"/>
                        </a:rPr>
                        <a:t>MUSC</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0.57</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3.02</a:t>
                      </a:r>
                    </a:p>
                  </a:txBody>
                  <a:tcPr marL="9525" marR="9525" marT="9525" marB="0" anchor="b">
                    <a:noFill/>
                  </a:tcPr>
                </a:tc>
                <a:extLst>
                  <a:ext uri="{0D108BD9-81ED-4DB2-BD59-A6C34878D82A}">
                    <a16:rowId xmlns:a16="http://schemas.microsoft.com/office/drawing/2014/main" val="10009"/>
                  </a:ext>
                </a:extLst>
              </a:tr>
              <a:tr h="370840">
                <a:tc>
                  <a:txBody>
                    <a:bodyPr/>
                    <a:lstStyle/>
                    <a:p>
                      <a:pPr algn="l" fontAlgn="b"/>
                      <a:r>
                        <a:rPr lang="en-US" sz="2400" b="0" i="0" u="none" strike="noStrike">
                          <a:solidFill>
                            <a:srgbClr val="000000"/>
                          </a:solidFill>
                          <a:effectLst/>
                          <a:latin typeface="Calibri" panose="020F0502020204030204" pitchFamily="34" charset="0"/>
                        </a:rPr>
                        <a:t>Tufts</a:t>
                      </a:r>
                    </a:p>
                  </a:txBody>
                  <a:tcPr marL="9525" marR="9525" marT="9525" marB="0" anchor="b">
                    <a:noFill/>
                  </a:tcPr>
                </a:tc>
                <a:tc>
                  <a:txBody>
                    <a:bodyPr/>
                    <a:lstStyle/>
                    <a:p>
                      <a:pPr algn="ctr" fontAlgn="b"/>
                      <a:r>
                        <a:rPr lang="en-US" sz="2400" b="0" i="0" u="none" strike="noStrike">
                          <a:solidFill>
                            <a:srgbClr val="000000"/>
                          </a:solidFill>
                          <a:effectLst/>
                          <a:latin typeface="Calibri" panose="020F0502020204030204" pitchFamily="34" charset="0"/>
                        </a:rPr>
                        <a:t>0.52</a:t>
                      </a:r>
                    </a:p>
                  </a:txBody>
                  <a:tcPr marL="9525" marR="9525" marT="9525" marB="0" anchor="b">
                    <a:noFill/>
                  </a:tcPr>
                </a:tc>
                <a:tc>
                  <a:txBody>
                    <a:bodyPr/>
                    <a:lstStyle/>
                    <a:p>
                      <a:pPr algn="ctr" fontAlgn="b"/>
                      <a:r>
                        <a:rPr lang="en-US" sz="2400" b="0" i="0" u="none" strike="noStrike" dirty="0">
                          <a:solidFill>
                            <a:srgbClr val="000000"/>
                          </a:solidFill>
                          <a:effectLst/>
                          <a:latin typeface="Calibri" panose="020F0502020204030204" pitchFamily="34" charset="0"/>
                        </a:rPr>
                        <a:t>1.03</a:t>
                      </a:r>
                    </a:p>
                  </a:txBody>
                  <a:tcPr marL="9525" marR="9525" marT="9525" marB="0" anchor="b">
                    <a:noFill/>
                  </a:tcPr>
                </a:tc>
                <a:extLst>
                  <a:ext uri="{0D108BD9-81ED-4DB2-BD59-A6C34878D82A}">
                    <a16:rowId xmlns:a16="http://schemas.microsoft.com/office/drawing/2014/main" val="4185056493"/>
                  </a:ext>
                </a:extLst>
              </a:tr>
            </a:tbl>
          </a:graphicData>
        </a:graphic>
      </p:graphicFrame>
    </p:spTree>
    <p:extLst>
      <p:ext uri="{BB962C8B-B14F-4D97-AF65-F5344CB8AC3E}">
        <p14:creationId xmlns:p14="http://schemas.microsoft.com/office/powerpoint/2010/main" val="2631985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994"/>
            <a:ext cx="10515600" cy="1325563"/>
          </a:xfrm>
        </p:spPr>
        <p:txBody>
          <a:bodyPr/>
          <a:lstStyle/>
          <a:p>
            <a:r>
              <a:rPr lang="en-US" dirty="0"/>
              <a:t>“Failure to enroll” warning notices</a:t>
            </a:r>
          </a:p>
        </p:txBody>
      </p:sp>
      <p:sp>
        <p:nvSpPr>
          <p:cNvPr id="3" name="Content Placeholder 2"/>
          <p:cNvSpPr>
            <a:spLocks noGrp="1"/>
          </p:cNvSpPr>
          <p:nvPr>
            <p:ph idx="1"/>
          </p:nvPr>
        </p:nvSpPr>
        <p:spPr>
          <a:xfrm>
            <a:off x="838200" y="1320527"/>
            <a:ext cx="10515600" cy="4244250"/>
          </a:xfrm>
        </p:spPr>
        <p:txBody>
          <a:bodyPr>
            <a:normAutofit fontScale="92500" lnSpcReduction="20000"/>
          </a:bodyPr>
          <a:lstStyle/>
          <a:p>
            <a:r>
              <a:rPr lang="en-US" dirty="0"/>
              <a:t>Some sites are beginning to see warning notices (emails)</a:t>
            </a:r>
          </a:p>
          <a:p>
            <a:r>
              <a:rPr lang="en-US" dirty="0"/>
              <a:t>The original Clinical Trial Agreement specifies that sites can be put on probation for:</a:t>
            </a:r>
          </a:p>
          <a:p>
            <a:pPr marL="914400" lvl="1" indent="-457200">
              <a:buFont typeface="+mj-lt"/>
              <a:buAutoNum type="arabicPeriod"/>
            </a:pPr>
            <a:r>
              <a:rPr lang="en-US" dirty="0"/>
              <a:t>Failure to randomize a patient for three months</a:t>
            </a:r>
          </a:p>
          <a:p>
            <a:pPr marL="914400" lvl="1" indent="-457200">
              <a:buAutoNum type="arabicPeriod"/>
            </a:pPr>
            <a:r>
              <a:rPr lang="en-US" dirty="0"/>
              <a:t>Failure to complete required documents/approvals/processes </a:t>
            </a:r>
          </a:p>
          <a:p>
            <a:r>
              <a:rPr lang="en-US" dirty="0"/>
              <a:t>Continued failure to enroll means:</a:t>
            </a:r>
          </a:p>
          <a:p>
            <a:pPr marL="914400" lvl="1" indent="-457200">
              <a:buFont typeface="+mj-lt"/>
              <a:buAutoNum type="arabicPeriod"/>
            </a:pPr>
            <a:r>
              <a:rPr lang="en-US" dirty="0"/>
              <a:t>Retraining requirement (certifying that you watch the start-up slides again)</a:t>
            </a:r>
          </a:p>
          <a:p>
            <a:pPr marL="914400" lvl="1" indent="-457200">
              <a:buFont typeface="+mj-lt"/>
              <a:buAutoNum type="arabicPeriod"/>
            </a:pPr>
            <a:r>
              <a:rPr lang="en-US" dirty="0"/>
              <a:t>Termination of participation</a:t>
            </a:r>
          </a:p>
          <a:p>
            <a:pPr marL="914400" lvl="1" indent="-457200">
              <a:buFont typeface="+mj-lt"/>
              <a:buAutoNum type="arabicPeriod"/>
            </a:pPr>
            <a:r>
              <a:rPr lang="en-US" dirty="0"/>
              <a:t>Calls with PIs</a:t>
            </a:r>
          </a:p>
          <a:p>
            <a:r>
              <a:rPr lang="en-US" dirty="0"/>
              <a:t>We are focused initially on sites that have not CONSENTED any patients (rather than randomized)</a:t>
            </a:r>
          </a:p>
          <a:p>
            <a:r>
              <a:rPr lang="en-US" dirty="0"/>
              <a:t>We want all sites to succeed!</a:t>
            </a:r>
          </a:p>
        </p:txBody>
      </p:sp>
    </p:spTree>
    <p:extLst>
      <p:ext uri="{BB962C8B-B14F-4D97-AF65-F5344CB8AC3E}">
        <p14:creationId xmlns:p14="http://schemas.microsoft.com/office/powerpoint/2010/main" val="1886807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5AFD-FB33-B44C-B36D-76036DCBE0A6}"/>
              </a:ext>
            </a:extLst>
          </p:cNvPr>
          <p:cNvSpPr>
            <a:spLocks noGrp="1"/>
          </p:cNvSpPr>
          <p:nvPr>
            <p:ph type="title"/>
          </p:nvPr>
        </p:nvSpPr>
        <p:spPr/>
        <p:txBody>
          <a:bodyPr/>
          <a:lstStyle/>
          <a:p>
            <a:r>
              <a:rPr lang="en-US" dirty="0"/>
              <a:t>Coordinator heroes</a:t>
            </a:r>
          </a:p>
        </p:txBody>
      </p:sp>
      <p:sp>
        <p:nvSpPr>
          <p:cNvPr id="3" name="Content Placeholder 2">
            <a:extLst>
              <a:ext uri="{FF2B5EF4-FFF2-40B4-BE49-F238E27FC236}">
                <a16:creationId xmlns:a16="http://schemas.microsoft.com/office/drawing/2014/main" id="{D9F12DFD-0812-094D-BC00-D400BE3F09C8}"/>
              </a:ext>
            </a:extLst>
          </p:cNvPr>
          <p:cNvSpPr>
            <a:spLocks noGrp="1"/>
          </p:cNvSpPr>
          <p:nvPr>
            <p:ph idx="1"/>
          </p:nvPr>
        </p:nvSpPr>
        <p:spPr/>
        <p:txBody>
          <a:bodyPr/>
          <a:lstStyle/>
          <a:p>
            <a:r>
              <a:rPr lang="en-US" dirty="0"/>
              <a:t>Road Warriors: </a:t>
            </a:r>
          </a:p>
          <a:p>
            <a:pPr lvl="1"/>
            <a:r>
              <a:rPr lang="en-US" dirty="0"/>
              <a:t>Research Coordinator (Karen Li) and site PI (Dr. </a:t>
            </a:r>
            <a:r>
              <a:rPr lang="en-US" dirty="0" err="1"/>
              <a:t>Feske</a:t>
            </a:r>
            <a:r>
              <a:rPr lang="en-US" dirty="0"/>
              <a:t>) drove over 2 hours each way to New Hampshire from Boston to randomize a subject.</a:t>
            </a:r>
          </a:p>
          <a:p>
            <a:r>
              <a:rPr lang="en-US" dirty="0"/>
              <a:t>Heroes: </a:t>
            </a:r>
            <a:r>
              <a:rPr lang="en-US" b="1" dirty="0"/>
              <a:t>Karen Li and Steven </a:t>
            </a:r>
            <a:r>
              <a:rPr lang="en-US" b="1" dirty="0" err="1"/>
              <a:t>Feske</a:t>
            </a:r>
            <a:r>
              <a:rPr lang="en-US" b="1" dirty="0"/>
              <a:t> </a:t>
            </a:r>
            <a:r>
              <a:rPr lang="en-US" dirty="0"/>
              <a:t>at Brigham &amp; Women’s Hospital.</a:t>
            </a:r>
          </a:p>
          <a:p>
            <a:r>
              <a:rPr lang="en-US" b="1" dirty="0"/>
              <a:t>Kudos and thank you!</a:t>
            </a:r>
          </a:p>
        </p:txBody>
      </p:sp>
    </p:spTree>
    <p:extLst>
      <p:ext uri="{BB962C8B-B14F-4D97-AF65-F5344CB8AC3E}">
        <p14:creationId xmlns:p14="http://schemas.microsoft.com/office/powerpoint/2010/main" val="3014809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ARCADIA Continuing Review</a:t>
            </a:r>
          </a:p>
        </p:txBody>
      </p:sp>
      <p:sp>
        <p:nvSpPr>
          <p:cNvPr id="3" name="Content Placeholder 2"/>
          <p:cNvSpPr>
            <a:spLocks noGrp="1"/>
          </p:cNvSpPr>
          <p:nvPr>
            <p:ph idx="1"/>
          </p:nvPr>
        </p:nvSpPr>
        <p:spPr>
          <a:xfrm>
            <a:off x="838200" y="1490473"/>
            <a:ext cx="10515600" cy="4117848"/>
          </a:xfrm>
        </p:spPr>
        <p:txBody>
          <a:bodyPr>
            <a:normAutofit fontScale="92500"/>
          </a:bodyPr>
          <a:lstStyle/>
          <a:p>
            <a:pPr marL="0" indent="0">
              <a:buNone/>
            </a:pPr>
            <a:r>
              <a:rPr lang="en-US" dirty="0"/>
              <a:t>Every site that has </a:t>
            </a:r>
            <a:r>
              <a:rPr lang="en-US" u="sng" dirty="0"/>
              <a:t>CIRB approval </a:t>
            </a:r>
            <a:r>
              <a:rPr lang="en-US" dirty="0"/>
              <a:t>will need to complete the continuing review.</a:t>
            </a:r>
          </a:p>
          <a:p>
            <a:pPr marL="0" indent="0">
              <a:buNone/>
            </a:pPr>
            <a:r>
              <a:rPr lang="en-US" b="1" dirty="0"/>
              <a:t>The documents needed for this continuing review:</a:t>
            </a:r>
          </a:p>
          <a:p>
            <a:pPr>
              <a:buFont typeface="Wingdings" panose="05000000000000000000" pitchFamily="2" charset="2"/>
              <a:buChar char="q"/>
            </a:pPr>
            <a:r>
              <a:rPr lang="en-US" dirty="0"/>
              <a:t> Relying Research Site Continuing Review Form</a:t>
            </a:r>
          </a:p>
          <a:p>
            <a:pPr>
              <a:buFont typeface="Wingdings" panose="05000000000000000000" pitchFamily="2" charset="2"/>
              <a:buChar char="q"/>
            </a:pPr>
            <a:r>
              <a:rPr lang="en-US" dirty="0"/>
              <a:t> Any reportable events/deviations that haven’t been already reported in </a:t>
            </a:r>
            <a:r>
              <a:rPr lang="en-US" dirty="0" err="1"/>
              <a:t>WebDCU</a:t>
            </a:r>
            <a:r>
              <a:rPr lang="en-US" dirty="0"/>
              <a:t>. </a:t>
            </a:r>
          </a:p>
          <a:p>
            <a:pPr>
              <a:buFont typeface="Wingdings" panose="05000000000000000000" pitchFamily="2" charset="2"/>
              <a:buChar char="q"/>
            </a:pPr>
            <a:r>
              <a:rPr lang="en-US" dirty="0"/>
              <a:t> Copy of the last (most recent) informed consent signed (prior to 10/1) with the </a:t>
            </a:r>
            <a:r>
              <a:rPr lang="en-US" b="1" i="1" dirty="0">
                <a:solidFill>
                  <a:srgbClr val="FF0000"/>
                </a:solidFill>
              </a:rPr>
              <a:t>subjects</a:t>
            </a:r>
            <a:r>
              <a:rPr lang="en-US" b="1" i="1" dirty="0"/>
              <a:t> </a:t>
            </a:r>
            <a:r>
              <a:rPr lang="en-US" dirty="0"/>
              <a:t>name and signature redacted. Leave the name of the person who </a:t>
            </a:r>
            <a:r>
              <a:rPr lang="en-US" b="1" dirty="0"/>
              <a:t>obtained consent </a:t>
            </a:r>
            <a:r>
              <a:rPr lang="en-US" dirty="0"/>
              <a:t>visible. </a:t>
            </a:r>
          </a:p>
          <a:p>
            <a:pPr>
              <a:buFont typeface="Wingdings" panose="05000000000000000000" pitchFamily="2" charset="2"/>
              <a:buChar char="q"/>
            </a:pPr>
            <a:r>
              <a:rPr lang="en-US" dirty="0"/>
              <a:t> Email these items directly to the CIRB @ </a:t>
            </a:r>
            <a:r>
              <a:rPr lang="en-US" dirty="0">
                <a:hlinkClick r:id="rId3"/>
              </a:rPr>
              <a:t>strokenet@ucmail.uc.edu</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549543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Cont. review (DOA/COIs)</a:t>
            </a:r>
          </a:p>
        </p:txBody>
      </p:sp>
      <p:sp>
        <p:nvSpPr>
          <p:cNvPr id="3" name="Content Placeholder 2"/>
          <p:cNvSpPr>
            <a:spLocks noGrp="1"/>
          </p:cNvSpPr>
          <p:nvPr>
            <p:ph idx="1"/>
          </p:nvPr>
        </p:nvSpPr>
        <p:spPr/>
        <p:txBody>
          <a:bodyPr>
            <a:normAutofit fontScale="92500"/>
          </a:bodyPr>
          <a:lstStyle/>
          <a:p>
            <a:pPr>
              <a:buFont typeface="Wingdings" panose="05000000000000000000" pitchFamily="2" charset="2"/>
              <a:buChar char="q"/>
            </a:pPr>
            <a:r>
              <a:rPr lang="en-US" dirty="0"/>
              <a:t> Update your DOA in </a:t>
            </a:r>
            <a:r>
              <a:rPr lang="en-US" dirty="0" err="1"/>
              <a:t>WebDCU</a:t>
            </a:r>
            <a:r>
              <a:rPr lang="en-US" dirty="0"/>
              <a:t>™ if not current. If it is current you do not need to do anything with your DOA.</a:t>
            </a:r>
          </a:p>
          <a:p>
            <a:pPr>
              <a:buFont typeface="Wingdings" panose="05000000000000000000" pitchFamily="2" charset="2"/>
              <a:buChar char="q"/>
            </a:pPr>
            <a:r>
              <a:rPr lang="en-US" dirty="0"/>
              <a:t> Have each team member listed on the DOA sign a new StrokeNet COI and upload these to </a:t>
            </a:r>
            <a:r>
              <a:rPr lang="en-US" dirty="0" err="1"/>
              <a:t>WebDCU</a:t>
            </a:r>
            <a:r>
              <a:rPr lang="en-US" dirty="0"/>
              <a:t>. The new expiration date will be 12/11/2019.</a:t>
            </a:r>
          </a:p>
          <a:p>
            <a:pPr>
              <a:buFont typeface="Wingdings" panose="05000000000000000000" pitchFamily="2" charset="2"/>
              <a:buChar char="q"/>
            </a:pPr>
            <a:r>
              <a:rPr lang="en-US" dirty="0"/>
              <a:t>If anyone on your team is unable to sign a new COI before the Nov 5</a:t>
            </a:r>
            <a:r>
              <a:rPr lang="en-US" baseline="30000" dirty="0"/>
              <a:t>th</a:t>
            </a:r>
            <a:r>
              <a:rPr lang="en-US" dirty="0"/>
              <a:t> deadline, remove them from your DOA. Once they do sign we will have you add them back on.</a:t>
            </a:r>
          </a:p>
          <a:p>
            <a:pPr>
              <a:buFont typeface="Wingdings" panose="05000000000000000000" pitchFamily="2" charset="2"/>
              <a:buChar char="q"/>
            </a:pPr>
            <a:r>
              <a:rPr lang="en-US" dirty="0"/>
              <a:t>If any of the current COIs were signed </a:t>
            </a:r>
            <a:r>
              <a:rPr lang="en-US" b="1" dirty="0"/>
              <a:t>after 9/1/2018, </a:t>
            </a:r>
            <a:r>
              <a:rPr lang="en-US" dirty="0"/>
              <a:t> those do not need to be resigned for this review.</a:t>
            </a:r>
          </a:p>
        </p:txBody>
      </p:sp>
    </p:spTree>
    <p:extLst>
      <p:ext uri="{BB962C8B-B14F-4D97-AF65-F5344CB8AC3E}">
        <p14:creationId xmlns:p14="http://schemas.microsoft.com/office/powerpoint/2010/main" val="1652351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1862</Words>
  <Application>Microsoft Office PowerPoint</Application>
  <PresentationFormat>Widescreen</PresentationFormat>
  <Paragraphs>246</Paragraphs>
  <Slides>39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Wingdings</vt:lpstr>
      <vt:lpstr>Office Theme</vt:lpstr>
      <vt:lpstr>PI and Coordinator Webinar</vt:lpstr>
      <vt:lpstr>Site startup</vt:lpstr>
      <vt:lpstr>Enrollment</vt:lpstr>
      <vt:lpstr>Top enrolling sites – by # randomized</vt:lpstr>
      <vt:lpstr>Top enrolling sites – by randomization rate</vt:lpstr>
      <vt:lpstr>“Failure to enroll” warning notices</vt:lpstr>
      <vt:lpstr>Coordinator heroes</vt:lpstr>
      <vt:lpstr>ARCADIA Continuing Review</vt:lpstr>
      <vt:lpstr>Cont. review (DOA/COIs)</vt:lpstr>
      <vt:lpstr>Informed Consent-Short Form</vt:lpstr>
      <vt:lpstr>Core Lab reminders</vt:lpstr>
      <vt:lpstr>Reminders about “end of study” </vt:lpstr>
      <vt:lpstr>Re-training </vt:lpstr>
      <vt:lpstr>ARCADIA Subject Payments</vt:lpstr>
      <vt:lpstr>FAQs</vt:lpstr>
      <vt:lpstr>FAQs</vt:lpstr>
      <vt:lpstr>Please check with SNF/rehab</vt:lpstr>
      <vt:lpstr>Please complete CCS form for recurrent stroke</vt:lpstr>
      <vt:lpstr>Please check for duplicate consent!</vt:lpstr>
      <vt:lpstr>Useful tidbit from U. of Iowa site</vt:lpstr>
      <vt:lpstr>Newsletter</vt:lpstr>
      <vt:lpstr>What do recent ESUS trials mean for ARCADIA?</vt:lpstr>
      <vt:lpstr>PowerPoint Presentation</vt:lpstr>
      <vt:lpstr>PowerPoint Presentation</vt:lpstr>
      <vt:lpstr>PowerPoint Presentation</vt:lpstr>
      <vt:lpstr>PowerPoint Presentation</vt:lpstr>
      <vt:lpstr>What about RESPECT ESUS?</vt:lpstr>
      <vt:lpstr>RE-SPECT ESUS baseline characteristics</vt:lpstr>
      <vt:lpstr>RE-SPECT ESUS outcomes</vt:lpstr>
      <vt:lpstr>Equipoise remains for ESUS + atrial cardiopathy</vt:lpstr>
      <vt:lpstr>Equipoise remains for ESUS + atrial cardiopathy</vt:lpstr>
      <vt:lpstr>Prior evidence for Rx heterogeneity</vt:lpstr>
      <vt:lpstr>New evidence for Rx heterogeneity</vt:lpstr>
      <vt:lpstr>Must interpret subgroup analyses with caution!</vt:lpstr>
      <vt:lpstr>Must interpret subgroup analyses with caution!</vt:lpstr>
      <vt:lpstr>Must interpret subgroup analyses with caution!</vt:lpstr>
      <vt:lpstr>Must interpret subgroup analyses with caution!</vt:lpstr>
      <vt:lpstr>Our interpretation of ESUS trials</vt:lpstr>
      <vt:lpstr>Feel free to reach out!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Chen</dc:creator>
  <cp:lastModifiedBy>Sester, Regina (sesterrj)</cp:lastModifiedBy>
  <cp:revision>140</cp:revision>
  <dcterms:created xsi:type="dcterms:W3CDTF">2017-08-22T21:44:43Z</dcterms:created>
  <dcterms:modified xsi:type="dcterms:W3CDTF">2018-10-23T15:50:28Z</dcterms:modified>
</cp:coreProperties>
</file>